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diagrams/colors2.xml" ContentType="application/vnd.openxmlformats-officedocument.drawingml.diagramColors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embeddings/oleObject9.bin" ContentType="application/vnd.openxmlformats-officedocument.oleObject"/>
  <Override PartName="/ppt/theme/theme1.xml" ContentType="application/vnd.openxmlformats-officedocument.theme+xml"/>
  <Override PartName="/ppt/diagrams/drawing3.xml" ContentType="application/vnd.ms-office.drawingml.diagramDrawing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17.xml" ContentType="application/vnd.openxmlformats-officedocument.presentationml.notesSlide+xml"/>
  <Override PartName="/ppt/embeddings/oleObject16.bin" ContentType="application/vnd.openxmlformats-officedocument.oleObject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quickStyle1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embeddings/oleObject11.bin" ContentType="application/vnd.openxmlformats-officedocument.oleObject"/>
  <Override PartName="/ppt/diagrams/colors3.xml" ContentType="application/vnd.openxmlformats-officedocument.drawingml.diagramColors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slideLayouts/slideLayout11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18.xml" ContentType="application/vnd.openxmlformats-officedocument.presentationml.notesSlide+xml"/>
  <Override PartName="/ppt/embeddings/oleObject17.bin" ContentType="application/vnd.openxmlformats-officedocument.oleObject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quickStyle2.xml" ContentType="application/vnd.openxmlformats-officedocument.drawingml.diagramStyle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Default Extension="emf" ContentType="image/x-emf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embeddings/oleObject12.bin" ContentType="application/vnd.openxmlformats-officedocument.oleObject"/>
  <Override PartName="/ppt/diagrams/colors4.xml" ContentType="application/vnd.openxmlformats-officedocument.drawingml.diagramColors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diagrams/drawing5.xml" ContentType="application/vnd.ms-office.drawingml.diagramDrawing+xml"/>
  <Override PartName="/ppt/slideLayouts/slideLayout12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19.xml" ContentType="application/vnd.openxmlformats-officedocument.presentationml.notesSlide+xml"/>
  <Override PartName="/ppt/embeddings/oleObject18.bin" ContentType="application/vnd.openxmlformats-officedocument.oleObject"/>
  <Override PartName="/ppt/diagrams/data4.xml" ContentType="application/vnd.openxmlformats-officedocument.drawingml.diagramData+xml"/>
  <Override PartName="/ppt/diagrams/quickStyle3.xml" ContentType="application/vnd.openxmlformats-officedocument.drawingml.diagramStyl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diagrams/colors5.xml" ContentType="application/vnd.openxmlformats-officedocument.drawingml.diagramColors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embeddings/oleObject8.bin" ContentType="application/vnd.openxmlformats-officedocument.oleObject"/>
  <Override PartName="/ppt/diagrams/drawing2.xml" ContentType="application/vnd.ms-office.drawingml.diagramDrawing+xml"/>
  <Override PartName="/ppt/embeddings/oleObject15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embeddings/oleObject1.bin" ContentType="application/vnd.openxmlformats-officedocument.oleObject"/>
  <Override PartName="/ppt/embeddings/oleObject19.bin" ContentType="application/vnd.openxmlformats-officedocument.oleObject"/>
  <Override PartName="/ppt/slideLayouts/slideLayout13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quickStyle4.xml" ContentType="application/vnd.openxmlformats-officedocument.drawingml.diagramStyl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33" r:id="rId1"/>
  </p:sldMasterIdLst>
  <p:notesMasterIdLst>
    <p:notesMasterId r:id="rId36"/>
  </p:notesMasterIdLst>
  <p:handoutMasterIdLst>
    <p:handoutMasterId r:id="rId37"/>
  </p:handoutMasterIdLst>
  <p:sldIdLst>
    <p:sldId id="447" r:id="rId2"/>
    <p:sldId id="434" r:id="rId3"/>
    <p:sldId id="448" r:id="rId4"/>
    <p:sldId id="326" r:id="rId5"/>
    <p:sldId id="464" r:id="rId6"/>
    <p:sldId id="384" r:id="rId7"/>
    <p:sldId id="279" r:id="rId8"/>
    <p:sldId id="393" r:id="rId9"/>
    <p:sldId id="394" r:id="rId10"/>
    <p:sldId id="280" r:id="rId11"/>
    <p:sldId id="395" r:id="rId12"/>
    <p:sldId id="396" r:id="rId13"/>
    <p:sldId id="397" r:id="rId14"/>
    <p:sldId id="281" r:id="rId15"/>
    <p:sldId id="400" r:id="rId16"/>
    <p:sldId id="399" r:id="rId17"/>
    <p:sldId id="287" r:id="rId18"/>
    <p:sldId id="401" r:id="rId19"/>
    <p:sldId id="282" r:id="rId20"/>
    <p:sldId id="403" r:id="rId21"/>
    <p:sldId id="405" r:id="rId22"/>
    <p:sldId id="404" r:id="rId23"/>
    <p:sldId id="457" r:id="rId24"/>
    <p:sldId id="455" r:id="rId25"/>
    <p:sldId id="386" r:id="rId26"/>
    <p:sldId id="283" r:id="rId27"/>
    <p:sldId id="408" r:id="rId28"/>
    <p:sldId id="406" r:id="rId29"/>
    <p:sldId id="453" r:id="rId30"/>
    <p:sldId id="409" r:id="rId31"/>
    <p:sldId id="462" r:id="rId32"/>
    <p:sldId id="454" r:id="rId33"/>
    <p:sldId id="387" r:id="rId34"/>
    <p:sldId id="388" r:id="rId3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CCECFF"/>
    <a:srgbClr val="FFFF66"/>
    <a:srgbClr val="0000FF"/>
    <a:srgbClr val="FFFF99"/>
    <a:srgbClr val="99CCFF"/>
    <a:srgbClr val="00FFCC"/>
    <a:srgbClr val="FFCC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850" autoAdjust="0"/>
    <p:restoredTop sz="89740" autoAdjust="0"/>
  </p:normalViewPr>
  <p:slideViewPr>
    <p:cSldViewPr>
      <p:cViewPr varScale="1">
        <p:scale>
          <a:sx n="138" d="100"/>
          <a:sy n="138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39081-7872-4D96-B14E-F11FCDB511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2AAB9C6-37AF-4CDC-9184-4B81F14B01F9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Debt ratio</a:t>
          </a:r>
          <a:endParaRPr lang="en-US" dirty="0"/>
        </a:p>
      </dgm:t>
    </dgm:pt>
    <dgm:pt modelId="{2C3AB861-2FAB-4F26-8A15-B5F6EC1A0633}" type="parTrans" cxnId="{44707A6F-2C28-4D94-B41E-0BFD836610B0}">
      <dgm:prSet/>
      <dgm:spPr/>
      <dgm:t>
        <a:bodyPr/>
        <a:lstStyle/>
        <a:p>
          <a:endParaRPr lang="en-US"/>
        </a:p>
      </dgm:t>
    </dgm:pt>
    <dgm:pt modelId="{CEFD4AE3-7404-463D-8B87-AA5E5C7FFF30}" type="sibTrans" cxnId="{44707A6F-2C28-4D94-B41E-0BFD836610B0}">
      <dgm:prSet/>
      <dgm:spPr/>
      <dgm:t>
        <a:bodyPr/>
        <a:lstStyle/>
        <a:p>
          <a:endParaRPr lang="en-US"/>
        </a:p>
      </dgm:t>
    </dgm:pt>
    <dgm:pt modelId="{C7C27D90-E6D6-479C-903D-50F04C25E6D8}">
      <dgm:prSet phldrT="[Text]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dirty="0" smtClean="0"/>
            <a:t>Times-interest-earned ratio</a:t>
          </a:r>
          <a:endParaRPr lang="en-US" dirty="0"/>
        </a:p>
      </dgm:t>
    </dgm:pt>
    <dgm:pt modelId="{2D6922E2-F680-4C8D-86E5-BC62591192B1}" type="parTrans" cxnId="{8F5207AE-D16C-4B95-B7FA-D1D440BC1009}">
      <dgm:prSet/>
      <dgm:spPr/>
      <dgm:t>
        <a:bodyPr/>
        <a:lstStyle/>
        <a:p>
          <a:endParaRPr lang="en-US"/>
        </a:p>
      </dgm:t>
    </dgm:pt>
    <dgm:pt modelId="{081C36CB-2881-4C78-AEEE-86D5BA2ADF4A}" type="sibTrans" cxnId="{8F5207AE-D16C-4B95-B7FA-D1D440BC1009}">
      <dgm:prSet/>
      <dgm:spPr/>
      <dgm:t>
        <a:bodyPr/>
        <a:lstStyle/>
        <a:p>
          <a:endParaRPr lang="en-US"/>
        </a:p>
      </dgm:t>
    </dgm:pt>
    <dgm:pt modelId="{6FA75C1E-32F3-4A61-8F81-6B193E3B751A}" type="pres">
      <dgm:prSet presAssocID="{BCC39081-7872-4D96-B14E-F11FCDB51124}" presName="compositeShape" presStyleCnt="0">
        <dgm:presLayoutVars>
          <dgm:dir/>
          <dgm:resizeHandles/>
        </dgm:presLayoutVars>
      </dgm:prSet>
      <dgm:spPr/>
    </dgm:pt>
    <dgm:pt modelId="{0AC01282-3B9D-4114-8E80-7FB018D0299B}" type="pres">
      <dgm:prSet presAssocID="{BCC39081-7872-4D96-B14E-F11FCDB51124}" presName="pyramid" presStyleLbl="node1" presStyleIdx="0" presStyleCnt="1" custLinFactNeighborX="-10500" custLinFactNeighborY="-12000"/>
      <dgm:spPr/>
    </dgm:pt>
    <dgm:pt modelId="{09CE51E2-04D7-4241-885E-5732800F1CF9}" type="pres">
      <dgm:prSet presAssocID="{BCC39081-7872-4D96-B14E-F11FCDB51124}" presName="theList" presStyleCnt="0"/>
      <dgm:spPr/>
    </dgm:pt>
    <dgm:pt modelId="{B49E09DC-779D-45AC-9E9E-D5DD914951F9}" type="pres">
      <dgm:prSet presAssocID="{C2AAB9C6-37AF-4CDC-9184-4B81F14B01F9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2742-9108-43AE-B4DB-52C13AB0B081}" type="pres">
      <dgm:prSet presAssocID="{C2AAB9C6-37AF-4CDC-9184-4B81F14B01F9}" presName="aSpace" presStyleCnt="0"/>
      <dgm:spPr/>
    </dgm:pt>
    <dgm:pt modelId="{EFA0BD8F-8A8C-49FC-928F-15E8BFC4C5F1}" type="pres">
      <dgm:prSet presAssocID="{C7C27D90-E6D6-479C-903D-50F04C25E6D8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8D314-1852-4EB7-9DD3-FA98B9D30E1C}" type="pres">
      <dgm:prSet presAssocID="{C7C27D90-E6D6-479C-903D-50F04C25E6D8}" presName="aSpace" presStyleCnt="0"/>
      <dgm:spPr/>
    </dgm:pt>
  </dgm:ptLst>
  <dgm:cxnLst>
    <dgm:cxn modelId="{44707A6F-2C28-4D94-B41E-0BFD836610B0}" srcId="{BCC39081-7872-4D96-B14E-F11FCDB51124}" destId="{C2AAB9C6-37AF-4CDC-9184-4B81F14B01F9}" srcOrd="0" destOrd="0" parTransId="{2C3AB861-2FAB-4F26-8A15-B5F6EC1A0633}" sibTransId="{CEFD4AE3-7404-463D-8B87-AA5E5C7FFF30}"/>
    <dgm:cxn modelId="{8F5207AE-D16C-4B95-B7FA-D1D440BC1009}" srcId="{BCC39081-7872-4D96-B14E-F11FCDB51124}" destId="{C7C27D90-E6D6-479C-903D-50F04C25E6D8}" srcOrd="1" destOrd="0" parTransId="{2D6922E2-F680-4C8D-86E5-BC62591192B1}" sibTransId="{081C36CB-2881-4C78-AEEE-86D5BA2ADF4A}"/>
    <dgm:cxn modelId="{6F25DD89-A146-4355-A830-A2C962BC2456}" type="presOf" srcId="{C7C27D90-E6D6-479C-903D-50F04C25E6D8}" destId="{EFA0BD8F-8A8C-49FC-928F-15E8BFC4C5F1}" srcOrd="0" destOrd="0" presId="urn:microsoft.com/office/officeart/2005/8/layout/pyramid2"/>
    <dgm:cxn modelId="{28E30013-0343-4CA4-B348-1CA522D5E792}" type="presOf" srcId="{C2AAB9C6-37AF-4CDC-9184-4B81F14B01F9}" destId="{B49E09DC-779D-45AC-9E9E-D5DD914951F9}" srcOrd="0" destOrd="0" presId="urn:microsoft.com/office/officeart/2005/8/layout/pyramid2"/>
    <dgm:cxn modelId="{A4983180-D6B4-41AA-8955-4ECE80763E55}" type="presOf" srcId="{BCC39081-7872-4D96-B14E-F11FCDB51124}" destId="{6FA75C1E-32F3-4A61-8F81-6B193E3B751A}" srcOrd="0" destOrd="0" presId="urn:microsoft.com/office/officeart/2005/8/layout/pyramid2"/>
    <dgm:cxn modelId="{4C291907-DB43-49ED-A9FC-F7B4A5A206C6}" type="presParOf" srcId="{6FA75C1E-32F3-4A61-8F81-6B193E3B751A}" destId="{0AC01282-3B9D-4114-8E80-7FB018D0299B}" srcOrd="0" destOrd="0" presId="urn:microsoft.com/office/officeart/2005/8/layout/pyramid2"/>
    <dgm:cxn modelId="{7086B6A6-5DB3-42E5-B910-90FE70B0DEE1}" type="presParOf" srcId="{6FA75C1E-32F3-4A61-8F81-6B193E3B751A}" destId="{09CE51E2-04D7-4241-885E-5732800F1CF9}" srcOrd="1" destOrd="0" presId="urn:microsoft.com/office/officeart/2005/8/layout/pyramid2"/>
    <dgm:cxn modelId="{2E8CBB69-77BB-4F79-BE1A-CED66E824473}" type="presParOf" srcId="{09CE51E2-04D7-4241-885E-5732800F1CF9}" destId="{B49E09DC-779D-45AC-9E9E-D5DD914951F9}" srcOrd="0" destOrd="0" presId="urn:microsoft.com/office/officeart/2005/8/layout/pyramid2"/>
    <dgm:cxn modelId="{F880264B-0194-41CB-8F98-D3B5EAAC0649}" type="presParOf" srcId="{09CE51E2-04D7-4241-885E-5732800F1CF9}" destId="{49A72742-9108-43AE-B4DB-52C13AB0B081}" srcOrd="1" destOrd="0" presId="urn:microsoft.com/office/officeart/2005/8/layout/pyramid2"/>
    <dgm:cxn modelId="{E937C832-F47B-48F8-823A-BF2FB1FC0345}" type="presParOf" srcId="{09CE51E2-04D7-4241-885E-5732800F1CF9}" destId="{EFA0BD8F-8A8C-49FC-928F-15E8BFC4C5F1}" srcOrd="2" destOrd="0" presId="urn:microsoft.com/office/officeart/2005/8/layout/pyramid2"/>
    <dgm:cxn modelId="{6EC6A739-8FEE-446A-9232-FBE096695CBB}" type="presParOf" srcId="{09CE51E2-04D7-4241-885E-5732800F1CF9}" destId="{64C8D314-1852-4EB7-9DD3-FA98B9D30E1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C39081-7872-4D96-B14E-F11FCDB511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2AAB9C6-37AF-4CDC-9184-4B81F14B01F9}">
      <dgm:prSet phldrT="[Text]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dirty="0" smtClean="0"/>
            <a:t>Current ratio</a:t>
          </a:r>
          <a:endParaRPr lang="en-US" dirty="0"/>
        </a:p>
      </dgm:t>
    </dgm:pt>
    <dgm:pt modelId="{2C3AB861-2FAB-4F26-8A15-B5F6EC1A0633}" type="parTrans" cxnId="{44707A6F-2C28-4D94-B41E-0BFD836610B0}">
      <dgm:prSet/>
      <dgm:spPr/>
      <dgm:t>
        <a:bodyPr/>
        <a:lstStyle/>
        <a:p>
          <a:endParaRPr lang="en-US"/>
        </a:p>
      </dgm:t>
    </dgm:pt>
    <dgm:pt modelId="{CEFD4AE3-7404-463D-8B87-AA5E5C7FFF30}" type="sibTrans" cxnId="{44707A6F-2C28-4D94-B41E-0BFD836610B0}">
      <dgm:prSet/>
      <dgm:spPr/>
      <dgm:t>
        <a:bodyPr/>
        <a:lstStyle/>
        <a:p>
          <a:endParaRPr lang="en-US"/>
        </a:p>
      </dgm:t>
    </dgm:pt>
    <dgm:pt modelId="{C7C27D90-E6D6-479C-903D-50F04C25E6D8}">
      <dgm:prSet phldrT="[Text]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dirty="0" smtClean="0"/>
            <a:t>Quick ratio</a:t>
          </a:r>
          <a:endParaRPr lang="en-US" dirty="0"/>
        </a:p>
      </dgm:t>
    </dgm:pt>
    <dgm:pt modelId="{2D6922E2-F680-4C8D-86E5-BC62591192B1}" type="parTrans" cxnId="{8F5207AE-D16C-4B95-B7FA-D1D440BC1009}">
      <dgm:prSet/>
      <dgm:spPr/>
      <dgm:t>
        <a:bodyPr/>
        <a:lstStyle/>
        <a:p>
          <a:endParaRPr lang="en-US"/>
        </a:p>
      </dgm:t>
    </dgm:pt>
    <dgm:pt modelId="{081C36CB-2881-4C78-AEEE-86D5BA2ADF4A}" type="sibTrans" cxnId="{8F5207AE-D16C-4B95-B7FA-D1D440BC1009}">
      <dgm:prSet/>
      <dgm:spPr/>
      <dgm:t>
        <a:bodyPr/>
        <a:lstStyle/>
        <a:p>
          <a:endParaRPr lang="en-US"/>
        </a:p>
      </dgm:t>
    </dgm:pt>
    <dgm:pt modelId="{6FA75C1E-32F3-4A61-8F81-6B193E3B751A}" type="pres">
      <dgm:prSet presAssocID="{BCC39081-7872-4D96-B14E-F11FCDB51124}" presName="compositeShape" presStyleCnt="0">
        <dgm:presLayoutVars>
          <dgm:dir/>
          <dgm:resizeHandles/>
        </dgm:presLayoutVars>
      </dgm:prSet>
      <dgm:spPr/>
    </dgm:pt>
    <dgm:pt modelId="{0AC01282-3B9D-4114-8E80-7FB018D0299B}" type="pres">
      <dgm:prSet presAssocID="{BCC39081-7872-4D96-B14E-F11FCDB51124}" presName="pyramid" presStyleLbl="node1" presStyleIdx="0" presStyleCnt="1" custLinFactNeighborX="-3864"/>
      <dgm:spPr/>
    </dgm:pt>
    <dgm:pt modelId="{09CE51E2-04D7-4241-885E-5732800F1CF9}" type="pres">
      <dgm:prSet presAssocID="{BCC39081-7872-4D96-B14E-F11FCDB51124}" presName="theList" presStyleCnt="0"/>
      <dgm:spPr/>
    </dgm:pt>
    <dgm:pt modelId="{B49E09DC-779D-45AC-9E9E-D5DD914951F9}" type="pres">
      <dgm:prSet presAssocID="{C2AAB9C6-37AF-4CDC-9184-4B81F14B01F9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2742-9108-43AE-B4DB-52C13AB0B081}" type="pres">
      <dgm:prSet presAssocID="{C2AAB9C6-37AF-4CDC-9184-4B81F14B01F9}" presName="aSpace" presStyleCnt="0"/>
      <dgm:spPr/>
    </dgm:pt>
    <dgm:pt modelId="{EFA0BD8F-8A8C-49FC-928F-15E8BFC4C5F1}" type="pres">
      <dgm:prSet presAssocID="{C7C27D90-E6D6-479C-903D-50F04C25E6D8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8D314-1852-4EB7-9DD3-FA98B9D30E1C}" type="pres">
      <dgm:prSet presAssocID="{C7C27D90-E6D6-479C-903D-50F04C25E6D8}" presName="aSpace" presStyleCnt="0"/>
      <dgm:spPr/>
    </dgm:pt>
  </dgm:ptLst>
  <dgm:cxnLst>
    <dgm:cxn modelId="{44707A6F-2C28-4D94-B41E-0BFD836610B0}" srcId="{BCC39081-7872-4D96-B14E-F11FCDB51124}" destId="{C2AAB9C6-37AF-4CDC-9184-4B81F14B01F9}" srcOrd="0" destOrd="0" parTransId="{2C3AB861-2FAB-4F26-8A15-B5F6EC1A0633}" sibTransId="{CEFD4AE3-7404-463D-8B87-AA5E5C7FFF30}"/>
    <dgm:cxn modelId="{8F5207AE-D16C-4B95-B7FA-D1D440BC1009}" srcId="{BCC39081-7872-4D96-B14E-F11FCDB51124}" destId="{C7C27D90-E6D6-479C-903D-50F04C25E6D8}" srcOrd="1" destOrd="0" parTransId="{2D6922E2-F680-4C8D-86E5-BC62591192B1}" sibTransId="{081C36CB-2881-4C78-AEEE-86D5BA2ADF4A}"/>
    <dgm:cxn modelId="{F36B7FCA-991F-4AD8-BCC4-39AD0A7D6817}" type="presOf" srcId="{BCC39081-7872-4D96-B14E-F11FCDB51124}" destId="{6FA75C1E-32F3-4A61-8F81-6B193E3B751A}" srcOrd="0" destOrd="0" presId="urn:microsoft.com/office/officeart/2005/8/layout/pyramid2"/>
    <dgm:cxn modelId="{A1475CF7-BFE8-480A-B7F8-23AD94619E64}" type="presOf" srcId="{C7C27D90-E6D6-479C-903D-50F04C25E6D8}" destId="{EFA0BD8F-8A8C-49FC-928F-15E8BFC4C5F1}" srcOrd="0" destOrd="0" presId="urn:microsoft.com/office/officeart/2005/8/layout/pyramid2"/>
    <dgm:cxn modelId="{2FC13DFB-C66F-4A9B-A461-420B96231661}" type="presOf" srcId="{C2AAB9C6-37AF-4CDC-9184-4B81F14B01F9}" destId="{B49E09DC-779D-45AC-9E9E-D5DD914951F9}" srcOrd="0" destOrd="0" presId="urn:microsoft.com/office/officeart/2005/8/layout/pyramid2"/>
    <dgm:cxn modelId="{3D0B899A-B9E8-468A-92A5-93169A907708}" type="presParOf" srcId="{6FA75C1E-32F3-4A61-8F81-6B193E3B751A}" destId="{0AC01282-3B9D-4114-8E80-7FB018D0299B}" srcOrd="0" destOrd="0" presId="urn:microsoft.com/office/officeart/2005/8/layout/pyramid2"/>
    <dgm:cxn modelId="{0BC6D233-1216-4CAD-844C-4A5052EF6552}" type="presParOf" srcId="{6FA75C1E-32F3-4A61-8F81-6B193E3B751A}" destId="{09CE51E2-04D7-4241-885E-5732800F1CF9}" srcOrd="1" destOrd="0" presId="urn:microsoft.com/office/officeart/2005/8/layout/pyramid2"/>
    <dgm:cxn modelId="{A7A71218-65DF-478E-A935-C23539398546}" type="presParOf" srcId="{09CE51E2-04D7-4241-885E-5732800F1CF9}" destId="{B49E09DC-779D-45AC-9E9E-D5DD914951F9}" srcOrd="0" destOrd="0" presId="urn:microsoft.com/office/officeart/2005/8/layout/pyramid2"/>
    <dgm:cxn modelId="{41C3304C-6280-4480-8D91-1E39B898612C}" type="presParOf" srcId="{09CE51E2-04D7-4241-885E-5732800F1CF9}" destId="{49A72742-9108-43AE-B4DB-52C13AB0B081}" srcOrd="1" destOrd="0" presId="urn:microsoft.com/office/officeart/2005/8/layout/pyramid2"/>
    <dgm:cxn modelId="{2E89F1DB-3365-463D-92FD-5DAC7CBEF76F}" type="presParOf" srcId="{09CE51E2-04D7-4241-885E-5732800F1CF9}" destId="{EFA0BD8F-8A8C-49FC-928F-15E8BFC4C5F1}" srcOrd="2" destOrd="0" presId="urn:microsoft.com/office/officeart/2005/8/layout/pyramid2"/>
    <dgm:cxn modelId="{8F912811-6EFF-44A9-8637-474EAD4A1542}" type="presParOf" srcId="{09CE51E2-04D7-4241-885E-5732800F1CF9}" destId="{64C8D314-1852-4EB7-9DD3-FA98B9D30E1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C39081-7872-4D96-B14E-F11FCDB511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2AAB9C6-37AF-4CDC-9184-4B81F14B01F9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Inventory turnover ratio</a:t>
          </a:r>
          <a:endParaRPr lang="en-US" dirty="0"/>
        </a:p>
      </dgm:t>
    </dgm:pt>
    <dgm:pt modelId="{2C3AB861-2FAB-4F26-8A15-B5F6EC1A0633}" type="parTrans" cxnId="{44707A6F-2C28-4D94-B41E-0BFD836610B0}">
      <dgm:prSet/>
      <dgm:spPr/>
      <dgm:t>
        <a:bodyPr/>
        <a:lstStyle/>
        <a:p>
          <a:endParaRPr lang="en-US"/>
        </a:p>
      </dgm:t>
    </dgm:pt>
    <dgm:pt modelId="{CEFD4AE3-7404-463D-8B87-AA5E5C7FFF30}" type="sibTrans" cxnId="{44707A6F-2C28-4D94-B41E-0BFD836610B0}">
      <dgm:prSet/>
      <dgm:spPr/>
      <dgm:t>
        <a:bodyPr/>
        <a:lstStyle/>
        <a:p>
          <a:endParaRPr lang="en-US"/>
        </a:p>
      </dgm:t>
    </dgm:pt>
    <dgm:pt modelId="{C7C27D90-E6D6-479C-903D-50F04C25E6D8}">
      <dgm:prSet phldrT="[Text]"/>
      <dgm:spPr>
        <a:solidFill>
          <a:srgbClr val="B9CDE5">
            <a:alpha val="90000"/>
          </a:srgbClr>
        </a:solidFill>
      </dgm:spPr>
      <dgm:t>
        <a:bodyPr/>
        <a:lstStyle/>
        <a:p>
          <a:r>
            <a:rPr lang="en-US" dirty="0" smtClean="0"/>
            <a:t>Day’s sales outstanding ratio</a:t>
          </a:r>
          <a:endParaRPr lang="en-US" dirty="0"/>
        </a:p>
      </dgm:t>
    </dgm:pt>
    <dgm:pt modelId="{2D6922E2-F680-4C8D-86E5-BC62591192B1}" type="parTrans" cxnId="{8F5207AE-D16C-4B95-B7FA-D1D440BC1009}">
      <dgm:prSet/>
      <dgm:spPr/>
      <dgm:t>
        <a:bodyPr/>
        <a:lstStyle/>
        <a:p>
          <a:endParaRPr lang="en-US"/>
        </a:p>
      </dgm:t>
    </dgm:pt>
    <dgm:pt modelId="{081C36CB-2881-4C78-AEEE-86D5BA2ADF4A}" type="sibTrans" cxnId="{8F5207AE-D16C-4B95-B7FA-D1D440BC1009}">
      <dgm:prSet/>
      <dgm:spPr/>
      <dgm:t>
        <a:bodyPr/>
        <a:lstStyle/>
        <a:p>
          <a:endParaRPr lang="en-US"/>
        </a:p>
      </dgm:t>
    </dgm:pt>
    <dgm:pt modelId="{0795008C-F5E8-4DC1-A181-FA0BE5538211}">
      <dgm:prSet phldrT="[Text]"/>
      <dgm:spPr>
        <a:solidFill>
          <a:srgbClr val="B9CDE5">
            <a:alpha val="90000"/>
          </a:srgbClr>
        </a:solidFill>
      </dgm:spPr>
      <dgm:t>
        <a:bodyPr/>
        <a:lstStyle/>
        <a:p>
          <a:r>
            <a:rPr lang="en-US" dirty="0" smtClean="0"/>
            <a:t>Total assets turnover ratio</a:t>
          </a:r>
          <a:endParaRPr lang="en-US" dirty="0"/>
        </a:p>
      </dgm:t>
    </dgm:pt>
    <dgm:pt modelId="{663BBCD4-8159-4A1A-8E88-216A04EE1740}" type="parTrans" cxnId="{C89F1FA8-2AAF-49E4-9CEB-CD2049589DAB}">
      <dgm:prSet/>
      <dgm:spPr/>
      <dgm:t>
        <a:bodyPr/>
        <a:lstStyle/>
        <a:p>
          <a:endParaRPr lang="en-US"/>
        </a:p>
      </dgm:t>
    </dgm:pt>
    <dgm:pt modelId="{5F64BFFC-83CD-4FC8-A837-AD7DBD45EE85}" type="sibTrans" cxnId="{C89F1FA8-2AAF-49E4-9CEB-CD2049589DAB}">
      <dgm:prSet/>
      <dgm:spPr/>
      <dgm:t>
        <a:bodyPr/>
        <a:lstStyle/>
        <a:p>
          <a:endParaRPr lang="en-US"/>
        </a:p>
      </dgm:t>
    </dgm:pt>
    <dgm:pt modelId="{6FA75C1E-32F3-4A61-8F81-6B193E3B751A}" type="pres">
      <dgm:prSet presAssocID="{BCC39081-7872-4D96-B14E-F11FCDB51124}" presName="compositeShape" presStyleCnt="0">
        <dgm:presLayoutVars>
          <dgm:dir/>
          <dgm:resizeHandles/>
        </dgm:presLayoutVars>
      </dgm:prSet>
      <dgm:spPr/>
    </dgm:pt>
    <dgm:pt modelId="{0AC01282-3B9D-4114-8E80-7FB018D0299B}" type="pres">
      <dgm:prSet presAssocID="{BCC39081-7872-4D96-B14E-F11FCDB51124}" presName="pyramid" presStyleLbl="node1" presStyleIdx="0" presStyleCnt="1" custLinFactNeighborX="-55200" custLinFactNeighborY="-10345"/>
      <dgm:spPr/>
    </dgm:pt>
    <dgm:pt modelId="{09CE51E2-04D7-4241-885E-5732800F1CF9}" type="pres">
      <dgm:prSet presAssocID="{BCC39081-7872-4D96-B14E-F11FCDB51124}" presName="theList" presStyleCnt="0"/>
      <dgm:spPr/>
    </dgm:pt>
    <dgm:pt modelId="{B49E09DC-779D-45AC-9E9E-D5DD914951F9}" type="pres">
      <dgm:prSet presAssocID="{C2AAB9C6-37AF-4CDC-9184-4B81F14B01F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2742-9108-43AE-B4DB-52C13AB0B081}" type="pres">
      <dgm:prSet presAssocID="{C2AAB9C6-37AF-4CDC-9184-4B81F14B01F9}" presName="aSpace" presStyleCnt="0"/>
      <dgm:spPr/>
    </dgm:pt>
    <dgm:pt modelId="{EFA0BD8F-8A8C-49FC-928F-15E8BFC4C5F1}" type="pres">
      <dgm:prSet presAssocID="{C7C27D90-E6D6-479C-903D-50F04C25E6D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8D314-1852-4EB7-9DD3-FA98B9D30E1C}" type="pres">
      <dgm:prSet presAssocID="{C7C27D90-E6D6-479C-903D-50F04C25E6D8}" presName="aSpace" presStyleCnt="0"/>
      <dgm:spPr/>
    </dgm:pt>
    <dgm:pt modelId="{C901EDC9-9ACC-41A5-A100-DC2E275B522F}" type="pres">
      <dgm:prSet presAssocID="{0795008C-F5E8-4DC1-A181-FA0BE553821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B3DBC-0D21-4779-AF48-F3AD6A68FEF6}" type="pres">
      <dgm:prSet presAssocID="{0795008C-F5E8-4DC1-A181-FA0BE5538211}" presName="aSpace" presStyleCnt="0"/>
      <dgm:spPr/>
    </dgm:pt>
  </dgm:ptLst>
  <dgm:cxnLst>
    <dgm:cxn modelId="{C89F1FA8-2AAF-49E4-9CEB-CD2049589DAB}" srcId="{BCC39081-7872-4D96-B14E-F11FCDB51124}" destId="{0795008C-F5E8-4DC1-A181-FA0BE5538211}" srcOrd="2" destOrd="0" parTransId="{663BBCD4-8159-4A1A-8E88-216A04EE1740}" sibTransId="{5F64BFFC-83CD-4FC8-A837-AD7DBD45EE85}"/>
    <dgm:cxn modelId="{44707A6F-2C28-4D94-B41E-0BFD836610B0}" srcId="{BCC39081-7872-4D96-B14E-F11FCDB51124}" destId="{C2AAB9C6-37AF-4CDC-9184-4B81F14B01F9}" srcOrd="0" destOrd="0" parTransId="{2C3AB861-2FAB-4F26-8A15-B5F6EC1A0633}" sibTransId="{CEFD4AE3-7404-463D-8B87-AA5E5C7FFF30}"/>
    <dgm:cxn modelId="{E0045ABB-1A89-467E-A98D-DB94D691F324}" type="presOf" srcId="{C7C27D90-E6D6-479C-903D-50F04C25E6D8}" destId="{EFA0BD8F-8A8C-49FC-928F-15E8BFC4C5F1}" srcOrd="0" destOrd="0" presId="urn:microsoft.com/office/officeart/2005/8/layout/pyramid2"/>
    <dgm:cxn modelId="{8F5207AE-D16C-4B95-B7FA-D1D440BC1009}" srcId="{BCC39081-7872-4D96-B14E-F11FCDB51124}" destId="{C7C27D90-E6D6-479C-903D-50F04C25E6D8}" srcOrd="1" destOrd="0" parTransId="{2D6922E2-F680-4C8D-86E5-BC62591192B1}" sibTransId="{081C36CB-2881-4C78-AEEE-86D5BA2ADF4A}"/>
    <dgm:cxn modelId="{482CB800-DAB7-4C56-9C0E-0F5AD2CA06E1}" type="presOf" srcId="{C2AAB9C6-37AF-4CDC-9184-4B81F14B01F9}" destId="{B49E09DC-779D-45AC-9E9E-D5DD914951F9}" srcOrd="0" destOrd="0" presId="urn:microsoft.com/office/officeart/2005/8/layout/pyramid2"/>
    <dgm:cxn modelId="{EA32B73C-4702-4BFE-9BC1-54F7C09B4225}" type="presOf" srcId="{0795008C-F5E8-4DC1-A181-FA0BE5538211}" destId="{C901EDC9-9ACC-41A5-A100-DC2E275B522F}" srcOrd="0" destOrd="0" presId="urn:microsoft.com/office/officeart/2005/8/layout/pyramid2"/>
    <dgm:cxn modelId="{902AEF1E-8D37-49FB-98F1-A69F64D64986}" type="presOf" srcId="{BCC39081-7872-4D96-B14E-F11FCDB51124}" destId="{6FA75C1E-32F3-4A61-8F81-6B193E3B751A}" srcOrd="0" destOrd="0" presId="urn:microsoft.com/office/officeart/2005/8/layout/pyramid2"/>
    <dgm:cxn modelId="{9C63C459-E805-4D84-863D-B977543F291B}" type="presParOf" srcId="{6FA75C1E-32F3-4A61-8F81-6B193E3B751A}" destId="{0AC01282-3B9D-4114-8E80-7FB018D0299B}" srcOrd="0" destOrd="0" presId="urn:microsoft.com/office/officeart/2005/8/layout/pyramid2"/>
    <dgm:cxn modelId="{82D179D1-6858-493D-8BA4-B43E63A32AB8}" type="presParOf" srcId="{6FA75C1E-32F3-4A61-8F81-6B193E3B751A}" destId="{09CE51E2-04D7-4241-885E-5732800F1CF9}" srcOrd="1" destOrd="0" presId="urn:microsoft.com/office/officeart/2005/8/layout/pyramid2"/>
    <dgm:cxn modelId="{FF897AAF-A6E2-4767-926A-B35A253FB983}" type="presParOf" srcId="{09CE51E2-04D7-4241-885E-5732800F1CF9}" destId="{B49E09DC-779D-45AC-9E9E-D5DD914951F9}" srcOrd="0" destOrd="0" presId="urn:microsoft.com/office/officeart/2005/8/layout/pyramid2"/>
    <dgm:cxn modelId="{82E965AC-B275-4E1A-958E-68BEC46CCB41}" type="presParOf" srcId="{09CE51E2-04D7-4241-885E-5732800F1CF9}" destId="{49A72742-9108-43AE-B4DB-52C13AB0B081}" srcOrd="1" destOrd="0" presId="urn:microsoft.com/office/officeart/2005/8/layout/pyramid2"/>
    <dgm:cxn modelId="{AE04FCEF-0CDE-4DD1-A93F-FBB267FEDFBD}" type="presParOf" srcId="{09CE51E2-04D7-4241-885E-5732800F1CF9}" destId="{EFA0BD8F-8A8C-49FC-928F-15E8BFC4C5F1}" srcOrd="2" destOrd="0" presId="urn:microsoft.com/office/officeart/2005/8/layout/pyramid2"/>
    <dgm:cxn modelId="{A9202D0D-2557-4842-98E1-F2B2F8FC37BA}" type="presParOf" srcId="{09CE51E2-04D7-4241-885E-5732800F1CF9}" destId="{64C8D314-1852-4EB7-9DD3-FA98B9D30E1C}" srcOrd="3" destOrd="0" presId="urn:microsoft.com/office/officeart/2005/8/layout/pyramid2"/>
    <dgm:cxn modelId="{FD707681-294D-4F5F-9B54-FBD29B8912B3}" type="presParOf" srcId="{09CE51E2-04D7-4241-885E-5732800F1CF9}" destId="{C901EDC9-9ACC-41A5-A100-DC2E275B522F}" srcOrd="4" destOrd="0" presId="urn:microsoft.com/office/officeart/2005/8/layout/pyramid2"/>
    <dgm:cxn modelId="{38AAA493-AD58-481E-B82D-D1DA7768000E}" type="presParOf" srcId="{09CE51E2-04D7-4241-885E-5732800F1CF9}" destId="{F74B3DBC-0D21-4779-AF48-F3AD6A68FE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C39081-7872-4D96-B14E-F11FCDB511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2AAB9C6-37AF-4CDC-9184-4B81F14B01F9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Profit margin on sales</a:t>
          </a:r>
          <a:endParaRPr lang="en-US" dirty="0"/>
        </a:p>
      </dgm:t>
    </dgm:pt>
    <dgm:pt modelId="{2C3AB861-2FAB-4F26-8A15-B5F6EC1A0633}" type="parTrans" cxnId="{44707A6F-2C28-4D94-B41E-0BFD836610B0}">
      <dgm:prSet/>
      <dgm:spPr/>
      <dgm:t>
        <a:bodyPr/>
        <a:lstStyle/>
        <a:p>
          <a:endParaRPr lang="en-US"/>
        </a:p>
      </dgm:t>
    </dgm:pt>
    <dgm:pt modelId="{CEFD4AE3-7404-463D-8B87-AA5E5C7FFF30}" type="sibTrans" cxnId="{44707A6F-2C28-4D94-B41E-0BFD836610B0}">
      <dgm:prSet/>
      <dgm:spPr/>
      <dgm:t>
        <a:bodyPr/>
        <a:lstStyle/>
        <a:p>
          <a:endParaRPr lang="en-US"/>
        </a:p>
      </dgm:t>
    </dgm:pt>
    <dgm:pt modelId="{C7C27D90-E6D6-479C-903D-50F04C25E6D8}">
      <dgm:prSet phldrT="[Text]"/>
      <dgm:spPr>
        <a:solidFill>
          <a:srgbClr val="B9CDE5">
            <a:alpha val="90000"/>
          </a:srgbClr>
        </a:solidFill>
      </dgm:spPr>
      <dgm:t>
        <a:bodyPr/>
        <a:lstStyle/>
        <a:p>
          <a:r>
            <a:rPr lang="en-US" dirty="0" smtClean="0"/>
            <a:t>Return on total assets</a:t>
          </a:r>
          <a:endParaRPr lang="en-US" dirty="0"/>
        </a:p>
      </dgm:t>
    </dgm:pt>
    <dgm:pt modelId="{2D6922E2-F680-4C8D-86E5-BC62591192B1}" type="parTrans" cxnId="{8F5207AE-D16C-4B95-B7FA-D1D440BC1009}">
      <dgm:prSet/>
      <dgm:spPr/>
      <dgm:t>
        <a:bodyPr/>
        <a:lstStyle/>
        <a:p>
          <a:endParaRPr lang="en-US"/>
        </a:p>
      </dgm:t>
    </dgm:pt>
    <dgm:pt modelId="{081C36CB-2881-4C78-AEEE-86D5BA2ADF4A}" type="sibTrans" cxnId="{8F5207AE-D16C-4B95-B7FA-D1D440BC1009}">
      <dgm:prSet/>
      <dgm:spPr/>
      <dgm:t>
        <a:bodyPr/>
        <a:lstStyle/>
        <a:p>
          <a:endParaRPr lang="en-US"/>
        </a:p>
      </dgm:t>
    </dgm:pt>
    <dgm:pt modelId="{0795008C-F5E8-4DC1-A181-FA0BE5538211}">
      <dgm:prSet phldrT="[Text]"/>
      <dgm:spPr>
        <a:solidFill>
          <a:srgbClr val="B9CDE5">
            <a:alpha val="90000"/>
          </a:srgbClr>
        </a:solidFill>
      </dgm:spPr>
      <dgm:t>
        <a:bodyPr/>
        <a:lstStyle/>
        <a:p>
          <a:r>
            <a:rPr lang="en-US" dirty="0" smtClean="0"/>
            <a:t>Return on common equity</a:t>
          </a:r>
          <a:endParaRPr lang="en-US" dirty="0"/>
        </a:p>
      </dgm:t>
    </dgm:pt>
    <dgm:pt modelId="{663BBCD4-8159-4A1A-8E88-216A04EE1740}" type="parTrans" cxnId="{C89F1FA8-2AAF-49E4-9CEB-CD2049589DAB}">
      <dgm:prSet/>
      <dgm:spPr/>
      <dgm:t>
        <a:bodyPr/>
        <a:lstStyle/>
        <a:p>
          <a:endParaRPr lang="en-US"/>
        </a:p>
      </dgm:t>
    </dgm:pt>
    <dgm:pt modelId="{5F64BFFC-83CD-4FC8-A837-AD7DBD45EE85}" type="sibTrans" cxnId="{C89F1FA8-2AAF-49E4-9CEB-CD2049589DAB}">
      <dgm:prSet/>
      <dgm:spPr/>
      <dgm:t>
        <a:bodyPr/>
        <a:lstStyle/>
        <a:p>
          <a:endParaRPr lang="en-US"/>
        </a:p>
      </dgm:t>
    </dgm:pt>
    <dgm:pt modelId="{6FA75C1E-32F3-4A61-8F81-6B193E3B751A}" type="pres">
      <dgm:prSet presAssocID="{BCC39081-7872-4D96-B14E-F11FCDB51124}" presName="compositeShape" presStyleCnt="0">
        <dgm:presLayoutVars>
          <dgm:dir/>
          <dgm:resizeHandles/>
        </dgm:presLayoutVars>
      </dgm:prSet>
      <dgm:spPr/>
    </dgm:pt>
    <dgm:pt modelId="{0AC01282-3B9D-4114-8E80-7FB018D0299B}" type="pres">
      <dgm:prSet presAssocID="{BCC39081-7872-4D96-B14E-F11FCDB51124}" presName="pyramid" presStyleLbl="node1" presStyleIdx="0" presStyleCnt="1" custLinFactNeighborX="-2875" custLinFactNeighborY="-2500"/>
      <dgm:spPr/>
    </dgm:pt>
    <dgm:pt modelId="{09CE51E2-04D7-4241-885E-5732800F1CF9}" type="pres">
      <dgm:prSet presAssocID="{BCC39081-7872-4D96-B14E-F11FCDB51124}" presName="theList" presStyleCnt="0"/>
      <dgm:spPr/>
    </dgm:pt>
    <dgm:pt modelId="{B49E09DC-779D-45AC-9E9E-D5DD914951F9}" type="pres">
      <dgm:prSet presAssocID="{C2AAB9C6-37AF-4CDC-9184-4B81F14B01F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2742-9108-43AE-B4DB-52C13AB0B081}" type="pres">
      <dgm:prSet presAssocID="{C2AAB9C6-37AF-4CDC-9184-4B81F14B01F9}" presName="aSpace" presStyleCnt="0"/>
      <dgm:spPr/>
    </dgm:pt>
    <dgm:pt modelId="{EFA0BD8F-8A8C-49FC-928F-15E8BFC4C5F1}" type="pres">
      <dgm:prSet presAssocID="{C7C27D90-E6D6-479C-903D-50F04C25E6D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8D314-1852-4EB7-9DD3-FA98B9D30E1C}" type="pres">
      <dgm:prSet presAssocID="{C7C27D90-E6D6-479C-903D-50F04C25E6D8}" presName="aSpace" presStyleCnt="0"/>
      <dgm:spPr/>
    </dgm:pt>
    <dgm:pt modelId="{C901EDC9-9ACC-41A5-A100-DC2E275B522F}" type="pres">
      <dgm:prSet presAssocID="{0795008C-F5E8-4DC1-A181-FA0BE553821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B3DBC-0D21-4779-AF48-F3AD6A68FEF6}" type="pres">
      <dgm:prSet presAssocID="{0795008C-F5E8-4DC1-A181-FA0BE5538211}" presName="aSpace" presStyleCnt="0"/>
      <dgm:spPr/>
    </dgm:pt>
  </dgm:ptLst>
  <dgm:cxnLst>
    <dgm:cxn modelId="{C89F1FA8-2AAF-49E4-9CEB-CD2049589DAB}" srcId="{BCC39081-7872-4D96-B14E-F11FCDB51124}" destId="{0795008C-F5E8-4DC1-A181-FA0BE5538211}" srcOrd="2" destOrd="0" parTransId="{663BBCD4-8159-4A1A-8E88-216A04EE1740}" sibTransId="{5F64BFFC-83CD-4FC8-A837-AD7DBD45EE85}"/>
    <dgm:cxn modelId="{44707A6F-2C28-4D94-B41E-0BFD836610B0}" srcId="{BCC39081-7872-4D96-B14E-F11FCDB51124}" destId="{C2AAB9C6-37AF-4CDC-9184-4B81F14B01F9}" srcOrd="0" destOrd="0" parTransId="{2C3AB861-2FAB-4F26-8A15-B5F6EC1A0633}" sibTransId="{CEFD4AE3-7404-463D-8B87-AA5E5C7FFF30}"/>
    <dgm:cxn modelId="{2B705A7C-2649-417D-A4A1-97522C6C445C}" type="presOf" srcId="{C2AAB9C6-37AF-4CDC-9184-4B81F14B01F9}" destId="{B49E09DC-779D-45AC-9E9E-D5DD914951F9}" srcOrd="0" destOrd="0" presId="urn:microsoft.com/office/officeart/2005/8/layout/pyramid2"/>
    <dgm:cxn modelId="{8F5207AE-D16C-4B95-B7FA-D1D440BC1009}" srcId="{BCC39081-7872-4D96-B14E-F11FCDB51124}" destId="{C7C27D90-E6D6-479C-903D-50F04C25E6D8}" srcOrd="1" destOrd="0" parTransId="{2D6922E2-F680-4C8D-86E5-BC62591192B1}" sibTransId="{081C36CB-2881-4C78-AEEE-86D5BA2ADF4A}"/>
    <dgm:cxn modelId="{B3620F02-EFF0-41E8-ACD7-F00AFAC45030}" type="presOf" srcId="{BCC39081-7872-4D96-B14E-F11FCDB51124}" destId="{6FA75C1E-32F3-4A61-8F81-6B193E3B751A}" srcOrd="0" destOrd="0" presId="urn:microsoft.com/office/officeart/2005/8/layout/pyramid2"/>
    <dgm:cxn modelId="{C207F088-B948-4773-A37A-E28DFAD97BFC}" type="presOf" srcId="{0795008C-F5E8-4DC1-A181-FA0BE5538211}" destId="{C901EDC9-9ACC-41A5-A100-DC2E275B522F}" srcOrd="0" destOrd="0" presId="urn:microsoft.com/office/officeart/2005/8/layout/pyramid2"/>
    <dgm:cxn modelId="{D9243FB3-EA41-4D86-A593-86C14F61BFC0}" type="presOf" srcId="{C7C27D90-E6D6-479C-903D-50F04C25E6D8}" destId="{EFA0BD8F-8A8C-49FC-928F-15E8BFC4C5F1}" srcOrd="0" destOrd="0" presId="urn:microsoft.com/office/officeart/2005/8/layout/pyramid2"/>
    <dgm:cxn modelId="{AD39FEA4-F2EB-4C3F-9AF5-BBC367AEEF25}" type="presParOf" srcId="{6FA75C1E-32F3-4A61-8F81-6B193E3B751A}" destId="{0AC01282-3B9D-4114-8E80-7FB018D0299B}" srcOrd="0" destOrd="0" presId="urn:microsoft.com/office/officeart/2005/8/layout/pyramid2"/>
    <dgm:cxn modelId="{0B83441A-277C-4534-8C13-371521B79BEC}" type="presParOf" srcId="{6FA75C1E-32F3-4A61-8F81-6B193E3B751A}" destId="{09CE51E2-04D7-4241-885E-5732800F1CF9}" srcOrd="1" destOrd="0" presId="urn:microsoft.com/office/officeart/2005/8/layout/pyramid2"/>
    <dgm:cxn modelId="{DA8EC1A0-B06D-4B16-BA96-B42B1CCD06D5}" type="presParOf" srcId="{09CE51E2-04D7-4241-885E-5732800F1CF9}" destId="{B49E09DC-779D-45AC-9E9E-D5DD914951F9}" srcOrd="0" destOrd="0" presId="urn:microsoft.com/office/officeart/2005/8/layout/pyramid2"/>
    <dgm:cxn modelId="{4F5F292B-7808-4E77-AA9C-8D075AEC1F55}" type="presParOf" srcId="{09CE51E2-04D7-4241-885E-5732800F1CF9}" destId="{49A72742-9108-43AE-B4DB-52C13AB0B081}" srcOrd="1" destOrd="0" presId="urn:microsoft.com/office/officeart/2005/8/layout/pyramid2"/>
    <dgm:cxn modelId="{44AD4F5D-CE4D-4202-ACF9-31546A93CA51}" type="presParOf" srcId="{09CE51E2-04D7-4241-885E-5732800F1CF9}" destId="{EFA0BD8F-8A8C-49FC-928F-15E8BFC4C5F1}" srcOrd="2" destOrd="0" presId="urn:microsoft.com/office/officeart/2005/8/layout/pyramid2"/>
    <dgm:cxn modelId="{BA5F7FD4-C05E-4AA5-86B6-F98F3BF865D0}" type="presParOf" srcId="{09CE51E2-04D7-4241-885E-5732800F1CF9}" destId="{64C8D314-1852-4EB7-9DD3-FA98B9D30E1C}" srcOrd="3" destOrd="0" presId="urn:microsoft.com/office/officeart/2005/8/layout/pyramid2"/>
    <dgm:cxn modelId="{17B18D37-E6DB-415C-A237-CAE4C7F6EBC7}" type="presParOf" srcId="{09CE51E2-04D7-4241-885E-5732800F1CF9}" destId="{C901EDC9-9ACC-41A5-A100-DC2E275B522F}" srcOrd="4" destOrd="0" presId="urn:microsoft.com/office/officeart/2005/8/layout/pyramid2"/>
    <dgm:cxn modelId="{4C523E13-4AC3-4AE8-A62A-6820A387715E}" type="presParOf" srcId="{09CE51E2-04D7-4241-885E-5732800F1CF9}" destId="{F74B3DBC-0D21-4779-AF48-F3AD6A68FE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C39081-7872-4D96-B14E-F11FCDB511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2AAB9C6-37AF-4CDC-9184-4B81F14B01F9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P/E ratio</a:t>
          </a:r>
          <a:endParaRPr lang="en-US" dirty="0"/>
        </a:p>
      </dgm:t>
    </dgm:pt>
    <dgm:pt modelId="{2C3AB861-2FAB-4F26-8A15-B5F6EC1A0633}" type="parTrans" cxnId="{44707A6F-2C28-4D94-B41E-0BFD836610B0}">
      <dgm:prSet/>
      <dgm:spPr/>
      <dgm:t>
        <a:bodyPr/>
        <a:lstStyle/>
        <a:p>
          <a:endParaRPr lang="en-US"/>
        </a:p>
      </dgm:t>
    </dgm:pt>
    <dgm:pt modelId="{CEFD4AE3-7404-463D-8B87-AA5E5C7FFF30}" type="sibTrans" cxnId="{44707A6F-2C28-4D94-B41E-0BFD836610B0}">
      <dgm:prSet/>
      <dgm:spPr/>
      <dgm:t>
        <a:bodyPr/>
        <a:lstStyle/>
        <a:p>
          <a:endParaRPr lang="en-US"/>
        </a:p>
      </dgm:t>
    </dgm:pt>
    <dgm:pt modelId="{C7C27D90-E6D6-479C-903D-50F04C25E6D8}">
      <dgm:prSet phldrT="[Text]"/>
      <dgm:spPr>
        <a:solidFill>
          <a:srgbClr val="B9CDE5">
            <a:alpha val="90000"/>
          </a:srgbClr>
        </a:solidFill>
      </dgm:spPr>
      <dgm:t>
        <a:bodyPr/>
        <a:lstStyle/>
        <a:p>
          <a:r>
            <a:rPr lang="en-US" dirty="0" smtClean="0"/>
            <a:t>Market/Book ratio</a:t>
          </a:r>
          <a:endParaRPr lang="en-US" dirty="0"/>
        </a:p>
      </dgm:t>
    </dgm:pt>
    <dgm:pt modelId="{2D6922E2-F680-4C8D-86E5-BC62591192B1}" type="parTrans" cxnId="{8F5207AE-D16C-4B95-B7FA-D1D440BC1009}">
      <dgm:prSet/>
      <dgm:spPr/>
      <dgm:t>
        <a:bodyPr/>
        <a:lstStyle/>
        <a:p>
          <a:endParaRPr lang="en-US"/>
        </a:p>
      </dgm:t>
    </dgm:pt>
    <dgm:pt modelId="{081C36CB-2881-4C78-AEEE-86D5BA2ADF4A}" type="sibTrans" cxnId="{8F5207AE-D16C-4B95-B7FA-D1D440BC1009}">
      <dgm:prSet/>
      <dgm:spPr/>
      <dgm:t>
        <a:bodyPr/>
        <a:lstStyle/>
        <a:p>
          <a:endParaRPr lang="en-US"/>
        </a:p>
      </dgm:t>
    </dgm:pt>
    <dgm:pt modelId="{6FA75C1E-32F3-4A61-8F81-6B193E3B751A}" type="pres">
      <dgm:prSet presAssocID="{BCC39081-7872-4D96-B14E-F11FCDB51124}" presName="compositeShape" presStyleCnt="0">
        <dgm:presLayoutVars>
          <dgm:dir/>
          <dgm:resizeHandles/>
        </dgm:presLayoutVars>
      </dgm:prSet>
      <dgm:spPr/>
    </dgm:pt>
    <dgm:pt modelId="{0AC01282-3B9D-4114-8E80-7FB018D0299B}" type="pres">
      <dgm:prSet presAssocID="{BCC39081-7872-4D96-B14E-F11FCDB51124}" presName="pyramid" presStyleLbl="node1" presStyleIdx="0" presStyleCnt="1" custLinFactNeighborX="-55200" custLinFactNeighborY="-10345"/>
      <dgm:spPr/>
    </dgm:pt>
    <dgm:pt modelId="{09CE51E2-04D7-4241-885E-5732800F1CF9}" type="pres">
      <dgm:prSet presAssocID="{BCC39081-7872-4D96-B14E-F11FCDB51124}" presName="theList" presStyleCnt="0"/>
      <dgm:spPr/>
    </dgm:pt>
    <dgm:pt modelId="{B49E09DC-779D-45AC-9E9E-D5DD914951F9}" type="pres">
      <dgm:prSet presAssocID="{C2AAB9C6-37AF-4CDC-9184-4B81F14B01F9}" presName="aNode" presStyleLbl="fgAcc1" presStyleIdx="0" presStyleCnt="2" custScaleX="101923" custScaleY="56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2742-9108-43AE-B4DB-52C13AB0B081}" type="pres">
      <dgm:prSet presAssocID="{C2AAB9C6-37AF-4CDC-9184-4B81F14B01F9}" presName="aSpace" presStyleCnt="0"/>
      <dgm:spPr/>
    </dgm:pt>
    <dgm:pt modelId="{EFA0BD8F-8A8C-49FC-928F-15E8BFC4C5F1}" type="pres">
      <dgm:prSet presAssocID="{C7C27D90-E6D6-479C-903D-50F04C25E6D8}" presName="aNode" presStyleLbl="fgAcc1" presStyleIdx="1" presStyleCnt="2" custScaleX="108110" custScaleY="56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8D314-1852-4EB7-9DD3-FA98B9D30E1C}" type="pres">
      <dgm:prSet presAssocID="{C7C27D90-E6D6-479C-903D-50F04C25E6D8}" presName="aSpace" presStyleCnt="0"/>
      <dgm:spPr/>
    </dgm:pt>
  </dgm:ptLst>
  <dgm:cxnLst>
    <dgm:cxn modelId="{A120C541-71F9-44EE-9729-629CCB27C7C3}" type="presOf" srcId="{C2AAB9C6-37AF-4CDC-9184-4B81F14B01F9}" destId="{B49E09DC-779D-45AC-9E9E-D5DD914951F9}" srcOrd="0" destOrd="0" presId="urn:microsoft.com/office/officeart/2005/8/layout/pyramid2"/>
    <dgm:cxn modelId="{C3FBC569-7C9E-4F8F-9066-F0117703749C}" type="presOf" srcId="{BCC39081-7872-4D96-B14E-F11FCDB51124}" destId="{6FA75C1E-32F3-4A61-8F81-6B193E3B751A}" srcOrd="0" destOrd="0" presId="urn:microsoft.com/office/officeart/2005/8/layout/pyramid2"/>
    <dgm:cxn modelId="{44707A6F-2C28-4D94-B41E-0BFD836610B0}" srcId="{BCC39081-7872-4D96-B14E-F11FCDB51124}" destId="{C2AAB9C6-37AF-4CDC-9184-4B81F14B01F9}" srcOrd="0" destOrd="0" parTransId="{2C3AB861-2FAB-4F26-8A15-B5F6EC1A0633}" sibTransId="{CEFD4AE3-7404-463D-8B87-AA5E5C7FFF30}"/>
    <dgm:cxn modelId="{8F5207AE-D16C-4B95-B7FA-D1D440BC1009}" srcId="{BCC39081-7872-4D96-B14E-F11FCDB51124}" destId="{C7C27D90-E6D6-479C-903D-50F04C25E6D8}" srcOrd="1" destOrd="0" parTransId="{2D6922E2-F680-4C8D-86E5-BC62591192B1}" sibTransId="{081C36CB-2881-4C78-AEEE-86D5BA2ADF4A}"/>
    <dgm:cxn modelId="{1861A810-559F-4E56-ACDA-DCD9CFEFF613}" type="presOf" srcId="{C7C27D90-E6D6-479C-903D-50F04C25E6D8}" destId="{EFA0BD8F-8A8C-49FC-928F-15E8BFC4C5F1}" srcOrd="0" destOrd="0" presId="urn:microsoft.com/office/officeart/2005/8/layout/pyramid2"/>
    <dgm:cxn modelId="{C7EDAEA7-6650-46E1-8AD4-E71797645805}" type="presParOf" srcId="{6FA75C1E-32F3-4A61-8F81-6B193E3B751A}" destId="{0AC01282-3B9D-4114-8E80-7FB018D0299B}" srcOrd="0" destOrd="0" presId="urn:microsoft.com/office/officeart/2005/8/layout/pyramid2"/>
    <dgm:cxn modelId="{35230FCC-F5F4-4464-87F0-478C18BE2E52}" type="presParOf" srcId="{6FA75C1E-32F3-4A61-8F81-6B193E3B751A}" destId="{09CE51E2-04D7-4241-885E-5732800F1CF9}" srcOrd="1" destOrd="0" presId="urn:microsoft.com/office/officeart/2005/8/layout/pyramid2"/>
    <dgm:cxn modelId="{1D4B798F-F02D-46C9-A027-17A1B29EA63E}" type="presParOf" srcId="{09CE51E2-04D7-4241-885E-5732800F1CF9}" destId="{B49E09DC-779D-45AC-9E9E-D5DD914951F9}" srcOrd="0" destOrd="0" presId="urn:microsoft.com/office/officeart/2005/8/layout/pyramid2"/>
    <dgm:cxn modelId="{7A75FE6E-09BB-420B-992E-EA948FC40A81}" type="presParOf" srcId="{09CE51E2-04D7-4241-885E-5732800F1CF9}" destId="{49A72742-9108-43AE-B4DB-52C13AB0B081}" srcOrd="1" destOrd="0" presId="urn:microsoft.com/office/officeart/2005/8/layout/pyramid2"/>
    <dgm:cxn modelId="{A78C811E-025C-4043-B73C-0B837AF7100F}" type="presParOf" srcId="{09CE51E2-04D7-4241-885E-5732800F1CF9}" destId="{EFA0BD8F-8A8C-49FC-928F-15E8BFC4C5F1}" srcOrd="2" destOrd="0" presId="urn:microsoft.com/office/officeart/2005/8/layout/pyramid2"/>
    <dgm:cxn modelId="{6459807B-DC17-4D4F-9885-4BED8FDF7B8A}" type="presParOf" srcId="{09CE51E2-04D7-4241-885E-5732800F1CF9}" destId="{64C8D314-1852-4EB7-9DD3-FA98B9D30E1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01282-3B9D-4114-8E80-7FB018D0299B}">
      <dsp:nvSpPr>
        <dsp:cNvPr id="0" name=""/>
        <dsp:cNvSpPr/>
      </dsp:nvSpPr>
      <dsp:spPr>
        <a:xfrm>
          <a:off x="0" y="0"/>
          <a:ext cx="2915478" cy="3276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E09DC-779D-45AC-9E9E-D5DD914951F9}">
      <dsp:nvSpPr>
        <dsp:cNvPr id="0" name=""/>
        <dsp:cNvSpPr/>
      </dsp:nvSpPr>
      <dsp:spPr>
        <a:xfrm>
          <a:off x="1457739" y="327979"/>
          <a:ext cx="1895060" cy="1164728"/>
        </a:xfrm>
        <a:prstGeom prst="round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Debt ratio</a:t>
          </a:r>
          <a:endParaRPr lang="en-US" sz="2100" kern="1200" dirty="0"/>
        </a:p>
      </dsp:txBody>
      <dsp:txXfrm>
        <a:off x="1457739" y="327979"/>
        <a:ext cx="1895060" cy="1164728"/>
      </dsp:txXfrm>
    </dsp:sp>
    <dsp:sp modelId="{EFA0BD8F-8A8C-49FC-928F-15E8BFC4C5F1}">
      <dsp:nvSpPr>
        <dsp:cNvPr id="0" name=""/>
        <dsp:cNvSpPr/>
      </dsp:nvSpPr>
      <dsp:spPr>
        <a:xfrm>
          <a:off x="1457739" y="1638300"/>
          <a:ext cx="1895060" cy="1164728"/>
        </a:xfrm>
        <a:prstGeom prst="roundRect">
          <a:avLst/>
        </a:prstGeom>
        <a:solidFill>
          <a:srgbClr val="C6D9F1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Times-interest-earned ratio</a:t>
          </a:r>
          <a:endParaRPr lang="en-US" sz="2100" kern="1200" dirty="0"/>
        </a:p>
      </dsp:txBody>
      <dsp:txXfrm>
        <a:off x="1457739" y="1638300"/>
        <a:ext cx="1895060" cy="11647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01282-3B9D-4114-8E80-7FB018D0299B}">
      <dsp:nvSpPr>
        <dsp:cNvPr id="0" name=""/>
        <dsp:cNvSpPr/>
      </dsp:nvSpPr>
      <dsp:spPr>
        <a:xfrm>
          <a:off x="0" y="0"/>
          <a:ext cx="3352800" cy="3352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E09DC-779D-45AC-9E9E-D5DD914951F9}">
      <dsp:nvSpPr>
        <dsp:cNvPr id="0" name=""/>
        <dsp:cNvSpPr/>
      </dsp:nvSpPr>
      <dsp:spPr>
        <a:xfrm>
          <a:off x="1805939" y="335607"/>
          <a:ext cx="2179320" cy="1191815"/>
        </a:xfrm>
        <a:prstGeom prst="roundRect">
          <a:avLst/>
        </a:prstGeom>
        <a:solidFill>
          <a:srgbClr val="C6D9F1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Current ratio</a:t>
          </a:r>
          <a:endParaRPr lang="en-US" sz="3000" kern="1200" dirty="0"/>
        </a:p>
      </dsp:txBody>
      <dsp:txXfrm>
        <a:off x="1805939" y="335607"/>
        <a:ext cx="2179320" cy="1191815"/>
      </dsp:txXfrm>
    </dsp:sp>
    <dsp:sp modelId="{EFA0BD8F-8A8C-49FC-928F-15E8BFC4C5F1}">
      <dsp:nvSpPr>
        <dsp:cNvPr id="0" name=""/>
        <dsp:cNvSpPr/>
      </dsp:nvSpPr>
      <dsp:spPr>
        <a:xfrm>
          <a:off x="1805939" y="1676400"/>
          <a:ext cx="2179320" cy="1191815"/>
        </a:xfrm>
        <a:prstGeom prst="roundRect">
          <a:avLst/>
        </a:prstGeom>
        <a:solidFill>
          <a:srgbClr val="C6D9F1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Quick ratio</a:t>
          </a:r>
          <a:endParaRPr lang="en-US" sz="3000" kern="1200" dirty="0"/>
        </a:p>
      </dsp:txBody>
      <dsp:txXfrm>
        <a:off x="1805939" y="1676400"/>
        <a:ext cx="2179320" cy="11918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01282-3B9D-4114-8E80-7FB018D0299B}">
      <dsp:nvSpPr>
        <dsp:cNvPr id="0" name=""/>
        <dsp:cNvSpPr/>
      </dsp:nvSpPr>
      <dsp:spPr>
        <a:xfrm>
          <a:off x="0" y="0"/>
          <a:ext cx="3180521" cy="3200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E09DC-779D-45AC-9E9E-D5DD914951F9}">
      <dsp:nvSpPr>
        <dsp:cNvPr id="0" name=""/>
        <dsp:cNvSpPr/>
      </dsp:nvSpPr>
      <dsp:spPr>
        <a:xfrm>
          <a:off x="1590260" y="321758"/>
          <a:ext cx="2067339" cy="757594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Inventory turnover ratio</a:t>
          </a:r>
          <a:endParaRPr lang="en-US" sz="1900" kern="1200" dirty="0"/>
        </a:p>
      </dsp:txBody>
      <dsp:txXfrm>
        <a:off x="1590260" y="321758"/>
        <a:ext cx="2067339" cy="757594"/>
      </dsp:txXfrm>
    </dsp:sp>
    <dsp:sp modelId="{EFA0BD8F-8A8C-49FC-928F-15E8BFC4C5F1}">
      <dsp:nvSpPr>
        <dsp:cNvPr id="0" name=""/>
        <dsp:cNvSpPr/>
      </dsp:nvSpPr>
      <dsp:spPr>
        <a:xfrm>
          <a:off x="1590260" y="1174052"/>
          <a:ext cx="2067339" cy="757594"/>
        </a:xfrm>
        <a:prstGeom prst="roundRect">
          <a:avLst/>
        </a:prstGeom>
        <a:solidFill>
          <a:srgbClr val="B9CDE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Day’s sales outstanding ratio</a:t>
          </a:r>
          <a:endParaRPr lang="en-US" sz="1900" kern="1200" dirty="0"/>
        </a:p>
      </dsp:txBody>
      <dsp:txXfrm>
        <a:off x="1590260" y="1174052"/>
        <a:ext cx="2067339" cy="757594"/>
      </dsp:txXfrm>
    </dsp:sp>
    <dsp:sp modelId="{C901EDC9-9ACC-41A5-A100-DC2E275B522F}">
      <dsp:nvSpPr>
        <dsp:cNvPr id="0" name=""/>
        <dsp:cNvSpPr/>
      </dsp:nvSpPr>
      <dsp:spPr>
        <a:xfrm>
          <a:off x="1590260" y="2026347"/>
          <a:ext cx="2067339" cy="757594"/>
        </a:xfrm>
        <a:prstGeom prst="roundRect">
          <a:avLst/>
        </a:prstGeom>
        <a:solidFill>
          <a:srgbClr val="B9CDE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Total assets turnover ratio</a:t>
          </a:r>
          <a:endParaRPr lang="en-US" sz="1900" kern="1200" dirty="0"/>
        </a:p>
      </dsp:txBody>
      <dsp:txXfrm>
        <a:off x="1590260" y="2026347"/>
        <a:ext cx="2067339" cy="7575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01282-3B9D-4114-8E80-7FB018D0299B}">
      <dsp:nvSpPr>
        <dsp:cNvPr id="0" name=""/>
        <dsp:cNvSpPr/>
      </dsp:nvSpPr>
      <dsp:spPr>
        <a:xfrm>
          <a:off x="0" y="0"/>
          <a:ext cx="3180521" cy="3429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E09DC-779D-45AC-9E9E-D5DD914951F9}">
      <dsp:nvSpPr>
        <dsp:cNvPr id="0" name=""/>
        <dsp:cNvSpPr/>
      </dsp:nvSpPr>
      <dsp:spPr>
        <a:xfrm>
          <a:off x="1590260" y="344741"/>
          <a:ext cx="2067339" cy="811708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Profit margin on sales</a:t>
          </a:r>
          <a:endParaRPr lang="en-US" sz="2000" kern="1200" dirty="0"/>
        </a:p>
      </dsp:txBody>
      <dsp:txXfrm>
        <a:off x="1590260" y="344741"/>
        <a:ext cx="2067339" cy="811708"/>
      </dsp:txXfrm>
    </dsp:sp>
    <dsp:sp modelId="{EFA0BD8F-8A8C-49FC-928F-15E8BFC4C5F1}">
      <dsp:nvSpPr>
        <dsp:cNvPr id="0" name=""/>
        <dsp:cNvSpPr/>
      </dsp:nvSpPr>
      <dsp:spPr>
        <a:xfrm>
          <a:off x="1590260" y="1257913"/>
          <a:ext cx="2067339" cy="811708"/>
        </a:xfrm>
        <a:prstGeom prst="roundRect">
          <a:avLst/>
        </a:prstGeom>
        <a:solidFill>
          <a:srgbClr val="B9CDE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Return on total assets</a:t>
          </a:r>
          <a:endParaRPr lang="en-US" sz="2000" kern="1200" dirty="0"/>
        </a:p>
      </dsp:txBody>
      <dsp:txXfrm>
        <a:off x="1590260" y="1257913"/>
        <a:ext cx="2067339" cy="811708"/>
      </dsp:txXfrm>
    </dsp:sp>
    <dsp:sp modelId="{C901EDC9-9ACC-41A5-A100-DC2E275B522F}">
      <dsp:nvSpPr>
        <dsp:cNvPr id="0" name=""/>
        <dsp:cNvSpPr/>
      </dsp:nvSpPr>
      <dsp:spPr>
        <a:xfrm>
          <a:off x="1590260" y="2171086"/>
          <a:ext cx="2067339" cy="811708"/>
        </a:xfrm>
        <a:prstGeom prst="roundRect">
          <a:avLst/>
        </a:prstGeom>
        <a:solidFill>
          <a:srgbClr val="B9CDE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Return on common equity</a:t>
          </a:r>
          <a:endParaRPr lang="en-US" sz="2000" kern="1200" dirty="0"/>
        </a:p>
      </dsp:txBody>
      <dsp:txXfrm>
        <a:off x="1590260" y="2171086"/>
        <a:ext cx="2067339" cy="8117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01282-3B9D-4114-8E80-7FB018D0299B}">
      <dsp:nvSpPr>
        <dsp:cNvPr id="0" name=""/>
        <dsp:cNvSpPr/>
      </dsp:nvSpPr>
      <dsp:spPr>
        <a:xfrm>
          <a:off x="0" y="0"/>
          <a:ext cx="3505200" cy="3505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E09DC-779D-45AC-9E9E-D5DD914951F9}">
      <dsp:nvSpPr>
        <dsp:cNvPr id="0" name=""/>
        <dsp:cNvSpPr/>
      </dsp:nvSpPr>
      <dsp:spPr>
        <a:xfrm>
          <a:off x="2031209" y="351632"/>
          <a:ext cx="2322193" cy="1146629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P/E ratio</a:t>
          </a:r>
          <a:endParaRPr lang="en-US" sz="2900" kern="1200" dirty="0"/>
        </a:p>
      </dsp:txBody>
      <dsp:txXfrm>
        <a:off x="2031209" y="351632"/>
        <a:ext cx="2322193" cy="1146629"/>
      </dsp:txXfrm>
    </dsp:sp>
    <dsp:sp modelId="{EFA0BD8F-8A8C-49FC-928F-15E8BFC4C5F1}">
      <dsp:nvSpPr>
        <dsp:cNvPr id="0" name=""/>
        <dsp:cNvSpPr/>
      </dsp:nvSpPr>
      <dsp:spPr>
        <a:xfrm>
          <a:off x="1960727" y="1751910"/>
          <a:ext cx="2463156" cy="1148009"/>
        </a:xfrm>
        <a:prstGeom prst="roundRect">
          <a:avLst/>
        </a:prstGeom>
        <a:solidFill>
          <a:srgbClr val="B9CDE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Market/Book ratio</a:t>
          </a:r>
          <a:endParaRPr lang="en-US" sz="2900" kern="1200" dirty="0"/>
        </a:p>
      </dsp:txBody>
      <dsp:txXfrm>
        <a:off x="1960727" y="1751910"/>
        <a:ext cx="2463156" cy="114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700BCEF-5E50-4819-B739-A5F8B56FC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4398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5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3DCBF86-F579-438D-9694-BC9AEAAB0A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9245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7743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8930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650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7314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2076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500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56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1647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6976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0346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257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6644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4814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3672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0115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71932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21408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75673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01946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8328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29001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5717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5CF77-7BBE-4FFA-BE9B-11012A1CC5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3407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14540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6061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1198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413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1528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430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6597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BF86-F579-438D-9694-BC9AEAAB0A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630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US" altLang="en-US" dirty="0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3984D5-7FDF-44A6-95A1-4284536EE2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396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7FA556-BF05-485C-A205-08F50D3374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18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7096C8-CCA2-4CB8-B1E6-BD057223F0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094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ed.,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7E21AB-3BEB-4181-A2C2-DCE0E36EC6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ed.,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7663E6-1E27-4550-A3CA-4A6292334C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A82E23-327E-4EF1-870C-9C8995D575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94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41555D-9F44-4302-AD2F-529B1D55E8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0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US" altLang="en-US" dirty="0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6CC2F2-3D2D-4618-B3A9-3C2D1FAB9E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359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8CB01-1F8C-4CDA-9CF6-BE22C2451F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433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7815D2-C400-4F38-9F6B-792DC6E7D0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933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FC82C1-7A59-4753-A016-D5C168F395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62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DEA430-E75A-4861-A462-CF300E8294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663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ed.,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A42D76-AA2F-455E-9EA5-CB1E67F547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265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324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8.bin"/><Relationship Id="rId6" Type="http://schemas.openxmlformats.org/officeDocument/2006/relationships/image" Target="../media/image10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0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0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0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10.png"/><Relationship Id="rId5" Type="http://schemas.openxmlformats.org/officeDocument/2006/relationships/oleObject" Target="../embeddings/oleObject1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10.png"/><Relationship Id="rId5" Type="http://schemas.openxmlformats.org/officeDocument/2006/relationships/oleObject" Target="../embeddings/oleObject13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0.png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oleObject" Target="../embeddings/oleObject15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6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17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8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9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0.png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086600" cy="1219200"/>
          </a:xfrm>
        </p:spPr>
        <p:txBody>
          <a:bodyPr/>
          <a:lstStyle/>
          <a:p>
            <a:r>
              <a:rPr lang="en-US" b="1" dirty="0">
                <a:ea typeface="微软雅黑"/>
                <a:cs typeface="微软雅黑"/>
              </a:rPr>
              <a:t>Financial Ratio Analysis</a:t>
            </a:r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81400"/>
            <a:ext cx="6400800" cy="2209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Lecture No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. 3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Chapter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Contemporary Engineering Economics, 6</a:t>
            </a:r>
            <a:r>
              <a:rPr lang="en-US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 ed.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libri"/>
              </a:rPr>
              <a:t>Liquidity Analysis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dirty="0"/>
              <a:t>   </a:t>
            </a:r>
            <a:endParaRPr lang="en-US" sz="2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685800" y="3200400"/>
            <a:ext cx="2895600" cy="444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609600" y="1981200"/>
            <a:ext cx="36576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 Definition: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Ratios that show the relationship of a firm’s cash and other assets to its current liabilities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3763616"/>
              </p:ext>
            </p:extLst>
          </p:nvPr>
        </p:nvGraphicFramePr>
        <p:xfrm>
          <a:off x="4572000" y="2133600"/>
          <a:ext cx="4114800" cy="3352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476" y="1171567"/>
            <a:ext cx="3810000" cy="5054022"/>
          </a:xfrm>
          <a:prstGeom prst="rect">
            <a:avLst/>
          </a:prstGeom>
        </p:spPr>
      </p:pic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685800" y="1980028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latin typeface="Calibri"/>
              </a:rPr>
              <a:t>Measures a firm’s short-term </a:t>
            </a:r>
            <a:r>
              <a:rPr lang="en-US" sz="2600" b="1" dirty="0" smtClean="0">
                <a:latin typeface="Calibri"/>
              </a:rPr>
              <a:t>solvency</a:t>
            </a:r>
            <a:endParaRPr lang="en-US" sz="2600" b="1" dirty="0">
              <a:latin typeface="Calibri"/>
            </a:endParaRP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 smtClean="0">
                <a:latin typeface="Calibri"/>
              </a:rPr>
              <a:t>Formula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83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686290"/>
              </p:ext>
            </p:extLst>
          </p:nvPr>
        </p:nvGraphicFramePr>
        <p:xfrm>
          <a:off x="914400" y="3505200"/>
          <a:ext cx="3255963" cy="1730375"/>
        </p:xfrm>
        <a:graphic>
          <a:graphicData uri="http://schemas.openxmlformats.org/presentationml/2006/ole">
            <p:oleObj spid="_x0000_s283748" name="Equation" r:id="rId5" imgW="2145960" imgH="1015920" progId="Equation.DSMT4">
              <p:embed/>
            </p:oleObj>
          </a:graphicData>
        </a:graphic>
      </p:graphicFrame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914400" y="762000"/>
            <a:ext cx="30415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262626"/>
                </a:solidFill>
                <a:latin typeface="Calibri"/>
              </a:rPr>
              <a:t>Current Ratio</a:t>
            </a:r>
          </a:p>
        </p:txBody>
      </p:sp>
      <p:sp>
        <p:nvSpPr>
          <p:cNvPr id="3" name="Rectangle 2"/>
          <p:cNvSpPr/>
          <p:nvPr/>
        </p:nvSpPr>
        <p:spPr>
          <a:xfrm>
            <a:off x="6716258" y="2978965"/>
            <a:ext cx="609600" cy="1143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683373" y="4366025"/>
            <a:ext cx="609600" cy="1524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 flipV="1">
            <a:off x="3276600" y="4442225"/>
            <a:ext cx="3406773" cy="28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48000" y="3048000"/>
            <a:ext cx="3515858" cy="1383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3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3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338" y="1217385"/>
            <a:ext cx="4157662" cy="5054022"/>
          </a:xfrm>
          <a:prstGeom prst="rect">
            <a:avLst/>
          </a:prstGeom>
        </p:spPr>
      </p:pic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latin typeface="Calibri"/>
              </a:rPr>
              <a:t>Excludes inventories and prepaid expenses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 smtClean="0">
                <a:latin typeface="Calibri"/>
              </a:rPr>
              <a:t>Formula </a:t>
            </a:r>
            <a:endParaRPr lang="en-US" sz="2600" b="1" dirty="0">
              <a:latin typeface="Calibri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84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2579443"/>
              </p:ext>
            </p:extLst>
          </p:nvPr>
        </p:nvGraphicFramePr>
        <p:xfrm>
          <a:off x="838200" y="3581400"/>
          <a:ext cx="3589337" cy="1695450"/>
        </p:xfrm>
        <a:graphic>
          <a:graphicData uri="http://schemas.openxmlformats.org/presentationml/2006/ole">
            <p:oleObj spid="_x0000_s284776" name="Equation" r:id="rId5" imgW="2654280" imgH="1015920" progId="Equation.DSMT4">
              <p:embed/>
            </p:oleObj>
          </a:graphicData>
        </a:graphic>
      </p:graphicFrame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1066800" y="685800"/>
            <a:ext cx="28775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262626"/>
                </a:solidFill>
                <a:latin typeface="Calibri"/>
              </a:rPr>
              <a:t>Quick Ratio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4948" y="3006271"/>
            <a:ext cx="448938" cy="148771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54948" y="2619207"/>
            <a:ext cx="4572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36480" y="4409049"/>
            <a:ext cx="457200" cy="1524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24200" y="4495800"/>
            <a:ext cx="3912280" cy="22860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048000" y="3080656"/>
            <a:ext cx="3988480" cy="653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038600" y="2695408"/>
            <a:ext cx="2997880" cy="10383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4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4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181100"/>
            <a:ext cx="4032250" cy="5054022"/>
          </a:xfrm>
          <a:prstGeom prst="rect">
            <a:avLst/>
          </a:prstGeom>
        </p:spPr>
      </p:pic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latin typeface="Calibri"/>
              </a:rPr>
              <a:t>An indication of a firm’s immediate liquidity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 smtClean="0">
                <a:latin typeface="Calibri"/>
              </a:rPr>
              <a:t>Formula </a:t>
            </a:r>
            <a:endParaRPr lang="en-US" sz="2600" b="1" dirty="0">
              <a:latin typeface="Calibri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85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3369231"/>
              </p:ext>
            </p:extLst>
          </p:nvPr>
        </p:nvGraphicFramePr>
        <p:xfrm>
          <a:off x="846138" y="3898900"/>
          <a:ext cx="3648075" cy="1939925"/>
        </p:xfrm>
        <a:graphic>
          <a:graphicData uri="http://schemas.openxmlformats.org/presentationml/2006/ole">
            <p:oleObj spid="_x0000_s285796" name="Equation" r:id="rId5" imgW="2209680" imgH="1015920" progId="Equation.DSMT4">
              <p:embed/>
            </p:oleObj>
          </a:graphicData>
        </a:graphic>
      </p:graphicFrame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838200" y="685800"/>
            <a:ext cx="35677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262626"/>
                </a:solidFill>
                <a:latin typeface="Calibri"/>
              </a:rPr>
              <a:t>Liquidity Ratio</a:t>
            </a:r>
          </a:p>
        </p:txBody>
      </p:sp>
      <p:sp>
        <p:nvSpPr>
          <p:cNvPr id="2" name="Rectangle 1"/>
          <p:cNvSpPr/>
          <p:nvPr/>
        </p:nvSpPr>
        <p:spPr>
          <a:xfrm>
            <a:off x="6964680" y="4412297"/>
            <a:ext cx="533400" cy="1143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02780" y="2198616"/>
            <a:ext cx="457200" cy="17228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67200" y="2370895"/>
            <a:ext cx="2716823" cy="15915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419600" y="4469447"/>
            <a:ext cx="2545080" cy="1025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5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5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85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5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9825"/>
          </a:xfrm>
        </p:spPr>
        <p:txBody>
          <a:bodyPr/>
          <a:lstStyle/>
          <a:p>
            <a:pPr algn="ctr"/>
            <a:r>
              <a:rPr lang="en-US" b="1" dirty="0">
                <a:latin typeface="Calibri"/>
              </a:rPr>
              <a:t>Asset Management Analysis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dirty="0"/>
              <a:t>   </a:t>
            </a:r>
            <a:endParaRPr lang="en-US" sz="2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838200" y="3276600"/>
            <a:ext cx="2895600" cy="444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685800" y="2057400"/>
            <a:ext cx="38100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Definition:</a:t>
            </a:r>
            <a:r>
              <a:rPr lang="en-US" sz="3200" b="1" dirty="0" smtClean="0">
                <a:latin typeface="Calibri"/>
              </a:rPr>
              <a:t> A set of ratios which measure how effectively a firm is managing its assets</a:t>
            </a:r>
            <a:endParaRPr lang="en-US" sz="3200" b="1" dirty="0">
              <a:latin typeface="Calibri"/>
            </a:endParaRP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4732235"/>
              </p:ext>
            </p:extLst>
          </p:nvPr>
        </p:nvGraphicFramePr>
        <p:xfrm>
          <a:off x="4953000" y="2286000"/>
          <a:ext cx="3657600" cy="3200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143000"/>
            <a:ext cx="3923946" cy="5054022"/>
          </a:xfrm>
          <a:prstGeom prst="rect">
            <a:avLst/>
          </a:prstGeom>
        </p:spPr>
      </p:pic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685800" y="1828800"/>
            <a:ext cx="3429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>
                <a:latin typeface="Calibri"/>
              </a:rPr>
              <a:t>Highlights the rate at which the inventory is being </a:t>
            </a:r>
            <a:r>
              <a:rPr lang="en-US" sz="2400" b="1" dirty="0" smtClean="0">
                <a:latin typeface="Calibri"/>
              </a:rPr>
              <a:t>sold </a:t>
            </a:r>
          </a:p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 smtClean="0">
                <a:latin typeface="Calibri"/>
              </a:rPr>
              <a:t>Formula</a:t>
            </a:r>
            <a:endParaRPr lang="en-US" sz="2400" b="1" dirty="0">
              <a:latin typeface="Calibri"/>
            </a:endParaRPr>
          </a:p>
        </p:txBody>
      </p:sp>
      <p:graphicFrame>
        <p:nvGraphicFramePr>
          <p:cNvPr id="288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6452964"/>
              </p:ext>
            </p:extLst>
          </p:nvPr>
        </p:nvGraphicFramePr>
        <p:xfrm>
          <a:off x="671513" y="3524250"/>
          <a:ext cx="3916362" cy="1636713"/>
        </p:xfrm>
        <a:graphic>
          <a:graphicData uri="http://schemas.openxmlformats.org/presentationml/2006/ole">
            <p:oleObj spid="_x0000_s288866" name="公式" r:id="rId5" imgW="2819160" imgH="1041120" progId="Equation.3">
              <p:embed/>
            </p:oleObj>
          </a:graphicData>
        </a:graphic>
      </p:graphicFrame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762000" y="51816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FF3300"/>
                </a:solidFill>
                <a:latin typeface="+mj-lt"/>
              </a:rPr>
              <a:t>The typical item sits in inventory almost </a:t>
            </a:r>
            <a:r>
              <a:rPr lang="en-US" sz="1600" dirty="0" smtClean="0">
                <a:solidFill>
                  <a:srgbClr val="FF3300"/>
                </a:solidFill>
                <a:latin typeface="+mj-lt"/>
              </a:rPr>
              <a:t>1.508 </a:t>
            </a:r>
            <a:r>
              <a:rPr lang="en-US" sz="1600" dirty="0">
                <a:solidFill>
                  <a:srgbClr val="FF3300"/>
                </a:solidFill>
                <a:latin typeface="+mj-lt"/>
              </a:rPr>
              <a:t>months (12 </a:t>
            </a:r>
            <a:r>
              <a:rPr lang="en-US" sz="1600" dirty="0" smtClean="0">
                <a:solidFill>
                  <a:srgbClr val="FF3300"/>
                </a:solidFill>
                <a:latin typeface="+mj-lt"/>
              </a:rPr>
              <a:t>months/7.96) </a:t>
            </a:r>
            <a:r>
              <a:rPr lang="en-US" sz="1600" dirty="0">
                <a:solidFill>
                  <a:srgbClr val="FF3300"/>
                </a:solidFill>
                <a:latin typeface="+mj-lt"/>
              </a:rPr>
              <a:t>or </a:t>
            </a:r>
            <a:r>
              <a:rPr lang="en-US" sz="1600" dirty="0" smtClean="0">
                <a:solidFill>
                  <a:srgbClr val="FF3300"/>
                </a:solidFill>
                <a:latin typeface="+mj-lt"/>
              </a:rPr>
              <a:t>45.24 </a:t>
            </a:r>
            <a:r>
              <a:rPr lang="en-US" sz="1600" dirty="0">
                <a:solidFill>
                  <a:srgbClr val="FF3300"/>
                </a:solidFill>
                <a:latin typeface="+mj-lt"/>
              </a:rPr>
              <a:t>days before being sold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4191000"/>
            <a:ext cx="3823246" cy="1981200"/>
          </a:xfrm>
          <a:prstGeom prst="rect">
            <a:avLst/>
          </a:prstGeom>
          <a:solidFill>
            <a:srgbClr val="8EB4E3"/>
          </a:solidFill>
        </p:spPr>
      </p:pic>
      <p:sp>
        <p:nvSpPr>
          <p:cNvPr id="3" name="Rectangle 2"/>
          <p:cNvSpPr/>
          <p:nvPr/>
        </p:nvSpPr>
        <p:spPr>
          <a:xfrm>
            <a:off x="7315200" y="2590800"/>
            <a:ext cx="914400" cy="10785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33800" y="3657600"/>
            <a:ext cx="40386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3" idx="1"/>
          </p:cNvCxnSpPr>
          <p:nvPr/>
        </p:nvCxnSpPr>
        <p:spPr>
          <a:xfrm flipV="1">
            <a:off x="4343400" y="2644725"/>
            <a:ext cx="2971800" cy="1393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848600" y="4419600"/>
            <a:ext cx="634402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685800" y="457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8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88782" name="Text Box 14"/>
          <p:cNvSpPr txBox="1">
            <a:spLocks noChangeArrowheads="1"/>
          </p:cNvSpPr>
          <p:nvPr/>
        </p:nvSpPr>
        <p:spPr bwMode="auto">
          <a:xfrm>
            <a:off x="304800" y="457200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/>
              </a:rPr>
              <a:t>Inventory</a:t>
            </a:r>
            <a:r>
              <a:rPr lang="zh-CN" altLang="en-US" sz="3600" b="1" dirty="0" smtClean="0">
                <a:latin typeface="Calibri"/>
              </a:rPr>
              <a:t> </a:t>
            </a:r>
            <a:r>
              <a:rPr lang="en-US" sz="3600" b="1" dirty="0" smtClean="0">
                <a:latin typeface="Calibri"/>
              </a:rPr>
              <a:t>Turnover</a:t>
            </a:r>
          </a:p>
          <a:p>
            <a:pPr algn="ctr"/>
            <a:r>
              <a:rPr lang="en-US" sz="3600" b="1" dirty="0" smtClean="0">
                <a:latin typeface="Calibri"/>
              </a:rPr>
              <a:t> </a:t>
            </a:r>
            <a:r>
              <a:rPr lang="en-US" sz="3600" b="1" dirty="0">
                <a:latin typeface="Calibri"/>
              </a:rPr>
              <a:t>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8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3" grpId="0"/>
      <p:bldP spid="288779" grpId="0"/>
      <p:bldP spid="3" grpId="0" animBg="1"/>
      <p:bldP spid="3" grpId="1" animBg="1"/>
      <p:bldP spid="2" grpId="0" animBg="1"/>
      <p:bldP spid="2887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718" y="1172947"/>
            <a:ext cx="3886201" cy="5054022"/>
          </a:xfrm>
          <a:prstGeom prst="rect">
            <a:avLst/>
          </a:prstGeom>
        </p:spPr>
      </p:pic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685800" y="1371600"/>
            <a:ext cx="373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600" dirty="0"/>
          </a:p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>
                <a:latin typeface="Calibri"/>
              </a:rPr>
              <a:t>Determines whether receivables are being collected aggressively </a:t>
            </a:r>
            <a:r>
              <a:rPr lang="en-US" sz="2400" b="1" dirty="0" smtClean="0">
                <a:latin typeface="Calibri"/>
              </a:rPr>
              <a:t>enough</a:t>
            </a:r>
            <a:endParaRPr lang="en-US" sz="2400" dirty="0" smtClean="0">
              <a:latin typeface="Calibri"/>
            </a:endParaRPr>
          </a:p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 smtClean="0">
                <a:latin typeface="Calibri"/>
              </a:rPr>
              <a:t>Formula</a:t>
            </a:r>
            <a:endParaRPr lang="en-US" sz="2400" b="1" dirty="0">
              <a:latin typeface="Calibri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600" dirty="0"/>
          </a:p>
        </p:txBody>
      </p:sp>
      <p:graphicFrame>
        <p:nvGraphicFramePr>
          <p:cNvPr id="287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160598"/>
              </p:ext>
            </p:extLst>
          </p:nvPr>
        </p:nvGraphicFramePr>
        <p:xfrm>
          <a:off x="762000" y="4038600"/>
          <a:ext cx="3783013" cy="1884363"/>
        </p:xfrm>
        <a:graphic>
          <a:graphicData uri="http://schemas.openxmlformats.org/presentationml/2006/ole">
            <p:oleObj spid="_x0000_s287842" name="Equation" r:id="rId5" imgW="1841400" imgH="1066680" progId="Equation.DSMT4">
              <p:embed/>
            </p:oleObj>
          </a:graphicData>
        </a:graphic>
      </p:graphicFrame>
      <p:sp>
        <p:nvSpPr>
          <p:cNvPr id="287757" name="Text Box 13"/>
          <p:cNvSpPr txBox="1">
            <a:spLocks noChangeArrowheads="1"/>
          </p:cNvSpPr>
          <p:nvPr/>
        </p:nvSpPr>
        <p:spPr bwMode="auto">
          <a:xfrm>
            <a:off x="585788" y="457200"/>
            <a:ext cx="39862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Calibri"/>
              </a:rPr>
              <a:t>Days Sales </a:t>
            </a:r>
          </a:p>
          <a:p>
            <a:pPr algn="ctr"/>
            <a:r>
              <a:rPr lang="en-US" sz="3600" b="1" dirty="0">
                <a:solidFill>
                  <a:srgbClr val="000000"/>
                </a:solidFill>
                <a:latin typeface="Calibri"/>
              </a:rPr>
              <a:t>Outstanding (DSO)</a:t>
            </a:r>
          </a:p>
        </p:txBody>
      </p:sp>
      <p:sp>
        <p:nvSpPr>
          <p:cNvPr id="4" name="Rectangle 3"/>
          <p:cNvSpPr/>
          <p:nvPr/>
        </p:nvSpPr>
        <p:spPr>
          <a:xfrm>
            <a:off x="7039429" y="2437741"/>
            <a:ext cx="445841" cy="180974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1932" y="3371422"/>
            <a:ext cx="3987130" cy="29202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4397829" y="3962400"/>
            <a:ext cx="3581400" cy="7796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200400" y="2549362"/>
            <a:ext cx="3810000" cy="17178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001000" y="3881688"/>
            <a:ext cx="609600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14400" y="4038600"/>
            <a:ext cx="7239000" cy="205740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/>
              </a:rPr>
              <a:t>Days Sales in Inventory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09600" y="15240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What It Measures</a:t>
            </a:r>
            <a:r>
              <a:rPr lang="en-US" sz="2400" b="1" dirty="0">
                <a:latin typeface="Calibri"/>
              </a:rPr>
              <a:t>: </a:t>
            </a:r>
            <a:r>
              <a:rPr lang="en-US" sz="2400" b="1" dirty="0">
                <a:solidFill>
                  <a:srgbClr val="111111"/>
                </a:solidFill>
                <a:latin typeface="Calibri"/>
              </a:rPr>
              <a:t>The amount of inventory (stock) expressed in days of sales. For example, if 2 items</a:t>
            </a:r>
            <a:r>
              <a:rPr lang="en-US" sz="2400" b="1" dirty="0" smtClean="0">
                <a:solidFill>
                  <a:srgbClr val="111111"/>
                </a:solidFill>
                <a:latin typeface="Calibri"/>
              </a:rPr>
              <a:t> are </a:t>
            </a:r>
            <a:r>
              <a:rPr lang="en-US" sz="2400" b="1" dirty="0">
                <a:solidFill>
                  <a:srgbClr val="111111"/>
                </a:solidFill>
                <a:latin typeface="Calibri"/>
              </a:rPr>
              <a:t>sold and 20 items are held in </a:t>
            </a:r>
            <a:r>
              <a:rPr lang="en-US" sz="2400" b="1" dirty="0" smtClean="0">
                <a:solidFill>
                  <a:srgbClr val="111111"/>
                </a:solidFill>
                <a:latin typeface="Calibri"/>
              </a:rPr>
              <a:t>inventory per day, </a:t>
            </a:r>
            <a:r>
              <a:rPr lang="en-US" sz="2400" b="1" dirty="0">
                <a:solidFill>
                  <a:srgbClr val="111111"/>
                </a:solidFill>
                <a:latin typeface="Calibri"/>
              </a:rPr>
              <a:t>this represents 10 days' (20/2) </a:t>
            </a:r>
            <a:r>
              <a:rPr lang="en-US" sz="2400" b="1" dirty="0" smtClean="0">
                <a:solidFill>
                  <a:srgbClr val="111111"/>
                </a:solidFill>
                <a:latin typeface="Calibri"/>
              </a:rPr>
              <a:t>worth of </a:t>
            </a:r>
            <a:r>
              <a:rPr lang="en-US" sz="2400" b="1" dirty="0">
                <a:solidFill>
                  <a:srgbClr val="111111"/>
                </a:solidFill>
                <a:latin typeface="Calibri"/>
              </a:rPr>
              <a:t>sales in inventory.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How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To Compute</a:t>
            </a:r>
            <a:r>
              <a:rPr lang="en-US" sz="2400" b="1" dirty="0">
                <a:latin typeface="Calibri"/>
              </a:rPr>
              <a:t>: The ratio computed by dividing </a:t>
            </a:r>
            <a:r>
              <a:rPr lang="en-US" sz="2400" b="1" dirty="0" smtClean="0">
                <a:latin typeface="Calibri"/>
              </a:rPr>
              <a:t>average inventory </a:t>
            </a:r>
            <a:r>
              <a:rPr lang="en-US" sz="2400" b="1" dirty="0">
                <a:latin typeface="Calibri"/>
              </a:rPr>
              <a:t>by cost of sales, and multiplied the result by 365</a:t>
            </a: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8832028"/>
              </p:ext>
            </p:extLst>
          </p:nvPr>
        </p:nvGraphicFramePr>
        <p:xfrm>
          <a:off x="990600" y="4038600"/>
          <a:ext cx="7042150" cy="1933575"/>
        </p:xfrm>
        <a:graphic>
          <a:graphicData uri="http://schemas.openxmlformats.org/presentationml/2006/ole">
            <p:oleObj spid="_x0000_s50267" name="公式" r:id="rId4" imgW="4495800" imgH="1130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838200"/>
            <a:ext cx="3733800" cy="5054022"/>
          </a:xfrm>
          <a:prstGeom prst="rect">
            <a:avLst/>
          </a:prstGeom>
        </p:spPr>
      </p:pic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304800" y="4572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8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685800" y="16764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>
                <a:latin typeface="Calibri"/>
              </a:rPr>
              <a:t>Indicates whether a company is generating a sufficient volume of business for the size of its asset </a:t>
            </a:r>
            <a:r>
              <a:rPr lang="en-US" sz="2400" b="1" dirty="0" smtClean="0">
                <a:latin typeface="Calibri"/>
              </a:rPr>
              <a:t>investment </a:t>
            </a:r>
          </a:p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 smtClean="0">
                <a:latin typeface="Calibri"/>
              </a:rPr>
              <a:t>Formula</a:t>
            </a:r>
            <a:endParaRPr lang="en-US" sz="2400" b="1" dirty="0">
              <a:latin typeface="Calibri"/>
            </a:endParaRPr>
          </a:p>
        </p:txBody>
      </p:sp>
      <p:graphicFrame>
        <p:nvGraphicFramePr>
          <p:cNvPr id="289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9287837"/>
              </p:ext>
            </p:extLst>
          </p:nvPr>
        </p:nvGraphicFramePr>
        <p:xfrm>
          <a:off x="923925" y="4267200"/>
          <a:ext cx="3500438" cy="1774825"/>
        </p:xfrm>
        <a:graphic>
          <a:graphicData uri="http://schemas.openxmlformats.org/presentationml/2006/ole">
            <p:oleObj spid="_x0000_s289889" name="Equation" r:id="rId5" imgW="2260440" imgH="1015920" progId="Equation.DSMT4">
              <p:embed/>
            </p:oleObj>
          </a:graphicData>
        </a:graphic>
      </p:graphicFrame>
      <p:sp>
        <p:nvSpPr>
          <p:cNvPr id="289805" name="Text Box 13"/>
          <p:cNvSpPr txBox="1">
            <a:spLocks noChangeArrowheads="1"/>
          </p:cNvSpPr>
          <p:nvPr/>
        </p:nvSpPr>
        <p:spPr bwMode="auto">
          <a:xfrm>
            <a:off x="533400" y="304800"/>
            <a:ext cx="3978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/>
              </a:rPr>
              <a:t>Total Asset </a:t>
            </a:r>
          </a:p>
          <a:p>
            <a:pPr algn="ctr"/>
            <a:r>
              <a:rPr lang="en-US" sz="3600" b="1" dirty="0">
                <a:latin typeface="Calibri"/>
              </a:rPr>
              <a:t>Turnover Ratio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3124200"/>
            <a:ext cx="609600" cy="1524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3429000"/>
            <a:ext cx="3987130" cy="2920237"/>
          </a:xfrm>
          <a:prstGeom prst="rect">
            <a:avLst/>
          </a:prstGeom>
        </p:spPr>
      </p:pic>
      <p:cxnSp>
        <p:nvCxnSpPr>
          <p:cNvPr id="5" name="Straight Arrow Connector 4"/>
          <p:cNvCxnSpPr>
            <a:endCxn id="4" idx="2"/>
          </p:cNvCxnSpPr>
          <p:nvPr/>
        </p:nvCxnSpPr>
        <p:spPr>
          <a:xfrm flipV="1">
            <a:off x="4343400" y="3276600"/>
            <a:ext cx="2895600" cy="1447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67200" y="4114800"/>
            <a:ext cx="3571875" cy="3531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924800" y="3962400"/>
            <a:ext cx="533400" cy="1524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477000" cy="1139825"/>
          </a:xfrm>
        </p:spPr>
        <p:txBody>
          <a:bodyPr/>
          <a:lstStyle/>
          <a:p>
            <a:pPr algn="ctr"/>
            <a:r>
              <a:rPr lang="en-US" b="1" dirty="0">
                <a:latin typeface="Calibri"/>
              </a:rPr>
              <a:t>Profitability 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dirty="0"/>
              <a:t>   </a:t>
            </a:r>
            <a:endParaRPr lang="en-US" sz="2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838200" y="3505200"/>
            <a:ext cx="2895600" cy="444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685800" y="1905000"/>
            <a:ext cx="37338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Definition: </a:t>
            </a:r>
            <a:r>
              <a:rPr lang="en-US" sz="3200" b="1" dirty="0" smtClean="0">
                <a:latin typeface="Calibri"/>
              </a:rPr>
              <a:t>A set of ratios which show the combined effects of liquidity, asset management and debt on operating results </a:t>
            </a:r>
            <a:endParaRPr lang="en-US" sz="3200" b="1" dirty="0">
              <a:latin typeface="Calibri"/>
            </a:endParaRP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0795238"/>
              </p:ext>
            </p:extLst>
          </p:nvPr>
        </p:nvGraphicFramePr>
        <p:xfrm>
          <a:off x="4953000" y="2209800"/>
          <a:ext cx="3657600" cy="3429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Calibri"/>
              </a:rPr>
              <a:t>Ratio Analysis </a:t>
            </a:r>
            <a:r>
              <a:rPr lang="en-US" b="1" dirty="0" smtClean="0">
                <a:latin typeface="Calibri"/>
              </a:rPr>
              <a:t>and </a:t>
            </a:r>
            <a:r>
              <a:rPr lang="en-US" b="1" dirty="0">
                <a:latin typeface="Calibri"/>
              </a:rPr>
              <a:t>What the Numbers Really </a:t>
            </a:r>
            <a:r>
              <a:rPr lang="en-US" b="1" dirty="0" smtClean="0">
                <a:latin typeface="Calibri"/>
              </a:rPr>
              <a:t>Mean</a:t>
            </a:r>
            <a:endParaRPr lang="en-US" b="1" dirty="0">
              <a:latin typeface="Calibri"/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733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Debt Management Ratios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Liquidity Ratios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Asset Management Ratios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Profitability Ratios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Market Trend Ratios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Trends and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Graphs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to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Spot Problems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86000"/>
            <a:ext cx="4306830" cy="3154390"/>
          </a:xfrm>
          <a:prstGeom prst="rect">
            <a:avLst/>
          </a:prstGeom>
        </p:spPr>
      </p:pic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>
                <a:latin typeface="Calibri"/>
              </a:rPr>
              <a:t>Indicates the profitability of </a:t>
            </a:r>
            <a:r>
              <a:rPr lang="en-US" sz="2800" b="1" dirty="0" smtClean="0">
                <a:latin typeface="Calibri"/>
              </a:rPr>
              <a:t>sales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 smtClean="0">
                <a:latin typeface="Calibri"/>
              </a:rPr>
              <a:t>Formula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6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600" dirty="0"/>
          </a:p>
        </p:txBody>
      </p:sp>
      <p:graphicFrame>
        <p:nvGraphicFramePr>
          <p:cNvPr id="291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5417161"/>
              </p:ext>
            </p:extLst>
          </p:nvPr>
        </p:nvGraphicFramePr>
        <p:xfrm>
          <a:off x="1066800" y="3810000"/>
          <a:ext cx="3382963" cy="1655763"/>
        </p:xfrm>
        <a:graphic>
          <a:graphicData uri="http://schemas.openxmlformats.org/presentationml/2006/ole">
            <p:oleObj spid="_x0000_s291936" name="Equation" r:id="rId5" imgW="2336760" imgH="1015920" progId="Equation.DSMT4">
              <p:embed/>
            </p:oleObj>
          </a:graphicData>
        </a:graphic>
      </p:graphicFrame>
      <p:sp>
        <p:nvSpPr>
          <p:cNvPr id="291851" name="Text Box 11"/>
          <p:cNvSpPr txBox="1">
            <a:spLocks noChangeArrowheads="1"/>
          </p:cNvSpPr>
          <p:nvPr/>
        </p:nvSpPr>
        <p:spPr bwMode="auto">
          <a:xfrm>
            <a:off x="990600" y="685800"/>
            <a:ext cx="2739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Gross Margin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114800" y="2971800"/>
            <a:ext cx="39624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13" idx="1"/>
          </p:cNvCxnSpPr>
          <p:nvPr/>
        </p:nvCxnSpPr>
        <p:spPr>
          <a:xfrm flipV="1">
            <a:off x="4490573" y="3343618"/>
            <a:ext cx="3662827" cy="6586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153400" y="2895600"/>
            <a:ext cx="533400" cy="191869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153400" y="3276600"/>
            <a:ext cx="533400" cy="134035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5" grpId="0"/>
      <p:bldP spid="291851" grpId="0"/>
      <p:bldP spid="11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126763"/>
            <a:ext cx="3987130" cy="2920237"/>
          </a:xfrm>
          <a:prstGeom prst="rect">
            <a:avLst/>
          </a:prstGeom>
        </p:spPr>
      </p:pic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609600" y="16764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>
                <a:latin typeface="Calibri"/>
              </a:rPr>
              <a:t>Illustrates what percentage of each sales dollar is retained in </a:t>
            </a:r>
            <a:r>
              <a:rPr lang="en-US" sz="2800" b="1" dirty="0" smtClean="0">
                <a:latin typeface="Calibri"/>
              </a:rPr>
              <a:t>earnings 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 smtClean="0">
                <a:latin typeface="Calibri"/>
              </a:rPr>
              <a:t>Formula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600" dirty="0"/>
          </a:p>
        </p:txBody>
      </p:sp>
      <p:graphicFrame>
        <p:nvGraphicFramePr>
          <p:cNvPr id="293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5132677"/>
              </p:ext>
            </p:extLst>
          </p:nvPr>
        </p:nvGraphicFramePr>
        <p:xfrm>
          <a:off x="1094581" y="4299828"/>
          <a:ext cx="3178175" cy="1655763"/>
        </p:xfrm>
        <a:graphic>
          <a:graphicData uri="http://schemas.openxmlformats.org/presentationml/2006/ole">
            <p:oleObj spid="_x0000_s293983" name="Equation" r:id="rId5" imgW="2197080" imgH="1015920" progId="Equation.DSMT4">
              <p:embed/>
            </p:oleObj>
          </a:graphicData>
        </a:graphic>
      </p:graphicFrame>
      <p:sp>
        <p:nvSpPr>
          <p:cNvPr id="293899" name="Text Box 11"/>
          <p:cNvSpPr txBox="1">
            <a:spLocks noChangeArrowheads="1"/>
          </p:cNvSpPr>
          <p:nvPr/>
        </p:nvSpPr>
        <p:spPr bwMode="auto">
          <a:xfrm>
            <a:off x="1143000" y="8382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/>
              </a:rPr>
              <a:t>Net Margin</a:t>
            </a:r>
          </a:p>
        </p:txBody>
      </p:sp>
      <p:sp>
        <p:nvSpPr>
          <p:cNvPr id="2" name="Rectangle 1"/>
          <p:cNvSpPr/>
          <p:nvPr/>
        </p:nvSpPr>
        <p:spPr>
          <a:xfrm>
            <a:off x="7710714" y="2621869"/>
            <a:ext cx="533400" cy="1905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732486" y="4771400"/>
            <a:ext cx="533400" cy="2286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962400" y="2743640"/>
            <a:ext cx="3748314" cy="21122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74110" y="4457953"/>
            <a:ext cx="3522090" cy="4188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9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3" grpId="0"/>
      <p:bldP spid="293899" grpId="0"/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4615" y="715594"/>
            <a:ext cx="3635985" cy="5054022"/>
          </a:xfrm>
          <a:prstGeom prst="rect">
            <a:avLst/>
          </a:prstGeom>
        </p:spPr>
      </p:pic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latin typeface="Calibri"/>
              </a:rPr>
              <a:t>Measures </a:t>
            </a:r>
            <a:r>
              <a:rPr lang="en-US" sz="2600" b="1" dirty="0" smtClean="0">
                <a:latin typeface="Calibri"/>
              </a:rPr>
              <a:t>a company’s success in using its assets to earn a profit. 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 smtClean="0">
                <a:latin typeface="Calibri"/>
              </a:rPr>
              <a:t>Formula</a:t>
            </a:r>
            <a:endParaRPr lang="en-US" sz="2600" b="1" dirty="0">
              <a:latin typeface="Calibri"/>
            </a:endParaRPr>
          </a:p>
        </p:txBody>
      </p:sp>
      <p:graphicFrame>
        <p:nvGraphicFramePr>
          <p:cNvPr id="292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6530645"/>
              </p:ext>
            </p:extLst>
          </p:nvPr>
        </p:nvGraphicFramePr>
        <p:xfrm>
          <a:off x="914400" y="4038600"/>
          <a:ext cx="3479800" cy="1528762"/>
        </p:xfrm>
        <a:graphic>
          <a:graphicData uri="http://schemas.openxmlformats.org/presentationml/2006/ole">
            <p:oleObj spid="_x0000_s292964" name="公式" r:id="rId5" imgW="3124200" imgH="1066800" progId="Equation.3">
              <p:embed/>
            </p:oleObj>
          </a:graphicData>
        </a:graphic>
      </p:graphicFrame>
      <p:sp>
        <p:nvSpPr>
          <p:cNvPr id="292877" name="Text Box 13"/>
          <p:cNvSpPr txBox="1">
            <a:spLocks noChangeArrowheads="1"/>
          </p:cNvSpPr>
          <p:nvPr/>
        </p:nvSpPr>
        <p:spPr bwMode="auto">
          <a:xfrm>
            <a:off x="746125" y="609600"/>
            <a:ext cx="3825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262626"/>
                </a:solidFill>
                <a:latin typeface="Calibri"/>
              </a:rPr>
              <a:t>Return on </a:t>
            </a:r>
            <a:r>
              <a:rPr lang="en-US" sz="3600" b="1" dirty="0" smtClean="0">
                <a:solidFill>
                  <a:srgbClr val="262626"/>
                </a:solidFill>
                <a:latin typeface="Calibri"/>
              </a:rPr>
              <a:t>Total Assets </a:t>
            </a:r>
            <a:r>
              <a:rPr lang="en-US" sz="3600" b="1" dirty="0">
                <a:solidFill>
                  <a:srgbClr val="262626"/>
                </a:solidFill>
                <a:latin typeface="Calibri"/>
              </a:rPr>
              <a:t>(</a:t>
            </a:r>
            <a:r>
              <a:rPr lang="en-US" sz="3600" b="1" dirty="0" smtClean="0">
                <a:solidFill>
                  <a:srgbClr val="262626"/>
                </a:solidFill>
                <a:latin typeface="Calibri"/>
              </a:rPr>
              <a:t>ROA)</a:t>
            </a:r>
            <a:endParaRPr lang="en-US" sz="3600" b="1" dirty="0">
              <a:solidFill>
                <a:srgbClr val="262626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48500" y="3001318"/>
            <a:ext cx="990600" cy="1651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1600" y="3276600"/>
            <a:ext cx="3790729" cy="292023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8382000" y="5943600"/>
            <a:ext cx="457200" cy="2286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8257735" y="5337068"/>
            <a:ext cx="429065" cy="295421"/>
          </a:xfrm>
          <a:custGeom>
            <a:avLst/>
            <a:gdLst>
              <a:gd name="connsiteX0" fmla="*/ 407963 w 429065"/>
              <a:gd name="connsiteY0" fmla="*/ 63304 h 295421"/>
              <a:gd name="connsiteX1" fmla="*/ 337625 w 429065"/>
              <a:gd name="connsiteY1" fmla="*/ 21101 h 295421"/>
              <a:gd name="connsiteX2" fmla="*/ 302456 w 429065"/>
              <a:gd name="connsiteY2" fmla="*/ 14067 h 295421"/>
              <a:gd name="connsiteX3" fmla="*/ 281354 w 429065"/>
              <a:gd name="connsiteY3" fmla="*/ 7034 h 295421"/>
              <a:gd name="connsiteX4" fmla="*/ 232117 w 429065"/>
              <a:gd name="connsiteY4" fmla="*/ 0 h 295421"/>
              <a:gd name="connsiteX5" fmla="*/ 105508 w 429065"/>
              <a:gd name="connsiteY5" fmla="*/ 7034 h 295421"/>
              <a:gd name="connsiteX6" fmla="*/ 70339 w 429065"/>
              <a:gd name="connsiteY6" fmla="*/ 14067 h 295421"/>
              <a:gd name="connsiteX7" fmla="*/ 49237 w 429065"/>
              <a:gd name="connsiteY7" fmla="*/ 28135 h 295421"/>
              <a:gd name="connsiteX8" fmla="*/ 21102 w 429065"/>
              <a:gd name="connsiteY8" fmla="*/ 63304 h 295421"/>
              <a:gd name="connsiteX9" fmla="*/ 0 w 429065"/>
              <a:gd name="connsiteY9" fmla="*/ 105507 h 295421"/>
              <a:gd name="connsiteX10" fmla="*/ 14068 w 429065"/>
              <a:gd name="connsiteY10" fmla="*/ 218049 h 295421"/>
              <a:gd name="connsiteX11" fmla="*/ 21102 w 429065"/>
              <a:gd name="connsiteY11" fmla="*/ 239151 h 295421"/>
              <a:gd name="connsiteX12" fmla="*/ 42203 w 429065"/>
              <a:gd name="connsiteY12" fmla="*/ 246184 h 295421"/>
              <a:gd name="connsiteX13" fmla="*/ 84406 w 429065"/>
              <a:gd name="connsiteY13" fmla="*/ 253218 h 295421"/>
              <a:gd name="connsiteX14" fmla="*/ 126610 w 429065"/>
              <a:gd name="connsiteY14" fmla="*/ 267286 h 295421"/>
              <a:gd name="connsiteX15" fmla="*/ 147711 w 429065"/>
              <a:gd name="connsiteY15" fmla="*/ 274320 h 295421"/>
              <a:gd name="connsiteX16" fmla="*/ 182880 w 429065"/>
              <a:gd name="connsiteY16" fmla="*/ 288387 h 295421"/>
              <a:gd name="connsiteX17" fmla="*/ 218050 w 429065"/>
              <a:gd name="connsiteY17" fmla="*/ 295421 h 295421"/>
              <a:gd name="connsiteX18" fmla="*/ 344659 w 429065"/>
              <a:gd name="connsiteY18" fmla="*/ 281354 h 295421"/>
              <a:gd name="connsiteX19" fmla="*/ 372794 w 429065"/>
              <a:gd name="connsiteY19" fmla="*/ 267286 h 295421"/>
              <a:gd name="connsiteX20" fmla="*/ 400930 w 429065"/>
              <a:gd name="connsiteY20" fmla="*/ 246184 h 295421"/>
              <a:gd name="connsiteX21" fmla="*/ 414997 w 429065"/>
              <a:gd name="connsiteY21" fmla="*/ 218049 h 295421"/>
              <a:gd name="connsiteX22" fmla="*/ 422031 w 429065"/>
              <a:gd name="connsiteY22" fmla="*/ 182880 h 295421"/>
              <a:gd name="connsiteX23" fmla="*/ 429065 w 429065"/>
              <a:gd name="connsiteY23" fmla="*/ 154744 h 295421"/>
              <a:gd name="connsiteX24" fmla="*/ 422031 w 429065"/>
              <a:gd name="connsiteY24" fmla="*/ 112541 h 295421"/>
              <a:gd name="connsiteX25" fmla="*/ 407963 w 429065"/>
              <a:gd name="connsiteY25" fmla="*/ 63304 h 29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9065" h="295421">
                <a:moveTo>
                  <a:pt x="407963" y="63304"/>
                </a:moveTo>
                <a:cubicBezTo>
                  <a:pt x="393895" y="48064"/>
                  <a:pt x="364437" y="26463"/>
                  <a:pt x="337625" y="21101"/>
                </a:cubicBezTo>
                <a:cubicBezTo>
                  <a:pt x="325902" y="18756"/>
                  <a:pt x="314054" y="16966"/>
                  <a:pt x="302456" y="14067"/>
                </a:cubicBezTo>
                <a:cubicBezTo>
                  <a:pt x="295263" y="12269"/>
                  <a:pt x="288624" y="8488"/>
                  <a:pt x="281354" y="7034"/>
                </a:cubicBezTo>
                <a:cubicBezTo>
                  <a:pt x="265097" y="3783"/>
                  <a:pt x="248529" y="2345"/>
                  <a:pt x="232117" y="0"/>
                </a:cubicBezTo>
                <a:cubicBezTo>
                  <a:pt x="189914" y="2345"/>
                  <a:pt x="147617" y="3373"/>
                  <a:pt x="105508" y="7034"/>
                </a:cubicBezTo>
                <a:cubicBezTo>
                  <a:pt x="93598" y="8070"/>
                  <a:pt x="81533" y="9869"/>
                  <a:pt x="70339" y="14067"/>
                </a:cubicBezTo>
                <a:cubicBezTo>
                  <a:pt x="62423" y="17035"/>
                  <a:pt x="55215" y="22157"/>
                  <a:pt x="49237" y="28135"/>
                </a:cubicBezTo>
                <a:cubicBezTo>
                  <a:pt x="38621" y="38751"/>
                  <a:pt x="30110" y="51294"/>
                  <a:pt x="21102" y="63304"/>
                </a:cubicBezTo>
                <a:cubicBezTo>
                  <a:pt x="4739" y="85121"/>
                  <a:pt x="8113" y="81169"/>
                  <a:pt x="0" y="105507"/>
                </a:cubicBezTo>
                <a:cubicBezTo>
                  <a:pt x="5452" y="170933"/>
                  <a:pt x="1003" y="172321"/>
                  <a:pt x="14068" y="218049"/>
                </a:cubicBezTo>
                <a:cubicBezTo>
                  <a:pt x="16105" y="225178"/>
                  <a:pt x="15859" y="233908"/>
                  <a:pt x="21102" y="239151"/>
                </a:cubicBezTo>
                <a:cubicBezTo>
                  <a:pt x="26345" y="244394"/>
                  <a:pt x="34965" y="244576"/>
                  <a:pt x="42203" y="246184"/>
                </a:cubicBezTo>
                <a:cubicBezTo>
                  <a:pt x="56125" y="249278"/>
                  <a:pt x="70570" y="249759"/>
                  <a:pt x="84406" y="253218"/>
                </a:cubicBezTo>
                <a:cubicBezTo>
                  <a:pt x="98792" y="256815"/>
                  <a:pt x="112542" y="262597"/>
                  <a:pt x="126610" y="267286"/>
                </a:cubicBezTo>
                <a:cubicBezTo>
                  <a:pt x="133644" y="269631"/>
                  <a:pt x="140827" y="271567"/>
                  <a:pt x="147711" y="274320"/>
                </a:cubicBezTo>
                <a:cubicBezTo>
                  <a:pt x="159434" y="279009"/>
                  <a:pt x="170786" y="284759"/>
                  <a:pt x="182880" y="288387"/>
                </a:cubicBezTo>
                <a:cubicBezTo>
                  <a:pt x="194331" y="291822"/>
                  <a:pt x="206327" y="293076"/>
                  <a:pt x="218050" y="295421"/>
                </a:cubicBezTo>
                <a:cubicBezTo>
                  <a:pt x="241958" y="293713"/>
                  <a:pt x="309335" y="294600"/>
                  <a:pt x="344659" y="281354"/>
                </a:cubicBezTo>
                <a:cubicBezTo>
                  <a:pt x="354477" y="277672"/>
                  <a:pt x="363902" y="272843"/>
                  <a:pt x="372794" y="267286"/>
                </a:cubicBezTo>
                <a:cubicBezTo>
                  <a:pt x="382735" y="261073"/>
                  <a:pt x="391551" y="253218"/>
                  <a:pt x="400930" y="246184"/>
                </a:cubicBezTo>
                <a:cubicBezTo>
                  <a:pt x="405619" y="236806"/>
                  <a:pt x="411681" y="227996"/>
                  <a:pt x="414997" y="218049"/>
                </a:cubicBezTo>
                <a:cubicBezTo>
                  <a:pt x="418778" y="206707"/>
                  <a:pt x="419438" y="194550"/>
                  <a:pt x="422031" y="182880"/>
                </a:cubicBezTo>
                <a:cubicBezTo>
                  <a:pt x="424128" y="173443"/>
                  <a:pt x="426720" y="164123"/>
                  <a:pt x="429065" y="154744"/>
                </a:cubicBezTo>
                <a:cubicBezTo>
                  <a:pt x="426720" y="140676"/>
                  <a:pt x="426541" y="126071"/>
                  <a:pt x="422031" y="112541"/>
                </a:cubicBezTo>
                <a:cubicBezTo>
                  <a:pt x="417595" y="99234"/>
                  <a:pt x="422031" y="78544"/>
                  <a:pt x="407963" y="63304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48000" y="3083870"/>
            <a:ext cx="3977713" cy="14881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4267200"/>
            <a:ext cx="6477000" cy="175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4267200"/>
            <a:ext cx="55626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8458200" y="5410200"/>
            <a:ext cx="381000" cy="152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9" grpId="0"/>
      <p:bldP spid="292877" grpId="0"/>
      <p:bldP spid="4" grpId="0" animBg="1"/>
      <p:bldP spid="11" grpId="0" animBg="1"/>
      <p:bldP spid="16" grpId="0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143000"/>
            <a:ext cx="3905592" cy="5054022"/>
          </a:xfrm>
          <a:prstGeom prst="rect">
            <a:avLst/>
          </a:prstGeom>
        </p:spPr>
      </p:pic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solidFill>
                  <a:prstClr val="black"/>
                </a:solidFill>
                <a:latin typeface="Calibri"/>
              </a:rPr>
              <a:t>Measures the rate of return on the owner’s </a:t>
            </a: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investment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Formula</a:t>
            </a:r>
            <a:endParaRPr lang="en-US" sz="2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2877" name="Text Box 13"/>
          <p:cNvSpPr txBox="1">
            <a:spLocks noChangeArrowheads="1"/>
          </p:cNvSpPr>
          <p:nvPr/>
        </p:nvSpPr>
        <p:spPr bwMode="auto">
          <a:xfrm>
            <a:off x="746125" y="609600"/>
            <a:ext cx="3825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262626"/>
                </a:solidFill>
                <a:latin typeface="Calibri"/>
              </a:rPr>
              <a:t>Return on Equity (ROE)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600" y="5715000"/>
            <a:ext cx="1054718" cy="196042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988313"/>
            <a:ext cx="3987130" cy="29202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871455" y="4651002"/>
            <a:ext cx="457200" cy="22860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92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9662284"/>
              </p:ext>
            </p:extLst>
          </p:nvPr>
        </p:nvGraphicFramePr>
        <p:xfrm>
          <a:off x="762000" y="4191000"/>
          <a:ext cx="3632200" cy="1293813"/>
        </p:xfrm>
        <a:graphic>
          <a:graphicData uri="http://schemas.openxmlformats.org/presentationml/2006/ole">
            <p:oleObj spid="_x0000_s357434" name="Equation" r:id="rId6" imgW="3759120" imgH="104112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505200" y="4648200"/>
            <a:ext cx="35052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10000" y="4343400"/>
            <a:ext cx="4038600" cy="4143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617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9" grpId="0"/>
      <p:bldP spid="292877" grpId="0"/>
      <p:bldP spid="4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477000" cy="868362"/>
          </a:xfrm>
        </p:spPr>
        <p:txBody>
          <a:bodyPr/>
          <a:lstStyle/>
          <a:p>
            <a:r>
              <a:rPr lang="en-US" b="1" dirty="0" smtClean="0">
                <a:latin typeface="Calibri"/>
              </a:rPr>
              <a:t>Debt-to-Equity Ratio</a:t>
            </a:r>
            <a:endParaRPr lang="en-US" b="1" dirty="0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199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A measure of a company’s financial leverage, indicating what proportion of equity and debt the company is using to finance its assets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A high debt/equity ratio generally means that a company has been aggressive in financing its growth with debt.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59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800" b="1" dirty="0">
                <a:latin typeface="Calibri"/>
              </a:rPr>
              <a:t>How the Debt to Equity Ratio Impacts Return on Equity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65000"/>
              <a:buFont typeface="Wingdings" charset="2"/>
              <a:buChar char="p"/>
            </a:pPr>
            <a:r>
              <a:rPr lang="en-US" sz="2000" b="1" dirty="0">
                <a:latin typeface="Calibri"/>
              </a:rPr>
              <a:t>N</a:t>
            </a:r>
            <a:r>
              <a:rPr lang="en-US" sz="2000" b="1" dirty="0" smtClean="0">
                <a:latin typeface="Calibri"/>
              </a:rPr>
              <a:t>ot </a:t>
            </a:r>
            <a:r>
              <a:rPr lang="en-US" sz="2000" b="1" dirty="0">
                <a:latin typeface="Calibri"/>
              </a:rPr>
              <a:t>have a spectacular ROE because there is so much equity in the </a:t>
            </a:r>
            <a:r>
              <a:rPr lang="en-US" sz="2000" b="1" dirty="0" smtClean="0">
                <a:latin typeface="Calibri"/>
              </a:rPr>
              <a:t>company</a:t>
            </a:r>
            <a:r>
              <a:rPr lang="en-US" sz="2000" b="1" dirty="0">
                <a:latin typeface="Calibri"/>
              </a:rPr>
              <a:t> </a:t>
            </a:r>
            <a:r>
              <a:rPr lang="en-US" sz="2000" b="1" dirty="0" smtClean="0">
                <a:latin typeface="Calibri"/>
              </a:rPr>
              <a:t>(e.g., well-established DOW 30 stocks)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b="1" dirty="0">
              <a:latin typeface="Calibri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charset="2"/>
              <a:buChar char="p"/>
            </a:pPr>
            <a:r>
              <a:rPr lang="en-US" sz="2000" b="1" u="sng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US" sz="2000" b="1" u="sng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b="1" u="sng" dirty="0">
                <a:solidFill>
                  <a:srgbClr val="FF3300"/>
                </a:solidFill>
                <a:latin typeface="Calibri"/>
              </a:rPr>
              <a:t>highly leveraged company</a:t>
            </a:r>
            <a:r>
              <a:rPr lang="en-US" sz="2000" b="1" dirty="0">
                <a:latin typeface="Calibri"/>
              </a:rPr>
              <a:t> that might have a spectacular ROE because the owners have put so little of their own resources into the </a:t>
            </a:r>
            <a:r>
              <a:rPr lang="en-US" sz="2000" b="1" dirty="0" smtClean="0">
                <a:latin typeface="Calibri"/>
              </a:rPr>
              <a:t>company</a:t>
            </a:r>
            <a:r>
              <a:rPr lang="en-US" sz="2000" dirty="0">
                <a:latin typeface="Calibri"/>
              </a:rPr>
              <a:t> </a:t>
            </a:r>
            <a:r>
              <a:rPr lang="en-US" sz="2000" b="1" dirty="0" smtClean="0">
                <a:latin typeface="Calibri"/>
              </a:rPr>
              <a:t>(e.g., high-tech industries)</a:t>
            </a:r>
            <a:endParaRPr lang="en-US" sz="2000" b="1" dirty="0">
              <a:latin typeface="Calibri"/>
            </a:endParaRP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4876800" y="2286000"/>
            <a:ext cx="1371600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6781800" y="2286000"/>
            <a:ext cx="1219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6781800" y="2286000"/>
            <a:ext cx="1219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Rectangle 9"/>
          <p:cNvSpPr>
            <a:spLocks noChangeArrowheads="1"/>
          </p:cNvSpPr>
          <p:nvPr/>
        </p:nvSpPr>
        <p:spPr bwMode="auto">
          <a:xfrm>
            <a:off x="6781800" y="2667000"/>
            <a:ext cx="12192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Rectangle 10"/>
          <p:cNvSpPr>
            <a:spLocks noChangeArrowheads="1"/>
          </p:cNvSpPr>
          <p:nvPr/>
        </p:nvSpPr>
        <p:spPr bwMode="auto">
          <a:xfrm>
            <a:off x="4876800" y="4419600"/>
            <a:ext cx="1371600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5" name="Rectangle 11"/>
          <p:cNvSpPr>
            <a:spLocks noChangeArrowheads="1"/>
          </p:cNvSpPr>
          <p:nvPr/>
        </p:nvSpPr>
        <p:spPr bwMode="auto">
          <a:xfrm>
            <a:off x="6858000" y="4419600"/>
            <a:ext cx="1219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6" name="Rectangle 12"/>
          <p:cNvSpPr>
            <a:spLocks noChangeArrowheads="1"/>
          </p:cNvSpPr>
          <p:nvPr/>
        </p:nvSpPr>
        <p:spPr bwMode="auto">
          <a:xfrm>
            <a:off x="6858000" y="4419600"/>
            <a:ext cx="1219200" cy="1066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7" name="Rectangle 13"/>
          <p:cNvSpPr>
            <a:spLocks noChangeArrowheads="1"/>
          </p:cNvSpPr>
          <p:nvPr/>
        </p:nvSpPr>
        <p:spPr bwMode="auto">
          <a:xfrm>
            <a:off x="6858000" y="5486400"/>
            <a:ext cx="1219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8" name="Text Box 14"/>
          <p:cNvSpPr txBox="1">
            <a:spLocks noChangeArrowheads="1"/>
          </p:cNvSpPr>
          <p:nvPr/>
        </p:nvSpPr>
        <p:spPr bwMode="auto">
          <a:xfrm>
            <a:off x="5105400" y="4876800"/>
            <a:ext cx="1007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Assets</a:t>
            </a:r>
          </a:p>
        </p:txBody>
      </p:sp>
      <p:sp>
        <p:nvSpPr>
          <p:cNvPr id="272399" name="Text Box 15"/>
          <p:cNvSpPr txBox="1">
            <a:spLocks noChangeArrowheads="1"/>
          </p:cNvSpPr>
          <p:nvPr/>
        </p:nvSpPr>
        <p:spPr bwMode="auto">
          <a:xfrm>
            <a:off x="6781800" y="2286000"/>
            <a:ext cx="1191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Liabilities</a:t>
            </a:r>
          </a:p>
        </p:txBody>
      </p:sp>
      <p:sp>
        <p:nvSpPr>
          <p:cNvPr id="272400" name="Text Box 16"/>
          <p:cNvSpPr txBox="1">
            <a:spLocks noChangeArrowheads="1"/>
          </p:cNvSpPr>
          <p:nvPr/>
        </p:nvSpPr>
        <p:spPr bwMode="auto">
          <a:xfrm>
            <a:off x="6858000" y="2971800"/>
            <a:ext cx="989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Equity</a:t>
            </a:r>
          </a:p>
        </p:txBody>
      </p:sp>
      <p:sp>
        <p:nvSpPr>
          <p:cNvPr id="272401" name="Text Box 17"/>
          <p:cNvSpPr txBox="1">
            <a:spLocks noChangeArrowheads="1"/>
          </p:cNvSpPr>
          <p:nvPr/>
        </p:nvSpPr>
        <p:spPr bwMode="auto">
          <a:xfrm>
            <a:off x="5105400" y="2743200"/>
            <a:ext cx="1001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Assets</a:t>
            </a:r>
          </a:p>
        </p:txBody>
      </p:sp>
      <p:sp>
        <p:nvSpPr>
          <p:cNvPr id="272402" name="Text Box 18"/>
          <p:cNvSpPr txBox="1">
            <a:spLocks noChangeArrowheads="1"/>
          </p:cNvSpPr>
          <p:nvPr/>
        </p:nvSpPr>
        <p:spPr bwMode="auto">
          <a:xfrm>
            <a:off x="6858000" y="4648200"/>
            <a:ext cx="1191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Liabilities</a:t>
            </a:r>
          </a:p>
        </p:txBody>
      </p:sp>
      <p:sp>
        <p:nvSpPr>
          <p:cNvPr id="272403" name="Text Box 19"/>
          <p:cNvSpPr txBox="1">
            <a:spLocks noChangeArrowheads="1"/>
          </p:cNvSpPr>
          <p:nvPr/>
        </p:nvSpPr>
        <p:spPr bwMode="auto">
          <a:xfrm>
            <a:off x="7086600" y="5410200"/>
            <a:ext cx="8541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Equity</a:t>
            </a:r>
          </a:p>
        </p:txBody>
      </p:sp>
      <p:sp>
        <p:nvSpPr>
          <p:cNvPr id="272404" name="Text Box 20"/>
          <p:cNvSpPr txBox="1">
            <a:spLocks noChangeArrowheads="1"/>
          </p:cNvSpPr>
          <p:nvPr/>
        </p:nvSpPr>
        <p:spPr bwMode="auto">
          <a:xfrm>
            <a:off x="6248400" y="25146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=</a:t>
            </a:r>
          </a:p>
        </p:txBody>
      </p:sp>
      <p:sp>
        <p:nvSpPr>
          <p:cNvPr id="272405" name="Text Box 21"/>
          <p:cNvSpPr txBox="1">
            <a:spLocks noChangeArrowheads="1"/>
          </p:cNvSpPr>
          <p:nvPr/>
        </p:nvSpPr>
        <p:spPr bwMode="auto">
          <a:xfrm>
            <a:off x="6248400" y="45720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6629400" cy="78898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libri"/>
              </a:rPr>
              <a:t>Market Trend Analysis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   </a:t>
            </a:r>
            <a:endParaRPr lang="en-US" sz="26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838200" y="3352800"/>
            <a:ext cx="2895600" cy="444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685800" y="21336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Definition: </a:t>
            </a:r>
            <a:r>
              <a:rPr lang="en-US" sz="3200" b="1" dirty="0" smtClean="0">
                <a:latin typeface="Calibri"/>
              </a:rPr>
              <a:t>A set of ratios that relate the firm’s stock price to its earnings and book value per share</a:t>
            </a:r>
            <a:endParaRPr lang="en-US" sz="3200" b="1" dirty="0">
              <a:latin typeface="Calibri"/>
            </a:endParaRP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135760"/>
              </p:ext>
            </p:extLst>
          </p:nvPr>
        </p:nvGraphicFramePr>
        <p:xfrm>
          <a:off x="4151473" y="2262484"/>
          <a:ext cx="4724400" cy="3505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609600" y="914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200" b="1" dirty="0">
                <a:solidFill>
                  <a:srgbClr val="000000"/>
                </a:solidFill>
                <a:latin typeface="Calibri"/>
              </a:rPr>
              <a:t>Earnings Per Share (EPS)</a:t>
            </a:r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685800" y="18288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Indicates earnings attributable to each share of </a:t>
            </a:r>
            <a:r>
              <a:rPr lang="en-US" sz="2800" b="1" dirty="0" smtClean="0">
                <a:solidFill>
                  <a:srgbClr val="000000"/>
                </a:solidFill>
                <a:latin typeface="Calibri"/>
              </a:rPr>
              <a:t>stock</a:t>
            </a:r>
            <a:endParaRPr lang="en-US" sz="2800" b="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Widely used indicator of a </a:t>
            </a:r>
            <a:r>
              <a:rPr lang="en-US" sz="2800" b="1" dirty="0">
                <a:latin typeface="Calibri"/>
              </a:rPr>
              <a:t>corporation’s performance </a:t>
            </a:r>
            <a:endParaRPr lang="en-US" sz="2800" b="1" dirty="0" smtClean="0">
              <a:latin typeface="Calibri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96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2177240"/>
              </p:ext>
            </p:extLst>
          </p:nvPr>
        </p:nvGraphicFramePr>
        <p:xfrm>
          <a:off x="4419600" y="2895600"/>
          <a:ext cx="4323198" cy="1965325"/>
        </p:xfrm>
        <a:graphic>
          <a:graphicData uri="http://schemas.openxmlformats.org/presentationml/2006/ole">
            <p:oleObj spid="_x0000_s297051" name="Equation" r:id="rId4" imgW="2857320" imgH="1054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0000"/>
                </a:solidFill>
                <a:latin typeface="Calibri"/>
              </a:rPr>
              <a:t>Price to Earnings Ratio</a:t>
            </a:r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685800" y="18288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solidFill>
                  <a:srgbClr val="000000"/>
                </a:solidFill>
                <a:latin typeface="Calibri"/>
              </a:rPr>
              <a:t>Indicates how many times a corporation is able to multiply its earnings in terms of asking price per share of </a:t>
            </a:r>
            <a:r>
              <a:rPr lang="en-US" sz="2600" b="1" dirty="0" smtClean="0">
                <a:solidFill>
                  <a:srgbClr val="000000"/>
                </a:solidFill>
                <a:latin typeface="Calibri"/>
              </a:rPr>
              <a:t>stock</a:t>
            </a:r>
            <a:endParaRPr lang="en-US" sz="2600" b="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600" b="1" dirty="0">
                <a:solidFill>
                  <a:srgbClr val="000000"/>
                </a:solidFill>
                <a:latin typeface="Calibri"/>
              </a:rPr>
              <a:t>Share price: </a:t>
            </a:r>
            <a:r>
              <a:rPr lang="en-US" sz="2600" b="1" dirty="0" smtClean="0">
                <a:solidFill>
                  <a:srgbClr val="000000"/>
                </a:solidFill>
                <a:latin typeface="Calibri"/>
              </a:rPr>
              <a:t>$40.50 as </a:t>
            </a:r>
            <a:r>
              <a:rPr lang="en-US" sz="2600" b="1" dirty="0">
                <a:solidFill>
                  <a:srgbClr val="000000"/>
                </a:solidFill>
                <a:latin typeface="Calibri"/>
              </a:rPr>
              <a:t>of </a:t>
            </a:r>
            <a:r>
              <a:rPr lang="en-US" sz="2600" b="1" dirty="0" smtClean="0">
                <a:solidFill>
                  <a:srgbClr val="000000"/>
                </a:solidFill>
                <a:latin typeface="Calibri"/>
              </a:rPr>
              <a:t>December 28, 2015</a:t>
            </a:r>
            <a:endParaRPr lang="en-US" sz="2600" b="1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94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5052066"/>
              </p:ext>
            </p:extLst>
          </p:nvPr>
        </p:nvGraphicFramePr>
        <p:xfrm>
          <a:off x="4876800" y="2743200"/>
          <a:ext cx="3676650" cy="2287588"/>
        </p:xfrm>
        <a:graphic>
          <a:graphicData uri="http://schemas.openxmlformats.org/presentationml/2006/ole">
            <p:oleObj spid="_x0000_s295004" name="Equation" r:id="rId4" imgW="1676160" imgH="1002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alibri"/>
              </a:rPr>
              <a:t>How to Use P/E Ratios</a:t>
            </a:r>
            <a:endParaRPr lang="en-US" sz="4400" dirty="0"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262626"/>
                </a:solidFill>
              </a:rPr>
              <a:t>P/E Ratios for Selected</a:t>
            </a:r>
            <a:r>
              <a:rPr lang="en-US" sz="2000" b="1" dirty="0" smtClean="0">
                <a:solidFill>
                  <a:srgbClr val="262626"/>
                </a:solidFill>
              </a:rPr>
              <a:t> </a:t>
            </a:r>
            <a:r>
              <a:rPr lang="en-US" sz="2400" b="1" dirty="0" smtClean="0">
                <a:solidFill>
                  <a:srgbClr val="262626"/>
                </a:solidFill>
              </a:rPr>
              <a:t>Stocks</a:t>
            </a:r>
            <a:endParaRPr lang="en-US" b="1" dirty="0">
              <a:solidFill>
                <a:srgbClr val="262626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C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onsider what premium you are paying for a company's earnings today.</a:t>
            </a:r>
          </a:p>
          <a:p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D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etermine if the expected growth warrants the premium.</a:t>
            </a:r>
          </a:p>
          <a:p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C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ompare it to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its peers in the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industry to see its relative valuation.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9476606"/>
              </p:ext>
            </p:extLst>
          </p:nvPr>
        </p:nvGraphicFramePr>
        <p:xfrm>
          <a:off x="3581400" y="2209800"/>
          <a:ext cx="5105400" cy="315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939800"/>
                <a:gridCol w="850900"/>
                <a:gridCol w="800100"/>
                <a:gridCol w="9906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Symbol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Price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PE-Ratio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Symbol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Price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PE-Ratio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BIDU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229.46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231.8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GOOG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535.21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27.10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GE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24.59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16.70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MSFT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47.02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18.40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HD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106.36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24.10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LNKD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226.36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676.69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IBM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156.36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10.01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PCLN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1,041.86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23.50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JNJ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102.26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17.00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AAPL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113.10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17.53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XOM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91.76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11.50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FB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77.50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71.95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WMT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88.63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18.50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KO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43.00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23.90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0" y="55626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As of January 26, 2015</a:t>
            </a:r>
            <a:endParaRPr lang="en-US" sz="1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05800" cy="74371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Calibri"/>
              </a:rPr>
              <a:t>Key Financial Ratios</a:t>
            </a:r>
            <a:endParaRPr lang="en-US" b="1" dirty="0">
              <a:latin typeface="Calibri"/>
            </a:endParaRPr>
          </a:p>
        </p:txBody>
      </p:sp>
      <p:pic>
        <p:nvPicPr>
          <p:cNvPr id="166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7696200" cy="46584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>
                <a:latin typeface="Calibri"/>
              </a:rPr>
              <a:t>Book Value/Share</a:t>
            </a: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533400" y="1828800"/>
            <a:ext cx="381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>
                <a:solidFill>
                  <a:srgbClr val="262626"/>
                </a:solidFill>
                <a:latin typeface="Calibri"/>
              </a:rPr>
              <a:t>Indicates what the value of a share of stock is according to the books (financial statements</a:t>
            </a:r>
            <a:r>
              <a:rPr lang="en-US" sz="2800" b="1" dirty="0" smtClean="0">
                <a:solidFill>
                  <a:srgbClr val="262626"/>
                </a:solidFill>
                <a:latin typeface="Calibri"/>
              </a:rPr>
              <a:t>)</a:t>
            </a:r>
            <a:endParaRPr lang="en-US" sz="2800" b="1" dirty="0">
              <a:solidFill>
                <a:srgbClr val="262626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97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5342105"/>
              </p:ext>
            </p:extLst>
          </p:nvPr>
        </p:nvGraphicFramePr>
        <p:xfrm>
          <a:off x="4267200" y="1981200"/>
          <a:ext cx="4419600" cy="1828800"/>
        </p:xfrm>
        <a:graphic>
          <a:graphicData uri="http://schemas.openxmlformats.org/presentationml/2006/ole">
            <p:oleObj spid="_x0000_s298075" name="Equation" r:id="rId4" imgW="3098520" imgH="10540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4114800"/>
            <a:ext cx="38395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62626"/>
                </a:solidFill>
                <a:latin typeface="Calibri"/>
              </a:rPr>
              <a:t>As of December 31, 2015, the closing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Calibri"/>
              </a:rPr>
              <a:t>share price was $40.50. This means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Calibri"/>
              </a:rPr>
              <a:t>that the share was trading at about 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Calibri"/>
              </a:rPr>
              <a:t>four times higher than its book value.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Calibri"/>
              </a:rPr>
              <a:t>A higher ratio indicates that investors</a:t>
            </a:r>
          </a:p>
          <a:p>
            <a:r>
              <a:rPr lang="en-US" b="1" dirty="0">
                <a:solidFill>
                  <a:srgbClr val="262626"/>
                </a:solidFill>
                <a:latin typeface="Calibri"/>
              </a:rPr>
              <a:t>a</a:t>
            </a:r>
            <a:r>
              <a:rPr lang="en-US" b="1" dirty="0" smtClean="0">
                <a:solidFill>
                  <a:srgbClr val="262626"/>
                </a:solidFill>
                <a:latin typeface="Calibri"/>
              </a:rPr>
              <a:t>re willing to bet a higher return on</a:t>
            </a:r>
          </a:p>
          <a:p>
            <a:r>
              <a:rPr lang="en-US" b="1" dirty="0">
                <a:solidFill>
                  <a:srgbClr val="262626"/>
                </a:solidFill>
                <a:latin typeface="Calibri"/>
              </a:rPr>
              <a:t>t</a:t>
            </a:r>
            <a:r>
              <a:rPr lang="en-US" b="1" dirty="0" smtClean="0">
                <a:solidFill>
                  <a:srgbClr val="262626"/>
                </a:solidFill>
                <a:latin typeface="Calibri"/>
              </a:rPr>
              <a:t>heir investment.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5800" y="838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latin typeface="Calibri"/>
              </a:rPr>
              <a:t>Market Value/Book Value</a:t>
            </a:r>
            <a:endParaRPr lang="en-US" sz="4000" b="1" dirty="0">
              <a:latin typeface="Calibri"/>
            </a:endParaRP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685800" y="1828800"/>
            <a:ext cx="434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65000"/>
              <a:buFont typeface="Wingdings" pitchFamily="2" charset="2"/>
              <a:buChar char="n"/>
            </a:pPr>
            <a:r>
              <a:rPr lang="en-US" sz="2800" b="1" dirty="0">
                <a:solidFill>
                  <a:srgbClr val="262626"/>
                </a:solidFill>
                <a:latin typeface="Calibri"/>
              </a:rPr>
              <a:t>Indicates </a:t>
            </a:r>
            <a:r>
              <a:rPr lang="en-US" sz="2800" b="1" dirty="0" smtClean="0">
                <a:solidFill>
                  <a:srgbClr val="262626"/>
                </a:solidFill>
                <a:latin typeface="Calibri"/>
              </a:rPr>
              <a:t>whether you are paying too much for what would be left if the company went bankrupt immediately</a:t>
            </a:r>
          </a:p>
          <a:p>
            <a:pPr marL="457200" indent="-4572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800" b="1" dirty="0" smtClean="0">
                <a:solidFill>
                  <a:srgbClr val="262626"/>
                </a:solidFill>
                <a:latin typeface="Calibri"/>
              </a:rPr>
              <a:t>A lower ratio would mean that the stock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 is undervalued.</a:t>
            </a:r>
            <a:endParaRPr lang="en-US" sz="2600" dirty="0">
              <a:latin typeface="Calibri"/>
            </a:endParaRPr>
          </a:p>
        </p:txBody>
      </p:sp>
      <p:graphicFrame>
        <p:nvGraphicFramePr>
          <p:cNvPr id="297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9971480"/>
              </p:ext>
            </p:extLst>
          </p:nvPr>
        </p:nvGraphicFramePr>
        <p:xfrm>
          <a:off x="5562600" y="2514600"/>
          <a:ext cx="2500313" cy="1057275"/>
        </p:xfrm>
        <a:graphic>
          <a:graphicData uri="http://schemas.openxmlformats.org/presentationml/2006/ole">
            <p:oleObj spid="_x0000_s358435" name="Equation" r:id="rId4" imgW="1752480" imgH="6094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05400" y="38862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62626"/>
                </a:solidFill>
                <a:latin typeface="+mj-lt"/>
              </a:rPr>
              <a:t>As of December 31, 2015, the closing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+mj-lt"/>
              </a:rPr>
              <a:t>share price was $40.50.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44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Where Sunset Stands as of </a:t>
            </a:r>
            <a:br>
              <a:rPr lang="en-US" b="1" dirty="0" smtClean="0"/>
            </a:br>
            <a:r>
              <a:rPr lang="en-US" b="1" dirty="0" smtClean="0"/>
              <a:t>January 2015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4710"/>
              </p:ext>
            </p:extLst>
          </p:nvPr>
        </p:nvGraphicFramePr>
        <p:xfrm>
          <a:off x="533400" y="1828800"/>
          <a:ext cx="7772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219200"/>
                <a:gridCol w="12192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J&amp;M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S&amp;P 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Current Ratio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2.76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1.74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1.03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Times-Interest Earned Ratio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6.40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13.3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47.7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Return</a:t>
                      </a:r>
                      <a:r>
                        <a:rPr lang="en-US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on Equity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21.95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11.35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83.36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Return on Assets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14.31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3.5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8.0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Inventory</a:t>
                      </a:r>
                      <a:r>
                        <a:rPr lang="en-US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Turnover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7.74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35.6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11.9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Asset Turnover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1.86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0.6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0.8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Gross Margin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37.73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55.45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39.36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Net Profit Margin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6.67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4.43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12.78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P/E Ratio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20.87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19.4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44.1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Book Value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9.34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10.84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28.35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35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800" b="1" dirty="0">
                <a:latin typeface="Calibri"/>
              </a:rPr>
              <a:t>Trends and Graphs to Spot Problems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SzPct val="65000"/>
              <a:buFont typeface="Arial"/>
              <a:buChar char="•"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It reveals </a:t>
            </a: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whether the firm’s ratios are improving or deteriorating over time.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latin typeface="Calibri"/>
              </a:rPr>
              <a:t>Limitations of Financial Ratios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685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nalysts should be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aware of ever-changing market conditions and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make the necessary adjustments.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D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ifficult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to generalize about whether a particular ratio is good or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bad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Ratio analysis based on any one year may not represent the true business condition.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37" name="Rectangle 7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/>
              </a:rPr>
              <a:t>Return on </a:t>
            </a:r>
            <a:r>
              <a:rPr lang="en-US" sz="4000" b="1" dirty="0" smtClean="0">
                <a:latin typeface="Calibri"/>
              </a:rPr>
              <a:t>Equity: </a:t>
            </a:r>
            <a:r>
              <a:rPr lang="en-US" sz="4000" b="1" dirty="0">
                <a:latin typeface="Calibri"/>
              </a:rPr>
              <a:t>A Composite Ratio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</a:rPr>
              <a:t>What to measure: </a:t>
            </a:r>
            <a:r>
              <a:rPr lang="en-US" b="1" dirty="0">
                <a:latin typeface="Calibri"/>
              </a:rPr>
              <a:t>A corporation's profitability by revealing how much profit a company generates with the money shareholders have </a:t>
            </a:r>
            <a:r>
              <a:rPr lang="en-US" b="1" dirty="0" smtClean="0">
                <a:latin typeface="Calibri"/>
              </a:rPr>
              <a:t>invested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/>
              </a:rPr>
              <a:t>How to calculate: </a:t>
            </a:r>
            <a:r>
              <a:rPr lang="en-US" b="1" dirty="0" smtClean="0">
                <a:latin typeface="Calibri"/>
              </a:rPr>
              <a:t>The amount of net income generated as a percentage of shareholders equity</a:t>
            </a: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</p:txBody>
      </p:sp>
      <p:sp>
        <p:nvSpPr>
          <p:cNvPr id="164934" name="Rectangle 7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16493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2424244"/>
              </p:ext>
            </p:extLst>
          </p:nvPr>
        </p:nvGraphicFramePr>
        <p:xfrm>
          <a:off x="990600" y="5181600"/>
          <a:ext cx="7054995" cy="815181"/>
        </p:xfrm>
        <a:graphic>
          <a:graphicData uri="http://schemas.openxmlformats.org/presentationml/2006/ole">
            <p:oleObj spid="_x0000_s165080" name="Equation" r:id="rId4" imgW="34668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62626"/>
                </a:solidFill>
              </a:rPr>
              <a:t>Returns on Equity (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ROE): Three Components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</a:endParaRPr>
          </a:p>
        </p:txBody>
      </p:sp>
      <p:graphicFrame>
        <p:nvGraphicFramePr>
          <p:cNvPr id="5" name="Object 7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2373075"/>
              </p:ext>
            </p:extLst>
          </p:nvPr>
        </p:nvGraphicFramePr>
        <p:xfrm>
          <a:off x="1143000" y="2286000"/>
          <a:ext cx="7112221" cy="2636837"/>
        </p:xfrm>
        <a:graphic>
          <a:graphicData uri="http://schemas.openxmlformats.org/presentationml/2006/ole">
            <p:oleObj spid="_x0000_s359445" name="Equation" r:id="rId3" imgW="4178160" imgH="1549080" progId="Equation.DSMT4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3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96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262626"/>
                </a:solidFill>
                <a:latin typeface="+mj-lt"/>
              </a:rPr>
              <a:t>Returns </a:t>
            </a:r>
            <a:r>
              <a:rPr lang="en-US" sz="3200" b="1" dirty="0">
                <a:solidFill>
                  <a:srgbClr val="262626"/>
                </a:solidFill>
                <a:latin typeface="+mj-lt"/>
              </a:rPr>
              <a:t>on </a:t>
            </a:r>
            <a:r>
              <a:rPr lang="en-US" sz="3200" b="1" dirty="0" smtClean="0">
                <a:solidFill>
                  <a:srgbClr val="262626"/>
                </a:solidFill>
                <a:latin typeface="+mj-lt"/>
              </a:rPr>
              <a:t>Equity </a:t>
            </a:r>
            <a:r>
              <a:rPr lang="en-US" sz="3200" b="1" dirty="0">
                <a:solidFill>
                  <a:srgbClr val="262626"/>
                </a:solidFill>
                <a:latin typeface="+mj-lt"/>
              </a:rPr>
              <a:t>(ROE) and Levels of Performance for </a:t>
            </a:r>
            <a:r>
              <a:rPr lang="en-US" sz="3200" b="1" dirty="0" smtClean="0">
                <a:solidFill>
                  <a:srgbClr val="262626"/>
                </a:solidFill>
                <a:latin typeface="+mj-lt"/>
              </a:rPr>
              <a:t>Ten </a:t>
            </a:r>
            <a:r>
              <a:rPr lang="en-US" sz="3200" b="1" dirty="0">
                <a:solidFill>
                  <a:srgbClr val="262626"/>
                </a:solidFill>
                <a:latin typeface="+mj-lt"/>
              </a:rPr>
              <a:t>Diverse </a:t>
            </a:r>
            <a:r>
              <a:rPr lang="en-US" sz="3200" b="1" dirty="0" smtClean="0">
                <a:solidFill>
                  <a:srgbClr val="262626"/>
                </a:solidFill>
                <a:latin typeface="+mj-lt"/>
              </a:rPr>
              <a:t>Companies </a:t>
            </a:r>
          </a:p>
          <a:p>
            <a:pPr algn="ctr"/>
            <a:r>
              <a:rPr lang="en-US" sz="3200" b="1" dirty="0" smtClean="0">
                <a:solidFill>
                  <a:srgbClr val="262626"/>
                </a:solidFill>
                <a:latin typeface="+mj-lt"/>
              </a:rPr>
              <a:t>(As of January 26, 2014) </a:t>
            </a:r>
            <a:endParaRPr lang="en-US" sz="3200" b="1" dirty="0">
              <a:solidFill>
                <a:srgbClr val="262626"/>
              </a:solidFill>
              <a:latin typeface="+mj-lt"/>
            </a:endParaRPr>
          </a:p>
        </p:txBody>
      </p:sp>
      <p:graphicFrame>
        <p:nvGraphicFramePr>
          <p:cNvPr id="270341" name="Group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0692842"/>
              </p:ext>
            </p:extLst>
          </p:nvPr>
        </p:nvGraphicFramePr>
        <p:xfrm>
          <a:off x="685800" y="1600200"/>
          <a:ext cx="7772400" cy="3870959"/>
        </p:xfrm>
        <a:graphic>
          <a:graphicData uri="http://schemas.openxmlformats.org/drawingml/2006/table">
            <a:tbl>
              <a:tblPr/>
              <a:tblGrid>
                <a:gridCol w="2514600"/>
                <a:gridCol w="1295400"/>
                <a:gridCol w="1219200"/>
                <a:gridCol w="1371600"/>
                <a:gridCol w="1371600"/>
              </a:tblGrid>
              <a:tr h="731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Return on Equity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Profit Margin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Asset Turnover (times)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Financial Leverages (times)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Google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Wells Fargo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Alcoa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Exxon Co.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Kroger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IBM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Nike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Wal-Mart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Southwest Airline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(2013)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MSFT (2013)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5486401"/>
            <a:ext cx="754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Note: ROEs may not match exactly the formula values due to ratios were </a:t>
            </a:r>
            <a:r>
              <a:rPr lang="en-US" sz="1100" dirty="0">
                <a:solidFill>
                  <a:srgbClr val="FF0000"/>
                </a:solidFill>
              </a:rPr>
              <a:t>c</a:t>
            </a:r>
            <a:r>
              <a:rPr lang="en-US" sz="1100" dirty="0" smtClean="0">
                <a:solidFill>
                  <a:srgbClr val="FF0000"/>
                </a:solidFill>
              </a:rPr>
              <a:t>alculated based on different published data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sz="1200" dirty="0" smtClean="0"/>
              <a:t>Source: MSN Finance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pPr algn="ctr"/>
            <a:r>
              <a:rPr lang="en-US" b="1" dirty="0">
                <a:latin typeface="Calibri"/>
              </a:rPr>
              <a:t>Debt Management Analysis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200" dirty="0"/>
              <a:t>      </a:t>
            </a:r>
            <a:endParaRPr lang="en-US" sz="2200" dirty="0">
              <a:solidFill>
                <a:srgbClr val="000066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05400" y="1905000"/>
            <a:ext cx="2895600" cy="4445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685800" y="1981200"/>
            <a:ext cx="4114800" cy="2438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buFont typeface="Wingdings" charset="2"/>
              <a:buChar char="u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/>
              </a:rPr>
              <a:t>Definition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</a:rPr>
              <a:t>Ratios that show how a firm uses debt financing and its ability to meet debt repayment obligations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8276408"/>
              </p:ext>
            </p:extLst>
          </p:nvPr>
        </p:nvGraphicFramePr>
        <p:xfrm>
          <a:off x="5029200" y="2209800"/>
          <a:ext cx="3352800" cy="3276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799" y="1075637"/>
            <a:ext cx="4114801" cy="5054022"/>
          </a:xfrm>
          <a:prstGeom prst="rect">
            <a:avLst/>
          </a:prstGeom>
        </p:spPr>
      </p:pic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>
                <a:latin typeface="Calibri"/>
              </a:rPr>
              <a:t>Indicates how a firm finances its </a:t>
            </a:r>
            <a:r>
              <a:rPr lang="en-US" sz="2400" b="1" dirty="0" smtClean="0">
                <a:latin typeface="Calibri"/>
              </a:rPr>
              <a:t>capital</a:t>
            </a:r>
          </a:p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altLang="zh-CN" sz="2400" b="1" dirty="0" smtClean="0">
                <a:latin typeface="Calibri"/>
              </a:rPr>
              <a:t>Formula</a:t>
            </a:r>
            <a:endParaRPr lang="en-US" sz="2400" b="1" dirty="0">
              <a:latin typeface="Calibri"/>
            </a:endParaRPr>
          </a:p>
        </p:txBody>
      </p:sp>
      <p:sp>
        <p:nvSpPr>
          <p:cNvPr id="281613" name="Text Box 13"/>
          <p:cNvSpPr txBox="1">
            <a:spLocks noChangeArrowheads="1"/>
          </p:cNvSpPr>
          <p:nvPr/>
        </p:nvSpPr>
        <p:spPr bwMode="auto">
          <a:xfrm>
            <a:off x="1143000" y="533400"/>
            <a:ext cx="3124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262626"/>
                </a:solidFill>
                <a:latin typeface="Calibri"/>
              </a:rPr>
              <a:t>Debt Ratio</a:t>
            </a:r>
          </a:p>
        </p:txBody>
      </p:sp>
      <p:graphicFrame>
        <p:nvGraphicFramePr>
          <p:cNvPr id="2816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0340829"/>
              </p:ext>
            </p:extLst>
          </p:nvPr>
        </p:nvGraphicFramePr>
        <p:xfrm>
          <a:off x="838200" y="3352800"/>
          <a:ext cx="2909888" cy="1957387"/>
        </p:xfrm>
        <a:graphic>
          <a:graphicData uri="http://schemas.openxmlformats.org/presentationml/2006/ole">
            <p:oleObj spid="_x0000_s281705" name="Equation" r:id="rId5" imgW="1511280" imgH="101592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5562600"/>
            <a:ext cx="3182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 debt ratio of greater than 1 indicates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t</a:t>
            </a:r>
            <a:r>
              <a:rPr lang="en-US" sz="1200" dirty="0" smtClean="0">
                <a:solidFill>
                  <a:srgbClr val="FF0000"/>
                </a:solidFill>
              </a:rPr>
              <a:t>hat a company has more debt than assets,</a:t>
            </a:r>
          </a:p>
          <a:p>
            <a:r>
              <a:rPr lang="en-US" sz="1200" dirty="0">
                <a:solidFill>
                  <a:srgbClr val="FF0000"/>
                </a:solidFill>
              </a:rPr>
              <a:t>a</a:t>
            </a:r>
            <a:r>
              <a:rPr lang="en-US" sz="1200" dirty="0" smtClean="0">
                <a:solidFill>
                  <a:srgbClr val="FF0000"/>
                </a:solidFill>
              </a:rPr>
              <a:t> measure of a level of risk.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94286" y="3367314"/>
            <a:ext cx="457200" cy="2498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1640" name="Picture 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94286" y="4648200"/>
            <a:ext cx="481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3581400" y="3657600"/>
            <a:ext cx="3312886" cy="10784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57600" y="3602648"/>
            <a:ext cx="3236686" cy="435952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457" y="1957769"/>
            <a:ext cx="3987130" cy="2920237"/>
          </a:xfrm>
          <a:prstGeom prst="rect">
            <a:avLst/>
          </a:prstGeom>
        </p:spPr>
      </p:pic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62000" y="1524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sz="2400" b="1" dirty="0">
                <a:latin typeface="Calibri"/>
              </a:rPr>
              <a:t>Measures the extent to which earnings can decline without defaulting </a:t>
            </a:r>
            <a:r>
              <a:rPr lang="en-US" sz="2400" b="1" dirty="0" smtClean="0">
                <a:latin typeface="Calibri"/>
              </a:rPr>
              <a:t>on debt service</a:t>
            </a:r>
          </a:p>
          <a:p>
            <a:pPr marL="342900" indent="-342900">
              <a:spcBef>
                <a:spcPct val="20000"/>
              </a:spcBef>
              <a:buSzPct val="65000"/>
              <a:buFont typeface="Wingdings" charset="2"/>
              <a:buChar char="u"/>
            </a:pPr>
            <a:r>
              <a:rPr lang="en-US" altLang="zh-CN" sz="2400" b="1" dirty="0" smtClean="0">
                <a:latin typeface="Calibri"/>
              </a:rPr>
              <a:t>Formula</a:t>
            </a:r>
            <a:endParaRPr lang="en-US" sz="2400" b="1" dirty="0">
              <a:latin typeface="Calibri"/>
            </a:endParaRPr>
          </a:p>
        </p:txBody>
      </p:sp>
      <p:graphicFrame>
        <p:nvGraphicFramePr>
          <p:cNvPr id="282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616986"/>
              </p:ext>
            </p:extLst>
          </p:nvPr>
        </p:nvGraphicFramePr>
        <p:xfrm>
          <a:off x="914400" y="3886200"/>
          <a:ext cx="3276600" cy="1697037"/>
        </p:xfrm>
        <a:graphic>
          <a:graphicData uri="http://schemas.openxmlformats.org/presentationml/2006/ole">
            <p:oleObj spid="_x0000_s282721" name="Equation" r:id="rId5" imgW="2552400" imgH="1041120" progId="Equation.DSMT4">
              <p:embed/>
            </p:oleObj>
          </a:graphicData>
        </a:graphic>
      </p:graphicFrame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598713" y="304800"/>
            <a:ext cx="7739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262626"/>
                </a:solidFill>
                <a:latin typeface="Calibri"/>
              </a:rPr>
              <a:t>Times Interest </a:t>
            </a:r>
            <a:endParaRPr lang="en-US" sz="3600" b="1" dirty="0" smtClean="0">
              <a:solidFill>
                <a:srgbClr val="262626"/>
              </a:solidFill>
              <a:latin typeface="Calibri"/>
            </a:endParaRPr>
          </a:p>
          <a:p>
            <a:r>
              <a:rPr lang="en-US" sz="3600" b="1" dirty="0" smtClean="0">
                <a:solidFill>
                  <a:srgbClr val="262626"/>
                </a:solidFill>
                <a:latin typeface="Calibri"/>
              </a:rPr>
              <a:t>Earned Ratio</a:t>
            </a:r>
            <a:endParaRPr lang="en-US" sz="3600" b="1" dirty="0">
              <a:solidFill>
                <a:srgbClr val="262626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7457" y="3855697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81400" y="4191000"/>
            <a:ext cx="4343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5562600"/>
            <a:ext cx="3249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EBIT: Earnings before interest</a:t>
            </a:r>
          </a:p>
          <a:p>
            <a:r>
              <a:rPr lang="en-US" dirty="0"/>
              <a:t>a</a:t>
            </a:r>
            <a:r>
              <a:rPr lang="en-US" dirty="0" smtClean="0"/>
              <a:t>nd taxes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81400" y="3979560"/>
            <a:ext cx="4376057" cy="1352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14779</TotalTime>
  <Words>1297</Words>
  <Application>Microsoft Macintosh PowerPoint</Application>
  <PresentationFormat>On-screen Show (4:3)</PresentationFormat>
  <Paragraphs>323</Paragraphs>
  <Slides>34</Slides>
  <Notes>31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Equation</vt:lpstr>
      <vt:lpstr>公式</vt:lpstr>
      <vt:lpstr>Financial Ratio Analysis</vt:lpstr>
      <vt:lpstr>Ratio Analysis and What the Numbers Really Mean</vt:lpstr>
      <vt:lpstr>Key Financial Ratios</vt:lpstr>
      <vt:lpstr>Return on Equity: A Composite Ratio</vt:lpstr>
      <vt:lpstr>Returns on Equity (ROE): Three Components</vt:lpstr>
      <vt:lpstr>Slide 6</vt:lpstr>
      <vt:lpstr>Debt Management Analysis</vt:lpstr>
      <vt:lpstr>Slide 8</vt:lpstr>
      <vt:lpstr>Slide 9</vt:lpstr>
      <vt:lpstr>Liquidity Analysis</vt:lpstr>
      <vt:lpstr>Slide 11</vt:lpstr>
      <vt:lpstr>Slide 12</vt:lpstr>
      <vt:lpstr>Slide 13</vt:lpstr>
      <vt:lpstr>Asset Management Analysis</vt:lpstr>
      <vt:lpstr>Slide 15</vt:lpstr>
      <vt:lpstr>Slide 16</vt:lpstr>
      <vt:lpstr>Days Sales in Inventory</vt:lpstr>
      <vt:lpstr>Slide 18</vt:lpstr>
      <vt:lpstr>Profitability Analysis</vt:lpstr>
      <vt:lpstr>Slide 20</vt:lpstr>
      <vt:lpstr>Slide 21</vt:lpstr>
      <vt:lpstr>Slide 22</vt:lpstr>
      <vt:lpstr>Slide 23</vt:lpstr>
      <vt:lpstr>Debt-to-Equity Ratio</vt:lpstr>
      <vt:lpstr>Slide 25</vt:lpstr>
      <vt:lpstr>Market Trend Analysis</vt:lpstr>
      <vt:lpstr>Slide 27</vt:lpstr>
      <vt:lpstr>Slide 28</vt:lpstr>
      <vt:lpstr>How to Use P/E Ratios</vt:lpstr>
      <vt:lpstr>Slide 30</vt:lpstr>
      <vt:lpstr>Slide 31</vt:lpstr>
      <vt:lpstr>Where Sunset Stands as of  January 2015</vt:lpstr>
      <vt:lpstr>Slide 33</vt:lpstr>
      <vt:lpstr>Slide 34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</dc:title>
  <dc:creator>Chan S.Park</dc:creator>
  <cp:lastModifiedBy>Jen Baker</cp:lastModifiedBy>
  <cp:revision>359</cp:revision>
  <cp:lastPrinted>2015-01-27T03:16:58Z</cp:lastPrinted>
  <dcterms:created xsi:type="dcterms:W3CDTF">2015-08-04T16:19:03Z</dcterms:created>
  <dcterms:modified xsi:type="dcterms:W3CDTF">2015-08-04T16:20:15Z</dcterms:modified>
</cp:coreProperties>
</file>