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3"/>
  </p:notesMasterIdLst>
  <p:handoutMasterIdLst>
    <p:handoutMasterId r:id="rId44"/>
  </p:handoutMasterIdLst>
  <p:sldIdLst>
    <p:sldId id="400" r:id="rId2"/>
    <p:sldId id="401" r:id="rId3"/>
    <p:sldId id="359" r:id="rId4"/>
    <p:sldId id="403" r:id="rId5"/>
    <p:sldId id="404" r:id="rId6"/>
    <p:sldId id="405" r:id="rId7"/>
    <p:sldId id="406" r:id="rId8"/>
    <p:sldId id="407" r:id="rId9"/>
    <p:sldId id="408" r:id="rId10"/>
    <p:sldId id="363" r:id="rId11"/>
    <p:sldId id="409" r:id="rId12"/>
    <p:sldId id="411" r:id="rId13"/>
    <p:sldId id="370" r:id="rId14"/>
    <p:sldId id="372" r:id="rId15"/>
    <p:sldId id="373" r:id="rId16"/>
    <p:sldId id="374" r:id="rId17"/>
    <p:sldId id="395" r:id="rId18"/>
    <p:sldId id="412" r:id="rId19"/>
    <p:sldId id="413" r:id="rId20"/>
    <p:sldId id="375" r:id="rId21"/>
    <p:sldId id="414" r:id="rId22"/>
    <p:sldId id="416" r:id="rId23"/>
    <p:sldId id="379" r:id="rId24"/>
    <p:sldId id="380" r:id="rId25"/>
    <p:sldId id="381" r:id="rId26"/>
    <p:sldId id="382" r:id="rId27"/>
    <p:sldId id="398" r:id="rId28"/>
    <p:sldId id="383" r:id="rId29"/>
    <p:sldId id="417" r:id="rId30"/>
    <p:sldId id="418" r:id="rId31"/>
    <p:sldId id="384" r:id="rId32"/>
    <p:sldId id="419" r:id="rId33"/>
    <p:sldId id="385" r:id="rId34"/>
    <p:sldId id="386" r:id="rId35"/>
    <p:sldId id="420" r:id="rId36"/>
    <p:sldId id="387" r:id="rId37"/>
    <p:sldId id="388" r:id="rId38"/>
    <p:sldId id="390" r:id="rId39"/>
    <p:sldId id="421" r:id="rId40"/>
    <p:sldId id="399" r:id="rId41"/>
    <p:sldId id="402" r:id="rId4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10"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7100"/>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0023" autoAdjust="0"/>
  </p:normalViewPr>
  <p:slideViewPr>
    <p:cSldViewPr>
      <p:cViewPr varScale="1">
        <p:scale>
          <a:sx n="114" d="100"/>
          <a:sy n="114" d="100"/>
        </p:scale>
        <p:origin x="-120" y="-832"/>
      </p:cViewPr>
      <p:guideLst>
        <p:guide orient="horz" pos="2160"/>
        <p:guide pos="2880"/>
      </p:guideLst>
    </p:cSldViewPr>
  </p:slideViewPr>
  <p:outlineViewPr>
    <p:cViewPr>
      <p:scale>
        <a:sx n="33" d="100"/>
        <a:sy n="33" d="100"/>
      </p:scale>
      <p:origin x="0" y="32592"/>
    </p:cViewPr>
  </p:outlineViewPr>
  <p:notesTextViewPr>
    <p:cViewPr>
      <p:scale>
        <a:sx n="100" d="100"/>
        <a:sy n="100" d="100"/>
      </p:scale>
      <p:origin x="0" y="0"/>
    </p:cViewPr>
  </p:notesTextViewPr>
  <p:sorterViewPr>
    <p:cViewPr>
      <p:scale>
        <a:sx n="66" d="100"/>
        <a:sy n="66" d="100"/>
      </p:scale>
      <p:origin x="0" y="768"/>
    </p:cViewPr>
  </p:sorterViewPr>
  <p:notesViewPr>
    <p:cSldViewPr>
      <p:cViewPr>
        <p:scale>
          <a:sx n="100" d="100"/>
          <a:sy n="100" d="100"/>
        </p:scale>
        <p:origin x="-568" y="-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89993-A608-0F4A-B609-2A25CAA6B076}"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n-US"/>
        </a:p>
      </dgm:t>
    </dgm:pt>
    <dgm:pt modelId="{B7D5CB31-52A7-2C42-9F1A-684D27BD374A}">
      <dgm:prSet/>
      <dgm:spPr/>
      <dgm:t>
        <a:bodyPr/>
        <a:lstStyle/>
        <a:p>
          <a:pPr rtl="0"/>
          <a:r>
            <a:rPr lang="en-US" smtClean="0"/>
            <a:t>Target acquisition and information gathering</a:t>
          </a:r>
          <a:endParaRPr lang="en-US"/>
        </a:p>
      </dgm:t>
    </dgm:pt>
    <dgm:pt modelId="{454CFE5B-544A-2442-B675-35F2A6D4E406}" type="parTrans" cxnId="{6C439F48-2CBE-E74B-9966-ED6E0EB5E021}">
      <dgm:prSet/>
      <dgm:spPr/>
      <dgm:t>
        <a:bodyPr/>
        <a:lstStyle/>
        <a:p>
          <a:endParaRPr lang="en-US"/>
        </a:p>
      </dgm:t>
    </dgm:pt>
    <dgm:pt modelId="{D260C042-4221-AE4E-B84F-484A5D93934D}" type="sibTrans" cxnId="{6C439F48-2CBE-E74B-9966-ED6E0EB5E021}">
      <dgm:prSet/>
      <dgm:spPr/>
      <dgm:t>
        <a:bodyPr/>
        <a:lstStyle/>
        <a:p>
          <a:endParaRPr lang="en-US"/>
        </a:p>
      </dgm:t>
    </dgm:pt>
    <dgm:pt modelId="{BE967D10-76BB-244F-8366-2B2F2CB8CAA7}">
      <dgm:prSet/>
      <dgm:spPr/>
      <dgm:t>
        <a:bodyPr/>
        <a:lstStyle/>
        <a:p>
          <a:pPr rtl="0"/>
          <a:r>
            <a:rPr lang="en-US" smtClean="0"/>
            <a:t>Initial access</a:t>
          </a:r>
          <a:endParaRPr lang="en-US"/>
        </a:p>
      </dgm:t>
    </dgm:pt>
    <dgm:pt modelId="{F86DA9D4-48CB-BB41-818D-68AFDFBD6BCC}" type="parTrans" cxnId="{4430D97D-BCC5-9941-A273-63253BF79EB2}">
      <dgm:prSet/>
      <dgm:spPr/>
      <dgm:t>
        <a:bodyPr/>
        <a:lstStyle/>
        <a:p>
          <a:endParaRPr lang="en-US"/>
        </a:p>
      </dgm:t>
    </dgm:pt>
    <dgm:pt modelId="{095A873D-16E5-B742-9604-F33541A95589}" type="sibTrans" cxnId="{4430D97D-BCC5-9941-A273-63253BF79EB2}">
      <dgm:prSet/>
      <dgm:spPr/>
      <dgm:t>
        <a:bodyPr/>
        <a:lstStyle/>
        <a:p>
          <a:endParaRPr lang="en-US"/>
        </a:p>
      </dgm:t>
    </dgm:pt>
    <dgm:pt modelId="{310E58A9-AC31-2345-9DA0-21BCB468ADB9}">
      <dgm:prSet/>
      <dgm:spPr/>
      <dgm:t>
        <a:bodyPr/>
        <a:lstStyle/>
        <a:p>
          <a:pPr rtl="0"/>
          <a:r>
            <a:rPr lang="en-US" smtClean="0"/>
            <a:t>Privilege escalation</a:t>
          </a:r>
          <a:endParaRPr lang="en-US"/>
        </a:p>
      </dgm:t>
    </dgm:pt>
    <dgm:pt modelId="{03E9110C-8BED-6D4A-8F43-88D8D24AB143}" type="parTrans" cxnId="{1C1CAF4F-6931-5943-978C-50DA4870C5C4}">
      <dgm:prSet/>
      <dgm:spPr/>
      <dgm:t>
        <a:bodyPr/>
        <a:lstStyle/>
        <a:p>
          <a:endParaRPr lang="en-US"/>
        </a:p>
      </dgm:t>
    </dgm:pt>
    <dgm:pt modelId="{713275A2-EF9B-C546-85BB-DD520F96A12D}" type="sibTrans" cxnId="{1C1CAF4F-6931-5943-978C-50DA4870C5C4}">
      <dgm:prSet/>
      <dgm:spPr/>
      <dgm:t>
        <a:bodyPr/>
        <a:lstStyle/>
        <a:p>
          <a:endParaRPr lang="en-US"/>
        </a:p>
      </dgm:t>
    </dgm:pt>
    <dgm:pt modelId="{0ABC1901-0F3C-9A44-B900-E447E627FD0A}">
      <dgm:prSet/>
      <dgm:spPr/>
      <dgm:t>
        <a:bodyPr/>
        <a:lstStyle/>
        <a:p>
          <a:pPr rtl="0"/>
          <a:r>
            <a:rPr lang="en-US" smtClean="0"/>
            <a:t>Information gathering or system exploit</a:t>
          </a:r>
          <a:endParaRPr lang="en-US"/>
        </a:p>
      </dgm:t>
    </dgm:pt>
    <dgm:pt modelId="{BC1D6A23-3960-B949-8286-BA3242B38BA1}" type="parTrans" cxnId="{5534D722-722A-9A48-A7A8-49760E75BD1A}">
      <dgm:prSet/>
      <dgm:spPr/>
      <dgm:t>
        <a:bodyPr/>
        <a:lstStyle/>
        <a:p>
          <a:endParaRPr lang="en-US"/>
        </a:p>
      </dgm:t>
    </dgm:pt>
    <dgm:pt modelId="{D65B1CB8-CAB6-4E4A-9351-DC2344934A3A}" type="sibTrans" cxnId="{5534D722-722A-9A48-A7A8-49760E75BD1A}">
      <dgm:prSet/>
      <dgm:spPr/>
      <dgm:t>
        <a:bodyPr/>
        <a:lstStyle/>
        <a:p>
          <a:endParaRPr lang="en-US"/>
        </a:p>
      </dgm:t>
    </dgm:pt>
    <dgm:pt modelId="{AB3FA4D1-D445-6E46-8475-88DDED8DF198}">
      <dgm:prSet/>
      <dgm:spPr/>
      <dgm:t>
        <a:bodyPr/>
        <a:lstStyle/>
        <a:p>
          <a:pPr rtl="0"/>
          <a:r>
            <a:rPr lang="en-US" smtClean="0"/>
            <a:t>Maintaining access</a:t>
          </a:r>
          <a:endParaRPr lang="en-US"/>
        </a:p>
      </dgm:t>
    </dgm:pt>
    <dgm:pt modelId="{4F6846BB-6B89-0C4C-B739-C94DCCFDB257}" type="parTrans" cxnId="{F066C4BB-1A2B-6E4E-AB4D-2C6486E85294}">
      <dgm:prSet/>
      <dgm:spPr/>
      <dgm:t>
        <a:bodyPr/>
        <a:lstStyle/>
        <a:p>
          <a:endParaRPr lang="en-US"/>
        </a:p>
      </dgm:t>
    </dgm:pt>
    <dgm:pt modelId="{4A8EAB5D-7450-9046-8856-0210B53B77C9}" type="sibTrans" cxnId="{F066C4BB-1A2B-6E4E-AB4D-2C6486E85294}">
      <dgm:prSet/>
      <dgm:spPr/>
      <dgm:t>
        <a:bodyPr/>
        <a:lstStyle/>
        <a:p>
          <a:endParaRPr lang="en-US"/>
        </a:p>
      </dgm:t>
    </dgm:pt>
    <dgm:pt modelId="{6E378186-BFDE-7B45-9AFB-6ADAA33D7EF5}">
      <dgm:prSet/>
      <dgm:spPr/>
      <dgm:t>
        <a:bodyPr/>
        <a:lstStyle/>
        <a:p>
          <a:pPr rtl="0"/>
          <a:r>
            <a:rPr lang="en-US" smtClean="0"/>
            <a:t>Covering tracks</a:t>
          </a:r>
          <a:endParaRPr lang="en-US"/>
        </a:p>
      </dgm:t>
    </dgm:pt>
    <dgm:pt modelId="{89A27089-D4A9-5D41-9671-D6B20F519C56}" type="parTrans" cxnId="{7E33C85B-725A-5648-991B-E9A0FC31C3D6}">
      <dgm:prSet/>
      <dgm:spPr/>
      <dgm:t>
        <a:bodyPr/>
        <a:lstStyle/>
        <a:p>
          <a:endParaRPr lang="en-US"/>
        </a:p>
      </dgm:t>
    </dgm:pt>
    <dgm:pt modelId="{626E57D7-0F69-DA46-BB16-B660761110FD}" type="sibTrans" cxnId="{7E33C85B-725A-5648-991B-E9A0FC31C3D6}">
      <dgm:prSet/>
      <dgm:spPr/>
      <dgm:t>
        <a:bodyPr/>
        <a:lstStyle/>
        <a:p>
          <a:endParaRPr lang="en-US"/>
        </a:p>
      </dgm:t>
    </dgm:pt>
    <dgm:pt modelId="{8DE4CA74-0CF1-2E4D-9130-64EDAC61D05F}" type="pres">
      <dgm:prSet presAssocID="{69689993-A608-0F4A-B609-2A25CAA6B076}" presName="diagram" presStyleCnt="0">
        <dgm:presLayoutVars>
          <dgm:dir/>
          <dgm:resizeHandles val="exact"/>
        </dgm:presLayoutVars>
      </dgm:prSet>
      <dgm:spPr/>
      <dgm:t>
        <a:bodyPr/>
        <a:lstStyle/>
        <a:p>
          <a:endParaRPr lang="en-US"/>
        </a:p>
      </dgm:t>
    </dgm:pt>
    <dgm:pt modelId="{A86BA16E-AC4F-E04B-820B-E3B87DFBC5A9}" type="pres">
      <dgm:prSet presAssocID="{B7D5CB31-52A7-2C42-9F1A-684D27BD374A}" presName="node" presStyleLbl="node1" presStyleIdx="0" presStyleCnt="6">
        <dgm:presLayoutVars>
          <dgm:bulletEnabled val="1"/>
        </dgm:presLayoutVars>
      </dgm:prSet>
      <dgm:spPr/>
      <dgm:t>
        <a:bodyPr/>
        <a:lstStyle/>
        <a:p>
          <a:endParaRPr lang="en-US"/>
        </a:p>
      </dgm:t>
    </dgm:pt>
    <dgm:pt modelId="{EAA2501C-1882-6C47-8549-2A19C21E1B9E}" type="pres">
      <dgm:prSet presAssocID="{D260C042-4221-AE4E-B84F-484A5D93934D}" presName="sibTrans" presStyleCnt="0"/>
      <dgm:spPr/>
    </dgm:pt>
    <dgm:pt modelId="{BC544D0F-1EDE-9443-BA37-B40EB0DF35F8}" type="pres">
      <dgm:prSet presAssocID="{BE967D10-76BB-244F-8366-2B2F2CB8CAA7}" presName="node" presStyleLbl="node1" presStyleIdx="1" presStyleCnt="6">
        <dgm:presLayoutVars>
          <dgm:bulletEnabled val="1"/>
        </dgm:presLayoutVars>
      </dgm:prSet>
      <dgm:spPr/>
      <dgm:t>
        <a:bodyPr/>
        <a:lstStyle/>
        <a:p>
          <a:endParaRPr lang="en-US"/>
        </a:p>
      </dgm:t>
    </dgm:pt>
    <dgm:pt modelId="{014A3BC5-7E28-C84A-8281-3C0E45AE6BA6}" type="pres">
      <dgm:prSet presAssocID="{095A873D-16E5-B742-9604-F33541A95589}" presName="sibTrans" presStyleCnt="0"/>
      <dgm:spPr/>
    </dgm:pt>
    <dgm:pt modelId="{4B00634A-7EB6-4A48-B27F-677F606BAC24}" type="pres">
      <dgm:prSet presAssocID="{310E58A9-AC31-2345-9DA0-21BCB468ADB9}" presName="node" presStyleLbl="node1" presStyleIdx="2" presStyleCnt="6">
        <dgm:presLayoutVars>
          <dgm:bulletEnabled val="1"/>
        </dgm:presLayoutVars>
      </dgm:prSet>
      <dgm:spPr/>
      <dgm:t>
        <a:bodyPr/>
        <a:lstStyle/>
        <a:p>
          <a:endParaRPr lang="en-US"/>
        </a:p>
      </dgm:t>
    </dgm:pt>
    <dgm:pt modelId="{B4D22463-B97C-D24E-A6E7-9627C99941ED}" type="pres">
      <dgm:prSet presAssocID="{713275A2-EF9B-C546-85BB-DD520F96A12D}" presName="sibTrans" presStyleCnt="0"/>
      <dgm:spPr/>
    </dgm:pt>
    <dgm:pt modelId="{22169D04-2360-A443-8CE5-0174128DF5E6}" type="pres">
      <dgm:prSet presAssocID="{0ABC1901-0F3C-9A44-B900-E447E627FD0A}" presName="node" presStyleLbl="node1" presStyleIdx="3" presStyleCnt="6">
        <dgm:presLayoutVars>
          <dgm:bulletEnabled val="1"/>
        </dgm:presLayoutVars>
      </dgm:prSet>
      <dgm:spPr/>
      <dgm:t>
        <a:bodyPr/>
        <a:lstStyle/>
        <a:p>
          <a:endParaRPr lang="en-US"/>
        </a:p>
      </dgm:t>
    </dgm:pt>
    <dgm:pt modelId="{27CB4B39-F167-5A4A-9460-55FF63FFA1A8}" type="pres">
      <dgm:prSet presAssocID="{D65B1CB8-CAB6-4E4A-9351-DC2344934A3A}" presName="sibTrans" presStyleCnt="0"/>
      <dgm:spPr/>
    </dgm:pt>
    <dgm:pt modelId="{14485093-1F1B-5D49-B8E1-02E45C547FDB}" type="pres">
      <dgm:prSet presAssocID="{AB3FA4D1-D445-6E46-8475-88DDED8DF198}" presName="node" presStyleLbl="node1" presStyleIdx="4" presStyleCnt="6">
        <dgm:presLayoutVars>
          <dgm:bulletEnabled val="1"/>
        </dgm:presLayoutVars>
      </dgm:prSet>
      <dgm:spPr/>
      <dgm:t>
        <a:bodyPr/>
        <a:lstStyle/>
        <a:p>
          <a:endParaRPr lang="en-US"/>
        </a:p>
      </dgm:t>
    </dgm:pt>
    <dgm:pt modelId="{949CC21E-5DCD-8F40-AE4B-51DC4F086BB6}" type="pres">
      <dgm:prSet presAssocID="{4A8EAB5D-7450-9046-8856-0210B53B77C9}" presName="sibTrans" presStyleCnt="0"/>
      <dgm:spPr/>
    </dgm:pt>
    <dgm:pt modelId="{D278A66A-1C9D-964C-944D-320621A818BD}" type="pres">
      <dgm:prSet presAssocID="{6E378186-BFDE-7B45-9AFB-6ADAA33D7EF5}" presName="node" presStyleLbl="node1" presStyleIdx="5" presStyleCnt="6">
        <dgm:presLayoutVars>
          <dgm:bulletEnabled val="1"/>
        </dgm:presLayoutVars>
      </dgm:prSet>
      <dgm:spPr/>
      <dgm:t>
        <a:bodyPr/>
        <a:lstStyle/>
        <a:p>
          <a:endParaRPr lang="en-US"/>
        </a:p>
      </dgm:t>
    </dgm:pt>
  </dgm:ptLst>
  <dgm:cxnLst>
    <dgm:cxn modelId="{1C1CAF4F-6931-5943-978C-50DA4870C5C4}" srcId="{69689993-A608-0F4A-B609-2A25CAA6B076}" destId="{310E58A9-AC31-2345-9DA0-21BCB468ADB9}" srcOrd="2" destOrd="0" parTransId="{03E9110C-8BED-6D4A-8F43-88D8D24AB143}" sibTransId="{713275A2-EF9B-C546-85BB-DD520F96A12D}"/>
    <dgm:cxn modelId="{CCABEB63-66D4-D649-9934-A11CB5CB49B5}" type="presOf" srcId="{69689993-A608-0F4A-B609-2A25CAA6B076}" destId="{8DE4CA74-0CF1-2E4D-9130-64EDAC61D05F}" srcOrd="0" destOrd="0" presId="urn:microsoft.com/office/officeart/2005/8/layout/default"/>
    <dgm:cxn modelId="{F066C4BB-1A2B-6E4E-AB4D-2C6486E85294}" srcId="{69689993-A608-0F4A-B609-2A25CAA6B076}" destId="{AB3FA4D1-D445-6E46-8475-88DDED8DF198}" srcOrd="4" destOrd="0" parTransId="{4F6846BB-6B89-0C4C-B739-C94DCCFDB257}" sibTransId="{4A8EAB5D-7450-9046-8856-0210B53B77C9}"/>
    <dgm:cxn modelId="{95A3D18D-C569-BC4C-83BA-04DA17EFD7EA}" type="presOf" srcId="{AB3FA4D1-D445-6E46-8475-88DDED8DF198}" destId="{14485093-1F1B-5D49-B8E1-02E45C547FDB}" srcOrd="0" destOrd="0" presId="urn:microsoft.com/office/officeart/2005/8/layout/default"/>
    <dgm:cxn modelId="{4430D97D-BCC5-9941-A273-63253BF79EB2}" srcId="{69689993-A608-0F4A-B609-2A25CAA6B076}" destId="{BE967D10-76BB-244F-8366-2B2F2CB8CAA7}" srcOrd="1" destOrd="0" parTransId="{F86DA9D4-48CB-BB41-818D-68AFDFBD6BCC}" sibTransId="{095A873D-16E5-B742-9604-F33541A95589}"/>
    <dgm:cxn modelId="{BE15300C-FDA6-7346-820E-97DF136AD018}" type="presOf" srcId="{B7D5CB31-52A7-2C42-9F1A-684D27BD374A}" destId="{A86BA16E-AC4F-E04B-820B-E3B87DFBC5A9}" srcOrd="0" destOrd="0" presId="urn:microsoft.com/office/officeart/2005/8/layout/default"/>
    <dgm:cxn modelId="{6C439F48-2CBE-E74B-9966-ED6E0EB5E021}" srcId="{69689993-A608-0F4A-B609-2A25CAA6B076}" destId="{B7D5CB31-52A7-2C42-9F1A-684D27BD374A}" srcOrd="0" destOrd="0" parTransId="{454CFE5B-544A-2442-B675-35F2A6D4E406}" sibTransId="{D260C042-4221-AE4E-B84F-484A5D93934D}"/>
    <dgm:cxn modelId="{E634A3E8-4BB8-4040-BA81-0D4731D2A8E5}" type="presOf" srcId="{BE967D10-76BB-244F-8366-2B2F2CB8CAA7}" destId="{BC544D0F-1EDE-9443-BA37-B40EB0DF35F8}" srcOrd="0" destOrd="0" presId="urn:microsoft.com/office/officeart/2005/8/layout/default"/>
    <dgm:cxn modelId="{996316B7-40EA-8E4F-932D-7791EA9B1873}" type="presOf" srcId="{310E58A9-AC31-2345-9DA0-21BCB468ADB9}" destId="{4B00634A-7EB6-4A48-B27F-677F606BAC24}" srcOrd="0" destOrd="0" presId="urn:microsoft.com/office/officeart/2005/8/layout/default"/>
    <dgm:cxn modelId="{7E33C85B-725A-5648-991B-E9A0FC31C3D6}" srcId="{69689993-A608-0F4A-B609-2A25CAA6B076}" destId="{6E378186-BFDE-7B45-9AFB-6ADAA33D7EF5}" srcOrd="5" destOrd="0" parTransId="{89A27089-D4A9-5D41-9671-D6B20F519C56}" sibTransId="{626E57D7-0F69-DA46-BB16-B660761110FD}"/>
    <dgm:cxn modelId="{5534D722-722A-9A48-A7A8-49760E75BD1A}" srcId="{69689993-A608-0F4A-B609-2A25CAA6B076}" destId="{0ABC1901-0F3C-9A44-B900-E447E627FD0A}" srcOrd="3" destOrd="0" parTransId="{BC1D6A23-3960-B949-8286-BA3242B38BA1}" sibTransId="{D65B1CB8-CAB6-4E4A-9351-DC2344934A3A}"/>
    <dgm:cxn modelId="{25532CB5-EC15-A045-B394-EB06186FF920}" type="presOf" srcId="{6E378186-BFDE-7B45-9AFB-6ADAA33D7EF5}" destId="{D278A66A-1C9D-964C-944D-320621A818BD}" srcOrd="0" destOrd="0" presId="urn:microsoft.com/office/officeart/2005/8/layout/default"/>
    <dgm:cxn modelId="{93DDC6AD-0358-B44B-B3A5-E07674E6DA48}" type="presOf" srcId="{0ABC1901-0F3C-9A44-B900-E447E627FD0A}" destId="{22169D04-2360-A443-8CE5-0174128DF5E6}" srcOrd="0" destOrd="0" presId="urn:microsoft.com/office/officeart/2005/8/layout/default"/>
    <dgm:cxn modelId="{0814D2DC-F54D-0E46-BBED-CA463250B1EE}" type="presParOf" srcId="{8DE4CA74-0CF1-2E4D-9130-64EDAC61D05F}" destId="{A86BA16E-AC4F-E04B-820B-E3B87DFBC5A9}" srcOrd="0" destOrd="0" presId="urn:microsoft.com/office/officeart/2005/8/layout/default"/>
    <dgm:cxn modelId="{2E5D76AF-B477-AD40-BC9C-68C5F4CFB272}" type="presParOf" srcId="{8DE4CA74-0CF1-2E4D-9130-64EDAC61D05F}" destId="{EAA2501C-1882-6C47-8549-2A19C21E1B9E}" srcOrd="1" destOrd="0" presId="urn:microsoft.com/office/officeart/2005/8/layout/default"/>
    <dgm:cxn modelId="{1C5DF1FA-05DF-0C47-83D2-DFAC923AD9EE}" type="presParOf" srcId="{8DE4CA74-0CF1-2E4D-9130-64EDAC61D05F}" destId="{BC544D0F-1EDE-9443-BA37-B40EB0DF35F8}" srcOrd="2" destOrd="0" presId="urn:microsoft.com/office/officeart/2005/8/layout/default"/>
    <dgm:cxn modelId="{9B21C75C-6D11-7F4B-954D-9A57FAD7ED81}" type="presParOf" srcId="{8DE4CA74-0CF1-2E4D-9130-64EDAC61D05F}" destId="{014A3BC5-7E28-C84A-8281-3C0E45AE6BA6}" srcOrd="3" destOrd="0" presId="urn:microsoft.com/office/officeart/2005/8/layout/default"/>
    <dgm:cxn modelId="{CAE2CAB9-0E7C-544D-A1B8-6C0B8601E95C}" type="presParOf" srcId="{8DE4CA74-0CF1-2E4D-9130-64EDAC61D05F}" destId="{4B00634A-7EB6-4A48-B27F-677F606BAC24}" srcOrd="4" destOrd="0" presId="urn:microsoft.com/office/officeart/2005/8/layout/default"/>
    <dgm:cxn modelId="{CCE1A8C3-8118-A045-A1FD-3E67205F2AFF}" type="presParOf" srcId="{8DE4CA74-0CF1-2E4D-9130-64EDAC61D05F}" destId="{B4D22463-B97C-D24E-A6E7-9627C99941ED}" srcOrd="5" destOrd="0" presId="urn:microsoft.com/office/officeart/2005/8/layout/default"/>
    <dgm:cxn modelId="{8799B39E-4A7E-3D41-896A-BC9098E6EA7B}" type="presParOf" srcId="{8DE4CA74-0CF1-2E4D-9130-64EDAC61D05F}" destId="{22169D04-2360-A443-8CE5-0174128DF5E6}" srcOrd="6" destOrd="0" presId="urn:microsoft.com/office/officeart/2005/8/layout/default"/>
    <dgm:cxn modelId="{54C21EBE-2B69-EC44-B064-BBA64DB7ADCE}" type="presParOf" srcId="{8DE4CA74-0CF1-2E4D-9130-64EDAC61D05F}" destId="{27CB4B39-F167-5A4A-9460-55FF63FFA1A8}" srcOrd="7" destOrd="0" presId="urn:microsoft.com/office/officeart/2005/8/layout/default"/>
    <dgm:cxn modelId="{4E6B0904-C592-744A-8DAC-3098DE4823FD}" type="presParOf" srcId="{8DE4CA74-0CF1-2E4D-9130-64EDAC61D05F}" destId="{14485093-1F1B-5D49-B8E1-02E45C547FDB}" srcOrd="8" destOrd="0" presId="urn:microsoft.com/office/officeart/2005/8/layout/default"/>
    <dgm:cxn modelId="{22D715A5-BD86-FC49-AFC3-070897A2CC66}" type="presParOf" srcId="{8DE4CA74-0CF1-2E4D-9130-64EDAC61D05F}" destId="{949CC21E-5DCD-8F40-AE4B-51DC4F086BB6}" srcOrd="9" destOrd="0" presId="urn:microsoft.com/office/officeart/2005/8/layout/default"/>
    <dgm:cxn modelId="{A590542D-1653-6F43-A673-C3CFF5E7855D}" type="presParOf" srcId="{8DE4CA74-0CF1-2E4D-9130-64EDAC61D05F}" destId="{D278A66A-1C9D-964C-944D-320621A818B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45A16-3646-7142-BC8E-389C1B09283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84E6DBD-72FD-744F-9E6C-2E12B12C7A1E}">
      <dgm:prSet/>
      <dgm:spPr/>
      <dgm:t>
        <a:bodyPr/>
        <a:lstStyle/>
        <a:p>
          <a:pPr rtl="0"/>
          <a:r>
            <a:rPr lang="en-US" b="1" dirty="0" smtClean="0">
              <a:solidFill>
                <a:schemeClr val="bg1"/>
              </a:solidFill>
            </a:rPr>
            <a:t>Comprises three logical components:</a:t>
          </a:r>
          <a:endParaRPr lang="en-US" dirty="0">
            <a:solidFill>
              <a:schemeClr val="bg1"/>
            </a:solidFill>
          </a:endParaRPr>
        </a:p>
      </dgm:t>
    </dgm:pt>
    <dgm:pt modelId="{1EB8713E-B20E-1940-9078-82DBC4992DAF}" type="parTrans" cxnId="{DAB5544B-EE5D-FB42-BD0F-717A1601F12B}">
      <dgm:prSet/>
      <dgm:spPr/>
      <dgm:t>
        <a:bodyPr/>
        <a:lstStyle/>
        <a:p>
          <a:endParaRPr lang="en-US"/>
        </a:p>
      </dgm:t>
    </dgm:pt>
    <dgm:pt modelId="{16CC58F9-3AAC-1D41-90B1-EEBB5E8DA9F9}" type="sibTrans" cxnId="{DAB5544B-EE5D-FB42-BD0F-717A1601F12B}">
      <dgm:prSet/>
      <dgm:spPr/>
      <dgm:t>
        <a:bodyPr/>
        <a:lstStyle/>
        <a:p>
          <a:endParaRPr lang="en-US"/>
        </a:p>
      </dgm:t>
    </dgm:pt>
    <dgm:pt modelId="{ACDC53A8-EA10-5C48-9BA8-C90613574F46}">
      <dgm:prSet/>
      <dgm:spPr/>
      <dgm:t>
        <a:bodyPr/>
        <a:lstStyle/>
        <a:p>
          <a:pPr rtl="0">
            <a:spcBef>
              <a:spcPts val="0"/>
            </a:spcBef>
            <a:spcAft>
              <a:spcPts val="1032"/>
            </a:spcAft>
          </a:pPr>
          <a:r>
            <a:rPr lang="en-US" b="1" dirty="0" smtClean="0">
              <a:latin typeface="+mj-lt"/>
            </a:rPr>
            <a:t>Sensors - collect data</a:t>
          </a:r>
          <a:endParaRPr lang="en-US" dirty="0">
            <a:latin typeface="+mj-lt"/>
          </a:endParaRPr>
        </a:p>
      </dgm:t>
    </dgm:pt>
    <dgm:pt modelId="{E30ABB97-7304-DC4F-97D8-59BE79A59992}" type="parTrans" cxnId="{43E122E8-9932-B24D-A7D0-5CE4DE6108DE}">
      <dgm:prSet/>
      <dgm:spPr/>
      <dgm:t>
        <a:bodyPr/>
        <a:lstStyle/>
        <a:p>
          <a:endParaRPr lang="en-US"/>
        </a:p>
      </dgm:t>
    </dgm:pt>
    <dgm:pt modelId="{C1D29B2B-0E89-BB4C-BA40-33052264A5A7}" type="sibTrans" cxnId="{43E122E8-9932-B24D-A7D0-5CE4DE6108DE}">
      <dgm:prSet/>
      <dgm:spPr/>
      <dgm:t>
        <a:bodyPr/>
        <a:lstStyle/>
        <a:p>
          <a:endParaRPr lang="en-US"/>
        </a:p>
      </dgm:t>
    </dgm:pt>
    <dgm:pt modelId="{0999BE1F-3606-0744-A3D5-CF15956CD8A5}">
      <dgm:prSet/>
      <dgm:spPr/>
      <dgm:t>
        <a:bodyPr/>
        <a:lstStyle/>
        <a:p>
          <a:pPr rtl="0">
            <a:spcBef>
              <a:spcPts val="0"/>
            </a:spcBef>
            <a:spcAft>
              <a:spcPts val="1032"/>
            </a:spcAft>
          </a:pPr>
          <a:r>
            <a:rPr lang="en-US" b="1" dirty="0" smtClean="0">
              <a:latin typeface="+mj-lt"/>
            </a:rPr>
            <a:t>Analyzers - determine if intrusion has occurred</a:t>
          </a:r>
          <a:endParaRPr lang="en-US" dirty="0">
            <a:latin typeface="+mj-lt"/>
          </a:endParaRPr>
        </a:p>
      </dgm:t>
    </dgm:pt>
    <dgm:pt modelId="{7016455D-4361-0949-8A62-DA074B0780E0}" type="parTrans" cxnId="{F8EA7C44-087D-EF4E-9474-D031F883C571}">
      <dgm:prSet/>
      <dgm:spPr/>
      <dgm:t>
        <a:bodyPr/>
        <a:lstStyle/>
        <a:p>
          <a:endParaRPr lang="en-US"/>
        </a:p>
      </dgm:t>
    </dgm:pt>
    <dgm:pt modelId="{50350E35-DB89-634F-9B2C-4E18C6B4A9B8}" type="sibTrans" cxnId="{F8EA7C44-087D-EF4E-9474-D031F883C571}">
      <dgm:prSet/>
      <dgm:spPr/>
      <dgm:t>
        <a:bodyPr/>
        <a:lstStyle/>
        <a:p>
          <a:endParaRPr lang="en-US"/>
        </a:p>
      </dgm:t>
    </dgm:pt>
    <dgm:pt modelId="{40F4F27E-483D-1D45-96FC-745D51C1347E}">
      <dgm:prSet/>
      <dgm:spPr/>
      <dgm:t>
        <a:bodyPr/>
        <a:lstStyle/>
        <a:p>
          <a:pPr rtl="0">
            <a:spcBef>
              <a:spcPts val="0"/>
            </a:spcBef>
            <a:spcAft>
              <a:spcPts val="1032"/>
            </a:spcAft>
          </a:pPr>
          <a:r>
            <a:rPr lang="en-US" b="1" dirty="0" smtClean="0">
              <a:latin typeface="+mj-lt"/>
            </a:rPr>
            <a:t>User interface - view output or control system behavior</a:t>
          </a:r>
          <a:endParaRPr lang="en-US" b="1" dirty="0">
            <a:latin typeface="+mj-lt"/>
          </a:endParaRPr>
        </a:p>
      </dgm:t>
    </dgm:pt>
    <dgm:pt modelId="{359111DA-6784-5D43-B673-5235560A94BD}" type="parTrans" cxnId="{7D486069-2F75-174A-B318-6E644A7D1F36}">
      <dgm:prSet/>
      <dgm:spPr/>
      <dgm:t>
        <a:bodyPr/>
        <a:lstStyle/>
        <a:p>
          <a:endParaRPr lang="en-US"/>
        </a:p>
      </dgm:t>
    </dgm:pt>
    <dgm:pt modelId="{F11CE79C-FCEA-8E4A-B691-658CEC843816}" type="sibTrans" cxnId="{7D486069-2F75-174A-B318-6E644A7D1F36}">
      <dgm:prSet/>
      <dgm:spPr/>
      <dgm:t>
        <a:bodyPr/>
        <a:lstStyle/>
        <a:p>
          <a:endParaRPr lang="en-US"/>
        </a:p>
      </dgm:t>
    </dgm:pt>
    <dgm:pt modelId="{F2B85003-14A5-9646-9D85-756BF5173056}" type="pres">
      <dgm:prSet presAssocID="{E7745A16-3646-7142-BC8E-389C1B092835}" presName="Name0" presStyleCnt="0">
        <dgm:presLayoutVars>
          <dgm:dir/>
          <dgm:animLvl val="lvl"/>
          <dgm:resizeHandles val="exact"/>
        </dgm:presLayoutVars>
      </dgm:prSet>
      <dgm:spPr/>
      <dgm:t>
        <a:bodyPr/>
        <a:lstStyle/>
        <a:p>
          <a:endParaRPr lang="en-US"/>
        </a:p>
      </dgm:t>
    </dgm:pt>
    <dgm:pt modelId="{10C89FA6-E5E5-244B-8EE5-4A4BE6CFCB06}" type="pres">
      <dgm:prSet presAssocID="{784E6DBD-72FD-744F-9E6C-2E12B12C7A1E}" presName="composite" presStyleCnt="0"/>
      <dgm:spPr/>
    </dgm:pt>
    <dgm:pt modelId="{3998D718-DFE5-C244-B833-90A7F5ED6EE8}" type="pres">
      <dgm:prSet presAssocID="{784E6DBD-72FD-744F-9E6C-2E12B12C7A1E}" presName="parTx" presStyleLbl="alignNode1" presStyleIdx="0" presStyleCnt="1">
        <dgm:presLayoutVars>
          <dgm:chMax val="0"/>
          <dgm:chPref val="0"/>
          <dgm:bulletEnabled val="1"/>
        </dgm:presLayoutVars>
      </dgm:prSet>
      <dgm:spPr/>
      <dgm:t>
        <a:bodyPr/>
        <a:lstStyle/>
        <a:p>
          <a:endParaRPr lang="en-US"/>
        </a:p>
      </dgm:t>
    </dgm:pt>
    <dgm:pt modelId="{E6C517A6-D3A6-FF4C-B4A7-4E1B0F119722}" type="pres">
      <dgm:prSet presAssocID="{784E6DBD-72FD-744F-9E6C-2E12B12C7A1E}" presName="desTx" presStyleLbl="alignAccFollowNode1" presStyleIdx="0" presStyleCnt="1" custLinFactNeighborY="1792">
        <dgm:presLayoutVars>
          <dgm:bulletEnabled val="1"/>
        </dgm:presLayoutVars>
      </dgm:prSet>
      <dgm:spPr/>
      <dgm:t>
        <a:bodyPr/>
        <a:lstStyle/>
        <a:p>
          <a:endParaRPr lang="en-US"/>
        </a:p>
      </dgm:t>
    </dgm:pt>
  </dgm:ptLst>
  <dgm:cxnLst>
    <dgm:cxn modelId="{82E34A33-ABD8-2744-ABA7-485096D21B0C}" type="presOf" srcId="{E7745A16-3646-7142-BC8E-389C1B092835}" destId="{F2B85003-14A5-9646-9D85-756BF5173056}" srcOrd="0" destOrd="0" presId="urn:microsoft.com/office/officeart/2005/8/layout/hList1"/>
    <dgm:cxn modelId="{0F63ADC3-2420-0C49-9BA4-00F8884AF5CC}" type="presOf" srcId="{784E6DBD-72FD-744F-9E6C-2E12B12C7A1E}" destId="{3998D718-DFE5-C244-B833-90A7F5ED6EE8}" srcOrd="0" destOrd="0" presId="urn:microsoft.com/office/officeart/2005/8/layout/hList1"/>
    <dgm:cxn modelId="{05D68866-EE1E-B44D-B9D9-A016C4B5DFA1}" type="presOf" srcId="{40F4F27E-483D-1D45-96FC-745D51C1347E}" destId="{E6C517A6-D3A6-FF4C-B4A7-4E1B0F119722}" srcOrd="0" destOrd="2" presId="urn:microsoft.com/office/officeart/2005/8/layout/hList1"/>
    <dgm:cxn modelId="{7D486069-2F75-174A-B318-6E644A7D1F36}" srcId="{784E6DBD-72FD-744F-9E6C-2E12B12C7A1E}" destId="{40F4F27E-483D-1D45-96FC-745D51C1347E}" srcOrd="2" destOrd="0" parTransId="{359111DA-6784-5D43-B673-5235560A94BD}" sibTransId="{F11CE79C-FCEA-8E4A-B691-658CEC843816}"/>
    <dgm:cxn modelId="{F8169FC9-8567-F041-AA2A-6B3E62CBE0E4}" type="presOf" srcId="{ACDC53A8-EA10-5C48-9BA8-C90613574F46}" destId="{E6C517A6-D3A6-FF4C-B4A7-4E1B0F119722}" srcOrd="0" destOrd="0" presId="urn:microsoft.com/office/officeart/2005/8/layout/hList1"/>
    <dgm:cxn modelId="{43E122E8-9932-B24D-A7D0-5CE4DE6108DE}" srcId="{784E6DBD-72FD-744F-9E6C-2E12B12C7A1E}" destId="{ACDC53A8-EA10-5C48-9BA8-C90613574F46}" srcOrd="0" destOrd="0" parTransId="{E30ABB97-7304-DC4F-97D8-59BE79A59992}" sibTransId="{C1D29B2B-0E89-BB4C-BA40-33052264A5A7}"/>
    <dgm:cxn modelId="{16387FA6-7FFA-8341-AA68-3E43408D43FF}" type="presOf" srcId="{0999BE1F-3606-0744-A3D5-CF15956CD8A5}" destId="{E6C517A6-D3A6-FF4C-B4A7-4E1B0F119722}" srcOrd="0" destOrd="1" presId="urn:microsoft.com/office/officeart/2005/8/layout/hList1"/>
    <dgm:cxn modelId="{DAB5544B-EE5D-FB42-BD0F-717A1601F12B}" srcId="{E7745A16-3646-7142-BC8E-389C1B092835}" destId="{784E6DBD-72FD-744F-9E6C-2E12B12C7A1E}" srcOrd="0" destOrd="0" parTransId="{1EB8713E-B20E-1940-9078-82DBC4992DAF}" sibTransId="{16CC58F9-3AAC-1D41-90B1-EEBB5E8DA9F9}"/>
    <dgm:cxn modelId="{F8EA7C44-087D-EF4E-9474-D031F883C571}" srcId="{784E6DBD-72FD-744F-9E6C-2E12B12C7A1E}" destId="{0999BE1F-3606-0744-A3D5-CF15956CD8A5}" srcOrd="1" destOrd="0" parTransId="{7016455D-4361-0949-8A62-DA074B0780E0}" sibTransId="{50350E35-DB89-634F-9B2C-4E18C6B4A9B8}"/>
    <dgm:cxn modelId="{A793054E-3402-2942-B222-35D8068A42CF}" type="presParOf" srcId="{F2B85003-14A5-9646-9D85-756BF5173056}" destId="{10C89FA6-E5E5-244B-8EE5-4A4BE6CFCB06}" srcOrd="0" destOrd="0" presId="urn:microsoft.com/office/officeart/2005/8/layout/hList1"/>
    <dgm:cxn modelId="{651D3273-7D8F-354B-875C-69BF875B9A95}" type="presParOf" srcId="{10C89FA6-E5E5-244B-8EE5-4A4BE6CFCB06}" destId="{3998D718-DFE5-C244-B833-90A7F5ED6EE8}" srcOrd="0" destOrd="0" presId="urn:microsoft.com/office/officeart/2005/8/layout/hList1"/>
    <dgm:cxn modelId="{D8035BBD-D3D6-6D43-9E79-808C66E9F643}" type="presParOf" srcId="{10C89FA6-E5E5-244B-8EE5-4A4BE6CFCB06}" destId="{E6C517A6-D3A6-FF4C-B4A7-4E1B0F1197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C902A-241A-E243-8F10-6287602295B0}"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3F684D2B-3E08-504F-B24E-DB75EE701481}">
      <dgm:prSet/>
      <dgm:spPr>
        <a:solidFill>
          <a:schemeClr val="accent2"/>
        </a:solidFill>
      </dgm:spPr>
      <dgm:t>
        <a:bodyPr/>
        <a:lstStyle/>
        <a:p>
          <a:pPr rtl="0"/>
          <a:r>
            <a:rPr lang="en-US" b="1" dirty="0" smtClean="0">
              <a:solidFill>
                <a:srgbClr val="800000"/>
              </a:solidFill>
              <a:latin typeface="+mj-lt"/>
            </a:rPr>
            <a:t>Run continually</a:t>
          </a:r>
          <a:endParaRPr lang="en-US" dirty="0">
            <a:solidFill>
              <a:srgbClr val="800000"/>
            </a:solidFill>
            <a:latin typeface="+mj-lt"/>
          </a:endParaRPr>
        </a:p>
      </dgm:t>
    </dgm:pt>
    <dgm:pt modelId="{E7F246E6-C4F1-774E-9BCC-40AF91953ACC}" type="parTrans" cxnId="{644BFC5C-4429-2447-B146-8E9CBC51CC2A}">
      <dgm:prSet/>
      <dgm:spPr/>
      <dgm:t>
        <a:bodyPr/>
        <a:lstStyle/>
        <a:p>
          <a:endParaRPr lang="en-US"/>
        </a:p>
      </dgm:t>
    </dgm:pt>
    <dgm:pt modelId="{245923E1-01E7-4040-BBCD-78E45BBCA7FA}" type="sibTrans" cxnId="{644BFC5C-4429-2447-B146-8E9CBC51CC2A}">
      <dgm:prSet/>
      <dgm:spPr/>
      <dgm:t>
        <a:bodyPr/>
        <a:lstStyle/>
        <a:p>
          <a:endParaRPr lang="en-US"/>
        </a:p>
      </dgm:t>
    </dgm:pt>
    <dgm:pt modelId="{F7157DCF-AC89-2E45-A587-DB222039262F}">
      <dgm:prSet/>
      <dgm:spPr/>
      <dgm:t>
        <a:bodyPr/>
        <a:lstStyle/>
        <a:p>
          <a:pPr rtl="0"/>
          <a:r>
            <a:rPr lang="en-US" b="1" dirty="0" smtClean="0">
              <a:solidFill>
                <a:schemeClr val="bg1"/>
              </a:solidFill>
              <a:latin typeface="+mj-lt"/>
            </a:rPr>
            <a:t>Be fault tolerant</a:t>
          </a:r>
          <a:endParaRPr lang="en-US" b="1" dirty="0">
            <a:solidFill>
              <a:schemeClr val="bg1"/>
            </a:solidFill>
            <a:latin typeface="+mj-lt"/>
          </a:endParaRPr>
        </a:p>
      </dgm:t>
    </dgm:pt>
    <dgm:pt modelId="{352C1561-D09E-CB48-9DC4-3ABF43E0986A}" type="parTrans" cxnId="{1EF841E9-E211-0A45-BF96-46AF050FE180}">
      <dgm:prSet/>
      <dgm:spPr/>
      <dgm:t>
        <a:bodyPr/>
        <a:lstStyle/>
        <a:p>
          <a:endParaRPr lang="en-US"/>
        </a:p>
      </dgm:t>
    </dgm:pt>
    <dgm:pt modelId="{5F439F46-B063-7B46-A9C2-55F7471404BC}" type="sibTrans" cxnId="{1EF841E9-E211-0A45-BF96-46AF050FE180}">
      <dgm:prSet/>
      <dgm:spPr/>
      <dgm:t>
        <a:bodyPr/>
        <a:lstStyle/>
        <a:p>
          <a:endParaRPr lang="en-US"/>
        </a:p>
      </dgm:t>
    </dgm:pt>
    <dgm:pt modelId="{0D89F797-D455-354E-A873-0FAA5147E848}">
      <dgm:prSet/>
      <dgm:spPr>
        <a:solidFill>
          <a:schemeClr val="accent2"/>
        </a:solidFill>
      </dgm:spPr>
      <dgm:t>
        <a:bodyPr/>
        <a:lstStyle/>
        <a:p>
          <a:pPr rtl="0"/>
          <a:r>
            <a:rPr lang="en-US" b="1" dirty="0" smtClean="0">
              <a:solidFill>
                <a:srgbClr val="800000"/>
              </a:solidFill>
              <a:latin typeface="+mj-lt"/>
            </a:rPr>
            <a:t>Resist subversion</a:t>
          </a:r>
          <a:endParaRPr lang="en-US" dirty="0">
            <a:solidFill>
              <a:srgbClr val="800000"/>
            </a:solidFill>
            <a:latin typeface="+mj-lt"/>
          </a:endParaRPr>
        </a:p>
      </dgm:t>
    </dgm:pt>
    <dgm:pt modelId="{84E3BB8C-46E9-2546-A3BA-C5D90DB2187E}" type="parTrans" cxnId="{0FCFFCAA-1D3D-EE4F-ABD8-4CBBB5EF7C62}">
      <dgm:prSet/>
      <dgm:spPr/>
      <dgm:t>
        <a:bodyPr/>
        <a:lstStyle/>
        <a:p>
          <a:endParaRPr lang="en-US"/>
        </a:p>
      </dgm:t>
    </dgm:pt>
    <dgm:pt modelId="{006EC730-9D11-AD4B-94A7-66B1B07606D3}" type="sibTrans" cxnId="{0FCFFCAA-1D3D-EE4F-ABD8-4CBBB5EF7C62}">
      <dgm:prSet/>
      <dgm:spPr/>
      <dgm:t>
        <a:bodyPr/>
        <a:lstStyle/>
        <a:p>
          <a:endParaRPr lang="en-US"/>
        </a:p>
      </dgm:t>
    </dgm:pt>
    <dgm:pt modelId="{E6E56E67-3EAF-B84F-BDC8-09B082B6BEC0}">
      <dgm:prSet/>
      <dgm:spPr/>
      <dgm:t>
        <a:bodyPr/>
        <a:lstStyle/>
        <a:p>
          <a:pPr rtl="0"/>
          <a:r>
            <a:rPr lang="en-US" b="1" dirty="0" smtClean="0">
              <a:solidFill>
                <a:srgbClr val="000000"/>
              </a:solidFill>
              <a:latin typeface="+mj-lt"/>
            </a:rPr>
            <a:t>Impose a minimal overhead on system</a:t>
          </a:r>
          <a:endParaRPr lang="en-US" dirty="0">
            <a:solidFill>
              <a:srgbClr val="000000"/>
            </a:solidFill>
            <a:latin typeface="+mj-lt"/>
          </a:endParaRPr>
        </a:p>
      </dgm:t>
    </dgm:pt>
    <dgm:pt modelId="{81A924E1-F3EE-F148-814A-B36F2A747E93}" type="parTrans" cxnId="{BBF9FF24-3963-604A-A00D-77EC9D143855}">
      <dgm:prSet/>
      <dgm:spPr/>
      <dgm:t>
        <a:bodyPr/>
        <a:lstStyle/>
        <a:p>
          <a:endParaRPr lang="en-US"/>
        </a:p>
      </dgm:t>
    </dgm:pt>
    <dgm:pt modelId="{4B6C2208-0D8C-B241-A709-460B0ADDB9B8}" type="sibTrans" cxnId="{BBF9FF24-3963-604A-A00D-77EC9D143855}">
      <dgm:prSet/>
      <dgm:spPr/>
      <dgm:t>
        <a:bodyPr/>
        <a:lstStyle/>
        <a:p>
          <a:endParaRPr lang="en-US"/>
        </a:p>
      </dgm:t>
    </dgm:pt>
    <dgm:pt modelId="{9427C1D1-694E-CD40-AD10-757C16FF7C99}">
      <dgm:prSet/>
      <dgm:spPr>
        <a:solidFill>
          <a:schemeClr val="accent2"/>
        </a:solidFill>
      </dgm:spPr>
      <dgm:t>
        <a:bodyPr/>
        <a:lstStyle/>
        <a:p>
          <a:pPr rtl="0"/>
          <a:r>
            <a:rPr lang="en-US" b="1" dirty="0" smtClean="0">
              <a:solidFill>
                <a:srgbClr val="800000"/>
              </a:solidFill>
              <a:latin typeface="+mj-lt"/>
            </a:rPr>
            <a:t>Configured according to system security policies </a:t>
          </a:r>
          <a:endParaRPr lang="en-US" dirty="0">
            <a:solidFill>
              <a:srgbClr val="800000"/>
            </a:solidFill>
            <a:latin typeface="+mj-lt"/>
          </a:endParaRPr>
        </a:p>
      </dgm:t>
    </dgm:pt>
    <dgm:pt modelId="{7AB4761E-33E4-D947-AD0F-6BCE5F1633AE}" type="parTrans" cxnId="{1793C401-03FA-F043-B336-DC600D8E3400}">
      <dgm:prSet/>
      <dgm:spPr/>
      <dgm:t>
        <a:bodyPr/>
        <a:lstStyle/>
        <a:p>
          <a:endParaRPr lang="en-US"/>
        </a:p>
      </dgm:t>
    </dgm:pt>
    <dgm:pt modelId="{851007C6-1E78-AD40-82A2-CC1A4CF28C73}" type="sibTrans" cxnId="{1793C401-03FA-F043-B336-DC600D8E3400}">
      <dgm:prSet/>
      <dgm:spPr/>
      <dgm:t>
        <a:bodyPr/>
        <a:lstStyle/>
        <a:p>
          <a:endParaRPr lang="en-US"/>
        </a:p>
      </dgm:t>
    </dgm:pt>
    <dgm:pt modelId="{2628ED80-5703-E846-8E50-DD20AAE37373}">
      <dgm:prSet/>
      <dgm:spPr/>
      <dgm:t>
        <a:bodyPr/>
        <a:lstStyle/>
        <a:p>
          <a:pPr rtl="0"/>
          <a:r>
            <a:rPr lang="en-US" b="1" dirty="0" smtClean="0">
              <a:solidFill>
                <a:srgbClr val="000000"/>
              </a:solidFill>
              <a:latin typeface="+mj-lt"/>
            </a:rPr>
            <a:t>Adapt to changes in systems and users</a:t>
          </a:r>
          <a:endParaRPr lang="en-US" b="1" dirty="0">
            <a:solidFill>
              <a:srgbClr val="000000"/>
            </a:solidFill>
            <a:latin typeface="+mj-lt"/>
          </a:endParaRPr>
        </a:p>
      </dgm:t>
    </dgm:pt>
    <dgm:pt modelId="{502561ED-03C2-E049-A04A-8E349E314581}" type="parTrans" cxnId="{63546ECC-BCE4-1E4C-9FEC-F41E693B1FDF}">
      <dgm:prSet/>
      <dgm:spPr/>
      <dgm:t>
        <a:bodyPr/>
        <a:lstStyle/>
        <a:p>
          <a:endParaRPr lang="en-US"/>
        </a:p>
      </dgm:t>
    </dgm:pt>
    <dgm:pt modelId="{8D85E76B-0770-4A4D-B58B-2043C0275D97}" type="sibTrans" cxnId="{63546ECC-BCE4-1E4C-9FEC-F41E693B1FDF}">
      <dgm:prSet/>
      <dgm:spPr/>
      <dgm:t>
        <a:bodyPr/>
        <a:lstStyle/>
        <a:p>
          <a:endParaRPr lang="en-US"/>
        </a:p>
      </dgm:t>
    </dgm:pt>
    <dgm:pt modelId="{AC758EC6-86DA-DE4C-BE66-287E086CAAF6}">
      <dgm:prSet/>
      <dgm:spPr>
        <a:solidFill>
          <a:schemeClr val="accent2"/>
        </a:solidFill>
      </dgm:spPr>
      <dgm:t>
        <a:bodyPr/>
        <a:lstStyle/>
        <a:p>
          <a:pPr rtl="0"/>
          <a:r>
            <a:rPr lang="en-US" b="1" dirty="0" smtClean="0">
              <a:solidFill>
                <a:srgbClr val="800000"/>
              </a:solidFill>
              <a:latin typeface="+mj-lt"/>
            </a:rPr>
            <a:t>Scale to monitor large numbers of systems</a:t>
          </a:r>
          <a:endParaRPr lang="en-US" dirty="0">
            <a:solidFill>
              <a:srgbClr val="800000"/>
            </a:solidFill>
            <a:latin typeface="+mj-lt"/>
          </a:endParaRPr>
        </a:p>
      </dgm:t>
    </dgm:pt>
    <dgm:pt modelId="{5D2DE31C-1FFF-E448-96D9-BD22604689B6}" type="parTrans" cxnId="{70D7A9F1-6FA9-7B4F-9989-7AB08AB695D2}">
      <dgm:prSet/>
      <dgm:spPr/>
      <dgm:t>
        <a:bodyPr/>
        <a:lstStyle/>
        <a:p>
          <a:endParaRPr lang="en-US"/>
        </a:p>
      </dgm:t>
    </dgm:pt>
    <dgm:pt modelId="{0A3FCAD1-8F36-9141-BBA8-356156384C38}" type="sibTrans" cxnId="{70D7A9F1-6FA9-7B4F-9989-7AB08AB695D2}">
      <dgm:prSet/>
      <dgm:spPr/>
      <dgm:t>
        <a:bodyPr/>
        <a:lstStyle/>
        <a:p>
          <a:endParaRPr lang="en-US"/>
        </a:p>
      </dgm:t>
    </dgm:pt>
    <dgm:pt modelId="{1FEDD5C8-641D-B44C-B8D7-DF758ADBCC86}">
      <dgm:prSet/>
      <dgm:spPr/>
      <dgm:t>
        <a:bodyPr/>
        <a:lstStyle/>
        <a:p>
          <a:pPr rtl="0"/>
          <a:r>
            <a:rPr lang="en-US" b="1" dirty="0" smtClean="0">
              <a:solidFill>
                <a:srgbClr val="000000"/>
              </a:solidFill>
              <a:latin typeface="+mj-lt"/>
            </a:rPr>
            <a:t>Provide graceful degradation of service</a:t>
          </a:r>
          <a:endParaRPr lang="en-US" b="1" dirty="0">
            <a:solidFill>
              <a:srgbClr val="000000"/>
            </a:solidFill>
            <a:latin typeface="+mj-lt"/>
          </a:endParaRPr>
        </a:p>
      </dgm:t>
    </dgm:pt>
    <dgm:pt modelId="{3D7C7D92-133B-6A48-B146-53F13B58F280}" type="parTrans" cxnId="{31775380-ED6B-8E4F-A483-1898C6724C65}">
      <dgm:prSet/>
      <dgm:spPr/>
      <dgm:t>
        <a:bodyPr/>
        <a:lstStyle/>
        <a:p>
          <a:endParaRPr lang="en-US"/>
        </a:p>
      </dgm:t>
    </dgm:pt>
    <dgm:pt modelId="{59FCB40B-BC9C-C34F-A4F1-4993580923A0}" type="sibTrans" cxnId="{31775380-ED6B-8E4F-A483-1898C6724C65}">
      <dgm:prSet/>
      <dgm:spPr/>
      <dgm:t>
        <a:bodyPr/>
        <a:lstStyle/>
        <a:p>
          <a:endParaRPr lang="en-US"/>
        </a:p>
      </dgm:t>
    </dgm:pt>
    <dgm:pt modelId="{8DC12D2E-8288-3E45-AEF6-E7B545BFC920}">
      <dgm:prSet/>
      <dgm:spPr>
        <a:solidFill>
          <a:schemeClr val="accent2"/>
        </a:solidFill>
      </dgm:spPr>
      <dgm:t>
        <a:bodyPr/>
        <a:lstStyle/>
        <a:p>
          <a:pPr rtl="0"/>
          <a:r>
            <a:rPr lang="en-US" b="1" dirty="0" smtClean="0">
              <a:solidFill>
                <a:srgbClr val="800000"/>
              </a:solidFill>
              <a:latin typeface="+mj-lt"/>
            </a:rPr>
            <a:t>Allow dynamic reconfiguration</a:t>
          </a:r>
          <a:endParaRPr lang="en-US" dirty="0">
            <a:solidFill>
              <a:srgbClr val="800000"/>
            </a:solidFill>
            <a:latin typeface="+mj-lt"/>
          </a:endParaRPr>
        </a:p>
      </dgm:t>
    </dgm:pt>
    <dgm:pt modelId="{397795C4-59EE-3D48-9B5A-023639E385F0}" type="parTrans" cxnId="{E605A1F6-73A6-334A-B6F7-CF8195BE28AC}">
      <dgm:prSet/>
      <dgm:spPr/>
      <dgm:t>
        <a:bodyPr/>
        <a:lstStyle/>
        <a:p>
          <a:endParaRPr lang="en-US"/>
        </a:p>
      </dgm:t>
    </dgm:pt>
    <dgm:pt modelId="{518E938A-A482-CB4F-B24B-BE6237471DBE}" type="sibTrans" cxnId="{E605A1F6-73A6-334A-B6F7-CF8195BE28AC}">
      <dgm:prSet/>
      <dgm:spPr/>
      <dgm:t>
        <a:bodyPr/>
        <a:lstStyle/>
        <a:p>
          <a:endParaRPr lang="en-US"/>
        </a:p>
      </dgm:t>
    </dgm:pt>
    <dgm:pt modelId="{3F0DBDC0-4F02-3D4C-8ECD-B9A0C16B0791}" type="pres">
      <dgm:prSet presAssocID="{D71C902A-241A-E243-8F10-6287602295B0}" presName="diagram" presStyleCnt="0">
        <dgm:presLayoutVars>
          <dgm:dir/>
          <dgm:resizeHandles val="exact"/>
        </dgm:presLayoutVars>
      </dgm:prSet>
      <dgm:spPr/>
      <dgm:t>
        <a:bodyPr/>
        <a:lstStyle/>
        <a:p>
          <a:endParaRPr lang="en-US"/>
        </a:p>
      </dgm:t>
    </dgm:pt>
    <dgm:pt modelId="{387EA7BD-890D-0A43-8230-D60B72533270}" type="pres">
      <dgm:prSet presAssocID="{3F684D2B-3E08-504F-B24E-DB75EE701481}" presName="node" presStyleLbl="node1" presStyleIdx="0" presStyleCnt="9">
        <dgm:presLayoutVars>
          <dgm:bulletEnabled val="1"/>
        </dgm:presLayoutVars>
      </dgm:prSet>
      <dgm:spPr/>
      <dgm:t>
        <a:bodyPr/>
        <a:lstStyle/>
        <a:p>
          <a:endParaRPr lang="en-US"/>
        </a:p>
      </dgm:t>
    </dgm:pt>
    <dgm:pt modelId="{4B7C2F0E-C5A5-8A42-9953-B567EF395799}" type="pres">
      <dgm:prSet presAssocID="{245923E1-01E7-4040-BBCD-78E45BBCA7FA}" presName="sibTrans" presStyleCnt="0"/>
      <dgm:spPr/>
    </dgm:pt>
    <dgm:pt modelId="{8EE9502E-03AF-0746-BFA8-8E5DAF94269E}" type="pres">
      <dgm:prSet presAssocID="{F7157DCF-AC89-2E45-A587-DB222039262F}" presName="node" presStyleLbl="node1" presStyleIdx="1" presStyleCnt="9">
        <dgm:presLayoutVars>
          <dgm:bulletEnabled val="1"/>
        </dgm:presLayoutVars>
      </dgm:prSet>
      <dgm:spPr/>
      <dgm:t>
        <a:bodyPr/>
        <a:lstStyle/>
        <a:p>
          <a:endParaRPr lang="en-US"/>
        </a:p>
      </dgm:t>
    </dgm:pt>
    <dgm:pt modelId="{16244CAF-7B4F-FF4C-AFE3-121789FBB6FD}" type="pres">
      <dgm:prSet presAssocID="{5F439F46-B063-7B46-A9C2-55F7471404BC}" presName="sibTrans" presStyleCnt="0"/>
      <dgm:spPr/>
    </dgm:pt>
    <dgm:pt modelId="{DAE9D56B-A40B-9D4E-9D3D-47526B8CE6E3}" type="pres">
      <dgm:prSet presAssocID="{0D89F797-D455-354E-A873-0FAA5147E848}" presName="node" presStyleLbl="node1" presStyleIdx="2" presStyleCnt="9">
        <dgm:presLayoutVars>
          <dgm:bulletEnabled val="1"/>
        </dgm:presLayoutVars>
      </dgm:prSet>
      <dgm:spPr/>
      <dgm:t>
        <a:bodyPr/>
        <a:lstStyle/>
        <a:p>
          <a:endParaRPr lang="en-US"/>
        </a:p>
      </dgm:t>
    </dgm:pt>
    <dgm:pt modelId="{3894B496-16E4-F342-B518-3CCA4AC3F28A}" type="pres">
      <dgm:prSet presAssocID="{006EC730-9D11-AD4B-94A7-66B1B07606D3}" presName="sibTrans" presStyleCnt="0"/>
      <dgm:spPr/>
    </dgm:pt>
    <dgm:pt modelId="{8FA5374D-7395-D24D-A209-DA869DB5606C}" type="pres">
      <dgm:prSet presAssocID="{E6E56E67-3EAF-B84F-BDC8-09B082B6BEC0}" presName="node" presStyleLbl="node1" presStyleIdx="3" presStyleCnt="9">
        <dgm:presLayoutVars>
          <dgm:bulletEnabled val="1"/>
        </dgm:presLayoutVars>
      </dgm:prSet>
      <dgm:spPr/>
      <dgm:t>
        <a:bodyPr/>
        <a:lstStyle/>
        <a:p>
          <a:endParaRPr lang="en-US"/>
        </a:p>
      </dgm:t>
    </dgm:pt>
    <dgm:pt modelId="{30F9C62E-C51D-A345-86D8-CA1667101079}" type="pres">
      <dgm:prSet presAssocID="{4B6C2208-0D8C-B241-A709-460B0ADDB9B8}" presName="sibTrans" presStyleCnt="0"/>
      <dgm:spPr/>
    </dgm:pt>
    <dgm:pt modelId="{12BB12E3-2327-634A-A624-6B6CCEB7B841}" type="pres">
      <dgm:prSet presAssocID="{9427C1D1-694E-CD40-AD10-757C16FF7C99}" presName="node" presStyleLbl="node1" presStyleIdx="4" presStyleCnt="9">
        <dgm:presLayoutVars>
          <dgm:bulletEnabled val="1"/>
        </dgm:presLayoutVars>
      </dgm:prSet>
      <dgm:spPr/>
      <dgm:t>
        <a:bodyPr/>
        <a:lstStyle/>
        <a:p>
          <a:endParaRPr lang="en-US"/>
        </a:p>
      </dgm:t>
    </dgm:pt>
    <dgm:pt modelId="{6F8EBD78-8541-2E45-A146-618C9CE2D3A3}" type="pres">
      <dgm:prSet presAssocID="{851007C6-1E78-AD40-82A2-CC1A4CF28C73}" presName="sibTrans" presStyleCnt="0"/>
      <dgm:spPr/>
    </dgm:pt>
    <dgm:pt modelId="{3B565460-ED5A-BC49-906F-F9CB70F5392C}" type="pres">
      <dgm:prSet presAssocID="{2628ED80-5703-E846-8E50-DD20AAE37373}" presName="node" presStyleLbl="node1" presStyleIdx="5" presStyleCnt="9">
        <dgm:presLayoutVars>
          <dgm:bulletEnabled val="1"/>
        </dgm:presLayoutVars>
      </dgm:prSet>
      <dgm:spPr/>
      <dgm:t>
        <a:bodyPr/>
        <a:lstStyle/>
        <a:p>
          <a:endParaRPr lang="en-US"/>
        </a:p>
      </dgm:t>
    </dgm:pt>
    <dgm:pt modelId="{ED7619D5-801F-0046-8B97-B0D8FAC6DABD}" type="pres">
      <dgm:prSet presAssocID="{8D85E76B-0770-4A4D-B58B-2043C0275D97}" presName="sibTrans" presStyleCnt="0"/>
      <dgm:spPr/>
    </dgm:pt>
    <dgm:pt modelId="{A91DF16B-99C4-1245-A6E0-771DA593FD5D}" type="pres">
      <dgm:prSet presAssocID="{AC758EC6-86DA-DE4C-BE66-287E086CAAF6}" presName="node" presStyleLbl="node1" presStyleIdx="6" presStyleCnt="9">
        <dgm:presLayoutVars>
          <dgm:bulletEnabled val="1"/>
        </dgm:presLayoutVars>
      </dgm:prSet>
      <dgm:spPr/>
      <dgm:t>
        <a:bodyPr/>
        <a:lstStyle/>
        <a:p>
          <a:endParaRPr lang="en-US"/>
        </a:p>
      </dgm:t>
    </dgm:pt>
    <dgm:pt modelId="{6D5501E7-7628-8D46-82B9-D0A0AF734B9D}" type="pres">
      <dgm:prSet presAssocID="{0A3FCAD1-8F36-9141-BBA8-356156384C38}" presName="sibTrans" presStyleCnt="0"/>
      <dgm:spPr/>
    </dgm:pt>
    <dgm:pt modelId="{F48B1560-066D-FA45-B0B7-5DAA5CF51066}" type="pres">
      <dgm:prSet presAssocID="{1FEDD5C8-641D-B44C-B8D7-DF758ADBCC86}" presName="node" presStyleLbl="node1" presStyleIdx="7" presStyleCnt="9">
        <dgm:presLayoutVars>
          <dgm:bulletEnabled val="1"/>
        </dgm:presLayoutVars>
      </dgm:prSet>
      <dgm:spPr/>
      <dgm:t>
        <a:bodyPr/>
        <a:lstStyle/>
        <a:p>
          <a:endParaRPr lang="en-US"/>
        </a:p>
      </dgm:t>
    </dgm:pt>
    <dgm:pt modelId="{763654B4-9DEB-7341-B6D7-7AAB85E52C1B}" type="pres">
      <dgm:prSet presAssocID="{59FCB40B-BC9C-C34F-A4F1-4993580923A0}" presName="sibTrans" presStyleCnt="0"/>
      <dgm:spPr/>
    </dgm:pt>
    <dgm:pt modelId="{4778EED3-BA90-4C45-9E4F-2698A499BF27}" type="pres">
      <dgm:prSet presAssocID="{8DC12D2E-8288-3E45-AEF6-E7B545BFC920}" presName="node" presStyleLbl="node1" presStyleIdx="8" presStyleCnt="9">
        <dgm:presLayoutVars>
          <dgm:bulletEnabled val="1"/>
        </dgm:presLayoutVars>
      </dgm:prSet>
      <dgm:spPr/>
      <dgm:t>
        <a:bodyPr/>
        <a:lstStyle/>
        <a:p>
          <a:endParaRPr lang="en-US"/>
        </a:p>
      </dgm:t>
    </dgm:pt>
  </dgm:ptLst>
  <dgm:cxnLst>
    <dgm:cxn modelId="{23B46EA7-412D-6142-9C26-B34A248983DA}" type="presOf" srcId="{2628ED80-5703-E846-8E50-DD20AAE37373}" destId="{3B565460-ED5A-BC49-906F-F9CB70F5392C}" srcOrd="0" destOrd="0" presId="urn:microsoft.com/office/officeart/2005/8/layout/default#1"/>
    <dgm:cxn modelId="{1F110945-56E6-B24C-904A-D37071B483BD}" type="presOf" srcId="{1FEDD5C8-641D-B44C-B8D7-DF758ADBCC86}" destId="{F48B1560-066D-FA45-B0B7-5DAA5CF51066}" srcOrd="0" destOrd="0" presId="urn:microsoft.com/office/officeart/2005/8/layout/default#1"/>
    <dgm:cxn modelId="{63546ECC-BCE4-1E4C-9FEC-F41E693B1FDF}" srcId="{D71C902A-241A-E243-8F10-6287602295B0}" destId="{2628ED80-5703-E846-8E50-DD20AAE37373}" srcOrd="5" destOrd="0" parTransId="{502561ED-03C2-E049-A04A-8E349E314581}" sibTransId="{8D85E76B-0770-4A4D-B58B-2043C0275D97}"/>
    <dgm:cxn modelId="{31775380-ED6B-8E4F-A483-1898C6724C65}" srcId="{D71C902A-241A-E243-8F10-6287602295B0}" destId="{1FEDD5C8-641D-B44C-B8D7-DF758ADBCC86}" srcOrd="7" destOrd="0" parTransId="{3D7C7D92-133B-6A48-B146-53F13B58F280}" sibTransId="{59FCB40B-BC9C-C34F-A4F1-4993580923A0}"/>
    <dgm:cxn modelId="{1793C401-03FA-F043-B336-DC600D8E3400}" srcId="{D71C902A-241A-E243-8F10-6287602295B0}" destId="{9427C1D1-694E-CD40-AD10-757C16FF7C99}" srcOrd="4" destOrd="0" parTransId="{7AB4761E-33E4-D947-AD0F-6BCE5F1633AE}" sibTransId="{851007C6-1E78-AD40-82A2-CC1A4CF28C73}"/>
    <dgm:cxn modelId="{BBF9FF24-3963-604A-A00D-77EC9D143855}" srcId="{D71C902A-241A-E243-8F10-6287602295B0}" destId="{E6E56E67-3EAF-B84F-BDC8-09B082B6BEC0}" srcOrd="3" destOrd="0" parTransId="{81A924E1-F3EE-F148-814A-B36F2A747E93}" sibTransId="{4B6C2208-0D8C-B241-A709-460B0ADDB9B8}"/>
    <dgm:cxn modelId="{B8505A13-BB99-384B-BED6-E42BEC7201CF}" type="presOf" srcId="{9427C1D1-694E-CD40-AD10-757C16FF7C99}" destId="{12BB12E3-2327-634A-A624-6B6CCEB7B841}" srcOrd="0" destOrd="0" presId="urn:microsoft.com/office/officeart/2005/8/layout/default#1"/>
    <dgm:cxn modelId="{25CE67DD-2113-DD49-BF7F-F9100AB4B832}" type="presOf" srcId="{E6E56E67-3EAF-B84F-BDC8-09B082B6BEC0}" destId="{8FA5374D-7395-D24D-A209-DA869DB5606C}" srcOrd="0" destOrd="0" presId="urn:microsoft.com/office/officeart/2005/8/layout/default#1"/>
    <dgm:cxn modelId="{820488CF-A3CC-DC40-A8B3-936596425165}" type="presOf" srcId="{AC758EC6-86DA-DE4C-BE66-287E086CAAF6}" destId="{A91DF16B-99C4-1245-A6E0-771DA593FD5D}" srcOrd="0" destOrd="0" presId="urn:microsoft.com/office/officeart/2005/8/layout/default#1"/>
    <dgm:cxn modelId="{0FCFFCAA-1D3D-EE4F-ABD8-4CBBB5EF7C62}" srcId="{D71C902A-241A-E243-8F10-6287602295B0}" destId="{0D89F797-D455-354E-A873-0FAA5147E848}" srcOrd="2" destOrd="0" parTransId="{84E3BB8C-46E9-2546-A3BA-C5D90DB2187E}" sibTransId="{006EC730-9D11-AD4B-94A7-66B1B07606D3}"/>
    <dgm:cxn modelId="{2D61E9FE-4A65-2740-A758-76221CE9389B}" type="presOf" srcId="{8DC12D2E-8288-3E45-AEF6-E7B545BFC920}" destId="{4778EED3-BA90-4C45-9E4F-2698A499BF27}" srcOrd="0" destOrd="0" presId="urn:microsoft.com/office/officeart/2005/8/layout/default#1"/>
    <dgm:cxn modelId="{A998DD0E-4F4A-B448-B1EC-04D624A9A73B}" type="presOf" srcId="{0D89F797-D455-354E-A873-0FAA5147E848}" destId="{DAE9D56B-A40B-9D4E-9D3D-47526B8CE6E3}" srcOrd="0" destOrd="0" presId="urn:microsoft.com/office/officeart/2005/8/layout/default#1"/>
    <dgm:cxn modelId="{5263745F-48D0-6345-8739-650713BC372D}" type="presOf" srcId="{D71C902A-241A-E243-8F10-6287602295B0}" destId="{3F0DBDC0-4F02-3D4C-8ECD-B9A0C16B0791}" srcOrd="0" destOrd="0" presId="urn:microsoft.com/office/officeart/2005/8/layout/default#1"/>
    <dgm:cxn modelId="{644BFC5C-4429-2447-B146-8E9CBC51CC2A}" srcId="{D71C902A-241A-E243-8F10-6287602295B0}" destId="{3F684D2B-3E08-504F-B24E-DB75EE701481}" srcOrd="0" destOrd="0" parTransId="{E7F246E6-C4F1-774E-9BCC-40AF91953ACC}" sibTransId="{245923E1-01E7-4040-BBCD-78E45BBCA7FA}"/>
    <dgm:cxn modelId="{1EF841E9-E211-0A45-BF96-46AF050FE180}" srcId="{D71C902A-241A-E243-8F10-6287602295B0}" destId="{F7157DCF-AC89-2E45-A587-DB222039262F}" srcOrd="1" destOrd="0" parTransId="{352C1561-D09E-CB48-9DC4-3ABF43E0986A}" sibTransId="{5F439F46-B063-7B46-A9C2-55F7471404BC}"/>
    <dgm:cxn modelId="{E605A1F6-73A6-334A-B6F7-CF8195BE28AC}" srcId="{D71C902A-241A-E243-8F10-6287602295B0}" destId="{8DC12D2E-8288-3E45-AEF6-E7B545BFC920}" srcOrd="8" destOrd="0" parTransId="{397795C4-59EE-3D48-9B5A-023639E385F0}" sibTransId="{518E938A-A482-CB4F-B24B-BE6237471DBE}"/>
    <dgm:cxn modelId="{70D7A9F1-6FA9-7B4F-9989-7AB08AB695D2}" srcId="{D71C902A-241A-E243-8F10-6287602295B0}" destId="{AC758EC6-86DA-DE4C-BE66-287E086CAAF6}" srcOrd="6" destOrd="0" parTransId="{5D2DE31C-1FFF-E448-96D9-BD22604689B6}" sibTransId="{0A3FCAD1-8F36-9141-BBA8-356156384C38}"/>
    <dgm:cxn modelId="{55D25D6D-1A11-0847-88BE-649EF943BF88}" type="presOf" srcId="{F7157DCF-AC89-2E45-A587-DB222039262F}" destId="{8EE9502E-03AF-0746-BFA8-8E5DAF94269E}" srcOrd="0" destOrd="0" presId="urn:microsoft.com/office/officeart/2005/8/layout/default#1"/>
    <dgm:cxn modelId="{31CE8632-78D5-2E4A-A278-64D49876197D}" type="presOf" srcId="{3F684D2B-3E08-504F-B24E-DB75EE701481}" destId="{387EA7BD-890D-0A43-8230-D60B72533270}" srcOrd="0" destOrd="0" presId="urn:microsoft.com/office/officeart/2005/8/layout/default#1"/>
    <dgm:cxn modelId="{A1D830F7-6E99-624D-881D-7A0BDD08D0BB}" type="presParOf" srcId="{3F0DBDC0-4F02-3D4C-8ECD-B9A0C16B0791}" destId="{387EA7BD-890D-0A43-8230-D60B72533270}" srcOrd="0" destOrd="0" presId="urn:microsoft.com/office/officeart/2005/8/layout/default#1"/>
    <dgm:cxn modelId="{A1D281FD-E888-C042-942F-DF8DBC4FB378}" type="presParOf" srcId="{3F0DBDC0-4F02-3D4C-8ECD-B9A0C16B0791}" destId="{4B7C2F0E-C5A5-8A42-9953-B567EF395799}" srcOrd="1" destOrd="0" presId="urn:microsoft.com/office/officeart/2005/8/layout/default#1"/>
    <dgm:cxn modelId="{145382FC-8D52-E14E-BD4F-C92C17627FA9}" type="presParOf" srcId="{3F0DBDC0-4F02-3D4C-8ECD-B9A0C16B0791}" destId="{8EE9502E-03AF-0746-BFA8-8E5DAF94269E}" srcOrd="2" destOrd="0" presId="urn:microsoft.com/office/officeart/2005/8/layout/default#1"/>
    <dgm:cxn modelId="{E7A7FBB8-D0E8-604C-9197-9B0765214E02}" type="presParOf" srcId="{3F0DBDC0-4F02-3D4C-8ECD-B9A0C16B0791}" destId="{16244CAF-7B4F-FF4C-AFE3-121789FBB6FD}" srcOrd="3" destOrd="0" presId="urn:microsoft.com/office/officeart/2005/8/layout/default#1"/>
    <dgm:cxn modelId="{5648BFBB-F27E-8741-9FC2-A8825A85EF24}" type="presParOf" srcId="{3F0DBDC0-4F02-3D4C-8ECD-B9A0C16B0791}" destId="{DAE9D56B-A40B-9D4E-9D3D-47526B8CE6E3}" srcOrd="4" destOrd="0" presId="urn:microsoft.com/office/officeart/2005/8/layout/default#1"/>
    <dgm:cxn modelId="{40EB13E6-A149-474E-8079-105359FB7C2B}" type="presParOf" srcId="{3F0DBDC0-4F02-3D4C-8ECD-B9A0C16B0791}" destId="{3894B496-16E4-F342-B518-3CCA4AC3F28A}" srcOrd="5" destOrd="0" presId="urn:microsoft.com/office/officeart/2005/8/layout/default#1"/>
    <dgm:cxn modelId="{B9007D7E-E3D8-4647-90A5-9855CEC99053}" type="presParOf" srcId="{3F0DBDC0-4F02-3D4C-8ECD-B9A0C16B0791}" destId="{8FA5374D-7395-D24D-A209-DA869DB5606C}" srcOrd="6" destOrd="0" presId="urn:microsoft.com/office/officeart/2005/8/layout/default#1"/>
    <dgm:cxn modelId="{C48F434C-744A-BC45-91D0-81A2F4F94711}" type="presParOf" srcId="{3F0DBDC0-4F02-3D4C-8ECD-B9A0C16B0791}" destId="{30F9C62E-C51D-A345-86D8-CA1667101079}" srcOrd="7" destOrd="0" presId="urn:microsoft.com/office/officeart/2005/8/layout/default#1"/>
    <dgm:cxn modelId="{F3A092A7-800C-A247-BB80-D43A7606591A}" type="presParOf" srcId="{3F0DBDC0-4F02-3D4C-8ECD-B9A0C16B0791}" destId="{12BB12E3-2327-634A-A624-6B6CCEB7B841}" srcOrd="8" destOrd="0" presId="urn:microsoft.com/office/officeart/2005/8/layout/default#1"/>
    <dgm:cxn modelId="{0C0DE9E5-BF7D-4046-8AE4-607D80153884}" type="presParOf" srcId="{3F0DBDC0-4F02-3D4C-8ECD-B9A0C16B0791}" destId="{6F8EBD78-8541-2E45-A146-618C9CE2D3A3}" srcOrd="9" destOrd="0" presId="urn:microsoft.com/office/officeart/2005/8/layout/default#1"/>
    <dgm:cxn modelId="{21C461C3-A21B-5D4F-909A-472D53B8C29B}" type="presParOf" srcId="{3F0DBDC0-4F02-3D4C-8ECD-B9A0C16B0791}" destId="{3B565460-ED5A-BC49-906F-F9CB70F5392C}" srcOrd="10" destOrd="0" presId="urn:microsoft.com/office/officeart/2005/8/layout/default#1"/>
    <dgm:cxn modelId="{FA1DC5AA-FC51-494C-9B7A-EF9B02DEE463}" type="presParOf" srcId="{3F0DBDC0-4F02-3D4C-8ECD-B9A0C16B0791}" destId="{ED7619D5-801F-0046-8B97-B0D8FAC6DABD}" srcOrd="11" destOrd="0" presId="urn:microsoft.com/office/officeart/2005/8/layout/default#1"/>
    <dgm:cxn modelId="{05AF81C4-6C78-EE4D-A45E-DD2282A8CEC9}" type="presParOf" srcId="{3F0DBDC0-4F02-3D4C-8ECD-B9A0C16B0791}" destId="{A91DF16B-99C4-1245-A6E0-771DA593FD5D}" srcOrd="12" destOrd="0" presId="urn:microsoft.com/office/officeart/2005/8/layout/default#1"/>
    <dgm:cxn modelId="{34555C88-5E4D-7A4A-9948-1E2ED1A87E99}" type="presParOf" srcId="{3F0DBDC0-4F02-3D4C-8ECD-B9A0C16B0791}" destId="{6D5501E7-7628-8D46-82B9-D0A0AF734B9D}" srcOrd="13" destOrd="0" presId="urn:microsoft.com/office/officeart/2005/8/layout/default#1"/>
    <dgm:cxn modelId="{2A0A8064-A773-064B-BF21-D51AA3DB2C72}" type="presParOf" srcId="{3F0DBDC0-4F02-3D4C-8ECD-B9A0C16B0791}" destId="{F48B1560-066D-FA45-B0B7-5DAA5CF51066}" srcOrd="14" destOrd="0" presId="urn:microsoft.com/office/officeart/2005/8/layout/default#1"/>
    <dgm:cxn modelId="{9A95A7A3-2177-6E4D-9E6D-F401423A4E70}" type="presParOf" srcId="{3F0DBDC0-4F02-3D4C-8ECD-B9A0C16B0791}" destId="{763654B4-9DEB-7341-B6D7-7AAB85E52C1B}" srcOrd="15" destOrd="0" presId="urn:microsoft.com/office/officeart/2005/8/layout/default#1"/>
    <dgm:cxn modelId="{EBCDED8E-32BA-0F49-B7E6-62DB82BF9CC6}" type="presParOf" srcId="{3F0DBDC0-4F02-3D4C-8ECD-B9A0C16B0791}" destId="{4778EED3-BA90-4C45-9E4F-2698A499BF27}"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C54FC2-4C85-CB44-A4F4-ABAB06F3C86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9742CE6-D30B-064E-B9EF-0A464A5B94FA}">
      <dgm:prSet phldrT="[Text]"/>
      <dgm:spPr/>
      <dgm:t>
        <a:bodyPr/>
        <a:lstStyle/>
        <a:p>
          <a:r>
            <a:rPr lang="en-US" dirty="0" smtClean="0"/>
            <a:t>Statistical</a:t>
          </a:r>
          <a:endParaRPr lang="en-US" dirty="0"/>
        </a:p>
      </dgm:t>
    </dgm:pt>
    <dgm:pt modelId="{D8D27A1B-6171-554F-9B9C-AB5B813776DD}" type="parTrans" cxnId="{8F094D95-4199-DA43-90BB-6ACCBF9B255C}">
      <dgm:prSet/>
      <dgm:spPr/>
      <dgm:t>
        <a:bodyPr/>
        <a:lstStyle/>
        <a:p>
          <a:endParaRPr lang="en-US"/>
        </a:p>
      </dgm:t>
    </dgm:pt>
    <dgm:pt modelId="{8E306268-8958-2F45-9CA8-AF1610342D4E}" type="sibTrans" cxnId="{8F094D95-4199-DA43-90BB-6ACCBF9B255C}">
      <dgm:prSet/>
      <dgm:spPr/>
      <dgm:t>
        <a:bodyPr/>
        <a:lstStyle/>
        <a:p>
          <a:endParaRPr lang="en-US"/>
        </a:p>
      </dgm:t>
    </dgm:pt>
    <dgm:pt modelId="{7C51F1C4-BFDA-4C40-9913-F2E564136400}">
      <dgm:prSet/>
      <dgm:spPr/>
      <dgm:t>
        <a:bodyPr/>
        <a:lstStyle/>
        <a:p>
          <a:r>
            <a:rPr lang="en-US" smtClean="0"/>
            <a:t>Analysis of the observed behavior using univariate, multivariate, or time-series models of observed metrics</a:t>
          </a:r>
          <a:endParaRPr lang="en-US" dirty="0" smtClean="0"/>
        </a:p>
      </dgm:t>
    </dgm:pt>
    <dgm:pt modelId="{A14ED91B-4C4D-1149-828F-D7F407C5FB39}" type="parTrans" cxnId="{E84B274E-67F6-134D-AAED-E98D0520FE13}">
      <dgm:prSet/>
      <dgm:spPr/>
      <dgm:t>
        <a:bodyPr/>
        <a:lstStyle/>
        <a:p>
          <a:endParaRPr lang="en-US"/>
        </a:p>
      </dgm:t>
    </dgm:pt>
    <dgm:pt modelId="{186F9B06-802A-6D47-884A-BC3B51571991}" type="sibTrans" cxnId="{E84B274E-67F6-134D-AAED-E98D0520FE13}">
      <dgm:prSet/>
      <dgm:spPr/>
      <dgm:t>
        <a:bodyPr/>
        <a:lstStyle/>
        <a:p>
          <a:endParaRPr lang="en-US"/>
        </a:p>
      </dgm:t>
    </dgm:pt>
    <dgm:pt modelId="{F0210C36-8B73-F849-AA78-C422EF0B6AC3}">
      <dgm:prSet/>
      <dgm:spPr/>
      <dgm:t>
        <a:bodyPr/>
        <a:lstStyle/>
        <a:p>
          <a:r>
            <a:rPr lang="en-US" smtClean="0"/>
            <a:t>Knowledge based</a:t>
          </a:r>
          <a:endParaRPr lang="en-US" dirty="0"/>
        </a:p>
      </dgm:t>
    </dgm:pt>
    <dgm:pt modelId="{5C1D6CFD-3F35-C74A-B806-664DF9A68045}" type="parTrans" cxnId="{F4DB16BB-B289-0141-92EF-A4F0E9C56FDC}">
      <dgm:prSet/>
      <dgm:spPr/>
      <dgm:t>
        <a:bodyPr/>
        <a:lstStyle/>
        <a:p>
          <a:endParaRPr lang="en-US"/>
        </a:p>
      </dgm:t>
    </dgm:pt>
    <dgm:pt modelId="{722C20C0-7951-ED4A-890A-D5CF1293B5AC}" type="sibTrans" cxnId="{F4DB16BB-B289-0141-92EF-A4F0E9C56FDC}">
      <dgm:prSet/>
      <dgm:spPr/>
      <dgm:t>
        <a:bodyPr/>
        <a:lstStyle/>
        <a:p>
          <a:endParaRPr lang="en-US"/>
        </a:p>
      </dgm:t>
    </dgm:pt>
    <dgm:pt modelId="{DCF74B8E-A671-8E4A-BFBD-2CC2FFDA8297}">
      <dgm:prSet/>
      <dgm:spPr/>
      <dgm:t>
        <a:bodyPr/>
        <a:lstStyle/>
        <a:p>
          <a:r>
            <a:rPr lang="en-US" dirty="0" smtClean="0"/>
            <a:t>Approaches use an expert system that classifies observed behavior according to a set of rules that model legitimate behavior</a:t>
          </a:r>
        </a:p>
      </dgm:t>
    </dgm:pt>
    <dgm:pt modelId="{76EC7298-07F5-D445-8E97-75905916F027}" type="parTrans" cxnId="{08AD0AAA-892F-8C41-A0FA-65D5ED03C6C6}">
      <dgm:prSet/>
      <dgm:spPr/>
      <dgm:t>
        <a:bodyPr/>
        <a:lstStyle/>
        <a:p>
          <a:endParaRPr lang="en-US"/>
        </a:p>
      </dgm:t>
    </dgm:pt>
    <dgm:pt modelId="{A0C61965-9A6C-364A-8FEB-0999E4179577}" type="sibTrans" cxnId="{08AD0AAA-892F-8C41-A0FA-65D5ED03C6C6}">
      <dgm:prSet/>
      <dgm:spPr/>
      <dgm:t>
        <a:bodyPr/>
        <a:lstStyle/>
        <a:p>
          <a:endParaRPr lang="en-US"/>
        </a:p>
      </dgm:t>
    </dgm:pt>
    <dgm:pt modelId="{3AC66A0A-0CC5-CD41-9185-E7ED24830A0D}">
      <dgm:prSet/>
      <dgm:spPr/>
      <dgm:t>
        <a:bodyPr/>
        <a:lstStyle/>
        <a:p>
          <a:r>
            <a:rPr lang="en-US" smtClean="0"/>
            <a:t>Machine-learning</a:t>
          </a:r>
          <a:endParaRPr lang="en-US" dirty="0"/>
        </a:p>
      </dgm:t>
    </dgm:pt>
    <dgm:pt modelId="{F5708234-65E1-A247-866B-2B1A3A19CA31}" type="parTrans" cxnId="{DA42B004-451B-C048-AEF0-CE4814CF05C6}">
      <dgm:prSet/>
      <dgm:spPr/>
      <dgm:t>
        <a:bodyPr/>
        <a:lstStyle/>
        <a:p>
          <a:endParaRPr lang="en-US"/>
        </a:p>
      </dgm:t>
    </dgm:pt>
    <dgm:pt modelId="{1EFBD5D0-2076-2C4C-A5BB-04901C284780}" type="sibTrans" cxnId="{DA42B004-451B-C048-AEF0-CE4814CF05C6}">
      <dgm:prSet/>
      <dgm:spPr/>
      <dgm:t>
        <a:bodyPr/>
        <a:lstStyle/>
        <a:p>
          <a:endParaRPr lang="en-US"/>
        </a:p>
      </dgm:t>
    </dgm:pt>
    <dgm:pt modelId="{C96C59EA-46A9-054D-A394-3AFA374FC8A4}">
      <dgm:prSet/>
      <dgm:spPr/>
      <dgm:t>
        <a:bodyPr/>
        <a:lstStyle/>
        <a:p>
          <a:r>
            <a:rPr lang="en-US" smtClean="0"/>
            <a:t>Approaches automatically determine a suitable classification model from the training data using data mining techniques</a:t>
          </a:r>
          <a:endParaRPr lang="en-US" dirty="0"/>
        </a:p>
      </dgm:t>
    </dgm:pt>
    <dgm:pt modelId="{4CD6D663-9D9C-6E40-B2B1-01B5A748C3B5}" type="parTrans" cxnId="{382E3AB5-22E3-9F46-9477-E27710FE652F}">
      <dgm:prSet/>
      <dgm:spPr/>
      <dgm:t>
        <a:bodyPr/>
        <a:lstStyle/>
        <a:p>
          <a:endParaRPr lang="en-US"/>
        </a:p>
      </dgm:t>
    </dgm:pt>
    <dgm:pt modelId="{CA690B4D-B136-5F4D-ABD3-85B92DD20B38}" type="sibTrans" cxnId="{382E3AB5-22E3-9F46-9477-E27710FE652F}">
      <dgm:prSet/>
      <dgm:spPr/>
      <dgm:t>
        <a:bodyPr/>
        <a:lstStyle/>
        <a:p>
          <a:endParaRPr lang="en-US"/>
        </a:p>
      </dgm:t>
    </dgm:pt>
    <dgm:pt modelId="{CCF78B0F-D6D7-EC44-BF6C-DE1726354E74}" type="pres">
      <dgm:prSet presAssocID="{86C54FC2-4C85-CB44-A4F4-ABAB06F3C868}" presName="Name0" presStyleCnt="0">
        <dgm:presLayoutVars>
          <dgm:dir/>
          <dgm:animLvl val="lvl"/>
          <dgm:resizeHandles val="exact"/>
        </dgm:presLayoutVars>
      </dgm:prSet>
      <dgm:spPr/>
      <dgm:t>
        <a:bodyPr/>
        <a:lstStyle/>
        <a:p>
          <a:endParaRPr lang="en-US"/>
        </a:p>
      </dgm:t>
    </dgm:pt>
    <dgm:pt modelId="{C48FF894-851E-3944-8461-25192C2A06CB}" type="pres">
      <dgm:prSet presAssocID="{B9742CE6-D30B-064E-B9EF-0A464A5B94FA}" presName="composite" presStyleCnt="0"/>
      <dgm:spPr/>
    </dgm:pt>
    <dgm:pt modelId="{C11B8927-92E9-E448-AC55-A1999D35A709}" type="pres">
      <dgm:prSet presAssocID="{B9742CE6-D30B-064E-B9EF-0A464A5B94FA}" presName="parTx" presStyleLbl="alignNode1" presStyleIdx="0" presStyleCnt="3">
        <dgm:presLayoutVars>
          <dgm:chMax val="0"/>
          <dgm:chPref val="0"/>
          <dgm:bulletEnabled val="1"/>
        </dgm:presLayoutVars>
      </dgm:prSet>
      <dgm:spPr/>
      <dgm:t>
        <a:bodyPr/>
        <a:lstStyle/>
        <a:p>
          <a:endParaRPr lang="en-US"/>
        </a:p>
      </dgm:t>
    </dgm:pt>
    <dgm:pt modelId="{8F1AEFA8-7AB2-234A-AAE8-EE53294DDF6C}" type="pres">
      <dgm:prSet presAssocID="{B9742CE6-D30B-064E-B9EF-0A464A5B94FA}" presName="desTx" presStyleLbl="alignAccFollowNode1" presStyleIdx="0" presStyleCnt="3">
        <dgm:presLayoutVars>
          <dgm:bulletEnabled val="1"/>
        </dgm:presLayoutVars>
      </dgm:prSet>
      <dgm:spPr/>
      <dgm:t>
        <a:bodyPr/>
        <a:lstStyle/>
        <a:p>
          <a:endParaRPr lang="en-US"/>
        </a:p>
      </dgm:t>
    </dgm:pt>
    <dgm:pt modelId="{D641147A-24EB-DB47-92C1-D30ABCA5F985}" type="pres">
      <dgm:prSet presAssocID="{8E306268-8958-2F45-9CA8-AF1610342D4E}" presName="space" presStyleCnt="0"/>
      <dgm:spPr/>
    </dgm:pt>
    <dgm:pt modelId="{857CEAD5-E3F4-004A-8CCB-701C2B735E32}" type="pres">
      <dgm:prSet presAssocID="{F0210C36-8B73-F849-AA78-C422EF0B6AC3}" presName="composite" presStyleCnt="0"/>
      <dgm:spPr/>
    </dgm:pt>
    <dgm:pt modelId="{600A406A-E6CB-594A-B400-09FC87DD37D7}" type="pres">
      <dgm:prSet presAssocID="{F0210C36-8B73-F849-AA78-C422EF0B6AC3}" presName="parTx" presStyleLbl="alignNode1" presStyleIdx="1" presStyleCnt="3">
        <dgm:presLayoutVars>
          <dgm:chMax val="0"/>
          <dgm:chPref val="0"/>
          <dgm:bulletEnabled val="1"/>
        </dgm:presLayoutVars>
      </dgm:prSet>
      <dgm:spPr/>
      <dgm:t>
        <a:bodyPr/>
        <a:lstStyle/>
        <a:p>
          <a:endParaRPr lang="en-US"/>
        </a:p>
      </dgm:t>
    </dgm:pt>
    <dgm:pt modelId="{781D5E4B-F86D-924A-BC41-C7667655BD82}" type="pres">
      <dgm:prSet presAssocID="{F0210C36-8B73-F849-AA78-C422EF0B6AC3}" presName="desTx" presStyleLbl="alignAccFollowNode1" presStyleIdx="1" presStyleCnt="3">
        <dgm:presLayoutVars>
          <dgm:bulletEnabled val="1"/>
        </dgm:presLayoutVars>
      </dgm:prSet>
      <dgm:spPr/>
      <dgm:t>
        <a:bodyPr/>
        <a:lstStyle/>
        <a:p>
          <a:endParaRPr lang="en-US"/>
        </a:p>
      </dgm:t>
    </dgm:pt>
    <dgm:pt modelId="{CF5C868E-4188-E842-825E-E64AC3825641}" type="pres">
      <dgm:prSet presAssocID="{722C20C0-7951-ED4A-890A-D5CF1293B5AC}" presName="space" presStyleCnt="0"/>
      <dgm:spPr/>
    </dgm:pt>
    <dgm:pt modelId="{346E93D3-76A5-AF46-90C6-993BC88247B5}" type="pres">
      <dgm:prSet presAssocID="{3AC66A0A-0CC5-CD41-9185-E7ED24830A0D}" presName="composite" presStyleCnt="0"/>
      <dgm:spPr/>
    </dgm:pt>
    <dgm:pt modelId="{6AB72217-9CC8-814A-89F2-9C29E0F7760E}" type="pres">
      <dgm:prSet presAssocID="{3AC66A0A-0CC5-CD41-9185-E7ED24830A0D}" presName="parTx" presStyleLbl="alignNode1" presStyleIdx="2" presStyleCnt="3">
        <dgm:presLayoutVars>
          <dgm:chMax val="0"/>
          <dgm:chPref val="0"/>
          <dgm:bulletEnabled val="1"/>
        </dgm:presLayoutVars>
      </dgm:prSet>
      <dgm:spPr/>
      <dgm:t>
        <a:bodyPr/>
        <a:lstStyle/>
        <a:p>
          <a:endParaRPr lang="en-US"/>
        </a:p>
      </dgm:t>
    </dgm:pt>
    <dgm:pt modelId="{7AD21AE2-02DA-6B47-91BB-A7BFD64D0D3D}" type="pres">
      <dgm:prSet presAssocID="{3AC66A0A-0CC5-CD41-9185-E7ED24830A0D}" presName="desTx" presStyleLbl="alignAccFollowNode1" presStyleIdx="2" presStyleCnt="3">
        <dgm:presLayoutVars>
          <dgm:bulletEnabled val="1"/>
        </dgm:presLayoutVars>
      </dgm:prSet>
      <dgm:spPr/>
      <dgm:t>
        <a:bodyPr/>
        <a:lstStyle/>
        <a:p>
          <a:endParaRPr lang="en-US"/>
        </a:p>
      </dgm:t>
    </dgm:pt>
  </dgm:ptLst>
  <dgm:cxnLst>
    <dgm:cxn modelId="{86A1ACD9-F4D0-C145-8C80-C506B4739B9F}" type="presOf" srcId="{C96C59EA-46A9-054D-A394-3AFA374FC8A4}" destId="{7AD21AE2-02DA-6B47-91BB-A7BFD64D0D3D}" srcOrd="0" destOrd="0" presId="urn:microsoft.com/office/officeart/2005/8/layout/hList1"/>
    <dgm:cxn modelId="{08AD0AAA-892F-8C41-A0FA-65D5ED03C6C6}" srcId="{F0210C36-8B73-F849-AA78-C422EF0B6AC3}" destId="{DCF74B8E-A671-8E4A-BFBD-2CC2FFDA8297}" srcOrd="0" destOrd="0" parTransId="{76EC7298-07F5-D445-8E97-75905916F027}" sibTransId="{A0C61965-9A6C-364A-8FEB-0999E4179577}"/>
    <dgm:cxn modelId="{1BBFEA60-415C-0E44-B030-92981E1EDCCC}" type="presOf" srcId="{F0210C36-8B73-F849-AA78-C422EF0B6AC3}" destId="{600A406A-E6CB-594A-B400-09FC87DD37D7}" srcOrd="0" destOrd="0" presId="urn:microsoft.com/office/officeart/2005/8/layout/hList1"/>
    <dgm:cxn modelId="{8F094D95-4199-DA43-90BB-6ACCBF9B255C}" srcId="{86C54FC2-4C85-CB44-A4F4-ABAB06F3C868}" destId="{B9742CE6-D30B-064E-B9EF-0A464A5B94FA}" srcOrd="0" destOrd="0" parTransId="{D8D27A1B-6171-554F-9B9C-AB5B813776DD}" sibTransId="{8E306268-8958-2F45-9CA8-AF1610342D4E}"/>
    <dgm:cxn modelId="{AC460AB2-8980-AA46-B6F3-2F3278B265D3}" type="presOf" srcId="{3AC66A0A-0CC5-CD41-9185-E7ED24830A0D}" destId="{6AB72217-9CC8-814A-89F2-9C29E0F7760E}" srcOrd="0" destOrd="0" presId="urn:microsoft.com/office/officeart/2005/8/layout/hList1"/>
    <dgm:cxn modelId="{C74A721C-3A03-AA4A-9596-F1492B556F03}" type="presOf" srcId="{7C51F1C4-BFDA-4C40-9913-F2E564136400}" destId="{8F1AEFA8-7AB2-234A-AAE8-EE53294DDF6C}" srcOrd="0" destOrd="0" presId="urn:microsoft.com/office/officeart/2005/8/layout/hList1"/>
    <dgm:cxn modelId="{6259C7EA-7FA2-9F48-8D61-454BADDC2A31}" type="presOf" srcId="{DCF74B8E-A671-8E4A-BFBD-2CC2FFDA8297}" destId="{781D5E4B-F86D-924A-BC41-C7667655BD82}" srcOrd="0" destOrd="0" presId="urn:microsoft.com/office/officeart/2005/8/layout/hList1"/>
    <dgm:cxn modelId="{F4DB16BB-B289-0141-92EF-A4F0E9C56FDC}" srcId="{86C54FC2-4C85-CB44-A4F4-ABAB06F3C868}" destId="{F0210C36-8B73-F849-AA78-C422EF0B6AC3}" srcOrd="1" destOrd="0" parTransId="{5C1D6CFD-3F35-C74A-B806-664DF9A68045}" sibTransId="{722C20C0-7951-ED4A-890A-D5CF1293B5AC}"/>
    <dgm:cxn modelId="{382E3AB5-22E3-9F46-9477-E27710FE652F}" srcId="{3AC66A0A-0CC5-CD41-9185-E7ED24830A0D}" destId="{C96C59EA-46A9-054D-A394-3AFA374FC8A4}" srcOrd="0" destOrd="0" parTransId="{4CD6D663-9D9C-6E40-B2B1-01B5A748C3B5}" sibTransId="{CA690B4D-B136-5F4D-ABD3-85B92DD20B38}"/>
    <dgm:cxn modelId="{85295CC9-19C9-9C4E-BAEB-03DECB874F7A}" type="presOf" srcId="{86C54FC2-4C85-CB44-A4F4-ABAB06F3C868}" destId="{CCF78B0F-D6D7-EC44-BF6C-DE1726354E74}" srcOrd="0" destOrd="0" presId="urn:microsoft.com/office/officeart/2005/8/layout/hList1"/>
    <dgm:cxn modelId="{DA42B004-451B-C048-AEF0-CE4814CF05C6}" srcId="{86C54FC2-4C85-CB44-A4F4-ABAB06F3C868}" destId="{3AC66A0A-0CC5-CD41-9185-E7ED24830A0D}" srcOrd="2" destOrd="0" parTransId="{F5708234-65E1-A247-866B-2B1A3A19CA31}" sibTransId="{1EFBD5D0-2076-2C4C-A5BB-04901C284780}"/>
    <dgm:cxn modelId="{7356766D-476C-6940-9D68-09EFF604CC4E}" type="presOf" srcId="{B9742CE6-D30B-064E-B9EF-0A464A5B94FA}" destId="{C11B8927-92E9-E448-AC55-A1999D35A709}" srcOrd="0" destOrd="0" presId="urn:microsoft.com/office/officeart/2005/8/layout/hList1"/>
    <dgm:cxn modelId="{E84B274E-67F6-134D-AAED-E98D0520FE13}" srcId="{B9742CE6-D30B-064E-B9EF-0A464A5B94FA}" destId="{7C51F1C4-BFDA-4C40-9913-F2E564136400}" srcOrd="0" destOrd="0" parTransId="{A14ED91B-4C4D-1149-828F-D7F407C5FB39}" sibTransId="{186F9B06-802A-6D47-884A-BC3B51571991}"/>
    <dgm:cxn modelId="{39A4E633-FFC2-224C-8EAB-A6CB99CF51FE}" type="presParOf" srcId="{CCF78B0F-D6D7-EC44-BF6C-DE1726354E74}" destId="{C48FF894-851E-3944-8461-25192C2A06CB}" srcOrd="0" destOrd="0" presId="urn:microsoft.com/office/officeart/2005/8/layout/hList1"/>
    <dgm:cxn modelId="{DC31DA98-DE22-9C45-A631-ADBF0C821F56}" type="presParOf" srcId="{C48FF894-851E-3944-8461-25192C2A06CB}" destId="{C11B8927-92E9-E448-AC55-A1999D35A709}" srcOrd="0" destOrd="0" presId="urn:microsoft.com/office/officeart/2005/8/layout/hList1"/>
    <dgm:cxn modelId="{085E6547-15FA-1842-A4B7-C83C9CD50C97}" type="presParOf" srcId="{C48FF894-851E-3944-8461-25192C2A06CB}" destId="{8F1AEFA8-7AB2-234A-AAE8-EE53294DDF6C}" srcOrd="1" destOrd="0" presId="urn:microsoft.com/office/officeart/2005/8/layout/hList1"/>
    <dgm:cxn modelId="{D2889AA1-848F-1442-A90D-582A45850B7B}" type="presParOf" srcId="{CCF78B0F-D6D7-EC44-BF6C-DE1726354E74}" destId="{D641147A-24EB-DB47-92C1-D30ABCA5F985}" srcOrd="1" destOrd="0" presId="urn:microsoft.com/office/officeart/2005/8/layout/hList1"/>
    <dgm:cxn modelId="{084C1648-41EE-2445-A4AE-65AAA489EB16}" type="presParOf" srcId="{CCF78B0F-D6D7-EC44-BF6C-DE1726354E74}" destId="{857CEAD5-E3F4-004A-8CCB-701C2B735E32}" srcOrd="2" destOrd="0" presId="urn:microsoft.com/office/officeart/2005/8/layout/hList1"/>
    <dgm:cxn modelId="{0EB8AB36-4FA9-A945-9C3A-BCFAD48070F2}" type="presParOf" srcId="{857CEAD5-E3F4-004A-8CCB-701C2B735E32}" destId="{600A406A-E6CB-594A-B400-09FC87DD37D7}" srcOrd="0" destOrd="0" presId="urn:microsoft.com/office/officeart/2005/8/layout/hList1"/>
    <dgm:cxn modelId="{2BB19477-E6BB-274F-993C-4F12092372DB}" type="presParOf" srcId="{857CEAD5-E3F4-004A-8CCB-701C2B735E32}" destId="{781D5E4B-F86D-924A-BC41-C7667655BD82}" srcOrd="1" destOrd="0" presId="urn:microsoft.com/office/officeart/2005/8/layout/hList1"/>
    <dgm:cxn modelId="{E8A639C2-E0F3-E445-9C7A-2C211300399E}" type="presParOf" srcId="{CCF78B0F-D6D7-EC44-BF6C-DE1726354E74}" destId="{CF5C868E-4188-E842-825E-E64AC3825641}" srcOrd="3" destOrd="0" presId="urn:microsoft.com/office/officeart/2005/8/layout/hList1"/>
    <dgm:cxn modelId="{A7334599-DD5E-A74D-B3C9-4CFA13241024}" type="presParOf" srcId="{CCF78B0F-D6D7-EC44-BF6C-DE1726354E74}" destId="{346E93D3-76A5-AF46-90C6-993BC88247B5}" srcOrd="4" destOrd="0" presId="urn:microsoft.com/office/officeart/2005/8/layout/hList1"/>
    <dgm:cxn modelId="{1A6FBF10-8DC8-F542-8546-49836C4C73C9}" type="presParOf" srcId="{346E93D3-76A5-AF46-90C6-993BC88247B5}" destId="{6AB72217-9CC8-814A-89F2-9C29E0F7760E}" srcOrd="0" destOrd="0" presId="urn:microsoft.com/office/officeart/2005/8/layout/hList1"/>
    <dgm:cxn modelId="{D71EFA19-CBA3-5F4E-B774-7649154A227F}" type="presParOf" srcId="{346E93D3-76A5-AF46-90C6-993BC88247B5}" destId="{7AD21AE2-02DA-6B47-91BB-A7BFD64D0D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9D78D9-EE64-7945-B0E9-A5843C1E4A7E}" type="doc">
      <dgm:prSet loTypeId="urn:microsoft.com/office/officeart/2005/8/layout/lProcess1" loCatId="" qsTypeId="urn:microsoft.com/office/officeart/2005/8/quickstyle/simple4" qsCatId="simple" csTypeId="urn:microsoft.com/office/officeart/2005/8/colors/accent1_2" csCatId="accent1"/>
      <dgm:spPr/>
      <dgm:t>
        <a:bodyPr/>
        <a:lstStyle/>
        <a:p>
          <a:endParaRPr lang="en-US"/>
        </a:p>
      </dgm:t>
    </dgm:pt>
    <dgm:pt modelId="{972E5748-98F6-9546-A223-675E3E60B3DA}">
      <dgm:prSet/>
      <dgm:spPr/>
      <dgm:t>
        <a:bodyPr/>
        <a:lstStyle/>
        <a:p>
          <a:pPr rtl="0"/>
          <a:r>
            <a:rPr lang="en-US" dirty="0" smtClean="0"/>
            <a:t>Signature approaches</a:t>
          </a:r>
          <a:endParaRPr lang="en-US" dirty="0"/>
        </a:p>
      </dgm:t>
    </dgm:pt>
    <dgm:pt modelId="{C8B46E39-8D40-474B-88DD-8A3E65022580}" type="parTrans" cxnId="{C0007A4C-DEF7-1C44-BECD-42A751BC9C94}">
      <dgm:prSet/>
      <dgm:spPr/>
      <dgm:t>
        <a:bodyPr/>
        <a:lstStyle/>
        <a:p>
          <a:endParaRPr lang="en-US"/>
        </a:p>
      </dgm:t>
    </dgm:pt>
    <dgm:pt modelId="{A0111275-E442-C74D-A9BA-C8D18CAA9429}" type="sibTrans" cxnId="{C0007A4C-DEF7-1C44-BECD-42A751BC9C94}">
      <dgm:prSet/>
      <dgm:spPr/>
      <dgm:t>
        <a:bodyPr/>
        <a:lstStyle/>
        <a:p>
          <a:endParaRPr lang="en-US"/>
        </a:p>
      </dgm:t>
    </dgm:pt>
    <dgm:pt modelId="{FD262163-D4EE-2D4D-9F83-1096FACFA993}">
      <dgm:prSet/>
      <dgm:spPr/>
      <dgm:t>
        <a:bodyPr/>
        <a:lstStyle/>
        <a:p>
          <a:pPr rtl="0"/>
          <a:r>
            <a:rPr lang="en-US" dirty="0" smtClean="0"/>
            <a:t>Match a large collection of known patterns of malicious data against data stored on a system or in transit over a network</a:t>
          </a:r>
          <a:endParaRPr lang="en-US" dirty="0"/>
        </a:p>
      </dgm:t>
    </dgm:pt>
    <dgm:pt modelId="{399651AD-F445-AC44-9E4C-96EA41021DDD}" type="parTrans" cxnId="{F564FB4C-5E32-DC46-B983-AFDDA5BE9EA6}">
      <dgm:prSet/>
      <dgm:spPr/>
      <dgm:t>
        <a:bodyPr/>
        <a:lstStyle/>
        <a:p>
          <a:endParaRPr lang="en-US"/>
        </a:p>
      </dgm:t>
    </dgm:pt>
    <dgm:pt modelId="{0B0AE762-940E-FE42-94FD-4999E253DD8A}" type="sibTrans" cxnId="{F564FB4C-5E32-DC46-B983-AFDDA5BE9EA6}">
      <dgm:prSet/>
      <dgm:spPr/>
      <dgm:t>
        <a:bodyPr/>
        <a:lstStyle/>
        <a:p>
          <a:endParaRPr lang="en-US"/>
        </a:p>
      </dgm:t>
    </dgm:pt>
    <dgm:pt modelId="{EE89773C-AB55-4C44-8E97-BF67948F25D2}">
      <dgm:prSet/>
      <dgm:spPr/>
      <dgm:t>
        <a:bodyPr/>
        <a:lstStyle/>
        <a:p>
          <a:pPr rtl="0"/>
          <a:r>
            <a:rPr lang="en-US" dirty="0" smtClean="0"/>
            <a:t>The signatures need to be large enough to minimize the false alarm rate, while still detecting a sufficiently large fraction of malicious data</a:t>
          </a:r>
          <a:endParaRPr lang="en-US" dirty="0"/>
        </a:p>
      </dgm:t>
    </dgm:pt>
    <dgm:pt modelId="{868824A0-52E7-1248-AA0D-5F99C95E5791}" type="parTrans" cxnId="{0C369E87-D922-524D-952C-F349D4DCCEB4}">
      <dgm:prSet/>
      <dgm:spPr/>
      <dgm:t>
        <a:bodyPr/>
        <a:lstStyle/>
        <a:p>
          <a:endParaRPr lang="en-US"/>
        </a:p>
      </dgm:t>
    </dgm:pt>
    <dgm:pt modelId="{E6CE358F-E8F4-274C-AAF9-76A73A6C5CD3}" type="sibTrans" cxnId="{0C369E87-D922-524D-952C-F349D4DCCEB4}">
      <dgm:prSet/>
      <dgm:spPr/>
      <dgm:t>
        <a:bodyPr/>
        <a:lstStyle/>
        <a:p>
          <a:endParaRPr lang="en-US"/>
        </a:p>
      </dgm:t>
    </dgm:pt>
    <dgm:pt modelId="{C6BAD16A-8F28-3744-94B7-6C15B19BE5FB}">
      <dgm:prSet/>
      <dgm:spPr/>
      <dgm:t>
        <a:bodyPr/>
        <a:lstStyle/>
        <a:p>
          <a:pPr rtl="0"/>
          <a:r>
            <a:rPr lang="en-US" dirty="0" smtClean="0"/>
            <a:t>Widely used in anti-virus products, network traffic scanning proxies, and in NIDS</a:t>
          </a:r>
          <a:endParaRPr lang="en-US" dirty="0"/>
        </a:p>
      </dgm:t>
    </dgm:pt>
    <dgm:pt modelId="{FD4369F3-3D23-3A4C-B0A1-5A14DD29C014}" type="parTrans" cxnId="{901556E5-39DE-1244-82AD-56CBA2139866}">
      <dgm:prSet/>
      <dgm:spPr/>
      <dgm:t>
        <a:bodyPr/>
        <a:lstStyle/>
        <a:p>
          <a:endParaRPr lang="en-US"/>
        </a:p>
      </dgm:t>
    </dgm:pt>
    <dgm:pt modelId="{F5125E03-2C98-2F4D-9A9E-BA49F152302B}" type="sibTrans" cxnId="{901556E5-39DE-1244-82AD-56CBA2139866}">
      <dgm:prSet/>
      <dgm:spPr/>
      <dgm:t>
        <a:bodyPr/>
        <a:lstStyle/>
        <a:p>
          <a:endParaRPr lang="en-US"/>
        </a:p>
      </dgm:t>
    </dgm:pt>
    <dgm:pt modelId="{D76728A6-C264-6F4A-A429-6D79C0F130EC}">
      <dgm:prSet/>
      <dgm:spPr/>
      <dgm:t>
        <a:bodyPr/>
        <a:lstStyle/>
        <a:p>
          <a:pPr rtl="0"/>
          <a:r>
            <a:rPr lang="en-US" smtClean="0"/>
            <a:t>Rule-based heuristic identification</a:t>
          </a:r>
          <a:endParaRPr lang="en-US"/>
        </a:p>
      </dgm:t>
    </dgm:pt>
    <dgm:pt modelId="{0A8C4BA4-D3C8-E64C-8DE6-8321D961F56E}" type="parTrans" cxnId="{BB754595-B195-3F43-B567-9CBAB2C1B051}">
      <dgm:prSet/>
      <dgm:spPr/>
      <dgm:t>
        <a:bodyPr/>
        <a:lstStyle/>
        <a:p>
          <a:endParaRPr lang="en-US"/>
        </a:p>
      </dgm:t>
    </dgm:pt>
    <dgm:pt modelId="{314ECB32-B498-7A46-8EA2-DD219750A41C}" type="sibTrans" cxnId="{BB754595-B195-3F43-B567-9CBAB2C1B051}">
      <dgm:prSet/>
      <dgm:spPr/>
      <dgm:t>
        <a:bodyPr/>
        <a:lstStyle/>
        <a:p>
          <a:endParaRPr lang="en-US"/>
        </a:p>
      </dgm:t>
    </dgm:pt>
    <dgm:pt modelId="{175E784C-6F99-F847-8CBC-19F602B2CB2D}">
      <dgm:prSet/>
      <dgm:spPr/>
      <dgm:t>
        <a:bodyPr/>
        <a:lstStyle/>
        <a:p>
          <a:pPr rtl="0"/>
          <a:r>
            <a:rPr lang="en-US" dirty="0" smtClean="0"/>
            <a:t>Involves the use of rules for identifying known penetrations or penetrations that would exploit known weaknesses</a:t>
          </a:r>
          <a:endParaRPr lang="en-US" dirty="0"/>
        </a:p>
      </dgm:t>
    </dgm:pt>
    <dgm:pt modelId="{56E3A7A0-7458-3F46-AFB0-5C77D0441412}" type="parTrans" cxnId="{598EE342-96D7-A543-BD0A-006BF094186D}">
      <dgm:prSet/>
      <dgm:spPr/>
      <dgm:t>
        <a:bodyPr/>
        <a:lstStyle/>
        <a:p>
          <a:endParaRPr lang="en-US"/>
        </a:p>
      </dgm:t>
    </dgm:pt>
    <dgm:pt modelId="{93BDE22D-A0A7-964B-A3CC-1B248EEA904B}" type="sibTrans" cxnId="{598EE342-96D7-A543-BD0A-006BF094186D}">
      <dgm:prSet/>
      <dgm:spPr/>
      <dgm:t>
        <a:bodyPr/>
        <a:lstStyle/>
        <a:p>
          <a:endParaRPr lang="en-US"/>
        </a:p>
      </dgm:t>
    </dgm:pt>
    <dgm:pt modelId="{B1FF6CCE-70CA-8545-BB15-C2F8BD852207}">
      <dgm:prSet/>
      <dgm:spPr/>
      <dgm:t>
        <a:bodyPr/>
        <a:lstStyle/>
        <a:p>
          <a:pPr rtl="0"/>
          <a:r>
            <a:rPr lang="en-US" dirty="0" smtClean="0"/>
            <a:t>Rules can also be defined that identify suspicious behavior, even when the behavior is within the bounds of established patterns of usage</a:t>
          </a:r>
          <a:endParaRPr lang="en-US" dirty="0"/>
        </a:p>
      </dgm:t>
    </dgm:pt>
    <dgm:pt modelId="{35D2A531-868B-174C-94CA-9E9A787DA034}" type="parTrans" cxnId="{81BDB34A-B0AA-554F-B1FB-E30FA31EF22A}">
      <dgm:prSet/>
      <dgm:spPr/>
      <dgm:t>
        <a:bodyPr/>
        <a:lstStyle/>
        <a:p>
          <a:endParaRPr lang="en-US"/>
        </a:p>
      </dgm:t>
    </dgm:pt>
    <dgm:pt modelId="{FE2F587B-E282-1F42-BBAB-DFF64682F5C8}" type="sibTrans" cxnId="{81BDB34A-B0AA-554F-B1FB-E30FA31EF22A}">
      <dgm:prSet/>
      <dgm:spPr/>
      <dgm:t>
        <a:bodyPr/>
        <a:lstStyle/>
        <a:p>
          <a:endParaRPr lang="en-US"/>
        </a:p>
      </dgm:t>
    </dgm:pt>
    <dgm:pt modelId="{0B825565-4289-F14C-85E0-7976305D6A14}">
      <dgm:prSet/>
      <dgm:spPr/>
      <dgm:t>
        <a:bodyPr/>
        <a:lstStyle/>
        <a:p>
          <a:pPr rtl="0"/>
          <a:r>
            <a:rPr lang="en-US" smtClean="0"/>
            <a:t>Typically rules used are specific</a:t>
          </a:r>
          <a:endParaRPr lang="en-US"/>
        </a:p>
      </dgm:t>
    </dgm:pt>
    <dgm:pt modelId="{BB0EDA98-2CF6-9542-8C36-01FA2DD4BAC6}" type="parTrans" cxnId="{5F08F6D2-D14A-3B4C-B12F-9346A72C04FA}">
      <dgm:prSet/>
      <dgm:spPr/>
      <dgm:t>
        <a:bodyPr/>
        <a:lstStyle/>
        <a:p>
          <a:endParaRPr lang="en-US"/>
        </a:p>
      </dgm:t>
    </dgm:pt>
    <dgm:pt modelId="{E623418E-0CBB-F94A-B983-50D81522DEE7}" type="sibTrans" cxnId="{5F08F6D2-D14A-3B4C-B12F-9346A72C04FA}">
      <dgm:prSet/>
      <dgm:spPr/>
      <dgm:t>
        <a:bodyPr/>
        <a:lstStyle/>
        <a:p>
          <a:endParaRPr lang="en-US"/>
        </a:p>
      </dgm:t>
    </dgm:pt>
    <dgm:pt modelId="{F003F8DA-05D3-BF48-A85B-578813A8EE85}">
      <dgm:prSet/>
      <dgm:spPr/>
      <dgm:t>
        <a:bodyPr/>
        <a:lstStyle/>
        <a:p>
          <a:pPr rtl="0"/>
          <a:r>
            <a:rPr lang="en-US" dirty="0" smtClean="0"/>
            <a:t>SNORT is an example of a rule-based NIDS</a:t>
          </a:r>
          <a:endParaRPr lang="en-US" dirty="0"/>
        </a:p>
      </dgm:t>
    </dgm:pt>
    <dgm:pt modelId="{8D0ECBDA-6245-424C-B0F2-E277B36836AA}" type="parTrans" cxnId="{F0020447-67F9-3C45-846D-E9B3D96DD5A2}">
      <dgm:prSet/>
      <dgm:spPr/>
      <dgm:t>
        <a:bodyPr/>
        <a:lstStyle/>
        <a:p>
          <a:endParaRPr lang="en-US"/>
        </a:p>
      </dgm:t>
    </dgm:pt>
    <dgm:pt modelId="{094F453E-4C2A-F244-BFE2-12F7054B44E6}" type="sibTrans" cxnId="{F0020447-67F9-3C45-846D-E9B3D96DD5A2}">
      <dgm:prSet/>
      <dgm:spPr/>
      <dgm:t>
        <a:bodyPr/>
        <a:lstStyle/>
        <a:p>
          <a:endParaRPr lang="en-US"/>
        </a:p>
      </dgm:t>
    </dgm:pt>
    <dgm:pt modelId="{E577D94E-64E8-F44A-AC14-E36F0E3AC234}" type="pres">
      <dgm:prSet presAssocID="{599D78D9-EE64-7945-B0E9-A5843C1E4A7E}" presName="Name0" presStyleCnt="0">
        <dgm:presLayoutVars>
          <dgm:dir/>
          <dgm:animLvl val="lvl"/>
          <dgm:resizeHandles val="exact"/>
        </dgm:presLayoutVars>
      </dgm:prSet>
      <dgm:spPr/>
      <dgm:t>
        <a:bodyPr/>
        <a:lstStyle/>
        <a:p>
          <a:endParaRPr lang="en-US"/>
        </a:p>
      </dgm:t>
    </dgm:pt>
    <dgm:pt modelId="{1BB5F646-7CEE-1642-BE01-7442081657DE}" type="pres">
      <dgm:prSet presAssocID="{972E5748-98F6-9546-A223-675E3E60B3DA}" presName="vertFlow" presStyleCnt="0"/>
      <dgm:spPr/>
    </dgm:pt>
    <dgm:pt modelId="{F1E87702-BA70-1746-A710-216DD158CEEA}" type="pres">
      <dgm:prSet presAssocID="{972E5748-98F6-9546-A223-675E3E60B3DA}" presName="header" presStyleLbl="node1" presStyleIdx="0" presStyleCnt="2"/>
      <dgm:spPr/>
      <dgm:t>
        <a:bodyPr/>
        <a:lstStyle/>
        <a:p>
          <a:endParaRPr lang="en-US"/>
        </a:p>
      </dgm:t>
    </dgm:pt>
    <dgm:pt modelId="{3D92E084-E3C1-AC4C-8845-9645C33C6766}" type="pres">
      <dgm:prSet presAssocID="{399651AD-F445-AC44-9E4C-96EA41021DDD}" presName="parTrans" presStyleLbl="sibTrans2D1" presStyleIdx="0" presStyleCnt="7"/>
      <dgm:spPr/>
      <dgm:t>
        <a:bodyPr/>
        <a:lstStyle/>
        <a:p>
          <a:endParaRPr lang="en-US"/>
        </a:p>
      </dgm:t>
    </dgm:pt>
    <dgm:pt modelId="{C284C222-A87B-1C4B-9F8F-42645872FE95}" type="pres">
      <dgm:prSet presAssocID="{FD262163-D4EE-2D4D-9F83-1096FACFA993}" presName="child" presStyleLbl="alignAccFollowNode1" presStyleIdx="0" presStyleCnt="7">
        <dgm:presLayoutVars>
          <dgm:chMax val="0"/>
          <dgm:bulletEnabled val="1"/>
        </dgm:presLayoutVars>
      </dgm:prSet>
      <dgm:spPr/>
      <dgm:t>
        <a:bodyPr/>
        <a:lstStyle/>
        <a:p>
          <a:endParaRPr lang="en-US"/>
        </a:p>
      </dgm:t>
    </dgm:pt>
    <dgm:pt modelId="{AE2682B1-4508-844D-999F-2F6CEC873EB7}" type="pres">
      <dgm:prSet presAssocID="{0B0AE762-940E-FE42-94FD-4999E253DD8A}" presName="sibTrans" presStyleLbl="sibTrans2D1" presStyleIdx="1" presStyleCnt="7"/>
      <dgm:spPr/>
      <dgm:t>
        <a:bodyPr/>
        <a:lstStyle/>
        <a:p>
          <a:endParaRPr lang="en-US"/>
        </a:p>
      </dgm:t>
    </dgm:pt>
    <dgm:pt modelId="{D9B71745-BF62-F64E-BBE9-AD1D457E71F1}" type="pres">
      <dgm:prSet presAssocID="{EE89773C-AB55-4C44-8E97-BF67948F25D2}" presName="child" presStyleLbl="alignAccFollowNode1" presStyleIdx="1" presStyleCnt="7">
        <dgm:presLayoutVars>
          <dgm:chMax val="0"/>
          <dgm:bulletEnabled val="1"/>
        </dgm:presLayoutVars>
      </dgm:prSet>
      <dgm:spPr/>
      <dgm:t>
        <a:bodyPr/>
        <a:lstStyle/>
        <a:p>
          <a:endParaRPr lang="en-US"/>
        </a:p>
      </dgm:t>
    </dgm:pt>
    <dgm:pt modelId="{9A997A0F-521D-CB4C-8234-AC2FBFCC3E94}" type="pres">
      <dgm:prSet presAssocID="{E6CE358F-E8F4-274C-AAF9-76A73A6C5CD3}" presName="sibTrans" presStyleLbl="sibTrans2D1" presStyleIdx="2" presStyleCnt="7"/>
      <dgm:spPr/>
      <dgm:t>
        <a:bodyPr/>
        <a:lstStyle/>
        <a:p>
          <a:endParaRPr lang="en-US"/>
        </a:p>
      </dgm:t>
    </dgm:pt>
    <dgm:pt modelId="{42D15982-6E08-8042-8424-FFD4873779CE}" type="pres">
      <dgm:prSet presAssocID="{C6BAD16A-8F28-3744-94B7-6C15B19BE5FB}" presName="child" presStyleLbl="alignAccFollowNode1" presStyleIdx="2" presStyleCnt="7">
        <dgm:presLayoutVars>
          <dgm:chMax val="0"/>
          <dgm:bulletEnabled val="1"/>
        </dgm:presLayoutVars>
      </dgm:prSet>
      <dgm:spPr/>
      <dgm:t>
        <a:bodyPr/>
        <a:lstStyle/>
        <a:p>
          <a:endParaRPr lang="en-US"/>
        </a:p>
      </dgm:t>
    </dgm:pt>
    <dgm:pt modelId="{C07C70A5-4C3B-BC4D-95C4-221A37729390}" type="pres">
      <dgm:prSet presAssocID="{972E5748-98F6-9546-A223-675E3E60B3DA}" presName="hSp" presStyleCnt="0"/>
      <dgm:spPr/>
    </dgm:pt>
    <dgm:pt modelId="{91457B87-2F63-F546-81FA-4323DD361FFD}" type="pres">
      <dgm:prSet presAssocID="{D76728A6-C264-6F4A-A429-6D79C0F130EC}" presName="vertFlow" presStyleCnt="0"/>
      <dgm:spPr/>
    </dgm:pt>
    <dgm:pt modelId="{3688F1B9-6CC4-6E45-AECC-F18826D4828A}" type="pres">
      <dgm:prSet presAssocID="{D76728A6-C264-6F4A-A429-6D79C0F130EC}" presName="header" presStyleLbl="node1" presStyleIdx="1" presStyleCnt="2"/>
      <dgm:spPr/>
      <dgm:t>
        <a:bodyPr/>
        <a:lstStyle/>
        <a:p>
          <a:endParaRPr lang="en-US"/>
        </a:p>
      </dgm:t>
    </dgm:pt>
    <dgm:pt modelId="{A7D272DE-B94B-0447-9D66-951363F8F959}" type="pres">
      <dgm:prSet presAssocID="{56E3A7A0-7458-3F46-AFB0-5C77D0441412}" presName="parTrans" presStyleLbl="sibTrans2D1" presStyleIdx="3" presStyleCnt="7"/>
      <dgm:spPr/>
      <dgm:t>
        <a:bodyPr/>
        <a:lstStyle/>
        <a:p>
          <a:endParaRPr lang="en-US"/>
        </a:p>
      </dgm:t>
    </dgm:pt>
    <dgm:pt modelId="{4E6780C5-1F9C-1148-B97B-4DDB3FFF4D06}" type="pres">
      <dgm:prSet presAssocID="{175E784C-6F99-F847-8CBC-19F602B2CB2D}" presName="child" presStyleLbl="alignAccFollowNode1" presStyleIdx="3" presStyleCnt="7">
        <dgm:presLayoutVars>
          <dgm:chMax val="0"/>
          <dgm:bulletEnabled val="1"/>
        </dgm:presLayoutVars>
      </dgm:prSet>
      <dgm:spPr/>
      <dgm:t>
        <a:bodyPr/>
        <a:lstStyle/>
        <a:p>
          <a:endParaRPr lang="en-US"/>
        </a:p>
      </dgm:t>
    </dgm:pt>
    <dgm:pt modelId="{836423A2-7472-4246-B096-CB68023FBD86}" type="pres">
      <dgm:prSet presAssocID="{93BDE22D-A0A7-964B-A3CC-1B248EEA904B}" presName="sibTrans" presStyleLbl="sibTrans2D1" presStyleIdx="4" presStyleCnt="7"/>
      <dgm:spPr/>
      <dgm:t>
        <a:bodyPr/>
        <a:lstStyle/>
        <a:p>
          <a:endParaRPr lang="en-US"/>
        </a:p>
      </dgm:t>
    </dgm:pt>
    <dgm:pt modelId="{72F78D0B-12CE-7540-AB22-E7B05DAD3CE0}" type="pres">
      <dgm:prSet presAssocID="{B1FF6CCE-70CA-8545-BB15-C2F8BD852207}" presName="child" presStyleLbl="alignAccFollowNode1" presStyleIdx="4" presStyleCnt="7">
        <dgm:presLayoutVars>
          <dgm:chMax val="0"/>
          <dgm:bulletEnabled val="1"/>
        </dgm:presLayoutVars>
      </dgm:prSet>
      <dgm:spPr/>
      <dgm:t>
        <a:bodyPr/>
        <a:lstStyle/>
        <a:p>
          <a:endParaRPr lang="en-US"/>
        </a:p>
      </dgm:t>
    </dgm:pt>
    <dgm:pt modelId="{850ADF5A-BE9E-3F4E-85F9-B8EF3527493E}" type="pres">
      <dgm:prSet presAssocID="{FE2F587B-E282-1F42-BBAB-DFF64682F5C8}" presName="sibTrans" presStyleLbl="sibTrans2D1" presStyleIdx="5" presStyleCnt="7"/>
      <dgm:spPr/>
      <dgm:t>
        <a:bodyPr/>
        <a:lstStyle/>
        <a:p>
          <a:endParaRPr lang="en-US"/>
        </a:p>
      </dgm:t>
    </dgm:pt>
    <dgm:pt modelId="{8ADDBDBA-46EA-0342-B56F-7CCFC015A720}" type="pres">
      <dgm:prSet presAssocID="{0B825565-4289-F14C-85E0-7976305D6A14}" presName="child" presStyleLbl="alignAccFollowNode1" presStyleIdx="5" presStyleCnt="7">
        <dgm:presLayoutVars>
          <dgm:chMax val="0"/>
          <dgm:bulletEnabled val="1"/>
        </dgm:presLayoutVars>
      </dgm:prSet>
      <dgm:spPr/>
      <dgm:t>
        <a:bodyPr/>
        <a:lstStyle/>
        <a:p>
          <a:endParaRPr lang="en-US"/>
        </a:p>
      </dgm:t>
    </dgm:pt>
    <dgm:pt modelId="{A71C2E85-0FBD-8A4E-BB31-135BFD28F68C}" type="pres">
      <dgm:prSet presAssocID="{E623418E-0CBB-F94A-B983-50D81522DEE7}" presName="sibTrans" presStyleLbl="sibTrans2D1" presStyleIdx="6" presStyleCnt="7"/>
      <dgm:spPr/>
      <dgm:t>
        <a:bodyPr/>
        <a:lstStyle/>
        <a:p>
          <a:endParaRPr lang="en-US"/>
        </a:p>
      </dgm:t>
    </dgm:pt>
    <dgm:pt modelId="{34EC1BF1-2224-2C48-B93A-071E23744497}" type="pres">
      <dgm:prSet presAssocID="{F003F8DA-05D3-BF48-A85B-578813A8EE85}" presName="child" presStyleLbl="alignAccFollowNode1" presStyleIdx="6" presStyleCnt="7">
        <dgm:presLayoutVars>
          <dgm:chMax val="0"/>
          <dgm:bulletEnabled val="1"/>
        </dgm:presLayoutVars>
      </dgm:prSet>
      <dgm:spPr/>
      <dgm:t>
        <a:bodyPr/>
        <a:lstStyle/>
        <a:p>
          <a:endParaRPr lang="en-US"/>
        </a:p>
      </dgm:t>
    </dgm:pt>
  </dgm:ptLst>
  <dgm:cxnLst>
    <dgm:cxn modelId="{6483579B-82EE-324B-B114-BF4DE348D993}" type="presOf" srcId="{D76728A6-C264-6F4A-A429-6D79C0F130EC}" destId="{3688F1B9-6CC4-6E45-AECC-F18826D4828A}" srcOrd="0" destOrd="0" presId="urn:microsoft.com/office/officeart/2005/8/layout/lProcess1"/>
    <dgm:cxn modelId="{598EE342-96D7-A543-BD0A-006BF094186D}" srcId="{D76728A6-C264-6F4A-A429-6D79C0F130EC}" destId="{175E784C-6F99-F847-8CBC-19F602B2CB2D}" srcOrd="0" destOrd="0" parTransId="{56E3A7A0-7458-3F46-AFB0-5C77D0441412}" sibTransId="{93BDE22D-A0A7-964B-A3CC-1B248EEA904B}"/>
    <dgm:cxn modelId="{2614ED37-7CAE-CB44-8656-533A6C3C4B38}" type="presOf" srcId="{E623418E-0CBB-F94A-B983-50D81522DEE7}" destId="{A71C2E85-0FBD-8A4E-BB31-135BFD28F68C}" srcOrd="0" destOrd="0" presId="urn:microsoft.com/office/officeart/2005/8/layout/lProcess1"/>
    <dgm:cxn modelId="{7888D900-27AD-844A-889C-56F035A023D0}" type="presOf" srcId="{399651AD-F445-AC44-9E4C-96EA41021DDD}" destId="{3D92E084-E3C1-AC4C-8845-9645C33C6766}" srcOrd="0" destOrd="0" presId="urn:microsoft.com/office/officeart/2005/8/layout/lProcess1"/>
    <dgm:cxn modelId="{3F3A2BE7-3715-4640-B632-AD7A701D47DF}" type="presOf" srcId="{56E3A7A0-7458-3F46-AFB0-5C77D0441412}" destId="{A7D272DE-B94B-0447-9D66-951363F8F959}" srcOrd="0" destOrd="0" presId="urn:microsoft.com/office/officeart/2005/8/layout/lProcess1"/>
    <dgm:cxn modelId="{DBE5C328-1499-D94F-A257-B7B7CB16EF37}" type="presOf" srcId="{FD262163-D4EE-2D4D-9F83-1096FACFA993}" destId="{C284C222-A87B-1C4B-9F8F-42645872FE95}" srcOrd="0" destOrd="0" presId="urn:microsoft.com/office/officeart/2005/8/layout/lProcess1"/>
    <dgm:cxn modelId="{9F536FBE-EF0B-3B45-9DFE-D731E6877B81}" type="presOf" srcId="{972E5748-98F6-9546-A223-675E3E60B3DA}" destId="{F1E87702-BA70-1746-A710-216DD158CEEA}" srcOrd="0" destOrd="0" presId="urn:microsoft.com/office/officeart/2005/8/layout/lProcess1"/>
    <dgm:cxn modelId="{D18061AB-E2F3-9E46-A05C-E48508D0A56C}" type="presOf" srcId="{175E784C-6F99-F847-8CBC-19F602B2CB2D}" destId="{4E6780C5-1F9C-1148-B97B-4DDB3FFF4D06}" srcOrd="0" destOrd="0" presId="urn:microsoft.com/office/officeart/2005/8/layout/lProcess1"/>
    <dgm:cxn modelId="{A3CE9C48-8045-C841-843A-9EF85298D6D1}" type="presOf" srcId="{F003F8DA-05D3-BF48-A85B-578813A8EE85}" destId="{34EC1BF1-2224-2C48-B93A-071E23744497}" srcOrd="0" destOrd="0" presId="urn:microsoft.com/office/officeart/2005/8/layout/lProcess1"/>
    <dgm:cxn modelId="{1776DE54-3586-FE40-9FD6-4E889884975D}" type="presOf" srcId="{0B825565-4289-F14C-85E0-7976305D6A14}" destId="{8ADDBDBA-46EA-0342-B56F-7CCFC015A720}" srcOrd="0" destOrd="0" presId="urn:microsoft.com/office/officeart/2005/8/layout/lProcess1"/>
    <dgm:cxn modelId="{F564FB4C-5E32-DC46-B983-AFDDA5BE9EA6}" srcId="{972E5748-98F6-9546-A223-675E3E60B3DA}" destId="{FD262163-D4EE-2D4D-9F83-1096FACFA993}" srcOrd="0" destOrd="0" parTransId="{399651AD-F445-AC44-9E4C-96EA41021DDD}" sibTransId="{0B0AE762-940E-FE42-94FD-4999E253DD8A}"/>
    <dgm:cxn modelId="{F0020447-67F9-3C45-846D-E9B3D96DD5A2}" srcId="{D76728A6-C264-6F4A-A429-6D79C0F130EC}" destId="{F003F8DA-05D3-BF48-A85B-578813A8EE85}" srcOrd="3" destOrd="0" parTransId="{8D0ECBDA-6245-424C-B0F2-E277B36836AA}" sibTransId="{094F453E-4C2A-F244-BFE2-12F7054B44E6}"/>
    <dgm:cxn modelId="{7B3EFF91-555C-3B41-BE83-5A037C0E4510}" type="presOf" srcId="{E6CE358F-E8F4-274C-AAF9-76A73A6C5CD3}" destId="{9A997A0F-521D-CB4C-8234-AC2FBFCC3E94}" srcOrd="0" destOrd="0" presId="urn:microsoft.com/office/officeart/2005/8/layout/lProcess1"/>
    <dgm:cxn modelId="{1E62DBA4-93CE-2844-ABBC-83D67206BF48}" type="presOf" srcId="{EE89773C-AB55-4C44-8E97-BF67948F25D2}" destId="{D9B71745-BF62-F64E-BBE9-AD1D457E71F1}" srcOrd="0" destOrd="0" presId="urn:microsoft.com/office/officeart/2005/8/layout/lProcess1"/>
    <dgm:cxn modelId="{BB754595-B195-3F43-B567-9CBAB2C1B051}" srcId="{599D78D9-EE64-7945-B0E9-A5843C1E4A7E}" destId="{D76728A6-C264-6F4A-A429-6D79C0F130EC}" srcOrd="1" destOrd="0" parTransId="{0A8C4BA4-D3C8-E64C-8DE6-8321D961F56E}" sibTransId="{314ECB32-B498-7A46-8EA2-DD219750A41C}"/>
    <dgm:cxn modelId="{4B79FD4C-5E4F-2B42-B5B1-9F1BD283C243}" type="presOf" srcId="{FE2F587B-E282-1F42-BBAB-DFF64682F5C8}" destId="{850ADF5A-BE9E-3F4E-85F9-B8EF3527493E}" srcOrd="0" destOrd="0" presId="urn:microsoft.com/office/officeart/2005/8/layout/lProcess1"/>
    <dgm:cxn modelId="{0C369E87-D922-524D-952C-F349D4DCCEB4}" srcId="{972E5748-98F6-9546-A223-675E3E60B3DA}" destId="{EE89773C-AB55-4C44-8E97-BF67948F25D2}" srcOrd="1" destOrd="0" parTransId="{868824A0-52E7-1248-AA0D-5F99C95E5791}" sibTransId="{E6CE358F-E8F4-274C-AAF9-76A73A6C5CD3}"/>
    <dgm:cxn modelId="{B4AEEB44-4657-7741-A998-FA8FE62C15AF}" type="presOf" srcId="{C6BAD16A-8F28-3744-94B7-6C15B19BE5FB}" destId="{42D15982-6E08-8042-8424-FFD4873779CE}" srcOrd="0" destOrd="0" presId="urn:microsoft.com/office/officeart/2005/8/layout/lProcess1"/>
    <dgm:cxn modelId="{C0007A4C-DEF7-1C44-BECD-42A751BC9C94}" srcId="{599D78D9-EE64-7945-B0E9-A5843C1E4A7E}" destId="{972E5748-98F6-9546-A223-675E3E60B3DA}" srcOrd="0" destOrd="0" parTransId="{C8B46E39-8D40-474B-88DD-8A3E65022580}" sibTransId="{A0111275-E442-C74D-A9BA-C8D18CAA9429}"/>
    <dgm:cxn modelId="{DFB7F879-CDFC-A241-935E-5AD2C07A0BD3}" type="presOf" srcId="{0B0AE762-940E-FE42-94FD-4999E253DD8A}" destId="{AE2682B1-4508-844D-999F-2F6CEC873EB7}" srcOrd="0" destOrd="0" presId="urn:microsoft.com/office/officeart/2005/8/layout/lProcess1"/>
    <dgm:cxn modelId="{81BDB34A-B0AA-554F-B1FB-E30FA31EF22A}" srcId="{D76728A6-C264-6F4A-A429-6D79C0F130EC}" destId="{B1FF6CCE-70CA-8545-BB15-C2F8BD852207}" srcOrd="1" destOrd="0" parTransId="{35D2A531-868B-174C-94CA-9E9A787DA034}" sibTransId="{FE2F587B-E282-1F42-BBAB-DFF64682F5C8}"/>
    <dgm:cxn modelId="{901556E5-39DE-1244-82AD-56CBA2139866}" srcId="{972E5748-98F6-9546-A223-675E3E60B3DA}" destId="{C6BAD16A-8F28-3744-94B7-6C15B19BE5FB}" srcOrd="2" destOrd="0" parTransId="{FD4369F3-3D23-3A4C-B0A1-5A14DD29C014}" sibTransId="{F5125E03-2C98-2F4D-9A9E-BA49F152302B}"/>
    <dgm:cxn modelId="{FB56F53A-468E-7D44-95FB-4407759BEC98}" type="presOf" srcId="{93BDE22D-A0A7-964B-A3CC-1B248EEA904B}" destId="{836423A2-7472-4246-B096-CB68023FBD86}" srcOrd="0" destOrd="0" presId="urn:microsoft.com/office/officeart/2005/8/layout/lProcess1"/>
    <dgm:cxn modelId="{3C23DC99-0290-2347-9FD9-F75DAEF56B33}" type="presOf" srcId="{599D78D9-EE64-7945-B0E9-A5843C1E4A7E}" destId="{E577D94E-64E8-F44A-AC14-E36F0E3AC234}" srcOrd="0" destOrd="0" presId="urn:microsoft.com/office/officeart/2005/8/layout/lProcess1"/>
    <dgm:cxn modelId="{5F08F6D2-D14A-3B4C-B12F-9346A72C04FA}" srcId="{D76728A6-C264-6F4A-A429-6D79C0F130EC}" destId="{0B825565-4289-F14C-85E0-7976305D6A14}" srcOrd="2" destOrd="0" parTransId="{BB0EDA98-2CF6-9542-8C36-01FA2DD4BAC6}" sibTransId="{E623418E-0CBB-F94A-B983-50D81522DEE7}"/>
    <dgm:cxn modelId="{E710363B-DC27-EA4E-96BF-2169A92A119F}" type="presOf" srcId="{B1FF6CCE-70CA-8545-BB15-C2F8BD852207}" destId="{72F78D0B-12CE-7540-AB22-E7B05DAD3CE0}" srcOrd="0" destOrd="0" presId="urn:microsoft.com/office/officeart/2005/8/layout/lProcess1"/>
    <dgm:cxn modelId="{C7467F5C-4E92-A043-8760-F0EC7AD7CF70}" type="presParOf" srcId="{E577D94E-64E8-F44A-AC14-E36F0E3AC234}" destId="{1BB5F646-7CEE-1642-BE01-7442081657DE}" srcOrd="0" destOrd="0" presId="urn:microsoft.com/office/officeart/2005/8/layout/lProcess1"/>
    <dgm:cxn modelId="{132479BA-794C-1C4C-9D3D-547127E6F9E3}" type="presParOf" srcId="{1BB5F646-7CEE-1642-BE01-7442081657DE}" destId="{F1E87702-BA70-1746-A710-216DD158CEEA}" srcOrd="0" destOrd="0" presId="urn:microsoft.com/office/officeart/2005/8/layout/lProcess1"/>
    <dgm:cxn modelId="{3EFC5437-AACC-D94C-95C9-3A69ED4999A1}" type="presParOf" srcId="{1BB5F646-7CEE-1642-BE01-7442081657DE}" destId="{3D92E084-E3C1-AC4C-8845-9645C33C6766}" srcOrd="1" destOrd="0" presId="urn:microsoft.com/office/officeart/2005/8/layout/lProcess1"/>
    <dgm:cxn modelId="{DD4A5CDB-3D96-AE46-8208-8F0D33BB64B0}" type="presParOf" srcId="{1BB5F646-7CEE-1642-BE01-7442081657DE}" destId="{C284C222-A87B-1C4B-9F8F-42645872FE95}" srcOrd="2" destOrd="0" presId="urn:microsoft.com/office/officeart/2005/8/layout/lProcess1"/>
    <dgm:cxn modelId="{118949D2-BE58-3E45-96A8-E87B2903FB86}" type="presParOf" srcId="{1BB5F646-7CEE-1642-BE01-7442081657DE}" destId="{AE2682B1-4508-844D-999F-2F6CEC873EB7}" srcOrd="3" destOrd="0" presId="urn:microsoft.com/office/officeart/2005/8/layout/lProcess1"/>
    <dgm:cxn modelId="{0CA024C8-BA4D-CE4B-9F7A-E4DADB7766A5}" type="presParOf" srcId="{1BB5F646-7CEE-1642-BE01-7442081657DE}" destId="{D9B71745-BF62-F64E-BBE9-AD1D457E71F1}" srcOrd="4" destOrd="0" presId="urn:microsoft.com/office/officeart/2005/8/layout/lProcess1"/>
    <dgm:cxn modelId="{D383390D-E113-B144-A039-BD29EC1A4A00}" type="presParOf" srcId="{1BB5F646-7CEE-1642-BE01-7442081657DE}" destId="{9A997A0F-521D-CB4C-8234-AC2FBFCC3E94}" srcOrd="5" destOrd="0" presId="urn:microsoft.com/office/officeart/2005/8/layout/lProcess1"/>
    <dgm:cxn modelId="{1181C6F9-8898-4746-B4D5-33E72550DACC}" type="presParOf" srcId="{1BB5F646-7CEE-1642-BE01-7442081657DE}" destId="{42D15982-6E08-8042-8424-FFD4873779CE}" srcOrd="6" destOrd="0" presId="urn:microsoft.com/office/officeart/2005/8/layout/lProcess1"/>
    <dgm:cxn modelId="{C8414015-2B72-7A44-A25B-DC8507F6913C}" type="presParOf" srcId="{E577D94E-64E8-F44A-AC14-E36F0E3AC234}" destId="{C07C70A5-4C3B-BC4D-95C4-221A37729390}" srcOrd="1" destOrd="0" presId="urn:microsoft.com/office/officeart/2005/8/layout/lProcess1"/>
    <dgm:cxn modelId="{575C3B26-9F43-F748-BA34-0B2F3252E016}" type="presParOf" srcId="{E577D94E-64E8-F44A-AC14-E36F0E3AC234}" destId="{91457B87-2F63-F546-81FA-4323DD361FFD}" srcOrd="2" destOrd="0" presId="urn:microsoft.com/office/officeart/2005/8/layout/lProcess1"/>
    <dgm:cxn modelId="{616AC240-F464-1140-80AC-ECCF82E76C1C}" type="presParOf" srcId="{91457B87-2F63-F546-81FA-4323DD361FFD}" destId="{3688F1B9-6CC4-6E45-AECC-F18826D4828A}" srcOrd="0" destOrd="0" presId="urn:microsoft.com/office/officeart/2005/8/layout/lProcess1"/>
    <dgm:cxn modelId="{52B88F29-B866-D84F-8CB1-677B3AC96FFB}" type="presParOf" srcId="{91457B87-2F63-F546-81FA-4323DD361FFD}" destId="{A7D272DE-B94B-0447-9D66-951363F8F959}" srcOrd="1" destOrd="0" presId="urn:microsoft.com/office/officeart/2005/8/layout/lProcess1"/>
    <dgm:cxn modelId="{6DA30F60-A164-0F42-A2D3-307B83CFDE0D}" type="presParOf" srcId="{91457B87-2F63-F546-81FA-4323DD361FFD}" destId="{4E6780C5-1F9C-1148-B97B-4DDB3FFF4D06}" srcOrd="2" destOrd="0" presId="urn:microsoft.com/office/officeart/2005/8/layout/lProcess1"/>
    <dgm:cxn modelId="{33660700-A180-3045-A4D7-97A356770BDF}" type="presParOf" srcId="{91457B87-2F63-F546-81FA-4323DD361FFD}" destId="{836423A2-7472-4246-B096-CB68023FBD86}" srcOrd="3" destOrd="0" presId="urn:microsoft.com/office/officeart/2005/8/layout/lProcess1"/>
    <dgm:cxn modelId="{388068F0-F30D-404F-B9E4-682D590EEDB0}" type="presParOf" srcId="{91457B87-2F63-F546-81FA-4323DD361FFD}" destId="{72F78D0B-12CE-7540-AB22-E7B05DAD3CE0}" srcOrd="4" destOrd="0" presId="urn:microsoft.com/office/officeart/2005/8/layout/lProcess1"/>
    <dgm:cxn modelId="{67835516-6122-AB4F-A7A8-CD989FC984FD}" type="presParOf" srcId="{91457B87-2F63-F546-81FA-4323DD361FFD}" destId="{850ADF5A-BE9E-3F4E-85F9-B8EF3527493E}" srcOrd="5" destOrd="0" presId="urn:microsoft.com/office/officeart/2005/8/layout/lProcess1"/>
    <dgm:cxn modelId="{ADFEC549-0166-B84E-99E4-DA74FFD5101A}" type="presParOf" srcId="{91457B87-2F63-F546-81FA-4323DD361FFD}" destId="{8ADDBDBA-46EA-0342-B56F-7CCFC015A720}" srcOrd="6" destOrd="0" presId="urn:microsoft.com/office/officeart/2005/8/layout/lProcess1"/>
    <dgm:cxn modelId="{89FA7D00-64FC-8D41-97FB-DFFA8502DC5F}" type="presParOf" srcId="{91457B87-2F63-F546-81FA-4323DD361FFD}" destId="{A71C2E85-0FBD-8A4E-BB31-135BFD28F68C}" srcOrd="7" destOrd="0" presId="urn:microsoft.com/office/officeart/2005/8/layout/lProcess1"/>
    <dgm:cxn modelId="{F807805C-7612-734C-84EF-29C1BDEDAD93}" type="presParOf" srcId="{91457B87-2F63-F546-81FA-4323DD361FFD}" destId="{34EC1BF1-2224-2C48-B93A-071E23744497}"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02F6D8-0728-C649-A0D7-E38A3BE8F14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101FBF21-5986-B744-A506-F21D4D1F3E59}">
      <dgm:prSet/>
      <dgm:spPr/>
      <dgm:t>
        <a:bodyPr/>
        <a:lstStyle/>
        <a:p>
          <a:pPr rtl="0"/>
          <a:r>
            <a:rPr lang="en-US" dirty="0" smtClean="0"/>
            <a:t>A fundamental component of intrusion detection is the sensor that collects data</a:t>
          </a:r>
          <a:endParaRPr lang="en-US" dirty="0"/>
        </a:p>
      </dgm:t>
    </dgm:pt>
    <dgm:pt modelId="{01DB8065-0F53-3E44-BE2B-180F4B41EFDA}" type="parTrans" cxnId="{7151490C-58B1-2542-B362-C7FFBA510A96}">
      <dgm:prSet/>
      <dgm:spPr/>
      <dgm:t>
        <a:bodyPr/>
        <a:lstStyle/>
        <a:p>
          <a:endParaRPr lang="en-US"/>
        </a:p>
      </dgm:t>
    </dgm:pt>
    <dgm:pt modelId="{1EEBC06E-3C27-0744-AF9E-94235670B0E4}" type="sibTrans" cxnId="{7151490C-58B1-2542-B362-C7FFBA510A96}">
      <dgm:prSet/>
      <dgm:spPr/>
      <dgm:t>
        <a:bodyPr/>
        <a:lstStyle/>
        <a:p>
          <a:endParaRPr lang="en-US"/>
        </a:p>
      </dgm:t>
    </dgm:pt>
    <dgm:pt modelId="{4FD2F823-E5E0-7F4B-932A-DA912099BA71}">
      <dgm:prSet/>
      <dgm:spPr/>
      <dgm:t>
        <a:bodyPr/>
        <a:lstStyle/>
        <a:p>
          <a:pPr rtl="0"/>
          <a:r>
            <a:rPr lang="en-US" smtClean="0"/>
            <a:t>Common data sources include:</a:t>
          </a:r>
          <a:endParaRPr lang="en-US"/>
        </a:p>
      </dgm:t>
    </dgm:pt>
    <dgm:pt modelId="{6993BC22-2AFA-A74C-A4CA-533E50A51008}" type="parTrans" cxnId="{E7B92BFB-3ACA-E141-A491-1361A6CAC340}">
      <dgm:prSet/>
      <dgm:spPr/>
      <dgm:t>
        <a:bodyPr/>
        <a:lstStyle/>
        <a:p>
          <a:endParaRPr lang="en-US"/>
        </a:p>
      </dgm:t>
    </dgm:pt>
    <dgm:pt modelId="{2CB3A104-1106-DD4B-9EC8-44D0BC49A89D}" type="sibTrans" cxnId="{E7B92BFB-3ACA-E141-A491-1361A6CAC340}">
      <dgm:prSet/>
      <dgm:spPr/>
      <dgm:t>
        <a:bodyPr/>
        <a:lstStyle/>
        <a:p>
          <a:endParaRPr lang="en-US"/>
        </a:p>
      </dgm:t>
    </dgm:pt>
    <dgm:pt modelId="{EDBFEFA4-0CAD-4447-9221-D7FBAEB450B3}">
      <dgm:prSet/>
      <dgm:spPr/>
      <dgm:t>
        <a:bodyPr/>
        <a:lstStyle/>
        <a:p>
          <a:pPr rtl="0"/>
          <a:r>
            <a:rPr lang="en-US" dirty="0" smtClean="0">
              <a:latin typeface="+mj-lt"/>
            </a:rPr>
            <a:t>System call traces</a:t>
          </a:r>
          <a:endParaRPr lang="en-US" dirty="0">
            <a:latin typeface="+mj-lt"/>
          </a:endParaRPr>
        </a:p>
      </dgm:t>
    </dgm:pt>
    <dgm:pt modelId="{6FDC0AF4-AC07-7548-9238-3FF68E1492C4}" type="parTrans" cxnId="{4294C5EB-07AE-D545-ABAD-58E77E934304}">
      <dgm:prSet/>
      <dgm:spPr/>
      <dgm:t>
        <a:bodyPr/>
        <a:lstStyle/>
        <a:p>
          <a:endParaRPr lang="en-US"/>
        </a:p>
      </dgm:t>
    </dgm:pt>
    <dgm:pt modelId="{C1D17FC1-BCC5-F247-B48F-5B31B43F4FBA}" type="sibTrans" cxnId="{4294C5EB-07AE-D545-ABAD-58E77E934304}">
      <dgm:prSet/>
      <dgm:spPr/>
      <dgm:t>
        <a:bodyPr/>
        <a:lstStyle/>
        <a:p>
          <a:endParaRPr lang="en-US"/>
        </a:p>
      </dgm:t>
    </dgm:pt>
    <dgm:pt modelId="{28B8603B-6AC0-E04C-A548-36E93615CFE6}">
      <dgm:prSet/>
      <dgm:spPr/>
      <dgm:t>
        <a:bodyPr/>
        <a:lstStyle/>
        <a:p>
          <a:pPr rtl="0"/>
          <a:r>
            <a:rPr lang="en-US" dirty="0" smtClean="0">
              <a:latin typeface="+mj-lt"/>
            </a:rPr>
            <a:t>Audit (log file) records</a:t>
          </a:r>
          <a:endParaRPr lang="en-US" dirty="0">
            <a:latin typeface="+mj-lt"/>
          </a:endParaRPr>
        </a:p>
      </dgm:t>
    </dgm:pt>
    <dgm:pt modelId="{520F6E59-8577-0740-BCC9-F7C92F58BBE7}" type="parTrans" cxnId="{C8274AAF-D8EE-6544-BA0F-68DE3E51EC8B}">
      <dgm:prSet/>
      <dgm:spPr/>
      <dgm:t>
        <a:bodyPr/>
        <a:lstStyle/>
        <a:p>
          <a:endParaRPr lang="en-US"/>
        </a:p>
      </dgm:t>
    </dgm:pt>
    <dgm:pt modelId="{42CCD999-CD1C-2D42-B70B-867FFEC95C1C}" type="sibTrans" cxnId="{C8274AAF-D8EE-6544-BA0F-68DE3E51EC8B}">
      <dgm:prSet/>
      <dgm:spPr/>
      <dgm:t>
        <a:bodyPr/>
        <a:lstStyle/>
        <a:p>
          <a:endParaRPr lang="en-US"/>
        </a:p>
      </dgm:t>
    </dgm:pt>
    <dgm:pt modelId="{1CFD175E-C7BE-E944-8E26-8E02027EC9BC}">
      <dgm:prSet/>
      <dgm:spPr/>
      <dgm:t>
        <a:bodyPr/>
        <a:lstStyle/>
        <a:p>
          <a:pPr rtl="0"/>
          <a:r>
            <a:rPr lang="en-US" dirty="0" smtClean="0">
              <a:latin typeface="+mj-lt"/>
            </a:rPr>
            <a:t>File integrity checksums</a:t>
          </a:r>
          <a:endParaRPr lang="en-US" dirty="0">
            <a:latin typeface="+mj-lt"/>
          </a:endParaRPr>
        </a:p>
      </dgm:t>
    </dgm:pt>
    <dgm:pt modelId="{14026B6C-3B7B-4C4A-AAEB-A06FD8F2CF5A}" type="parTrans" cxnId="{6C1560E9-3F26-3445-85AF-9D589345822B}">
      <dgm:prSet/>
      <dgm:spPr/>
      <dgm:t>
        <a:bodyPr/>
        <a:lstStyle/>
        <a:p>
          <a:endParaRPr lang="en-US"/>
        </a:p>
      </dgm:t>
    </dgm:pt>
    <dgm:pt modelId="{C54505A5-879F-174F-8E8A-AD952537BEED}" type="sibTrans" cxnId="{6C1560E9-3F26-3445-85AF-9D589345822B}">
      <dgm:prSet/>
      <dgm:spPr/>
      <dgm:t>
        <a:bodyPr/>
        <a:lstStyle/>
        <a:p>
          <a:endParaRPr lang="en-US"/>
        </a:p>
      </dgm:t>
    </dgm:pt>
    <dgm:pt modelId="{D7643640-9031-D94C-845D-E2ADB4010022}">
      <dgm:prSet/>
      <dgm:spPr/>
      <dgm:t>
        <a:bodyPr/>
        <a:lstStyle/>
        <a:p>
          <a:pPr rtl="0"/>
          <a:r>
            <a:rPr lang="en-US" dirty="0" smtClean="0">
              <a:latin typeface="+mj-lt"/>
            </a:rPr>
            <a:t>Registry access</a:t>
          </a:r>
          <a:endParaRPr lang="en-US" dirty="0">
            <a:latin typeface="+mj-lt"/>
          </a:endParaRPr>
        </a:p>
      </dgm:t>
    </dgm:pt>
    <dgm:pt modelId="{6817A1B5-49DC-DA43-AAD6-F338EA51FC2D}" type="parTrans" cxnId="{9ECD4AAA-99C8-AE44-BC13-E80B250E4000}">
      <dgm:prSet/>
      <dgm:spPr/>
      <dgm:t>
        <a:bodyPr/>
        <a:lstStyle/>
        <a:p>
          <a:endParaRPr lang="en-US"/>
        </a:p>
      </dgm:t>
    </dgm:pt>
    <dgm:pt modelId="{40BB5E9C-85D0-794C-9803-90C16E2714F9}" type="sibTrans" cxnId="{9ECD4AAA-99C8-AE44-BC13-E80B250E4000}">
      <dgm:prSet/>
      <dgm:spPr/>
      <dgm:t>
        <a:bodyPr/>
        <a:lstStyle/>
        <a:p>
          <a:endParaRPr lang="en-US"/>
        </a:p>
      </dgm:t>
    </dgm:pt>
    <dgm:pt modelId="{73BC8099-D925-3247-8C3B-3CEB5C9087F2}" type="pres">
      <dgm:prSet presAssocID="{AE02F6D8-0728-C649-A0D7-E38A3BE8F14F}" presName="rootnode" presStyleCnt="0">
        <dgm:presLayoutVars>
          <dgm:chMax/>
          <dgm:chPref/>
          <dgm:dir/>
          <dgm:animLvl val="lvl"/>
        </dgm:presLayoutVars>
      </dgm:prSet>
      <dgm:spPr/>
      <dgm:t>
        <a:bodyPr/>
        <a:lstStyle/>
        <a:p>
          <a:endParaRPr lang="en-US"/>
        </a:p>
      </dgm:t>
    </dgm:pt>
    <dgm:pt modelId="{57EE533A-3CA7-1644-A860-37DF9D176D44}" type="pres">
      <dgm:prSet presAssocID="{101FBF21-5986-B744-A506-F21D4D1F3E59}" presName="composite" presStyleCnt="0"/>
      <dgm:spPr/>
    </dgm:pt>
    <dgm:pt modelId="{6035EAE1-55B8-FB40-938D-77F00ABC2A17}" type="pres">
      <dgm:prSet presAssocID="{101FBF21-5986-B744-A506-F21D4D1F3E59}" presName="LShape" presStyleLbl="alignNode1" presStyleIdx="0" presStyleCnt="3"/>
      <dgm:spPr/>
    </dgm:pt>
    <dgm:pt modelId="{B59EFF9F-A8EF-AA42-9BA4-2CABE8039A28}" type="pres">
      <dgm:prSet presAssocID="{101FBF21-5986-B744-A506-F21D4D1F3E59}" presName="ParentText" presStyleLbl="revTx" presStyleIdx="0" presStyleCnt="2">
        <dgm:presLayoutVars>
          <dgm:chMax val="0"/>
          <dgm:chPref val="0"/>
          <dgm:bulletEnabled val="1"/>
        </dgm:presLayoutVars>
      </dgm:prSet>
      <dgm:spPr/>
      <dgm:t>
        <a:bodyPr/>
        <a:lstStyle/>
        <a:p>
          <a:endParaRPr lang="en-US"/>
        </a:p>
      </dgm:t>
    </dgm:pt>
    <dgm:pt modelId="{C5335CDF-DA22-BD40-A602-2AC9CF852F44}" type="pres">
      <dgm:prSet presAssocID="{101FBF21-5986-B744-A506-F21D4D1F3E59}" presName="Triangle" presStyleLbl="alignNode1" presStyleIdx="1" presStyleCnt="3"/>
      <dgm:spPr/>
    </dgm:pt>
    <dgm:pt modelId="{699C5F59-8594-FA46-9819-ABE3B0D47C7A}" type="pres">
      <dgm:prSet presAssocID="{1EEBC06E-3C27-0744-AF9E-94235670B0E4}" presName="sibTrans" presStyleCnt="0"/>
      <dgm:spPr/>
    </dgm:pt>
    <dgm:pt modelId="{2A0E3566-E338-CD4D-8F43-E7D5978FED69}" type="pres">
      <dgm:prSet presAssocID="{1EEBC06E-3C27-0744-AF9E-94235670B0E4}" presName="space" presStyleCnt="0"/>
      <dgm:spPr/>
    </dgm:pt>
    <dgm:pt modelId="{C5FB9CC4-D11E-044A-A295-DDEE6DB5F09A}" type="pres">
      <dgm:prSet presAssocID="{4FD2F823-E5E0-7F4B-932A-DA912099BA71}" presName="composite" presStyleCnt="0"/>
      <dgm:spPr/>
    </dgm:pt>
    <dgm:pt modelId="{36B85183-2AC4-4C49-8313-D3CFB733403B}" type="pres">
      <dgm:prSet presAssocID="{4FD2F823-E5E0-7F4B-932A-DA912099BA71}" presName="LShape" presStyleLbl="alignNode1" presStyleIdx="2" presStyleCnt="3"/>
      <dgm:spPr/>
    </dgm:pt>
    <dgm:pt modelId="{7C6B70D7-54BD-C247-9839-9483A465FFF0}" type="pres">
      <dgm:prSet presAssocID="{4FD2F823-E5E0-7F4B-932A-DA912099BA71}" presName="ParentText" presStyleLbl="revTx" presStyleIdx="1" presStyleCnt="2">
        <dgm:presLayoutVars>
          <dgm:chMax val="0"/>
          <dgm:chPref val="0"/>
          <dgm:bulletEnabled val="1"/>
        </dgm:presLayoutVars>
      </dgm:prSet>
      <dgm:spPr/>
      <dgm:t>
        <a:bodyPr/>
        <a:lstStyle/>
        <a:p>
          <a:endParaRPr lang="en-US"/>
        </a:p>
      </dgm:t>
    </dgm:pt>
  </dgm:ptLst>
  <dgm:cxnLst>
    <dgm:cxn modelId="{C8274AAF-D8EE-6544-BA0F-68DE3E51EC8B}" srcId="{4FD2F823-E5E0-7F4B-932A-DA912099BA71}" destId="{28B8603B-6AC0-E04C-A548-36E93615CFE6}" srcOrd="1" destOrd="0" parTransId="{520F6E59-8577-0740-BCC9-F7C92F58BBE7}" sibTransId="{42CCD999-CD1C-2D42-B70B-867FFEC95C1C}"/>
    <dgm:cxn modelId="{E7B92BFB-3ACA-E141-A491-1361A6CAC340}" srcId="{AE02F6D8-0728-C649-A0D7-E38A3BE8F14F}" destId="{4FD2F823-E5E0-7F4B-932A-DA912099BA71}" srcOrd="1" destOrd="0" parTransId="{6993BC22-2AFA-A74C-A4CA-533E50A51008}" sibTransId="{2CB3A104-1106-DD4B-9EC8-44D0BC49A89D}"/>
    <dgm:cxn modelId="{A2562E66-404B-A44F-9F3A-468D4376DED0}" type="presOf" srcId="{1CFD175E-C7BE-E944-8E26-8E02027EC9BC}" destId="{7C6B70D7-54BD-C247-9839-9483A465FFF0}" srcOrd="0" destOrd="3" presId="urn:microsoft.com/office/officeart/2009/3/layout/StepUpProcess"/>
    <dgm:cxn modelId="{07C5A679-20CD-244C-B273-369B02F2F89C}" type="presOf" srcId="{101FBF21-5986-B744-A506-F21D4D1F3E59}" destId="{B59EFF9F-A8EF-AA42-9BA4-2CABE8039A28}" srcOrd="0" destOrd="0" presId="urn:microsoft.com/office/officeart/2009/3/layout/StepUpProcess"/>
    <dgm:cxn modelId="{9ECD4AAA-99C8-AE44-BC13-E80B250E4000}" srcId="{4FD2F823-E5E0-7F4B-932A-DA912099BA71}" destId="{D7643640-9031-D94C-845D-E2ADB4010022}" srcOrd="3" destOrd="0" parTransId="{6817A1B5-49DC-DA43-AAD6-F338EA51FC2D}" sibTransId="{40BB5E9C-85D0-794C-9803-90C16E2714F9}"/>
    <dgm:cxn modelId="{2538679F-E833-7B43-A8F3-B062267503DA}" type="presOf" srcId="{28B8603B-6AC0-E04C-A548-36E93615CFE6}" destId="{7C6B70D7-54BD-C247-9839-9483A465FFF0}" srcOrd="0" destOrd="2" presId="urn:microsoft.com/office/officeart/2009/3/layout/StepUpProcess"/>
    <dgm:cxn modelId="{7151490C-58B1-2542-B362-C7FFBA510A96}" srcId="{AE02F6D8-0728-C649-A0D7-E38A3BE8F14F}" destId="{101FBF21-5986-B744-A506-F21D4D1F3E59}" srcOrd="0" destOrd="0" parTransId="{01DB8065-0F53-3E44-BE2B-180F4B41EFDA}" sibTransId="{1EEBC06E-3C27-0744-AF9E-94235670B0E4}"/>
    <dgm:cxn modelId="{28B6D98B-F450-0E44-BF81-D268A347A9D8}" type="presOf" srcId="{EDBFEFA4-0CAD-4447-9221-D7FBAEB450B3}" destId="{7C6B70D7-54BD-C247-9839-9483A465FFF0}" srcOrd="0" destOrd="1" presId="urn:microsoft.com/office/officeart/2009/3/layout/StepUpProcess"/>
    <dgm:cxn modelId="{88B0D846-90DA-2341-91C1-D58E91EB1B3E}" type="presOf" srcId="{AE02F6D8-0728-C649-A0D7-E38A3BE8F14F}" destId="{73BC8099-D925-3247-8C3B-3CEB5C9087F2}" srcOrd="0" destOrd="0" presId="urn:microsoft.com/office/officeart/2009/3/layout/StepUpProcess"/>
    <dgm:cxn modelId="{ADAFE764-294B-E94F-A27E-7B2CBEE2F75D}" type="presOf" srcId="{4FD2F823-E5E0-7F4B-932A-DA912099BA71}" destId="{7C6B70D7-54BD-C247-9839-9483A465FFF0}" srcOrd="0" destOrd="0" presId="urn:microsoft.com/office/officeart/2009/3/layout/StepUpProcess"/>
    <dgm:cxn modelId="{4294C5EB-07AE-D545-ABAD-58E77E934304}" srcId="{4FD2F823-E5E0-7F4B-932A-DA912099BA71}" destId="{EDBFEFA4-0CAD-4447-9221-D7FBAEB450B3}" srcOrd="0" destOrd="0" parTransId="{6FDC0AF4-AC07-7548-9238-3FF68E1492C4}" sibTransId="{C1D17FC1-BCC5-F247-B48F-5B31B43F4FBA}"/>
    <dgm:cxn modelId="{6C1560E9-3F26-3445-85AF-9D589345822B}" srcId="{4FD2F823-E5E0-7F4B-932A-DA912099BA71}" destId="{1CFD175E-C7BE-E944-8E26-8E02027EC9BC}" srcOrd="2" destOrd="0" parTransId="{14026B6C-3B7B-4C4A-AAEB-A06FD8F2CF5A}" sibTransId="{C54505A5-879F-174F-8E8A-AD952537BEED}"/>
    <dgm:cxn modelId="{6D6494FA-16DB-0644-95DE-CFF2C075910B}" type="presOf" srcId="{D7643640-9031-D94C-845D-E2ADB4010022}" destId="{7C6B70D7-54BD-C247-9839-9483A465FFF0}" srcOrd="0" destOrd="4" presId="urn:microsoft.com/office/officeart/2009/3/layout/StepUpProcess"/>
    <dgm:cxn modelId="{0DAC226E-ECE2-D740-833C-FCDFB4C65F8F}" type="presParOf" srcId="{73BC8099-D925-3247-8C3B-3CEB5C9087F2}" destId="{57EE533A-3CA7-1644-A860-37DF9D176D44}" srcOrd="0" destOrd="0" presId="urn:microsoft.com/office/officeart/2009/3/layout/StepUpProcess"/>
    <dgm:cxn modelId="{9FD091BC-62AD-F946-A890-FF4D889719EE}" type="presParOf" srcId="{57EE533A-3CA7-1644-A860-37DF9D176D44}" destId="{6035EAE1-55B8-FB40-938D-77F00ABC2A17}" srcOrd="0" destOrd="0" presId="urn:microsoft.com/office/officeart/2009/3/layout/StepUpProcess"/>
    <dgm:cxn modelId="{8FF21636-03F0-5941-AC0F-8E18DEC87966}" type="presParOf" srcId="{57EE533A-3CA7-1644-A860-37DF9D176D44}" destId="{B59EFF9F-A8EF-AA42-9BA4-2CABE8039A28}" srcOrd="1" destOrd="0" presId="urn:microsoft.com/office/officeart/2009/3/layout/StepUpProcess"/>
    <dgm:cxn modelId="{925B9816-9D3D-6E43-98EA-42E02AE3F51E}" type="presParOf" srcId="{57EE533A-3CA7-1644-A860-37DF9D176D44}" destId="{C5335CDF-DA22-BD40-A602-2AC9CF852F44}" srcOrd="2" destOrd="0" presId="urn:microsoft.com/office/officeart/2009/3/layout/StepUpProcess"/>
    <dgm:cxn modelId="{50BE1B53-5F84-E340-A7E5-9B67F49C6F3B}" type="presParOf" srcId="{73BC8099-D925-3247-8C3B-3CEB5C9087F2}" destId="{699C5F59-8594-FA46-9819-ABE3B0D47C7A}" srcOrd="1" destOrd="0" presId="urn:microsoft.com/office/officeart/2009/3/layout/StepUpProcess"/>
    <dgm:cxn modelId="{57A20F32-2DA9-4442-9EF2-3B65FA07941B}" type="presParOf" srcId="{699C5F59-8594-FA46-9819-ABE3B0D47C7A}" destId="{2A0E3566-E338-CD4D-8F43-E7D5978FED69}" srcOrd="0" destOrd="0" presId="urn:microsoft.com/office/officeart/2009/3/layout/StepUpProcess"/>
    <dgm:cxn modelId="{FBC2F233-4A35-674E-967F-2E8DAF7EFEB0}" type="presParOf" srcId="{73BC8099-D925-3247-8C3B-3CEB5C9087F2}" destId="{C5FB9CC4-D11E-044A-A295-DDEE6DB5F09A}" srcOrd="2" destOrd="0" presId="urn:microsoft.com/office/officeart/2009/3/layout/StepUpProcess"/>
    <dgm:cxn modelId="{C1A39BE0-CC90-2B44-B26A-435457F14BCD}" type="presParOf" srcId="{C5FB9CC4-D11E-044A-A295-DDEE6DB5F09A}" destId="{36B85183-2AC4-4C49-8313-D3CFB733403B}" srcOrd="0" destOrd="0" presId="urn:microsoft.com/office/officeart/2009/3/layout/StepUpProcess"/>
    <dgm:cxn modelId="{4006E93B-66BF-2946-B3E6-701C8B5B37E8}" type="presParOf" srcId="{C5FB9CC4-D11E-044A-A295-DDEE6DB5F09A}" destId="{7C6B70D7-54BD-C247-9839-9483A465FFF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1374B-8A6F-9246-B7D6-4E9703F8DA18}"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7BC72448-170D-F74A-9011-A5DFA4CE7982}">
      <dgm:prSet/>
      <dgm:spPr/>
      <dgm:t>
        <a:bodyPr/>
        <a:lstStyle/>
        <a:p>
          <a:pPr rtl="0"/>
          <a:r>
            <a:rPr lang="en-US" b="1" dirty="0" smtClean="0">
              <a:solidFill>
                <a:schemeClr val="tx1"/>
              </a:solidFill>
              <a:latin typeface="+mj-lt"/>
            </a:rPr>
            <a:t>Monitors traffic at selected points on a network</a:t>
          </a:r>
          <a:endParaRPr lang="en-US" dirty="0">
            <a:solidFill>
              <a:schemeClr val="tx1"/>
            </a:solidFill>
            <a:latin typeface="+mj-lt"/>
          </a:endParaRPr>
        </a:p>
      </dgm:t>
    </dgm:pt>
    <dgm:pt modelId="{5B0E7874-32F5-7643-A1CC-961233BC9694}" type="parTrans" cxnId="{5D2D355D-5350-0646-A809-93D2C3350FAE}">
      <dgm:prSet/>
      <dgm:spPr/>
      <dgm:t>
        <a:bodyPr/>
        <a:lstStyle/>
        <a:p>
          <a:endParaRPr lang="en-US"/>
        </a:p>
      </dgm:t>
    </dgm:pt>
    <dgm:pt modelId="{14879ADC-F49B-674F-8CA4-8341CEBA759F}" type="sibTrans" cxnId="{5D2D355D-5350-0646-A809-93D2C3350FAE}">
      <dgm:prSet/>
      <dgm:spPr/>
      <dgm:t>
        <a:bodyPr/>
        <a:lstStyle/>
        <a:p>
          <a:endParaRPr lang="en-US"/>
        </a:p>
      </dgm:t>
    </dgm:pt>
    <dgm:pt modelId="{92DD022A-45EF-B44A-93E4-E334949BBD16}">
      <dgm:prSet/>
      <dgm:spPr/>
      <dgm:t>
        <a:bodyPr/>
        <a:lstStyle/>
        <a:p>
          <a:pPr rtl="0"/>
          <a:r>
            <a:rPr lang="en-US" b="1" dirty="0" smtClean="0">
              <a:solidFill>
                <a:schemeClr val="tx1"/>
              </a:solidFill>
              <a:latin typeface="+mj-lt"/>
            </a:rPr>
            <a:t>Examines traffic packet by packet in real or close to real time</a:t>
          </a:r>
          <a:endParaRPr lang="en-US" dirty="0">
            <a:solidFill>
              <a:schemeClr val="tx1"/>
            </a:solidFill>
            <a:latin typeface="+mj-lt"/>
          </a:endParaRPr>
        </a:p>
      </dgm:t>
    </dgm:pt>
    <dgm:pt modelId="{E3265556-6053-E048-AD9C-175C8BAA864E}" type="parTrans" cxnId="{99A9085D-DEB9-A246-B914-1CD4470393CB}">
      <dgm:prSet/>
      <dgm:spPr/>
      <dgm:t>
        <a:bodyPr/>
        <a:lstStyle/>
        <a:p>
          <a:endParaRPr lang="en-US"/>
        </a:p>
      </dgm:t>
    </dgm:pt>
    <dgm:pt modelId="{FD62A374-1213-EF45-B1EE-7EC49D1D062E}" type="sibTrans" cxnId="{99A9085D-DEB9-A246-B914-1CD4470393CB}">
      <dgm:prSet/>
      <dgm:spPr/>
      <dgm:t>
        <a:bodyPr/>
        <a:lstStyle/>
        <a:p>
          <a:endParaRPr lang="en-US"/>
        </a:p>
      </dgm:t>
    </dgm:pt>
    <dgm:pt modelId="{5B358BDA-08E6-7F42-818D-9B525C00D153}">
      <dgm:prSet/>
      <dgm:spPr/>
      <dgm:t>
        <a:bodyPr/>
        <a:lstStyle/>
        <a:p>
          <a:pPr rtl="0"/>
          <a:r>
            <a:rPr lang="en-US" b="1" dirty="0" smtClean="0">
              <a:solidFill>
                <a:schemeClr val="tx1"/>
              </a:solidFill>
              <a:latin typeface="+mj-lt"/>
            </a:rPr>
            <a:t>May examine network, transport, and/or application-level protocol activity</a:t>
          </a:r>
          <a:endParaRPr lang="en-US" dirty="0">
            <a:solidFill>
              <a:schemeClr val="tx1"/>
            </a:solidFill>
            <a:latin typeface="+mj-lt"/>
          </a:endParaRPr>
        </a:p>
      </dgm:t>
    </dgm:pt>
    <dgm:pt modelId="{E7BB15FC-328F-3142-828B-1415EA8873C0}" type="parTrans" cxnId="{AE8F2D6E-D33F-F749-9DEC-9DEA634DA3FA}">
      <dgm:prSet/>
      <dgm:spPr/>
      <dgm:t>
        <a:bodyPr/>
        <a:lstStyle/>
        <a:p>
          <a:endParaRPr lang="en-US"/>
        </a:p>
      </dgm:t>
    </dgm:pt>
    <dgm:pt modelId="{415DEC82-1D10-F841-AE8E-83AC3825A031}" type="sibTrans" cxnId="{AE8F2D6E-D33F-F749-9DEC-9DEA634DA3FA}">
      <dgm:prSet/>
      <dgm:spPr/>
      <dgm:t>
        <a:bodyPr/>
        <a:lstStyle/>
        <a:p>
          <a:endParaRPr lang="en-US"/>
        </a:p>
      </dgm:t>
    </dgm:pt>
    <dgm:pt modelId="{749909E7-5251-3247-A6A6-7420A411A5CE}">
      <dgm:prSet/>
      <dgm:spPr/>
      <dgm:t>
        <a:bodyPr/>
        <a:lstStyle/>
        <a:p>
          <a:pPr rtl="0"/>
          <a:r>
            <a:rPr lang="en-US" b="1" dirty="0" smtClean="0">
              <a:solidFill>
                <a:schemeClr val="tx1"/>
              </a:solidFill>
              <a:latin typeface="+mj-lt"/>
            </a:rPr>
            <a:t>Comprised of a number of sensors, one or more servers for NIDS management functions, and one or more management consoles for the human interface</a:t>
          </a:r>
          <a:endParaRPr lang="en-US" dirty="0">
            <a:solidFill>
              <a:schemeClr val="tx1"/>
            </a:solidFill>
            <a:latin typeface="+mj-lt"/>
          </a:endParaRPr>
        </a:p>
      </dgm:t>
    </dgm:pt>
    <dgm:pt modelId="{957C4E34-E9EE-3A47-A325-A16049DDBD48}" type="parTrans" cxnId="{0453D871-C80E-594B-860B-DEE2D2088468}">
      <dgm:prSet/>
      <dgm:spPr/>
      <dgm:t>
        <a:bodyPr/>
        <a:lstStyle/>
        <a:p>
          <a:endParaRPr lang="en-US"/>
        </a:p>
      </dgm:t>
    </dgm:pt>
    <dgm:pt modelId="{31C07560-F554-ED46-B1BA-92E868AF2545}" type="sibTrans" cxnId="{0453D871-C80E-594B-860B-DEE2D2088468}">
      <dgm:prSet/>
      <dgm:spPr/>
      <dgm:t>
        <a:bodyPr/>
        <a:lstStyle/>
        <a:p>
          <a:endParaRPr lang="en-US"/>
        </a:p>
      </dgm:t>
    </dgm:pt>
    <dgm:pt modelId="{C1E393DF-EF5A-744C-A755-893EDCCF5630}">
      <dgm:prSet/>
      <dgm:spPr/>
      <dgm:t>
        <a:bodyPr/>
        <a:lstStyle/>
        <a:p>
          <a:pPr rtl="0"/>
          <a:r>
            <a:rPr lang="en-US" b="1" dirty="0" smtClean="0">
              <a:solidFill>
                <a:schemeClr val="tx1"/>
              </a:solidFill>
              <a:latin typeface="+mj-lt"/>
            </a:rPr>
            <a:t>Analysis of traffic patterns may be done at the sensor, the management server or a combination of the two</a:t>
          </a:r>
          <a:endParaRPr lang="en-US" b="1" dirty="0">
            <a:solidFill>
              <a:schemeClr val="tx1"/>
            </a:solidFill>
            <a:latin typeface="+mj-lt"/>
          </a:endParaRPr>
        </a:p>
      </dgm:t>
    </dgm:pt>
    <dgm:pt modelId="{49A314F0-F9E6-3145-9455-5F68B2BA98BD}" type="parTrans" cxnId="{4269A0E1-15C9-124E-9528-C34D4E9C02AD}">
      <dgm:prSet/>
      <dgm:spPr/>
      <dgm:t>
        <a:bodyPr/>
        <a:lstStyle/>
        <a:p>
          <a:endParaRPr lang="en-US"/>
        </a:p>
      </dgm:t>
    </dgm:pt>
    <dgm:pt modelId="{D7CD2DBD-74DE-A740-A613-D59F350CE36A}" type="sibTrans" cxnId="{4269A0E1-15C9-124E-9528-C34D4E9C02AD}">
      <dgm:prSet/>
      <dgm:spPr/>
      <dgm:t>
        <a:bodyPr/>
        <a:lstStyle/>
        <a:p>
          <a:endParaRPr lang="en-US"/>
        </a:p>
      </dgm:t>
    </dgm:pt>
    <dgm:pt modelId="{6A71C406-A426-F341-821E-7D2ECDD7BC8D}" type="pres">
      <dgm:prSet presAssocID="{8601374B-8A6F-9246-B7D6-4E9703F8DA18}" presName="diagram" presStyleCnt="0">
        <dgm:presLayoutVars>
          <dgm:dir/>
          <dgm:resizeHandles val="exact"/>
        </dgm:presLayoutVars>
      </dgm:prSet>
      <dgm:spPr/>
      <dgm:t>
        <a:bodyPr/>
        <a:lstStyle/>
        <a:p>
          <a:endParaRPr lang="en-US"/>
        </a:p>
      </dgm:t>
    </dgm:pt>
    <dgm:pt modelId="{611BAE6B-DE61-E748-9610-1A7728AD8127}" type="pres">
      <dgm:prSet presAssocID="{7BC72448-170D-F74A-9011-A5DFA4CE7982}" presName="node" presStyleLbl="node1" presStyleIdx="0" presStyleCnt="5" custLinFactNeighborX="-2749" custLinFactNeighborY="-200">
        <dgm:presLayoutVars>
          <dgm:bulletEnabled val="1"/>
        </dgm:presLayoutVars>
      </dgm:prSet>
      <dgm:spPr/>
      <dgm:t>
        <a:bodyPr/>
        <a:lstStyle/>
        <a:p>
          <a:endParaRPr lang="en-US"/>
        </a:p>
      </dgm:t>
    </dgm:pt>
    <dgm:pt modelId="{B18E8346-2EBE-CB44-BAFD-E3518E50BADF}" type="pres">
      <dgm:prSet presAssocID="{14879ADC-F49B-674F-8CA4-8341CEBA759F}" presName="sibTrans" presStyleCnt="0"/>
      <dgm:spPr/>
    </dgm:pt>
    <dgm:pt modelId="{3CBC6E56-F355-024C-85A5-6D759FE05521}" type="pres">
      <dgm:prSet presAssocID="{92DD022A-45EF-B44A-93E4-E334949BBD16}" presName="node" presStyleLbl="node1" presStyleIdx="1" presStyleCnt="5">
        <dgm:presLayoutVars>
          <dgm:bulletEnabled val="1"/>
        </dgm:presLayoutVars>
      </dgm:prSet>
      <dgm:spPr/>
      <dgm:t>
        <a:bodyPr/>
        <a:lstStyle/>
        <a:p>
          <a:endParaRPr lang="en-US"/>
        </a:p>
      </dgm:t>
    </dgm:pt>
    <dgm:pt modelId="{2B716F7F-0814-2D42-AC34-4A2D062AF767}" type="pres">
      <dgm:prSet presAssocID="{FD62A374-1213-EF45-B1EE-7EC49D1D062E}" presName="sibTrans" presStyleCnt="0"/>
      <dgm:spPr/>
    </dgm:pt>
    <dgm:pt modelId="{9F5EA9DC-B1F1-9D4B-80CC-65D818ED914D}" type="pres">
      <dgm:prSet presAssocID="{5B358BDA-08E6-7F42-818D-9B525C00D153}" presName="node" presStyleLbl="node1" presStyleIdx="2" presStyleCnt="5">
        <dgm:presLayoutVars>
          <dgm:bulletEnabled val="1"/>
        </dgm:presLayoutVars>
      </dgm:prSet>
      <dgm:spPr/>
      <dgm:t>
        <a:bodyPr/>
        <a:lstStyle/>
        <a:p>
          <a:endParaRPr lang="en-US"/>
        </a:p>
      </dgm:t>
    </dgm:pt>
    <dgm:pt modelId="{5FE0113D-973A-8D4E-BE1E-600B0F5B720E}" type="pres">
      <dgm:prSet presAssocID="{415DEC82-1D10-F841-AE8E-83AC3825A031}" presName="sibTrans" presStyleCnt="0"/>
      <dgm:spPr/>
    </dgm:pt>
    <dgm:pt modelId="{510DD90C-26DA-9146-9AA0-031B6F528AB3}" type="pres">
      <dgm:prSet presAssocID="{749909E7-5251-3247-A6A6-7420A411A5CE}" presName="node" presStyleLbl="node1" presStyleIdx="3" presStyleCnt="5">
        <dgm:presLayoutVars>
          <dgm:bulletEnabled val="1"/>
        </dgm:presLayoutVars>
      </dgm:prSet>
      <dgm:spPr/>
      <dgm:t>
        <a:bodyPr/>
        <a:lstStyle/>
        <a:p>
          <a:endParaRPr lang="en-US"/>
        </a:p>
      </dgm:t>
    </dgm:pt>
    <dgm:pt modelId="{9694A64D-9CD9-1346-B83E-D3DB28CF4A06}" type="pres">
      <dgm:prSet presAssocID="{31C07560-F554-ED46-B1BA-92E868AF2545}" presName="sibTrans" presStyleCnt="0"/>
      <dgm:spPr/>
    </dgm:pt>
    <dgm:pt modelId="{E52F68B5-8B17-084B-9F2E-0B2A287DF90A}" type="pres">
      <dgm:prSet presAssocID="{C1E393DF-EF5A-744C-A755-893EDCCF5630}" presName="node" presStyleLbl="node1" presStyleIdx="4" presStyleCnt="5">
        <dgm:presLayoutVars>
          <dgm:bulletEnabled val="1"/>
        </dgm:presLayoutVars>
      </dgm:prSet>
      <dgm:spPr/>
      <dgm:t>
        <a:bodyPr/>
        <a:lstStyle/>
        <a:p>
          <a:endParaRPr lang="en-US"/>
        </a:p>
      </dgm:t>
    </dgm:pt>
  </dgm:ptLst>
  <dgm:cxnLst>
    <dgm:cxn modelId="{99A9085D-DEB9-A246-B914-1CD4470393CB}" srcId="{8601374B-8A6F-9246-B7D6-4E9703F8DA18}" destId="{92DD022A-45EF-B44A-93E4-E334949BBD16}" srcOrd="1" destOrd="0" parTransId="{E3265556-6053-E048-AD9C-175C8BAA864E}" sibTransId="{FD62A374-1213-EF45-B1EE-7EC49D1D062E}"/>
    <dgm:cxn modelId="{4269A0E1-15C9-124E-9528-C34D4E9C02AD}" srcId="{8601374B-8A6F-9246-B7D6-4E9703F8DA18}" destId="{C1E393DF-EF5A-744C-A755-893EDCCF5630}" srcOrd="4" destOrd="0" parTransId="{49A314F0-F9E6-3145-9455-5F68B2BA98BD}" sibTransId="{D7CD2DBD-74DE-A740-A613-D59F350CE36A}"/>
    <dgm:cxn modelId="{AE8F2D6E-D33F-F749-9DEC-9DEA634DA3FA}" srcId="{8601374B-8A6F-9246-B7D6-4E9703F8DA18}" destId="{5B358BDA-08E6-7F42-818D-9B525C00D153}" srcOrd="2" destOrd="0" parTransId="{E7BB15FC-328F-3142-828B-1415EA8873C0}" sibTransId="{415DEC82-1D10-F841-AE8E-83AC3825A031}"/>
    <dgm:cxn modelId="{191F9384-B186-0E46-858D-21282091CCBF}" type="presOf" srcId="{8601374B-8A6F-9246-B7D6-4E9703F8DA18}" destId="{6A71C406-A426-F341-821E-7D2ECDD7BC8D}" srcOrd="0" destOrd="0" presId="urn:microsoft.com/office/officeart/2005/8/layout/default#2"/>
    <dgm:cxn modelId="{0BF43207-1686-D542-9EB7-BEB5D992C7FB}" type="presOf" srcId="{7BC72448-170D-F74A-9011-A5DFA4CE7982}" destId="{611BAE6B-DE61-E748-9610-1A7728AD8127}" srcOrd="0" destOrd="0" presId="urn:microsoft.com/office/officeart/2005/8/layout/default#2"/>
    <dgm:cxn modelId="{0453D871-C80E-594B-860B-DEE2D2088468}" srcId="{8601374B-8A6F-9246-B7D6-4E9703F8DA18}" destId="{749909E7-5251-3247-A6A6-7420A411A5CE}" srcOrd="3" destOrd="0" parTransId="{957C4E34-E9EE-3A47-A325-A16049DDBD48}" sibTransId="{31C07560-F554-ED46-B1BA-92E868AF2545}"/>
    <dgm:cxn modelId="{5F151FA0-1F32-FF40-BA4C-A66E21387480}" type="presOf" srcId="{5B358BDA-08E6-7F42-818D-9B525C00D153}" destId="{9F5EA9DC-B1F1-9D4B-80CC-65D818ED914D}" srcOrd="0" destOrd="0" presId="urn:microsoft.com/office/officeart/2005/8/layout/default#2"/>
    <dgm:cxn modelId="{5D2D355D-5350-0646-A809-93D2C3350FAE}" srcId="{8601374B-8A6F-9246-B7D6-4E9703F8DA18}" destId="{7BC72448-170D-F74A-9011-A5DFA4CE7982}" srcOrd="0" destOrd="0" parTransId="{5B0E7874-32F5-7643-A1CC-961233BC9694}" sibTransId="{14879ADC-F49B-674F-8CA4-8341CEBA759F}"/>
    <dgm:cxn modelId="{F9F46D0D-CF06-2C48-8D98-81B00135B5B0}" type="presOf" srcId="{C1E393DF-EF5A-744C-A755-893EDCCF5630}" destId="{E52F68B5-8B17-084B-9F2E-0B2A287DF90A}" srcOrd="0" destOrd="0" presId="urn:microsoft.com/office/officeart/2005/8/layout/default#2"/>
    <dgm:cxn modelId="{7192E0C4-D41F-954A-83F0-A71FFB16A71D}" type="presOf" srcId="{749909E7-5251-3247-A6A6-7420A411A5CE}" destId="{510DD90C-26DA-9146-9AA0-031B6F528AB3}" srcOrd="0" destOrd="0" presId="urn:microsoft.com/office/officeart/2005/8/layout/default#2"/>
    <dgm:cxn modelId="{163389C8-B4AA-324B-B000-F25AE818BE8F}" type="presOf" srcId="{92DD022A-45EF-B44A-93E4-E334949BBD16}" destId="{3CBC6E56-F355-024C-85A5-6D759FE05521}" srcOrd="0" destOrd="0" presId="urn:microsoft.com/office/officeart/2005/8/layout/default#2"/>
    <dgm:cxn modelId="{DF2BBAAC-6916-2348-96DE-A82E42E1ADA2}" type="presParOf" srcId="{6A71C406-A426-F341-821E-7D2ECDD7BC8D}" destId="{611BAE6B-DE61-E748-9610-1A7728AD8127}" srcOrd="0" destOrd="0" presId="urn:microsoft.com/office/officeart/2005/8/layout/default#2"/>
    <dgm:cxn modelId="{9F5CA1E5-A8B0-8F46-9338-E1CC840743E9}" type="presParOf" srcId="{6A71C406-A426-F341-821E-7D2ECDD7BC8D}" destId="{B18E8346-2EBE-CB44-BAFD-E3518E50BADF}" srcOrd="1" destOrd="0" presId="urn:microsoft.com/office/officeart/2005/8/layout/default#2"/>
    <dgm:cxn modelId="{4063378D-4854-1740-9A6C-442E6F61016D}" type="presParOf" srcId="{6A71C406-A426-F341-821E-7D2ECDD7BC8D}" destId="{3CBC6E56-F355-024C-85A5-6D759FE05521}" srcOrd="2" destOrd="0" presId="urn:microsoft.com/office/officeart/2005/8/layout/default#2"/>
    <dgm:cxn modelId="{E0721A85-BE1B-C147-9F97-681DDE6016D3}" type="presParOf" srcId="{6A71C406-A426-F341-821E-7D2ECDD7BC8D}" destId="{2B716F7F-0814-2D42-AC34-4A2D062AF767}" srcOrd="3" destOrd="0" presId="urn:microsoft.com/office/officeart/2005/8/layout/default#2"/>
    <dgm:cxn modelId="{DD811776-9679-0F46-A6AD-90B5180E788D}" type="presParOf" srcId="{6A71C406-A426-F341-821E-7D2ECDD7BC8D}" destId="{9F5EA9DC-B1F1-9D4B-80CC-65D818ED914D}" srcOrd="4" destOrd="0" presId="urn:microsoft.com/office/officeart/2005/8/layout/default#2"/>
    <dgm:cxn modelId="{B10D995E-0367-624B-A32D-EA03F9BEA026}" type="presParOf" srcId="{6A71C406-A426-F341-821E-7D2ECDD7BC8D}" destId="{5FE0113D-973A-8D4E-BE1E-600B0F5B720E}" srcOrd="5" destOrd="0" presId="urn:microsoft.com/office/officeart/2005/8/layout/default#2"/>
    <dgm:cxn modelId="{915F1E73-83DC-BE49-B5EC-8C2ECC1BBEF9}" type="presParOf" srcId="{6A71C406-A426-F341-821E-7D2ECDD7BC8D}" destId="{510DD90C-26DA-9146-9AA0-031B6F528AB3}" srcOrd="6" destOrd="0" presId="urn:microsoft.com/office/officeart/2005/8/layout/default#2"/>
    <dgm:cxn modelId="{2FB7FEF9-8131-B04B-A789-8A0B3CD617E1}" type="presParOf" srcId="{6A71C406-A426-F341-821E-7D2ECDD7BC8D}" destId="{9694A64D-9CD9-1346-B83E-D3DB28CF4A06}" srcOrd="7" destOrd="0" presId="urn:microsoft.com/office/officeart/2005/8/layout/default#2"/>
    <dgm:cxn modelId="{A345496D-F9C0-374A-AAC9-B3B834C46024}" type="presParOf" srcId="{6A71C406-A426-F341-821E-7D2ECDD7BC8D}" destId="{E52F68B5-8B17-084B-9F2E-0B2A287DF90A}"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CE45D2-F0A9-1A4B-BF8B-945174DCE71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99D0E72-F52F-E44A-82AF-0BA2F47D3458}">
      <dgm:prSet phldrT="[Text]"/>
      <dgm:spPr/>
      <dgm:t>
        <a:bodyPr/>
        <a:lstStyle/>
        <a:p>
          <a:r>
            <a:rPr lang="en-US" b="1" dirty="0" smtClean="0"/>
            <a:t>Intrusion Detection Message Exchange Requirements (RFC 4766)</a:t>
          </a:r>
          <a:endParaRPr lang="en-US" dirty="0"/>
        </a:p>
      </dgm:t>
    </dgm:pt>
    <dgm:pt modelId="{C862FBD1-CAC5-6E45-A386-F41BE81282D2}" type="parTrans" cxnId="{32310B90-03A3-D14B-B46D-B5969894FE5B}">
      <dgm:prSet/>
      <dgm:spPr/>
      <dgm:t>
        <a:bodyPr/>
        <a:lstStyle/>
        <a:p>
          <a:endParaRPr lang="en-US"/>
        </a:p>
      </dgm:t>
    </dgm:pt>
    <dgm:pt modelId="{F2E6C5EF-F80A-7040-B03B-61D831F4D37D}" type="sibTrans" cxnId="{32310B90-03A3-D14B-B46D-B5969894FE5B}">
      <dgm:prSet/>
      <dgm:spPr/>
      <dgm:t>
        <a:bodyPr/>
        <a:lstStyle/>
        <a:p>
          <a:endParaRPr lang="en-US"/>
        </a:p>
      </dgm:t>
    </dgm:pt>
    <dgm:pt modelId="{C16AAED6-CCDA-5A4A-9061-1D2B215B50C5}">
      <dgm:prSet/>
      <dgm:spPr/>
      <dgm:t>
        <a:bodyPr/>
        <a:lstStyle/>
        <a:p>
          <a:r>
            <a:rPr lang="en-US" smtClean="0"/>
            <a:t>Document defines requirements for the Intrusion Detection Message Exchange Format (IDMEF)</a:t>
          </a:r>
          <a:endParaRPr lang="en-US" dirty="0" smtClean="0"/>
        </a:p>
      </dgm:t>
    </dgm:pt>
    <dgm:pt modelId="{D555FA89-D0A6-5A4D-A568-F1C26D871573}" type="parTrans" cxnId="{0625230D-51E1-E148-B0F1-884D913B4CEA}">
      <dgm:prSet/>
      <dgm:spPr/>
      <dgm:t>
        <a:bodyPr/>
        <a:lstStyle/>
        <a:p>
          <a:endParaRPr lang="en-US"/>
        </a:p>
      </dgm:t>
    </dgm:pt>
    <dgm:pt modelId="{587F9493-DE03-5142-8120-368EADCBF19E}" type="sibTrans" cxnId="{0625230D-51E1-E148-B0F1-884D913B4CEA}">
      <dgm:prSet/>
      <dgm:spPr/>
      <dgm:t>
        <a:bodyPr/>
        <a:lstStyle/>
        <a:p>
          <a:endParaRPr lang="en-US"/>
        </a:p>
      </dgm:t>
    </dgm:pt>
    <dgm:pt modelId="{F530450E-A2AA-AB49-AFC3-FF0D8596A616}">
      <dgm:prSet/>
      <dgm:spPr/>
      <dgm:t>
        <a:bodyPr/>
        <a:lstStyle/>
        <a:p>
          <a:r>
            <a:rPr lang="en-US" smtClean="0"/>
            <a:t>Also specifies requirements for a communication protocol for communicating IDMEF</a:t>
          </a:r>
          <a:endParaRPr lang="en-US" dirty="0"/>
        </a:p>
      </dgm:t>
    </dgm:pt>
    <dgm:pt modelId="{AF707E42-5DB2-494E-8196-550B027470BF}" type="parTrans" cxnId="{34BA3CF2-7460-6E4E-9543-22C42D6363F7}">
      <dgm:prSet/>
      <dgm:spPr/>
      <dgm:t>
        <a:bodyPr/>
        <a:lstStyle/>
        <a:p>
          <a:endParaRPr lang="en-US"/>
        </a:p>
      </dgm:t>
    </dgm:pt>
    <dgm:pt modelId="{8E1CAB0D-7D41-0A48-9F90-88756C1C300D}" type="sibTrans" cxnId="{34BA3CF2-7460-6E4E-9543-22C42D6363F7}">
      <dgm:prSet/>
      <dgm:spPr/>
      <dgm:t>
        <a:bodyPr/>
        <a:lstStyle/>
        <a:p>
          <a:endParaRPr lang="en-US"/>
        </a:p>
      </dgm:t>
    </dgm:pt>
    <dgm:pt modelId="{CD598BF4-6E3C-9440-9C11-CDBA5E5DFA6B}">
      <dgm:prSet/>
      <dgm:spPr/>
      <dgm:t>
        <a:bodyPr/>
        <a:lstStyle/>
        <a:p>
          <a:r>
            <a:rPr lang="en-US" b="1" dirty="0" smtClean="0"/>
            <a:t>The Intrusion Detection Message Exchange Format (RFC 4765)</a:t>
          </a:r>
        </a:p>
      </dgm:t>
    </dgm:pt>
    <dgm:pt modelId="{47565AA5-9F84-8C41-AEA9-25E84E0E140D}" type="parTrans" cxnId="{C7E779A3-FCAB-5E4E-A2D6-9F5A506F431E}">
      <dgm:prSet/>
      <dgm:spPr/>
      <dgm:t>
        <a:bodyPr/>
        <a:lstStyle/>
        <a:p>
          <a:endParaRPr lang="en-US"/>
        </a:p>
      </dgm:t>
    </dgm:pt>
    <dgm:pt modelId="{985B58B5-FCAC-C04E-9C52-66C3042B7606}" type="sibTrans" cxnId="{C7E779A3-FCAB-5E4E-A2D6-9F5A506F431E}">
      <dgm:prSet/>
      <dgm:spPr/>
      <dgm:t>
        <a:bodyPr/>
        <a:lstStyle/>
        <a:p>
          <a:endParaRPr lang="en-US"/>
        </a:p>
      </dgm:t>
    </dgm:pt>
    <dgm:pt modelId="{BDD7BB8E-13FD-3644-878D-6E18CF5401C0}">
      <dgm:prSet/>
      <dgm:spPr/>
      <dgm:t>
        <a:bodyPr/>
        <a:lstStyle/>
        <a:p>
          <a:r>
            <a:rPr lang="en-US" smtClean="0"/>
            <a:t>Document describes a data model to represent information exported by intrusion detection systems and explains the rationale for using this model</a:t>
          </a:r>
          <a:endParaRPr lang="en-US" dirty="0" smtClean="0"/>
        </a:p>
      </dgm:t>
    </dgm:pt>
    <dgm:pt modelId="{516D02FF-C824-F54E-A458-BAF038684CFE}" type="parTrans" cxnId="{7578229C-6986-844E-9ACE-3C83D771E6FA}">
      <dgm:prSet/>
      <dgm:spPr/>
      <dgm:t>
        <a:bodyPr/>
        <a:lstStyle/>
        <a:p>
          <a:endParaRPr lang="en-US"/>
        </a:p>
      </dgm:t>
    </dgm:pt>
    <dgm:pt modelId="{EECB9C93-8BF5-874B-B58A-FCD1835A595D}" type="sibTrans" cxnId="{7578229C-6986-844E-9ACE-3C83D771E6FA}">
      <dgm:prSet/>
      <dgm:spPr/>
      <dgm:t>
        <a:bodyPr/>
        <a:lstStyle/>
        <a:p>
          <a:endParaRPr lang="en-US"/>
        </a:p>
      </dgm:t>
    </dgm:pt>
    <dgm:pt modelId="{D9CDF1C7-C2CA-CD41-93B6-607D6D780C46}">
      <dgm:prSet/>
      <dgm:spPr/>
      <dgm:t>
        <a:bodyPr/>
        <a:lstStyle/>
        <a:p>
          <a:r>
            <a:rPr lang="en-US" dirty="0" smtClean="0"/>
            <a:t>An implementation of the data model in the Extensible Markup Language (XML) is presented, and XML Document Type Definition is developed, and examples are provided</a:t>
          </a:r>
          <a:endParaRPr lang="en-US" dirty="0"/>
        </a:p>
      </dgm:t>
    </dgm:pt>
    <dgm:pt modelId="{D4CD7FF2-4C48-7A42-A910-B11DA9E2D5A0}" type="parTrans" cxnId="{38E1134F-F05D-764C-9723-FC1D9BE8D78F}">
      <dgm:prSet/>
      <dgm:spPr/>
      <dgm:t>
        <a:bodyPr/>
        <a:lstStyle/>
        <a:p>
          <a:endParaRPr lang="en-US"/>
        </a:p>
      </dgm:t>
    </dgm:pt>
    <dgm:pt modelId="{C9F85DB4-3D1E-B440-ADE5-DC328582AF44}" type="sibTrans" cxnId="{38E1134F-F05D-764C-9723-FC1D9BE8D78F}">
      <dgm:prSet/>
      <dgm:spPr/>
      <dgm:t>
        <a:bodyPr/>
        <a:lstStyle/>
        <a:p>
          <a:endParaRPr lang="en-US"/>
        </a:p>
      </dgm:t>
    </dgm:pt>
    <dgm:pt modelId="{99A4E792-5671-174F-8348-0587008ED7B4}">
      <dgm:prSet/>
      <dgm:spPr/>
      <dgm:t>
        <a:bodyPr/>
        <a:lstStyle/>
        <a:p>
          <a:r>
            <a:rPr lang="en-US" b="1" smtClean="0"/>
            <a:t>The Intrusion Detection Exchange Protocol (RFC 4767)</a:t>
          </a:r>
          <a:endParaRPr lang="en-US" b="1" dirty="0" smtClean="0"/>
        </a:p>
      </dgm:t>
    </dgm:pt>
    <dgm:pt modelId="{71918D7C-B3E2-844B-AEB2-074E489666BA}" type="parTrans" cxnId="{B9698452-DC3B-EA46-B030-1A4FF587794B}">
      <dgm:prSet/>
      <dgm:spPr/>
      <dgm:t>
        <a:bodyPr/>
        <a:lstStyle/>
        <a:p>
          <a:endParaRPr lang="en-US"/>
        </a:p>
      </dgm:t>
    </dgm:pt>
    <dgm:pt modelId="{D460320C-5F5C-D74A-974C-E8EB76C12A52}" type="sibTrans" cxnId="{B9698452-DC3B-EA46-B030-1A4FF587794B}">
      <dgm:prSet/>
      <dgm:spPr/>
      <dgm:t>
        <a:bodyPr/>
        <a:lstStyle/>
        <a:p>
          <a:endParaRPr lang="en-US"/>
        </a:p>
      </dgm:t>
    </dgm:pt>
    <dgm:pt modelId="{B9240FE0-120A-5243-9CCA-9AEA35445369}">
      <dgm:prSet/>
      <dgm:spPr/>
      <dgm:t>
        <a:bodyPr/>
        <a:lstStyle/>
        <a:p>
          <a:r>
            <a:rPr lang="en-US" smtClean="0"/>
            <a:t>Document describes the Intrusion Detection Exchange Protocol (IDXP), an application level protocol for exchanging data between intrusion detection entities</a:t>
          </a:r>
          <a:endParaRPr lang="en-US" dirty="0" smtClean="0"/>
        </a:p>
      </dgm:t>
    </dgm:pt>
    <dgm:pt modelId="{E19B4119-9F10-944D-A883-8B196A5404FA}" type="parTrans" cxnId="{1276F233-D347-B342-9B31-3D7B14EA7307}">
      <dgm:prSet/>
      <dgm:spPr/>
      <dgm:t>
        <a:bodyPr/>
        <a:lstStyle/>
        <a:p>
          <a:endParaRPr lang="en-US"/>
        </a:p>
      </dgm:t>
    </dgm:pt>
    <dgm:pt modelId="{6173F41C-26D5-3D48-8C70-AF925B8E27D9}" type="sibTrans" cxnId="{1276F233-D347-B342-9B31-3D7B14EA7307}">
      <dgm:prSet/>
      <dgm:spPr/>
      <dgm:t>
        <a:bodyPr/>
        <a:lstStyle/>
        <a:p>
          <a:endParaRPr lang="en-US"/>
        </a:p>
      </dgm:t>
    </dgm:pt>
    <dgm:pt modelId="{51D76542-12CA-974A-94C4-9371789A0738}">
      <dgm:prSet/>
      <dgm:spPr/>
      <dgm:t>
        <a:bodyPr/>
        <a:lstStyle/>
        <a:p>
          <a:r>
            <a:rPr lang="en-US" smtClean="0"/>
            <a:t>IDXP supports mutual authentication, integrity, and confidentiality over a connection oriented protocol</a:t>
          </a:r>
          <a:endParaRPr lang="en-US" dirty="0"/>
        </a:p>
      </dgm:t>
    </dgm:pt>
    <dgm:pt modelId="{9EA0AF8D-BAEE-4F49-8034-2F370642E55F}" type="parTrans" cxnId="{817647E3-FAE2-2C46-BA03-4C3DF2B7BF83}">
      <dgm:prSet/>
      <dgm:spPr/>
      <dgm:t>
        <a:bodyPr/>
        <a:lstStyle/>
        <a:p>
          <a:endParaRPr lang="en-US"/>
        </a:p>
      </dgm:t>
    </dgm:pt>
    <dgm:pt modelId="{4E0746A0-2CD4-0A4C-96A3-3A44DBAE7386}" type="sibTrans" cxnId="{817647E3-FAE2-2C46-BA03-4C3DF2B7BF83}">
      <dgm:prSet/>
      <dgm:spPr/>
      <dgm:t>
        <a:bodyPr/>
        <a:lstStyle/>
        <a:p>
          <a:endParaRPr lang="en-US"/>
        </a:p>
      </dgm:t>
    </dgm:pt>
    <dgm:pt modelId="{5E9976D1-A195-7E41-95A3-1D16782861E1}" type="pres">
      <dgm:prSet presAssocID="{8FCE45D2-F0A9-1A4B-BF8B-945174DCE716}" presName="linear" presStyleCnt="0">
        <dgm:presLayoutVars>
          <dgm:dir/>
          <dgm:animLvl val="lvl"/>
          <dgm:resizeHandles val="exact"/>
        </dgm:presLayoutVars>
      </dgm:prSet>
      <dgm:spPr/>
      <dgm:t>
        <a:bodyPr/>
        <a:lstStyle/>
        <a:p>
          <a:endParaRPr lang="en-US"/>
        </a:p>
      </dgm:t>
    </dgm:pt>
    <dgm:pt modelId="{5F3A542B-13A1-F249-88B0-F7F72CB09AAE}" type="pres">
      <dgm:prSet presAssocID="{499D0E72-F52F-E44A-82AF-0BA2F47D3458}" presName="parentLin" presStyleCnt="0"/>
      <dgm:spPr/>
    </dgm:pt>
    <dgm:pt modelId="{44D4E4A3-6762-434A-8474-8A32967FE1C9}" type="pres">
      <dgm:prSet presAssocID="{499D0E72-F52F-E44A-82AF-0BA2F47D3458}" presName="parentLeftMargin" presStyleLbl="node1" presStyleIdx="0" presStyleCnt="3"/>
      <dgm:spPr/>
      <dgm:t>
        <a:bodyPr/>
        <a:lstStyle/>
        <a:p>
          <a:endParaRPr lang="en-US"/>
        </a:p>
      </dgm:t>
    </dgm:pt>
    <dgm:pt modelId="{1D279D11-A7BC-4345-8179-DF5F6025BAEB}" type="pres">
      <dgm:prSet presAssocID="{499D0E72-F52F-E44A-82AF-0BA2F47D3458}" presName="parentText" presStyleLbl="node1" presStyleIdx="0" presStyleCnt="3">
        <dgm:presLayoutVars>
          <dgm:chMax val="0"/>
          <dgm:bulletEnabled val="1"/>
        </dgm:presLayoutVars>
      </dgm:prSet>
      <dgm:spPr/>
      <dgm:t>
        <a:bodyPr/>
        <a:lstStyle/>
        <a:p>
          <a:endParaRPr lang="en-US"/>
        </a:p>
      </dgm:t>
    </dgm:pt>
    <dgm:pt modelId="{BEB1AA60-DA9E-714F-9A3E-ABD60D6545B1}" type="pres">
      <dgm:prSet presAssocID="{499D0E72-F52F-E44A-82AF-0BA2F47D3458}" presName="negativeSpace" presStyleCnt="0"/>
      <dgm:spPr/>
    </dgm:pt>
    <dgm:pt modelId="{1A2F9A87-1F16-4445-881A-B77AD42E9FE0}" type="pres">
      <dgm:prSet presAssocID="{499D0E72-F52F-E44A-82AF-0BA2F47D3458}" presName="childText" presStyleLbl="conFgAcc1" presStyleIdx="0" presStyleCnt="3">
        <dgm:presLayoutVars>
          <dgm:bulletEnabled val="1"/>
        </dgm:presLayoutVars>
      </dgm:prSet>
      <dgm:spPr/>
      <dgm:t>
        <a:bodyPr/>
        <a:lstStyle/>
        <a:p>
          <a:endParaRPr lang="en-US"/>
        </a:p>
      </dgm:t>
    </dgm:pt>
    <dgm:pt modelId="{A41605C6-DEBD-484D-9089-6416B2ACF5EB}" type="pres">
      <dgm:prSet presAssocID="{F2E6C5EF-F80A-7040-B03B-61D831F4D37D}" presName="spaceBetweenRectangles" presStyleCnt="0"/>
      <dgm:spPr/>
    </dgm:pt>
    <dgm:pt modelId="{2560604D-BB76-2445-A8FC-39C285147738}" type="pres">
      <dgm:prSet presAssocID="{CD598BF4-6E3C-9440-9C11-CDBA5E5DFA6B}" presName="parentLin" presStyleCnt="0"/>
      <dgm:spPr/>
    </dgm:pt>
    <dgm:pt modelId="{E8CFF892-45D5-B347-B71C-40A2C1FCB694}" type="pres">
      <dgm:prSet presAssocID="{CD598BF4-6E3C-9440-9C11-CDBA5E5DFA6B}" presName="parentLeftMargin" presStyleLbl="node1" presStyleIdx="0" presStyleCnt="3"/>
      <dgm:spPr/>
      <dgm:t>
        <a:bodyPr/>
        <a:lstStyle/>
        <a:p>
          <a:endParaRPr lang="en-US"/>
        </a:p>
      </dgm:t>
    </dgm:pt>
    <dgm:pt modelId="{50C9228A-BEF3-6740-9918-C3F1B67D0F2B}" type="pres">
      <dgm:prSet presAssocID="{CD598BF4-6E3C-9440-9C11-CDBA5E5DFA6B}" presName="parentText" presStyleLbl="node1" presStyleIdx="1" presStyleCnt="3">
        <dgm:presLayoutVars>
          <dgm:chMax val="0"/>
          <dgm:bulletEnabled val="1"/>
        </dgm:presLayoutVars>
      </dgm:prSet>
      <dgm:spPr/>
      <dgm:t>
        <a:bodyPr/>
        <a:lstStyle/>
        <a:p>
          <a:endParaRPr lang="en-US"/>
        </a:p>
      </dgm:t>
    </dgm:pt>
    <dgm:pt modelId="{3BE644A4-F25C-5E49-B8CC-274056C428AD}" type="pres">
      <dgm:prSet presAssocID="{CD598BF4-6E3C-9440-9C11-CDBA5E5DFA6B}" presName="negativeSpace" presStyleCnt="0"/>
      <dgm:spPr/>
    </dgm:pt>
    <dgm:pt modelId="{753FC51C-FA6F-AD46-90DB-464A32436AD6}" type="pres">
      <dgm:prSet presAssocID="{CD598BF4-6E3C-9440-9C11-CDBA5E5DFA6B}" presName="childText" presStyleLbl="conFgAcc1" presStyleIdx="1" presStyleCnt="3">
        <dgm:presLayoutVars>
          <dgm:bulletEnabled val="1"/>
        </dgm:presLayoutVars>
      </dgm:prSet>
      <dgm:spPr/>
      <dgm:t>
        <a:bodyPr/>
        <a:lstStyle/>
        <a:p>
          <a:endParaRPr lang="en-US"/>
        </a:p>
      </dgm:t>
    </dgm:pt>
    <dgm:pt modelId="{BB29F6D4-3535-F54D-AE2E-46E0F4FA3719}" type="pres">
      <dgm:prSet presAssocID="{985B58B5-FCAC-C04E-9C52-66C3042B7606}" presName="spaceBetweenRectangles" presStyleCnt="0"/>
      <dgm:spPr/>
    </dgm:pt>
    <dgm:pt modelId="{E3E10BF4-79E0-964C-AFD8-852B8F7054F7}" type="pres">
      <dgm:prSet presAssocID="{99A4E792-5671-174F-8348-0587008ED7B4}" presName="parentLin" presStyleCnt="0"/>
      <dgm:spPr/>
    </dgm:pt>
    <dgm:pt modelId="{F7D91141-858B-7547-844B-25488CC49E9E}" type="pres">
      <dgm:prSet presAssocID="{99A4E792-5671-174F-8348-0587008ED7B4}" presName="parentLeftMargin" presStyleLbl="node1" presStyleIdx="1" presStyleCnt="3"/>
      <dgm:spPr/>
      <dgm:t>
        <a:bodyPr/>
        <a:lstStyle/>
        <a:p>
          <a:endParaRPr lang="en-US"/>
        </a:p>
      </dgm:t>
    </dgm:pt>
    <dgm:pt modelId="{96383F0D-BD30-014C-B6FE-AE96BD009901}" type="pres">
      <dgm:prSet presAssocID="{99A4E792-5671-174F-8348-0587008ED7B4}" presName="parentText" presStyleLbl="node1" presStyleIdx="2" presStyleCnt="3">
        <dgm:presLayoutVars>
          <dgm:chMax val="0"/>
          <dgm:bulletEnabled val="1"/>
        </dgm:presLayoutVars>
      </dgm:prSet>
      <dgm:spPr/>
      <dgm:t>
        <a:bodyPr/>
        <a:lstStyle/>
        <a:p>
          <a:endParaRPr lang="en-US"/>
        </a:p>
      </dgm:t>
    </dgm:pt>
    <dgm:pt modelId="{59BBBC2A-FA12-B740-82FE-1949FAD1EA78}" type="pres">
      <dgm:prSet presAssocID="{99A4E792-5671-174F-8348-0587008ED7B4}" presName="negativeSpace" presStyleCnt="0"/>
      <dgm:spPr/>
    </dgm:pt>
    <dgm:pt modelId="{3B6C441B-4B2B-5240-BB2D-310A3397BF9F}" type="pres">
      <dgm:prSet presAssocID="{99A4E792-5671-174F-8348-0587008ED7B4}" presName="childText" presStyleLbl="conFgAcc1" presStyleIdx="2" presStyleCnt="3">
        <dgm:presLayoutVars>
          <dgm:bulletEnabled val="1"/>
        </dgm:presLayoutVars>
      </dgm:prSet>
      <dgm:spPr/>
      <dgm:t>
        <a:bodyPr/>
        <a:lstStyle/>
        <a:p>
          <a:endParaRPr lang="en-US"/>
        </a:p>
      </dgm:t>
    </dgm:pt>
  </dgm:ptLst>
  <dgm:cxnLst>
    <dgm:cxn modelId="{0625230D-51E1-E148-B0F1-884D913B4CEA}" srcId="{499D0E72-F52F-E44A-82AF-0BA2F47D3458}" destId="{C16AAED6-CCDA-5A4A-9061-1D2B215B50C5}" srcOrd="0" destOrd="0" parTransId="{D555FA89-D0A6-5A4D-A568-F1C26D871573}" sibTransId="{587F9493-DE03-5142-8120-368EADCBF19E}"/>
    <dgm:cxn modelId="{D7746D0D-0E87-4548-B0D9-8E8EB189E661}" type="presOf" srcId="{D9CDF1C7-C2CA-CD41-93B6-607D6D780C46}" destId="{753FC51C-FA6F-AD46-90DB-464A32436AD6}" srcOrd="0" destOrd="1" presId="urn:microsoft.com/office/officeart/2005/8/layout/list1"/>
    <dgm:cxn modelId="{38DD3B48-24FD-6D45-85D8-C341686D7275}" type="presOf" srcId="{CD598BF4-6E3C-9440-9C11-CDBA5E5DFA6B}" destId="{E8CFF892-45D5-B347-B71C-40A2C1FCB694}" srcOrd="0" destOrd="0" presId="urn:microsoft.com/office/officeart/2005/8/layout/list1"/>
    <dgm:cxn modelId="{32310B90-03A3-D14B-B46D-B5969894FE5B}" srcId="{8FCE45D2-F0A9-1A4B-BF8B-945174DCE716}" destId="{499D0E72-F52F-E44A-82AF-0BA2F47D3458}" srcOrd="0" destOrd="0" parTransId="{C862FBD1-CAC5-6E45-A386-F41BE81282D2}" sibTransId="{F2E6C5EF-F80A-7040-B03B-61D831F4D37D}"/>
    <dgm:cxn modelId="{DDE99B77-9B5B-9545-B630-668F9F47A08F}" type="presOf" srcId="{99A4E792-5671-174F-8348-0587008ED7B4}" destId="{F7D91141-858B-7547-844B-25488CC49E9E}" srcOrd="0" destOrd="0" presId="urn:microsoft.com/office/officeart/2005/8/layout/list1"/>
    <dgm:cxn modelId="{B9698452-DC3B-EA46-B030-1A4FF587794B}" srcId="{8FCE45D2-F0A9-1A4B-BF8B-945174DCE716}" destId="{99A4E792-5671-174F-8348-0587008ED7B4}" srcOrd="2" destOrd="0" parTransId="{71918D7C-B3E2-844B-AEB2-074E489666BA}" sibTransId="{D460320C-5F5C-D74A-974C-E8EB76C12A52}"/>
    <dgm:cxn modelId="{C1FB9BA9-7FD7-6C4F-81AD-BD4F87B2E9F4}" type="presOf" srcId="{C16AAED6-CCDA-5A4A-9061-1D2B215B50C5}" destId="{1A2F9A87-1F16-4445-881A-B77AD42E9FE0}" srcOrd="0" destOrd="0" presId="urn:microsoft.com/office/officeart/2005/8/layout/list1"/>
    <dgm:cxn modelId="{E013F13E-F6FA-E74A-B393-D94A50432BC2}" type="presOf" srcId="{499D0E72-F52F-E44A-82AF-0BA2F47D3458}" destId="{1D279D11-A7BC-4345-8179-DF5F6025BAEB}" srcOrd="1" destOrd="0" presId="urn:microsoft.com/office/officeart/2005/8/layout/list1"/>
    <dgm:cxn modelId="{13EF6590-C422-684F-87A9-87A49E537739}" type="presOf" srcId="{F530450E-A2AA-AB49-AFC3-FF0D8596A616}" destId="{1A2F9A87-1F16-4445-881A-B77AD42E9FE0}" srcOrd="0" destOrd="1" presId="urn:microsoft.com/office/officeart/2005/8/layout/list1"/>
    <dgm:cxn modelId="{C2209490-0DAB-9D45-A82F-94788CFECC9F}" type="presOf" srcId="{51D76542-12CA-974A-94C4-9371789A0738}" destId="{3B6C441B-4B2B-5240-BB2D-310A3397BF9F}" srcOrd="0" destOrd="1" presId="urn:microsoft.com/office/officeart/2005/8/layout/list1"/>
    <dgm:cxn modelId="{7578229C-6986-844E-9ACE-3C83D771E6FA}" srcId="{CD598BF4-6E3C-9440-9C11-CDBA5E5DFA6B}" destId="{BDD7BB8E-13FD-3644-878D-6E18CF5401C0}" srcOrd="0" destOrd="0" parTransId="{516D02FF-C824-F54E-A458-BAF038684CFE}" sibTransId="{EECB9C93-8BF5-874B-B58A-FCD1835A595D}"/>
    <dgm:cxn modelId="{34BA3CF2-7460-6E4E-9543-22C42D6363F7}" srcId="{499D0E72-F52F-E44A-82AF-0BA2F47D3458}" destId="{F530450E-A2AA-AB49-AFC3-FF0D8596A616}" srcOrd="1" destOrd="0" parTransId="{AF707E42-5DB2-494E-8196-550B027470BF}" sibTransId="{8E1CAB0D-7D41-0A48-9F90-88756C1C300D}"/>
    <dgm:cxn modelId="{38E1134F-F05D-764C-9723-FC1D9BE8D78F}" srcId="{CD598BF4-6E3C-9440-9C11-CDBA5E5DFA6B}" destId="{D9CDF1C7-C2CA-CD41-93B6-607D6D780C46}" srcOrd="1" destOrd="0" parTransId="{D4CD7FF2-4C48-7A42-A910-B11DA9E2D5A0}" sibTransId="{C9F85DB4-3D1E-B440-ADE5-DC328582AF44}"/>
    <dgm:cxn modelId="{1276F233-D347-B342-9B31-3D7B14EA7307}" srcId="{99A4E792-5671-174F-8348-0587008ED7B4}" destId="{B9240FE0-120A-5243-9CCA-9AEA35445369}" srcOrd="0" destOrd="0" parTransId="{E19B4119-9F10-944D-A883-8B196A5404FA}" sibTransId="{6173F41C-26D5-3D48-8C70-AF925B8E27D9}"/>
    <dgm:cxn modelId="{0FA98F8D-B347-1A44-B470-D88DB2FD114F}" type="presOf" srcId="{B9240FE0-120A-5243-9CCA-9AEA35445369}" destId="{3B6C441B-4B2B-5240-BB2D-310A3397BF9F}" srcOrd="0" destOrd="0" presId="urn:microsoft.com/office/officeart/2005/8/layout/list1"/>
    <dgm:cxn modelId="{82E37DEB-E9D4-604E-AA30-78DEC72E04D4}" type="presOf" srcId="{CD598BF4-6E3C-9440-9C11-CDBA5E5DFA6B}" destId="{50C9228A-BEF3-6740-9918-C3F1B67D0F2B}" srcOrd="1" destOrd="0" presId="urn:microsoft.com/office/officeart/2005/8/layout/list1"/>
    <dgm:cxn modelId="{C7E779A3-FCAB-5E4E-A2D6-9F5A506F431E}" srcId="{8FCE45D2-F0A9-1A4B-BF8B-945174DCE716}" destId="{CD598BF4-6E3C-9440-9C11-CDBA5E5DFA6B}" srcOrd="1" destOrd="0" parTransId="{47565AA5-9F84-8C41-AEA9-25E84E0E140D}" sibTransId="{985B58B5-FCAC-C04E-9C52-66C3042B7606}"/>
    <dgm:cxn modelId="{87D59F67-1841-D545-B8AB-A8CC3348E592}" type="presOf" srcId="{99A4E792-5671-174F-8348-0587008ED7B4}" destId="{96383F0D-BD30-014C-B6FE-AE96BD009901}" srcOrd="1" destOrd="0" presId="urn:microsoft.com/office/officeart/2005/8/layout/list1"/>
    <dgm:cxn modelId="{73A6B435-2A95-1144-B45B-46C3899B37B9}" type="presOf" srcId="{BDD7BB8E-13FD-3644-878D-6E18CF5401C0}" destId="{753FC51C-FA6F-AD46-90DB-464A32436AD6}" srcOrd="0" destOrd="0" presId="urn:microsoft.com/office/officeart/2005/8/layout/list1"/>
    <dgm:cxn modelId="{4BD62823-FE57-3A4D-8A4D-C6CADE6EA596}" type="presOf" srcId="{8FCE45D2-F0A9-1A4B-BF8B-945174DCE716}" destId="{5E9976D1-A195-7E41-95A3-1D16782861E1}" srcOrd="0" destOrd="0" presId="urn:microsoft.com/office/officeart/2005/8/layout/list1"/>
    <dgm:cxn modelId="{817647E3-FAE2-2C46-BA03-4C3DF2B7BF83}" srcId="{99A4E792-5671-174F-8348-0587008ED7B4}" destId="{51D76542-12CA-974A-94C4-9371789A0738}" srcOrd="1" destOrd="0" parTransId="{9EA0AF8D-BAEE-4F49-8034-2F370642E55F}" sibTransId="{4E0746A0-2CD4-0A4C-96A3-3A44DBAE7386}"/>
    <dgm:cxn modelId="{5C0E6871-C859-B243-B405-A915A076F470}" type="presOf" srcId="{499D0E72-F52F-E44A-82AF-0BA2F47D3458}" destId="{44D4E4A3-6762-434A-8474-8A32967FE1C9}" srcOrd="0" destOrd="0" presId="urn:microsoft.com/office/officeart/2005/8/layout/list1"/>
    <dgm:cxn modelId="{67B97854-F067-6148-9B1F-F8FD9E83CC6D}" type="presParOf" srcId="{5E9976D1-A195-7E41-95A3-1D16782861E1}" destId="{5F3A542B-13A1-F249-88B0-F7F72CB09AAE}" srcOrd="0" destOrd="0" presId="urn:microsoft.com/office/officeart/2005/8/layout/list1"/>
    <dgm:cxn modelId="{CF7D905F-4622-2F41-9B08-296B87E5A057}" type="presParOf" srcId="{5F3A542B-13A1-F249-88B0-F7F72CB09AAE}" destId="{44D4E4A3-6762-434A-8474-8A32967FE1C9}" srcOrd="0" destOrd="0" presId="urn:microsoft.com/office/officeart/2005/8/layout/list1"/>
    <dgm:cxn modelId="{172F8388-A7AD-B74A-8B6A-D31EAD0A4AD9}" type="presParOf" srcId="{5F3A542B-13A1-F249-88B0-F7F72CB09AAE}" destId="{1D279D11-A7BC-4345-8179-DF5F6025BAEB}" srcOrd="1" destOrd="0" presId="urn:microsoft.com/office/officeart/2005/8/layout/list1"/>
    <dgm:cxn modelId="{584BA1B5-1D97-4243-8FF6-06585158117B}" type="presParOf" srcId="{5E9976D1-A195-7E41-95A3-1D16782861E1}" destId="{BEB1AA60-DA9E-714F-9A3E-ABD60D6545B1}" srcOrd="1" destOrd="0" presId="urn:microsoft.com/office/officeart/2005/8/layout/list1"/>
    <dgm:cxn modelId="{73256D1A-CCC8-8247-986A-CC2CC537BE63}" type="presParOf" srcId="{5E9976D1-A195-7E41-95A3-1D16782861E1}" destId="{1A2F9A87-1F16-4445-881A-B77AD42E9FE0}" srcOrd="2" destOrd="0" presId="urn:microsoft.com/office/officeart/2005/8/layout/list1"/>
    <dgm:cxn modelId="{63431CE7-8018-0D4F-94E2-D57317430F47}" type="presParOf" srcId="{5E9976D1-A195-7E41-95A3-1D16782861E1}" destId="{A41605C6-DEBD-484D-9089-6416B2ACF5EB}" srcOrd="3" destOrd="0" presId="urn:microsoft.com/office/officeart/2005/8/layout/list1"/>
    <dgm:cxn modelId="{68FF9446-B2D0-9C44-B2A2-1DBFD839CF2F}" type="presParOf" srcId="{5E9976D1-A195-7E41-95A3-1D16782861E1}" destId="{2560604D-BB76-2445-A8FC-39C285147738}" srcOrd="4" destOrd="0" presId="urn:microsoft.com/office/officeart/2005/8/layout/list1"/>
    <dgm:cxn modelId="{359E3FBC-CDB8-9041-92B0-27BA77C5BD42}" type="presParOf" srcId="{2560604D-BB76-2445-A8FC-39C285147738}" destId="{E8CFF892-45D5-B347-B71C-40A2C1FCB694}" srcOrd="0" destOrd="0" presId="urn:microsoft.com/office/officeart/2005/8/layout/list1"/>
    <dgm:cxn modelId="{0D3957DA-54FA-2343-800F-495A68C979FF}" type="presParOf" srcId="{2560604D-BB76-2445-A8FC-39C285147738}" destId="{50C9228A-BEF3-6740-9918-C3F1B67D0F2B}" srcOrd="1" destOrd="0" presId="urn:microsoft.com/office/officeart/2005/8/layout/list1"/>
    <dgm:cxn modelId="{11F9D4F5-CC30-1A44-A658-3787887DA8AB}" type="presParOf" srcId="{5E9976D1-A195-7E41-95A3-1D16782861E1}" destId="{3BE644A4-F25C-5E49-B8CC-274056C428AD}" srcOrd="5" destOrd="0" presId="urn:microsoft.com/office/officeart/2005/8/layout/list1"/>
    <dgm:cxn modelId="{88E4FC66-2B4E-2A42-8665-D04A972FDB11}" type="presParOf" srcId="{5E9976D1-A195-7E41-95A3-1D16782861E1}" destId="{753FC51C-FA6F-AD46-90DB-464A32436AD6}" srcOrd="6" destOrd="0" presId="urn:microsoft.com/office/officeart/2005/8/layout/list1"/>
    <dgm:cxn modelId="{0F80C8C1-CAA7-A642-BBD5-844E608C659C}" type="presParOf" srcId="{5E9976D1-A195-7E41-95A3-1D16782861E1}" destId="{BB29F6D4-3535-F54D-AE2E-46E0F4FA3719}" srcOrd="7" destOrd="0" presId="urn:microsoft.com/office/officeart/2005/8/layout/list1"/>
    <dgm:cxn modelId="{BCB4A86D-D027-5446-BA26-B6EEF4CD2F91}" type="presParOf" srcId="{5E9976D1-A195-7E41-95A3-1D16782861E1}" destId="{E3E10BF4-79E0-964C-AFD8-852B8F7054F7}" srcOrd="8" destOrd="0" presId="urn:microsoft.com/office/officeart/2005/8/layout/list1"/>
    <dgm:cxn modelId="{E77C9984-3134-E142-8ABA-26A591715D10}" type="presParOf" srcId="{E3E10BF4-79E0-964C-AFD8-852B8F7054F7}" destId="{F7D91141-858B-7547-844B-25488CC49E9E}" srcOrd="0" destOrd="0" presId="urn:microsoft.com/office/officeart/2005/8/layout/list1"/>
    <dgm:cxn modelId="{2C0391FE-4121-1743-9675-120F5743E73F}" type="presParOf" srcId="{E3E10BF4-79E0-964C-AFD8-852B8F7054F7}" destId="{96383F0D-BD30-014C-B6FE-AE96BD009901}" srcOrd="1" destOrd="0" presId="urn:microsoft.com/office/officeart/2005/8/layout/list1"/>
    <dgm:cxn modelId="{A52F9A2B-A139-9843-A010-DC7F4E33DE5B}" type="presParOf" srcId="{5E9976D1-A195-7E41-95A3-1D16782861E1}" destId="{59BBBC2A-FA12-B740-82FE-1949FAD1EA78}" srcOrd="9" destOrd="0" presId="urn:microsoft.com/office/officeart/2005/8/layout/list1"/>
    <dgm:cxn modelId="{E2BC2855-1FEE-AA4E-82B0-FEBE1C2AF028}" type="presParOf" srcId="{5E9976D1-A195-7E41-95A3-1D16782861E1}" destId="{3B6C441B-4B2B-5240-BB2D-310A3397BF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BA16E-AC4F-E04B-820B-E3B87DFBC5A9}">
      <dsp:nvSpPr>
        <dsp:cNvPr id="0" name=""/>
        <dsp:cNvSpPr/>
      </dsp:nvSpPr>
      <dsp:spPr>
        <a:xfrm>
          <a:off x="0" y="325016"/>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Target acquisition and information gathering</a:t>
          </a:r>
          <a:endParaRPr lang="en-US" sz="2400" kern="1200"/>
        </a:p>
      </dsp:txBody>
      <dsp:txXfrm>
        <a:off x="0" y="325016"/>
        <a:ext cx="2571749" cy="1543050"/>
      </dsp:txXfrm>
    </dsp:sp>
    <dsp:sp modelId="{BC544D0F-1EDE-9443-BA37-B40EB0DF35F8}">
      <dsp:nvSpPr>
        <dsp:cNvPr id="0" name=""/>
        <dsp:cNvSpPr/>
      </dsp:nvSpPr>
      <dsp:spPr>
        <a:xfrm>
          <a:off x="2828925" y="325016"/>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Initial access</a:t>
          </a:r>
          <a:endParaRPr lang="en-US" sz="2400" kern="1200"/>
        </a:p>
      </dsp:txBody>
      <dsp:txXfrm>
        <a:off x="2828925" y="325016"/>
        <a:ext cx="2571749" cy="1543050"/>
      </dsp:txXfrm>
    </dsp:sp>
    <dsp:sp modelId="{4B00634A-7EB6-4A48-B27F-677F606BAC24}">
      <dsp:nvSpPr>
        <dsp:cNvPr id="0" name=""/>
        <dsp:cNvSpPr/>
      </dsp:nvSpPr>
      <dsp:spPr>
        <a:xfrm>
          <a:off x="5657849" y="325016"/>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Privilege escalation</a:t>
          </a:r>
          <a:endParaRPr lang="en-US" sz="2400" kern="1200"/>
        </a:p>
      </dsp:txBody>
      <dsp:txXfrm>
        <a:off x="5657849" y="325016"/>
        <a:ext cx="2571749" cy="1543050"/>
      </dsp:txXfrm>
    </dsp:sp>
    <dsp:sp modelId="{22169D04-2360-A443-8CE5-0174128DF5E6}">
      <dsp:nvSpPr>
        <dsp:cNvPr id="0" name=""/>
        <dsp:cNvSpPr/>
      </dsp:nvSpPr>
      <dsp:spPr>
        <a:xfrm>
          <a:off x="0" y="2125242"/>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Information gathering or system exploit</a:t>
          </a:r>
          <a:endParaRPr lang="en-US" sz="2400" kern="1200"/>
        </a:p>
      </dsp:txBody>
      <dsp:txXfrm>
        <a:off x="0" y="2125242"/>
        <a:ext cx="2571749" cy="1543050"/>
      </dsp:txXfrm>
    </dsp:sp>
    <dsp:sp modelId="{14485093-1F1B-5D49-B8E1-02E45C547FDB}">
      <dsp:nvSpPr>
        <dsp:cNvPr id="0" name=""/>
        <dsp:cNvSpPr/>
      </dsp:nvSpPr>
      <dsp:spPr>
        <a:xfrm>
          <a:off x="2828925" y="2125242"/>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Maintaining access</a:t>
          </a:r>
          <a:endParaRPr lang="en-US" sz="2400" kern="1200"/>
        </a:p>
      </dsp:txBody>
      <dsp:txXfrm>
        <a:off x="2828925" y="2125242"/>
        <a:ext cx="2571749" cy="1543050"/>
      </dsp:txXfrm>
    </dsp:sp>
    <dsp:sp modelId="{D278A66A-1C9D-964C-944D-320621A818BD}">
      <dsp:nvSpPr>
        <dsp:cNvPr id="0" name=""/>
        <dsp:cNvSpPr/>
      </dsp:nvSpPr>
      <dsp:spPr>
        <a:xfrm>
          <a:off x="5657849" y="2125242"/>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Covering tracks</a:t>
          </a:r>
          <a:endParaRPr lang="en-US" sz="2400" kern="1200"/>
        </a:p>
      </dsp:txBody>
      <dsp:txXfrm>
        <a:off x="5657849" y="2125242"/>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D718-DFE5-C244-B833-90A7F5ED6EE8}">
      <dsp:nvSpPr>
        <dsp:cNvPr id="0" name=""/>
        <dsp:cNvSpPr/>
      </dsp:nvSpPr>
      <dsp:spPr>
        <a:xfrm>
          <a:off x="0" y="34028"/>
          <a:ext cx="4206240" cy="9004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solidFill>
                <a:schemeClr val="bg1"/>
              </a:solidFill>
            </a:rPr>
            <a:t>Comprises three logical components:</a:t>
          </a:r>
          <a:endParaRPr lang="en-US" sz="2500" kern="1200" dirty="0">
            <a:solidFill>
              <a:schemeClr val="bg1"/>
            </a:solidFill>
          </a:endParaRPr>
        </a:p>
      </dsp:txBody>
      <dsp:txXfrm>
        <a:off x="0" y="34028"/>
        <a:ext cx="4206240" cy="900468"/>
      </dsp:txXfrm>
    </dsp:sp>
    <dsp:sp modelId="{E6C517A6-D3A6-FF4C-B4A7-4E1B0F119722}">
      <dsp:nvSpPr>
        <dsp:cNvPr id="0" name=""/>
        <dsp:cNvSpPr/>
      </dsp:nvSpPr>
      <dsp:spPr>
        <a:xfrm>
          <a:off x="0" y="968525"/>
          <a:ext cx="4206240" cy="2676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ts val="1032"/>
            </a:spcAft>
            <a:buChar char="••"/>
          </a:pPr>
          <a:r>
            <a:rPr lang="en-US" sz="2500" b="1" kern="1200" dirty="0" smtClean="0">
              <a:latin typeface="+mj-lt"/>
            </a:rPr>
            <a:t>Sensors - collect data</a:t>
          </a:r>
          <a:endParaRPr lang="en-US" sz="2500" kern="1200" dirty="0">
            <a:latin typeface="+mj-lt"/>
          </a:endParaRPr>
        </a:p>
        <a:p>
          <a:pPr marL="228600" lvl="1" indent="-228600" algn="l" defTabSz="1111250" rtl="0">
            <a:lnSpc>
              <a:spcPct val="90000"/>
            </a:lnSpc>
            <a:spcBef>
              <a:spcPct val="0"/>
            </a:spcBef>
            <a:spcAft>
              <a:spcPts val="1032"/>
            </a:spcAft>
            <a:buChar char="••"/>
          </a:pPr>
          <a:r>
            <a:rPr lang="en-US" sz="2500" b="1" kern="1200" dirty="0" smtClean="0">
              <a:latin typeface="+mj-lt"/>
            </a:rPr>
            <a:t>Analyzers - determine if intrusion has occurred</a:t>
          </a:r>
          <a:endParaRPr lang="en-US" sz="2500" kern="1200" dirty="0">
            <a:latin typeface="+mj-lt"/>
          </a:endParaRPr>
        </a:p>
        <a:p>
          <a:pPr marL="228600" lvl="1" indent="-228600" algn="l" defTabSz="1111250" rtl="0">
            <a:lnSpc>
              <a:spcPct val="90000"/>
            </a:lnSpc>
            <a:spcBef>
              <a:spcPct val="0"/>
            </a:spcBef>
            <a:spcAft>
              <a:spcPts val="1032"/>
            </a:spcAft>
            <a:buChar char="••"/>
          </a:pPr>
          <a:r>
            <a:rPr lang="en-US" sz="2500" b="1" kern="1200" dirty="0" smtClean="0">
              <a:latin typeface="+mj-lt"/>
            </a:rPr>
            <a:t>User interface - view output or control system behavior</a:t>
          </a:r>
          <a:endParaRPr lang="en-US" sz="2500" b="1" kern="1200" dirty="0">
            <a:latin typeface="+mj-lt"/>
          </a:endParaRPr>
        </a:p>
      </dsp:txBody>
      <dsp:txXfrm>
        <a:off x="0" y="968525"/>
        <a:ext cx="4206240" cy="2676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EA7BD-890D-0A43-8230-D60B72533270}">
      <dsp:nvSpPr>
        <dsp:cNvPr id="0" name=""/>
        <dsp:cNvSpPr/>
      </dsp:nvSpPr>
      <dsp:spPr>
        <a:xfrm>
          <a:off x="398621" y="1488"/>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800000"/>
              </a:solidFill>
              <a:latin typeface="+mj-lt"/>
            </a:rPr>
            <a:t>Run continually</a:t>
          </a:r>
          <a:endParaRPr lang="en-US" sz="2200" kern="1200" dirty="0">
            <a:solidFill>
              <a:srgbClr val="800000"/>
            </a:solidFill>
            <a:latin typeface="+mj-lt"/>
          </a:endParaRPr>
        </a:p>
      </dsp:txBody>
      <dsp:txXfrm>
        <a:off x="398621" y="1488"/>
        <a:ext cx="2322611" cy="1393567"/>
      </dsp:txXfrm>
    </dsp:sp>
    <dsp:sp modelId="{8EE9502E-03AF-0746-BFA8-8E5DAF94269E}">
      <dsp:nvSpPr>
        <dsp:cNvPr id="0" name=""/>
        <dsp:cNvSpPr/>
      </dsp:nvSpPr>
      <dsp:spPr>
        <a:xfrm>
          <a:off x="2953494" y="1488"/>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latin typeface="+mj-lt"/>
            </a:rPr>
            <a:t>Be fault tolerant</a:t>
          </a:r>
          <a:endParaRPr lang="en-US" sz="2200" b="1" kern="1200" dirty="0">
            <a:solidFill>
              <a:schemeClr val="bg1"/>
            </a:solidFill>
            <a:latin typeface="+mj-lt"/>
          </a:endParaRPr>
        </a:p>
      </dsp:txBody>
      <dsp:txXfrm>
        <a:off x="2953494" y="1488"/>
        <a:ext cx="2322611" cy="1393567"/>
      </dsp:txXfrm>
    </dsp:sp>
    <dsp:sp modelId="{DAE9D56B-A40B-9D4E-9D3D-47526B8CE6E3}">
      <dsp:nvSpPr>
        <dsp:cNvPr id="0" name=""/>
        <dsp:cNvSpPr/>
      </dsp:nvSpPr>
      <dsp:spPr>
        <a:xfrm>
          <a:off x="5508367" y="1488"/>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800000"/>
              </a:solidFill>
              <a:latin typeface="+mj-lt"/>
            </a:rPr>
            <a:t>Resist subversion</a:t>
          </a:r>
          <a:endParaRPr lang="en-US" sz="2200" kern="1200" dirty="0">
            <a:solidFill>
              <a:srgbClr val="800000"/>
            </a:solidFill>
            <a:latin typeface="+mj-lt"/>
          </a:endParaRPr>
        </a:p>
      </dsp:txBody>
      <dsp:txXfrm>
        <a:off x="5508367" y="1488"/>
        <a:ext cx="2322611" cy="1393567"/>
      </dsp:txXfrm>
    </dsp:sp>
    <dsp:sp modelId="{8FA5374D-7395-D24D-A209-DA869DB5606C}">
      <dsp:nvSpPr>
        <dsp:cNvPr id="0" name=""/>
        <dsp:cNvSpPr/>
      </dsp:nvSpPr>
      <dsp:spPr>
        <a:xfrm>
          <a:off x="398621" y="1627316"/>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latin typeface="+mj-lt"/>
            </a:rPr>
            <a:t>Impose a minimal overhead on system</a:t>
          </a:r>
          <a:endParaRPr lang="en-US" sz="2200" kern="1200" dirty="0">
            <a:solidFill>
              <a:srgbClr val="000000"/>
            </a:solidFill>
            <a:latin typeface="+mj-lt"/>
          </a:endParaRPr>
        </a:p>
      </dsp:txBody>
      <dsp:txXfrm>
        <a:off x="398621" y="1627316"/>
        <a:ext cx="2322611" cy="1393567"/>
      </dsp:txXfrm>
    </dsp:sp>
    <dsp:sp modelId="{12BB12E3-2327-634A-A624-6B6CCEB7B841}">
      <dsp:nvSpPr>
        <dsp:cNvPr id="0" name=""/>
        <dsp:cNvSpPr/>
      </dsp:nvSpPr>
      <dsp:spPr>
        <a:xfrm>
          <a:off x="2953494" y="1627316"/>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800000"/>
              </a:solidFill>
              <a:latin typeface="+mj-lt"/>
            </a:rPr>
            <a:t>Configured according to system security policies </a:t>
          </a:r>
          <a:endParaRPr lang="en-US" sz="2200" kern="1200" dirty="0">
            <a:solidFill>
              <a:srgbClr val="800000"/>
            </a:solidFill>
            <a:latin typeface="+mj-lt"/>
          </a:endParaRPr>
        </a:p>
      </dsp:txBody>
      <dsp:txXfrm>
        <a:off x="2953494" y="1627316"/>
        <a:ext cx="2322611" cy="1393567"/>
      </dsp:txXfrm>
    </dsp:sp>
    <dsp:sp modelId="{3B565460-ED5A-BC49-906F-F9CB70F5392C}">
      <dsp:nvSpPr>
        <dsp:cNvPr id="0" name=""/>
        <dsp:cNvSpPr/>
      </dsp:nvSpPr>
      <dsp:spPr>
        <a:xfrm>
          <a:off x="5508367" y="1627316"/>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latin typeface="+mj-lt"/>
            </a:rPr>
            <a:t>Adapt to changes in systems and users</a:t>
          </a:r>
          <a:endParaRPr lang="en-US" sz="2200" b="1" kern="1200" dirty="0">
            <a:solidFill>
              <a:srgbClr val="000000"/>
            </a:solidFill>
            <a:latin typeface="+mj-lt"/>
          </a:endParaRPr>
        </a:p>
      </dsp:txBody>
      <dsp:txXfrm>
        <a:off x="5508367" y="1627316"/>
        <a:ext cx="2322611" cy="1393567"/>
      </dsp:txXfrm>
    </dsp:sp>
    <dsp:sp modelId="{A91DF16B-99C4-1245-A6E0-771DA593FD5D}">
      <dsp:nvSpPr>
        <dsp:cNvPr id="0" name=""/>
        <dsp:cNvSpPr/>
      </dsp:nvSpPr>
      <dsp:spPr>
        <a:xfrm>
          <a:off x="398621" y="3253144"/>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800000"/>
              </a:solidFill>
              <a:latin typeface="+mj-lt"/>
            </a:rPr>
            <a:t>Scale to monitor large numbers of systems</a:t>
          </a:r>
          <a:endParaRPr lang="en-US" sz="2200" kern="1200" dirty="0">
            <a:solidFill>
              <a:srgbClr val="800000"/>
            </a:solidFill>
            <a:latin typeface="+mj-lt"/>
          </a:endParaRPr>
        </a:p>
      </dsp:txBody>
      <dsp:txXfrm>
        <a:off x="398621" y="3253144"/>
        <a:ext cx="2322611" cy="1393567"/>
      </dsp:txXfrm>
    </dsp:sp>
    <dsp:sp modelId="{F48B1560-066D-FA45-B0B7-5DAA5CF51066}">
      <dsp:nvSpPr>
        <dsp:cNvPr id="0" name=""/>
        <dsp:cNvSpPr/>
      </dsp:nvSpPr>
      <dsp:spPr>
        <a:xfrm>
          <a:off x="2953494" y="3253144"/>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latin typeface="+mj-lt"/>
            </a:rPr>
            <a:t>Provide graceful degradation of service</a:t>
          </a:r>
          <a:endParaRPr lang="en-US" sz="2200" b="1" kern="1200" dirty="0">
            <a:solidFill>
              <a:srgbClr val="000000"/>
            </a:solidFill>
            <a:latin typeface="+mj-lt"/>
          </a:endParaRPr>
        </a:p>
      </dsp:txBody>
      <dsp:txXfrm>
        <a:off x="2953494" y="3253144"/>
        <a:ext cx="2322611" cy="1393567"/>
      </dsp:txXfrm>
    </dsp:sp>
    <dsp:sp modelId="{4778EED3-BA90-4C45-9E4F-2698A499BF27}">
      <dsp:nvSpPr>
        <dsp:cNvPr id="0" name=""/>
        <dsp:cNvSpPr/>
      </dsp:nvSpPr>
      <dsp:spPr>
        <a:xfrm>
          <a:off x="5508367" y="3253144"/>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800000"/>
              </a:solidFill>
              <a:latin typeface="+mj-lt"/>
            </a:rPr>
            <a:t>Allow dynamic reconfiguration</a:t>
          </a:r>
          <a:endParaRPr lang="en-US" sz="2200" kern="1200" dirty="0">
            <a:solidFill>
              <a:srgbClr val="800000"/>
            </a:solidFill>
            <a:latin typeface="+mj-lt"/>
          </a:endParaRPr>
        </a:p>
      </dsp:txBody>
      <dsp:txXfrm>
        <a:off x="5508367" y="3253144"/>
        <a:ext cx="2322611" cy="1393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B8927-92E9-E448-AC55-A1999D35A709}">
      <dsp:nvSpPr>
        <dsp:cNvPr id="0" name=""/>
        <dsp:cNvSpPr/>
      </dsp:nvSpPr>
      <dsp:spPr>
        <a:xfrm>
          <a:off x="2309" y="162060"/>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Statistical</a:t>
          </a:r>
          <a:endParaRPr lang="en-US" sz="1900" kern="1200" dirty="0"/>
        </a:p>
      </dsp:txBody>
      <dsp:txXfrm>
        <a:off x="2309" y="162060"/>
        <a:ext cx="2252067" cy="547200"/>
      </dsp:txXfrm>
    </dsp:sp>
    <dsp:sp modelId="{8F1AEFA8-7AB2-234A-AAE8-EE53294DDF6C}">
      <dsp:nvSpPr>
        <dsp:cNvPr id="0" name=""/>
        <dsp:cNvSpPr/>
      </dsp:nvSpPr>
      <dsp:spPr>
        <a:xfrm>
          <a:off x="2309" y="709260"/>
          <a:ext cx="2252067" cy="28878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Analysis of the observed behavior using univariate, multivariate, or time-series models of observed metrics</a:t>
          </a:r>
          <a:endParaRPr lang="en-US" sz="1900" kern="1200" dirty="0" smtClean="0"/>
        </a:p>
      </dsp:txBody>
      <dsp:txXfrm>
        <a:off x="2309" y="709260"/>
        <a:ext cx="2252067" cy="2887879"/>
      </dsp:txXfrm>
    </dsp:sp>
    <dsp:sp modelId="{600A406A-E6CB-594A-B400-09FC87DD37D7}">
      <dsp:nvSpPr>
        <dsp:cNvPr id="0" name=""/>
        <dsp:cNvSpPr/>
      </dsp:nvSpPr>
      <dsp:spPr>
        <a:xfrm>
          <a:off x="2569666" y="162060"/>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smtClean="0"/>
            <a:t>Knowledge based</a:t>
          </a:r>
          <a:endParaRPr lang="en-US" sz="1900" kern="1200" dirty="0"/>
        </a:p>
      </dsp:txBody>
      <dsp:txXfrm>
        <a:off x="2569666" y="162060"/>
        <a:ext cx="2252067" cy="547200"/>
      </dsp:txXfrm>
    </dsp:sp>
    <dsp:sp modelId="{781D5E4B-F86D-924A-BC41-C7667655BD82}">
      <dsp:nvSpPr>
        <dsp:cNvPr id="0" name=""/>
        <dsp:cNvSpPr/>
      </dsp:nvSpPr>
      <dsp:spPr>
        <a:xfrm>
          <a:off x="2569666" y="709260"/>
          <a:ext cx="2252067" cy="28878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Approaches use an expert system that classifies observed behavior according to a set of rules that model legitimate behavior</a:t>
          </a:r>
        </a:p>
      </dsp:txBody>
      <dsp:txXfrm>
        <a:off x="2569666" y="709260"/>
        <a:ext cx="2252067" cy="2887879"/>
      </dsp:txXfrm>
    </dsp:sp>
    <dsp:sp modelId="{6AB72217-9CC8-814A-89F2-9C29E0F7760E}">
      <dsp:nvSpPr>
        <dsp:cNvPr id="0" name=""/>
        <dsp:cNvSpPr/>
      </dsp:nvSpPr>
      <dsp:spPr>
        <a:xfrm>
          <a:off x="5137022" y="162060"/>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smtClean="0"/>
            <a:t>Machine-learning</a:t>
          </a:r>
          <a:endParaRPr lang="en-US" sz="1900" kern="1200" dirty="0"/>
        </a:p>
      </dsp:txBody>
      <dsp:txXfrm>
        <a:off x="5137022" y="162060"/>
        <a:ext cx="2252067" cy="547200"/>
      </dsp:txXfrm>
    </dsp:sp>
    <dsp:sp modelId="{7AD21AE2-02DA-6B47-91BB-A7BFD64D0D3D}">
      <dsp:nvSpPr>
        <dsp:cNvPr id="0" name=""/>
        <dsp:cNvSpPr/>
      </dsp:nvSpPr>
      <dsp:spPr>
        <a:xfrm>
          <a:off x="5137022" y="709260"/>
          <a:ext cx="2252067" cy="28878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Approaches automatically determine a suitable classification model from the training data using data mining techniques</a:t>
          </a:r>
          <a:endParaRPr lang="en-US" sz="1900" kern="1200" dirty="0"/>
        </a:p>
      </dsp:txBody>
      <dsp:txXfrm>
        <a:off x="5137022" y="709260"/>
        <a:ext cx="2252067" cy="2887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7702-BA70-1746-A710-216DD158CEEA}">
      <dsp:nvSpPr>
        <dsp:cNvPr id="0" name=""/>
        <dsp:cNvSpPr/>
      </dsp:nvSpPr>
      <dsp:spPr>
        <a:xfrm>
          <a:off x="504506" y="0"/>
          <a:ext cx="3465384" cy="86634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kern="1200" dirty="0" smtClean="0"/>
            <a:t>Signature approaches</a:t>
          </a:r>
          <a:endParaRPr lang="en-US" sz="2600" kern="1200" dirty="0"/>
        </a:p>
      </dsp:txBody>
      <dsp:txXfrm>
        <a:off x="529880" y="25374"/>
        <a:ext cx="3414636" cy="815598"/>
      </dsp:txXfrm>
    </dsp:sp>
    <dsp:sp modelId="{3D92E084-E3C1-AC4C-8845-9645C33C6766}">
      <dsp:nvSpPr>
        <dsp:cNvPr id="0" name=""/>
        <dsp:cNvSpPr/>
      </dsp:nvSpPr>
      <dsp:spPr>
        <a:xfrm rot="5400000">
          <a:off x="2161393" y="942151"/>
          <a:ext cx="151610" cy="151610"/>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84C222-A87B-1C4B-9F8F-42645872FE95}">
      <dsp:nvSpPr>
        <dsp:cNvPr id="0" name=""/>
        <dsp:cNvSpPr/>
      </dsp:nvSpPr>
      <dsp:spPr>
        <a:xfrm>
          <a:off x="504506" y="1169567"/>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Match a large collection of known patterns of malicious data against data stored on a system or in transit over a network</a:t>
          </a:r>
          <a:endParaRPr lang="en-US" sz="1400" kern="1200" dirty="0"/>
        </a:p>
      </dsp:txBody>
      <dsp:txXfrm>
        <a:off x="529880" y="1194941"/>
        <a:ext cx="3414636" cy="815598"/>
      </dsp:txXfrm>
    </dsp:sp>
    <dsp:sp modelId="{AE2682B1-4508-844D-999F-2F6CEC873EB7}">
      <dsp:nvSpPr>
        <dsp:cNvPr id="0" name=""/>
        <dsp:cNvSpPr/>
      </dsp:nvSpPr>
      <dsp:spPr>
        <a:xfrm rot="5400000">
          <a:off x="2161393" y="2111718"/>
          <a:ext cx="151610" cy="151610"/>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B71745-BF62-F64E-BBE9-AD1D457E71F1}">
      <dsp:nvSpPr>
        <dsp:cNvPr id="0" name=""/>
        <dsp:cNvSpPr/>
      </dsp:nvSpPr>
      <dsp:spPr>
        <a:xfrm>
          <a:off x="504506" y="2339134"/>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The signatures need to be large enough to minimize the false alarm rate, while still detecting a sufficiently large fraction of malicious data</a:t>
          </a:r>
          <a:endParaRPr lang="en-US" sz="1400" kern="1200" dirty="0"/>
        </a:p>
      </dsp:txBody>
      <dsp:txXfrm>
        <a:off x="529880" y="2364508"/>
        <a:ext cx="3414636" cy="815598"/>
      </dsp:txXfrm>
    </dsp:sp>
    <dsp:sp modelId="{9A997A0F-521D-CB4C-8234-AC2FBFCC3E94}">
      <dsp:nvSpPr>
        <dsp:cNvPr id="0" name=""/>
        <dsp:cNvSpPr/>
      </dsp:nvSpPr>
      <dsp:spPr>
        <a:xfrm rot="5400000">
          <a:off x="2161393" y="3281286"/>
          <a:ext cx="151610" cy="151610"/>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D15982-6E08-8042-8424-FFD4873779CE}">
      <dsp:nvSpPr>
        <dsp:cNvPr id="0" name=""/>
        <dsp:cNvSpPr/>
      </dsp:nvSpPr>
      <dsp:spPr>
        <a:xfrm>
          <a:off x="504506" y="3508702"/>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Widely used in anti-virus products, network traffic scanning proxies, and in NIDS</a:t>
          </a:r>
          <a:endParaRPr lang="en-US" sz="1400" kern="1200" dirty="0"/>
        </a:p>
      </dsp:txBody>
      <dsp:txXfrm>
        <a:off x="529880" y="3534076"/>
        <a:ext cx="3414636" cy="815598"/>
      </dsp:txXfrm>
    </dsp:sp>
    <dsp:sp modelId="{3688F1B9-6CC4-6E45-AECC-F18826D4828A}">
      <dsp:nvSpPr>
        <dsp:cNvPr id="0" name=""/>
        <dsp:cNvSpPr/>
      </dsp:nvSpPr>
      <dsp:spPr>
        <a:xfrm>
          <a:off x="4455044" y="0"/>
          <a:ext cx="3465384" cy="86634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kern="1200" smtClean="0"/>
            <a:t>Rule-based heuristic identification</a:t>
          </a:r>
          <a:endParaRPr lang="en-US" sz="2600" kern="1200"/>
        </a:p>
      </dsp:txBody>
      <dsp:txXfrm>
        <a:off x="4480418" y="25374"/>
        <a:ext cx="3414636" cy="815598"/>
      </dsp:txXfrm>
    </dsp:sp>
    <dsp:sp modelId="{A7D272DE-B94B-0447-9D66-951363F8F959}">
      <dsp:nvSpPr>
        <dsp:cNvPr id="0" name=""/>
        <dsp:cNvSpPr/>
      </dsp:nvSpPr>
      <dsp:spPr>
        <a:xfrm rot="5400000">
          <a:off x="6111932" y="942151"/>
          <a:ext cx="151610" cy="151610"/>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6780C5-1F9C-1148-B97B-4DDB3FFF4D06}">
      <dsp:nvSpPr>
        <dsp:cNvPr id="0" name=""/>
        <dsp:cNvSpPr/>
      </dsp:nvSpPr>
      <dsp:spPr>
        <a:xfrm>
          <a:off x="4455044" y="1169567"/>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Involves the use of rules for identifying known penetrations or penetrations that would exploit known weaknesses</a:t>
          </a:r>
          <a:endParaRPr lang="en-US" sz="1400" kern="1200" dirty="0"/>
        </a:p>
      </dsp:txBody>
      <dsp:txXfrm>
        <a:off x="4480418" y="1194941"/>
        <a:ext cx="3414636" cy="815598"/>
      </dsp:txXfrm>
    </dsp:sp>
    <dsp:sp modelId="{836423A2-7472-4246-B096-CB68023FBD86}">
      <dsp:nvSpPr>
        <dsp:cNvPr id="0" name=""/>
        <dsp:cNvSpPr/>
      </dsp:nvSpPr>
      <dsp:spPr>
        <a:xfrm rot="5400000">
          <a:off x="6111932" y="2111718"/>
          <a:ext cx="151610" cy="151610"/>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F78D0B-12CE-7540-AB22-E7B05DAD3CE0}">
      <dsp:nvSpPr>
        <dsp:cNvPr id="0" name=""/>
        <dsp:cNvSpPr/>
      </dsp:nvSpPr>
      <dsp:spPr>
        <a:xfrm>
          <a:off x="4455044" y="2339134"/>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Rules can also be defined that identify suspicious behavior, even when the behavior is within the bounds of established patterns of usage</a:t>
          </a:r>
          <a:endParaRPr lang="en-US" sz="1400" kern="1200" dirty="0"/>
        </a:p>
      </dsp:txBody>
      <dsp:txXfrm>
        <a:off x="4480418" y="2364508"/>
        <a:ext cx="3414636" cy="815598"/>
      </dsp:txXfrm>
    </dsp:sp>
    <dsp:sp modelId="{850ADF5A-BE9E-3F4E-85F9-B8EF3527493E}">
      <dsp:nvSpPr>
        <dsp:cNvPr id="0" name=""/>
        <dsp:cNvSpPr/>
      </dsp:nvSpPr>
      <dsp:spPr>
        <a:xfrm rot="5400000">
          <a:off x="6111932" y="3281286"/>
          <a:ext cx="151610" cy="151610"/>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DDBDBA-46EA-0342-B56F-7CCFC015A720}">
      <dsp:nvSpPr>
        <dsp:cNvPr id="0" name=""/>
        <dsp:cNvSpPr/>
      </dsp:nvSpPr>
      <dsp:spPr>
        <a:xfrm>
          <a:off x="4455044" y="3508702"/>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smtClean="0"/>
            <a:t>Typically rules used are specific</a:t>
          </a:r>
          <a:endParaRPr lang="en-US" sz="1400" kern="1200"/>
        </a:p>
      </dsp:txBody>
      <dsp:txXfrm>
        <a:off x="4480418" y="3534076"/>
        <a:ext cx="3414636" cy="815598"/>
      </dsp:txXfrm>
    </dsp:sp>
    <dsp:sp modelId="{A71C2E85-0FBD-8A4E-BB31-135BFD28F68C}">
      <dsp:nvSpPr>
        <dsp:cNvPr id="0" name=""/>
        <dsp:cNvSpPr/>
      </dsp:nvSpPr>
      <dsp:spPr>
        <a:xfrm rot="5400000">
          <a:off x="6111932" y="4450853"/>
          <a:ext cx="151610" cy="151610"/>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EC1BF1-2224-2C48-B93A-071E23744497}">
      <dsp:nvSpPr>
        <dsp:cNvPr id="0" name=""/>
        <dsp:cNvSpPr/>
      </dsp:nvSpPr>
      <dsp:spPr>
        <a:xfrm>
          <a:off x="4455044" y="4678269"/>
          <a:ext cx="3465384" cy="8663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SNORT is an example of a rule-based NIDS</a:t>
          </a:r>
          <a:endParaRPr lang="en-US" sz="1400" kern="1200" dirty="0"/>
        </a:p>
      </dsp:txBody>
      <dsp:txXfrm>
        <a:off x="4480418" y="4703643"/>
        <a:ext cx="3414636" cy="815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5EAE1-55B8-FB40-938D-77F00ABC2A17}">
      <dsp:nvSpPr>
        <dsp:cNvPr id="0" name=""/>
        <dsp:cNvSpPr/>
      </dsp:nvSpPr>
      <dsp:spPr>
        <a:xfrm rot="5400000">
          <a:off x="796428" y="288925"/>
          <a:ext cx="2334924" cy="3885262"/>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59EFF9F-A8EF-AA42-9BA4-2CABE8039A28}">
      <dsp:nvSpPr>
        <dsp:cNvPr id="0" name=""/>
        <dsp:cNvSpPr/>
      </dsp:nvSpPr>
      <dsp:spPr>
        <a:xfrm>
          <a:off x="406671" y="1449781"/>
          <a:ext cx="3507636" cy="307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A fundamental component of intrusion detection is the sensor that collects data</a:t>
          </a:r>
          <a:endParaRPr lang="en-US" sz="2800" kern="1200" dirty="0"/>
        </a:p>
      </dsp:txBody>
      <dsp:txXfrm>
        <a:off x="406671" y="1449781"/>
        <a:ext cx="3507636" cy="3074649"/>
      </dsp:txXfrm>
    </dsp:sp>
    <dsp:sp modelId="{C5335CDF-DA22-BD40-A602-2AC9CF852F44}">
      <dsp:nvSpPr>
        <dsp:cNvPr id="0" name=""/>
        <dsp:cNvSpPr/>
      </dsp:nvSpPr>
      <dsp:spPr>
        <a:xfrm>
          <a:off x="3252489" y="2888"/>
          <a:ext cx="661818" cy="661818"/>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B85183-2AC4-4C49-8313-D3CFB733403B}">
      <dsp:nvSpPr>
        <dsp:cNvPr id="0" name=""/>
        <dsp:cNvSpPr/>
      </dsp:nvSpPr>
      <dsp:spPr>
        <a:xfrm rot="5400000">
          <a:off x="5090460" y="-773637"/>
          <a:ext cx="2334924" cy="3885262"/>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6B70D7-54BD-C247-9839-9483A465FFF0}">
      <dsp:nvSpPr>
        <dsp:cNvPr id="0" name=""/>
        <dsp:cNvSpPr/>
      </dsp:nvSpPr>
      <dsp:spPr>
        <a:xfrm>
          <a:off x="4700703" y="387219"/>
          <a:ext cx="3507636" cy="307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smtClean="0"/>
            <a:t>Common data sources include:</a:t>
          </a:r>
          <a:endParaRPr lang="en-US" sz="2800" kern="1200"/>
        </a:p>
        <a:p>
          <a:pPr marL="228600" lvl="1" indent="-228600" algn="l" defTabSz="977900" rtl="0">
            <a:lnSpc>
              <a:spcPct val="90000"/>
            </a:lnSpc>
            <a:spcBef>
              <a:spcPct val="0"/>
            </a:spcBef>
            <a:spcAft>
              <a:spcPct val="15000"/>
            </a:spcAft>
            <a:buChar char="••"/>
          </a:pPr>
          <a:r>
            <a:rPr lang="en-US" sz="2200" kern="1200" dirty="0" smtClean="0">
              <a:latin typeface="+mj-lt"/>
            </a:rPr>
            <a:t>System call traces</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Audit (log file) records</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File integrity checksums</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Registry access</a:t>
          </a:r>
          <a:endParaRPr lang="en-US" sz="2200" kern="1200" dirty="0">
            <a:latin typeface="+mj-lt"/>
          </a:endParaRPr>
        </a:p>
      </dsp:txBody>
      <dsp:txXfrm>
        <a:off x="4700703" y="387219"/>
        <a:ext cx="3507636" cy="3074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AE6B-DE61-E748-9610-1A7728AD8127}">
      <dsp:nvSpPr>
        <dsp:cNvPr id="0" name=""/>
        <dsp:cNvSpPr/>
      </dsp:nvSpPr>
      <dsp:spPr>
        <a:xfrm>
          <a:off x="0" y="504062"/>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1"/>
              </a:solidFill>
              <a:latin typeface="+mj-lt"/>
            </a:rPr>
            <a:t>Monitors traffic at selected points on a network</a:t>
          </a:r>
          <a:endParaRPr lang="en-US" sz="1500" kern="1200" dirty="0">
            <a:solidFill>
              <a:schemeClr val="tx1"/>
            </a:solidFill>
            <a:latin typeface="+mj-lt"/>
          </a:endParaRPr>
        </a:p>
      </dsp:txBody>
      <dsp:txXfrm>
        <a:off x="0" y="504062"/>
        <a:ext cx="2619374" cy="1571624"/>
      </dsp:txXfrm>
    </dsp:sp>
    <dsp:sp modelId="{3CBC6E56-F355-024C-85A5-6D759FE05521}">
      <dsp:nvSpPr>
        <dsp:cNvPr id="0" name=""/>
        <dsp:cNvSpPr/>
      </dsp:nvSpPr>
      <dsp:spPr>
        <a:xfrm>
          <a:off x="2881312" y="507205"/>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1"/>
              </a:solidFill>
              <a:latin typeface="+mj-lt"/>
            </a:rPr>
            <a:t>Examines traffic packet by packet in real or close to real time</a:t>
          </a:r>
          <a:endParaRPr lang="en-US" sz="1500" kern="1200" dirty="0">
            <a:solidFill>
              <a:schemeClr val="tx1"/>
            </a:solidFill>
            <a:latin typeface="+mj-lt"/>
          </a:endParaRPr>
        </a:p>
      </dsp:txBody>
      <dsp:txXfrm>
        <a:off x="2881312" y="507205"/>
        <a:ext cx="2619374" cy="1571624"/>
      </dsp:txXfrm>
    </dsp:sp>
    <dsp:sp modelId="{9F5EA9DC-B1F1-9D4B-80CC-65D818ED914D}">
      <dsp:nvSpPr>
        <dsp:cNvPr id="0" name=""/>
        <dsp:cNvSpPr/>
      </dsp:nvSpPr>
      <dsp:spPr>
        <a:xfrm>
          <a:off x="5762625" y="507205"/>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1"/>
              </a:solidFill>
              <a:latin typeface="+mj-lt"/>
            </a:rPr>
            <a:t>May examine network, transport, and/or application-level protocol activity</a:t>
          </a:r>
          <a:endParaRPr lang="en-US" sz="1500" kern="1200" dirty="0">
            <a:solidFill>
              <a:schemeClr val="tx1"/>
            </a:solidFill>
            <a:latin typeface="+mj-lt"/>
          </a:endParaRPr>
        </a:p>
      </dsp:txBody>
      <dsp:txXfrm>
        <a:off x="5762625" y="507205"/>
        <a:ext cx="2619374" cy="1571624"/>
      </dsp:txXfrm>
    </dsp:sp>
    <dsp:sp modelId="{510DD90C-26DA-9146-9AA0-031B6F528AB3}">
      <dsp:nvSpPr>
        <dsp:cNvPr id="0" name=""/>
        <dsp:cNvSpPr/>
      </dsp:nvSpPr>
      <dsp:spPr>
        <a:xfrm>
          <a:off x="1440656" y="234076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1"/>
              </a:solidFill>
              <a:latin typeface="+mj-lt"/>
            </a:rPr>
            <a:t>Comprised of a number of sensors, one or more servers for NIDS management functions, and one or more management consoles for the human interface</a:t>
          </a:r>
          <a:endParaRPr lang="en-US" sz="1500" kern="1200" dirty="0">
            <a:solidFill>
              <a:schemeClr val="tx1"/>
            </a:solidFill>
            <a:latin typeface="+mj-lt"/>
          </a:endParaRPr>
        </a:p>
      </dsp:txBody>
      <dsp:txXfrm>
        <a:off x="1440656" y="2340768"/>
        <a:ext cx="2619374" cy="1571624"/>
      </dsp:txXfrm>
    </dsp:sp>
    <dsp:sp modelId="{E52F68B5-8B17-084B-9F2E-0B2A287DF90A}">
      <dsp:nvSpPr>
        <dsp:cNvPr id="0" name=""/>
        <dsp:cNvSpPr/>
      </dsp:nvSpPr>
      <dsp:spPr>
        <a:xfrm>
          <a:off x="4321968" y="234076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1"/>
              </a:solidFill>
              <a:latin typeface="+mj-lt"/>
            </a:rPr>
            <a:t>Analysis of traffic patterns may be done at the sensor, the management server or a combination of the two</a:t>
          </a:r>
          <a:endParaRPr lang="en-US" sz="1500" b="1" kern="1200" dirty="0">
            <a:solidFill>
              <a:schemeClr val="tx1"/>
            </a:solidFill>
            <a:latin typeface="+mj-lt"/>
          </a:endParaRPr>
        </a:p>
      </dsp:txBody>
      <dsp:txXfrm>
        <a:off x="4321968" y="2340768"/>
        <a:ext cx="2619374" cy="1571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9A87-1F16-4445-881A-B77AD42E9FE0}">
      <dsp:nvSpPr>
        <dsp:cNvPr id="0" name=""/>
        <dsp:cNvSpPr/>
      </dsp:nvSpPr>
      <dsp:spPr>
        <a:xfrm>
          <a:off x="0" y="272047"/>
          <a:ext cx="8534400" cy="7575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Document defines requirements for the Intrusion Detection Message Exchange Format (IDMEF)</a:t>
          </a:r>
          <a:endParaRPr lang="en-US" sz="1300" kern="1200" dirty="0" smtClean="0"/>
        </a:p>
        <a:p>
          <a:pPr marL="114300" lvl="1" indent="-114300" algn="l" defTabSz="577850">
            <a:lnSpc>
              <a:spcPct val="90000"/>
            </a:lnSpc>
            <a:spcBef>
              <a:spcPct val="0"/>
            </a:spcBef>
            <a:spcAft>
              <a:spcPct val="15000"/>
            </a:spcAft>
            <a:buChar char="••"/>
          </a:pPr>
          <a:r>
            <a:rPr lang="en-US" sz="1300" kern="1200" smtClean="0"/>
            <a:t>Also specifies requirements for a communication protocol for communicating IDMEF</a:t>
          </a:r>
          <a:endParaRPr lang="en-US" sz="1300" kern="1200" dirty="0"/>
        </a:p>
      </dsp:txBody>
      <dsp:txXfrm>
        <a:off x="0" y="272047"/>
        <a:ext cx="8534400" cy="757575"/>
      </dsp:txXfrm>
    </dsp:sp>
    <dsp:sp modelId="{1D279D11-A7BC-4345-8179-DF5F6025BAEB}">
      <dsp:nvSpPr>
        <dsp:cNvPr id="0" name=""/>
        <dsp:cNvSpPr/>
      </dsp:nvSpPr>
      <dsp:spPr>
        <a:xfrm>
          <a:off x="426720" y="80167"/>
          <a:ext cx="597408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77850">
            <a:lnSpc>
              <a:spcPct val="90000"/>
            </a:lnSpc>
            <a:spcBef>
              <a:spcPct val="0"/>
            </a:spcBef>
            <a:spcAft>
              <a:spcPct val="35000"/>
            </a:spcAft>
          </a:pPr>
          <a:r>
            <a:rPr lang="en-US" sz="1300" b="1" kern="1200" dirty="0" smtClean="0"/>
            <a:t>Intrusion Detection Message Exchange Requirements (RFC 4766)</a:t>
          </a:r>
          <a:endParaRPr lang="en-US" sz="1300" kern="1200" dirty="0"/>
        </a:p>
      </dsp:txBody>
      <dsp:txXfrm>
        <a:off x="445454" y="98901"/>
        <a:ext cx="5936612" cy="346292"/>
      </dsp:txXfrm>
    </dsp:sp>
    <dsp:sp modelId="{753FC51C-FA6F-AD46-90DB-464A32436AD6}">
      <dsp:nvSpPr>
        <dsp:cNvPr id="0" name=""/>
        <dsp:cNvSpPr/>
      </dsp:nvSpPr>
      <dsp:spPr>
        <a:xfrm>
          <a:off x="0" y="1291702"/>
          <a:ext cx="8534400" cy="11261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Document describes a data model to represent information exported by intrusion detection systems and explains the rationale for using this model</a:t>
          </a:r>
          <a:endParaRPr lang="en-US" sz="1300" kern="1200" dirty="0" smtClean="0"/>
        </a:p>
        <a:p>
          <a:pPr marL="114300" lvl="1" indent="-114300" algn="l" defTabSz="577850">
            <a:lnSpc>
              <a:spcPct val="90000"/>
            </a:lnSpc>
            <a:spcBef>
              <a:spcPct val="0"/>
            </a:spcBef>
            <a:spcAft>
              <a:spcPct val="15000"/>
            </a:spcAft>
            <a:buChar char="••"/>
          </a:pPr>
          <a:r>
            <a:rPr lang="en-US" sz="1300" kern="1200" dirty="0" smtClean="0"/>
            <a:t>An implementation of the data model in the Extensible Markup Language (XML) is presented, and XML Document Type Definition is developed, and examples are provided</a:t>
          </a:r>
          <a:endParaRPr lang="en-US" sz="1300" kern="1200" dirty="0"/>
        </a:p>
      </dsp:txBody>
      <dsp:txXfrm>
        <a:off x="0" y="1291702"/>
        <a:ext cx="8534400" cy="1126125"/>
      </dsp:txXfrm>
    </dsp:sp>
    <dsp:sp modelId="{50C9228A-BEF3-6740-9918-C3F1B67D0F2B}">
      <dsp:nvSpPr>
        <dsp:cNvPr id="0" name=""/>
        <dsp:cNvSpPr/>
      </dsp:nvSpPr>
      <dsp:spPr>
        <a:xfrm>
          <a:off x="426720" y="1099822"/>
          <a:ext cx="597408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77850">
            <a:lnSpc>
              <a:spcPct val="90000"/>
            </a:lnSpc>
            <a:spcBef>
              <a:spcPct val="0"/>
            </a:spcBef>
            <a:spcAft>
              <a:spcPct val="35000"/>
            </a:spcAft>
          </a:pPr>
          <a:r>
            <a:rPr lang="en-US" sz="1300" b="1" kern="1200" dirty="0" smtClean="0"/>
            <a:t>The Intrusion Detection Message Exchange Format (RFC 4765)</a:t>
          </a:r>
        </a:p>
      </dsp:txBody>
      <dsp:txXfrm>
        <a:off x="445454" y="1118556"/>
        <a:ext cx="5936612" cy="346292"/>
      </dsp:txXfrm>
    </dsp:sp>
    <dsp:sp modelId="{3B6C441B-4B2B-5240-BB2D-310A3397BF9F}">
      <dsp:nvSpPr>
        <dsp:cNvPr id="0" name=""/>
        <dsp:cNvSpPr/>
      </dsp:nvSpPr>
      <dsp:spPr>
        <a:xfrm>
          <a:off x="0" y="2679907"/>
          <a:ext cx="8534400" cy="11261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Document describes the Intrusion Detection Exchange Protocol (IDXP), an application level protocol for exchanging data between intrusion detection entities</a:t>
          </a:r>
          <a:endParaRPr lang="en-US" sz="1300" kern="1200" dirty="0" smtClean="0"/>
        </a:p>
        <a:p>
          <a:pPr marL="114300" lvl="1" indent="-114300" algn="l" defTabSz="577850">
            <a:lnSpc>
              <a:spcPct val="90000"/>
            </a:lnSpc>
            <a:spcBef>
              <a:spcPct val="0"/>
            </a:spcBef>
            <a:spcAft>
              <a:spcPct val="15000"/>
            </a:spcAft>
            <a:buChar char="••"/>
          </a:pPr>
          <a:r>
            <a:rPr lang="en-US" sz="1300" kern="1200" smtClean="0"/>
            <a:t>IDXP supports mutual authentication, integrity, and confidentiality over a connection oriented protocol</a:t>
          </a:r>
          <a:endParaRPr lang="en-US" sz="1300" kern="1200" dirty="0"/>
        </a:p>
      </dsp:txBody>
      <dsp:txXfrm>
        <a:off x="0" y="2679907"/>
        <a:ext cx="8534400" cy="1126125"/>
      </dsp:txXfrm>
    </dsp:sp>
    <dsp:sp modelId="{96383F0D-BD30-014C-B6FE-AE96BD009901}">
      <dsp:nvSpPr>
        <dsp:cNvPr id="0" name=""/>
        <dsp:cNvSpPr/>
      </dsp:nvSpPr>
      <dsp:spPr>
        <a:xfrm>
          <a:off x="426720" y="2488027"/>
          <a:ext cx="597408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77850">
            <a:lnSpc>
              <a:spcPct val="90000"/>
            </a:lnSpc>
            <a:spcBef>
              <a:spcPct val="0"/>
            </a:spcBef>
            <a:spcAft>
              <a:spcPct val="35000"/>
            </a:spcAft>
          </a:pPr>
          <a:r>
            <a:rPr lang="en-US" sz="1300" b="1" kern="1200" smtClean="0"/>
            <a:t>The Intrusion Detection Exchange Protocol (RFC 4767)</a:t>
          </a:r>
          <a:endParaRPr lang="en-US" sz="1300" b="1" kern="1200" dirty="0" smtClean="0"/>
        </a:p>
      </dsp:txBody>
      <dsp:txXfrm>
        <a:off x="445454" y="2506761"/>
        <a:ext cx="593661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53DAA4-C3A0-3E4C-91FC-9BB41629E6EF}" type="datetimeFigureOut">
              <a:rPr lang="en-US" smtClean="0"/>
              <a:pPr/>
              <a:t>11/2/14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06455B-5758-CB4F-B2C6-B0524DDC6DAA}" type="slidenum">
              <a:rPr lang="en-US" smtClean="0"/>
              <a:pPr/>
              <a:t>‹#›</a:t>
            </a:fld>
            <a:endParaRPr lang="en-US" dirty="0"/>
          </a:p>
        </p:txBody>
      </p:sp>
    </p:spTree>
    <p:extLst>
      <p:ext uri="{BB962C8B-B14F-4D97-AF65-F5344CB8AC3E}">
        <p14:creationId xmlns:p14="http://schemas.microsoft.com/office/powerpoint/2010/main" val="360607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6E3D061-1765-D946-9FA1-698C704C641F}" type="slidenum">
              <a:rPr lang="en-AU"/>
              <a:pPr/>
              <a:t>‹#›</a:t>
            </a:fld>
            <a:endParaRPr lang="en-AU" dirty="0"/>
          </a:p>
        </p:txBody>
      </p:sp>
    </p:spTree>
    <p:extLst>
      <p:ext uri="{BB962C8B-B14F-4D97-AF65-F5344CB8AC3E}">
        <p14:creationId xmlns:p14="http://schemas.microsoft.com/office/powerpoint/2010/main" val="2260625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0" charset="0"/>
        <a:ea typeface="+mn-ea"/>
        <a:cs typeface="+mn-cs"/>
      </a:defRPr>
    </a:lvl1pPr>
    <a:lvl2pPr marL="4572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fontAlgn="base">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10" charset="0"/>
              </a:rPr>
              <a:t>Lecture slides</a:t>
            </a:r>
            <a:r>
              <a:rPr lang="en-US" baseline="0" dirty="0" smtClean="0">
                <a:latin typeface="Times New Roman" pitchFamily="-110" charset="0"/>
              </a:rPr>
              <a:t> </a:t>
            </a:r>
            <a:r>
              <a:rPr lang="en-US" dirty="0" smtClean="0">
                <a:latin typeface="Times New Roman" pitchFamily="-110" charset="0"/>
              </a:rPr>
              <a:t>for “Computer Security: Principles and Practice”, 3/e, by William Stallings and </a:t>
            </a:r>
            <a:r>
              <a:rPr lang="en-US" dirty="0" err="1" smtClean="0">
                <a:latin typeface="Times New Roman" pitchFamily="-110" charset="0"/>
              </a:rPr>
              <a:t>Lawrie</a:t>
            </a:r>
            <a:r>
              <a:rPr lang="en-US" dirty="0" smtClean="0">
                <a:latin typeface="Times New Roman" pitchFamily="-110" charset="0"/>
              </a:rPr>
              <a:t> Brown, Chapter 8 “Intrusion Detection”.</a:t>
            </a:r>
            <a:endParaRPr lang="en-AU" dirty="0" smtClean="0">
              <a:latin typeface="Times New Roman" pitchFamily="-110"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1</a:t>
            </a:fld>
            <a:endParaRPr lang="en-AU"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C0E6F-C08E-B44A-8FBB-F5A71CE4C102}" type="slidenum">
              <a:rPr lang="en-AU"/>
              <a:pPr/>
              <a:t>10</a:t>
            </a:fld>
            <a:endParaRPr lang="en-AU"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Intruder attacks range from the benign to the serious. At the benign end of</a:t>
            </a:r>
          </a:p>
          <a:p>
            <a:r>
              <a:rPr lang="en-US" sz="1200" b="0" i="0" u="none" strike="noStrike" kern="1200" baseline="0" dirty="0" smtClean="0">
                <a:solidFill>
                  <a:schemeClr val="tx1"/>
                </a:solidFill>
                <a:latin typeface="Arial" pitchFamily="-110" charset="0"/>
                <a:ea typeface="+mn-ea"/>
                <a:cs typeface="+mn-cs"/>
              </a:rPr>
              <a:t>the scale, there are people who simply wish to explore internets and see what is out</a:t>
            </a:r>
          </a:p>
          <a:p>
            <a:r>
              <a:rPr lang="en-US" sz="1200" b="0" i="0" u="none" strike="noStrike" kern="1200" baseline="0" dirty="0" smtClean="0">
                <a:solidFill>
                  <a:schemeClr val="tx1"/>
                </a:solidFill>
                <a:latin typeface="Arial" pitchFamily="-110" charset="0"/>
                <a:ea typeface="+mn-ea"/>
                <a:cs typeface="+mn-cs"/>
              </a:rPr>
              <a:t>there. At the serious end are individuals or groups that attempt to read privileged</a:t>
            </a:r>
          </a:p>
          <a:p>
            <a:r>
              <a:rPr lang="en-US" sz="1200" b="0" i="0" u="none" strike="noStrike" kern="1200" baseline="0" dirty="0" smtClean="0">
                <a:solidFill>
                  <a:schemeClr val="tx1"/>
                </a:solidFill>
                <a:latin typeface="Arial" pitchFamily="-110" charset="0"/>
                <a:ea typeface="+mn-ea"/>
                <a:cs typeface="+mn-cs"/>
              </a:rPr>
              <a:t>data, perform unauthorized modifications to data, or disrupt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[CICH12] lists the following examples of intrusion: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Performing a remote root compromise of an e-mail server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Defacing a Web server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Guessing and cracking passwords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Copying a database containing credit card numbers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Viewing sensitive data, including payroll records and medical information,</a:t>
            </a:r>
          </a:p>
          <a:p>
            <a:r>
              <a:rPr lang="en-US" sz="1200" b="0" i="0" u="none" strike="noStrike" kern="1200" baseline="0" dirty="0" smtClean="0">
                <a:solidFill>
                  <a:schemeClr val="tx1"/>
                </a:solidFill>
                <a:latin typeface="Arial" pitchFamily="-110" charset="0"/>
                <a:ea typeface="+mn-ea"/>
                <a:cs typeface="+mn-cs"/>
              </a:rPr>
              <a:t>without authorization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Running a packet sniffer on a workstation to capture usernames and passwords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Using a permission error on an anonymous FTP server to distribute pirated</a:t>
            </a:r>
          </a:p>
          <a:p>
            <a:r>
              <a:rPr lang="en-US" sz="1200" b="0" i="0" u="none" strike="noStrike" kern="1200" baseline="0" dirty="0" smtClean="0">
                <a:solidFill>
                  <a:schemeClr val="tx1"/>
                </a:solidFill>
                <a:latin typeface="Arial" pitchFamily="-110" charset="0"/>
                <a:ea typeface="+mn-ea"/>
                <a:cs typeface="+mn-cs"/>
              </a:rPr>
              <a:t>software and music files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Dialing into an unsecured modem and gaining internal network access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Posing as an executive, calling the help desk, resetting the executive’s e-mail</a:t>
            </a:r>
          </a:p>
          <a:p>
            <a:r>
              <a:rPr lang="en-US" sz="1200" b="0" i="0" u="none" strike="noStrike" kern="1200" baseline="0" dirty="0" smtClean="0">
                <a:solidFill>
                  <a:schemeClr val="tx1"/>
                </a:solidFill>
                <a:latin typeface="Arial" pitchFamily="-110" charset="0"/>
                <a:ea typeface="+mn-ea"/>
                <a:cs typeface="+mn-cs"/>
              </a:rPr>
              <a:t>password, and learning the new password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Using an unattended, logged-in workstation without permission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Intrusion detection systems (IDSs) and intrusion prevention systems (IPSs),</a:t>
            </a:r>
          </a:p>
          <a:p>
            <a:r>
              <a:rPr lang="en-US" sz="1200" b="0" i="0" u="none" strike="noStrike" kern="1200" baseline="0" dirty="0" smtClean="0">
                <a:solidFill>
                  <a:schemeClr val="tx1"/>
                </a:solidFill>
                <a:latin typeface="Arial" pitchFamily="-110" charset="0"/>
                <a:ea typeface="+mn-ea"/>
                <a:cs typeface="+mn-cs"/>
              </a:rPr>
              <a:t>of the type described in this chapter and Chapter 9, respectively, are designed to aid</a:t>
            </a:r>
          </a:p>
          <a:p>
            <a:r>
              <a:rPr lang="en-US" sz="1200" b="0" i="0" u="none" strike="noStrike" kern="1200" baseline="0" dirty="0" smtClean="0">
                <a:solidFill>
                  <a:schemeClr val="tx1"/>
                </a:solidFill>
                <a:latin typeface="Arial" pitchFamily="-110" charset="0"/>
                <a:ea typeface="+mn-ea"/>
                <a:cs typeface="+mn-cs"/>
              </a:rPr>
              <a:t>countering these types of threats. They can be reasonably effective against known,</a:t>
            </a:r>
          </a:p>
          <a:p>
            <a:r>
              <a:rPr lang="en-US" sz="1200" b="0" i="0" u="none" strike="noStrike" kern="1200" baseline="0" dirty="0" smtClean="0">
                <a:solidFill>
                  <a:schemeClr val="tx1"/>
                </a:solidFill>
                <a:latin typeface="Arial" pitchFamily="-110" charset="0"/>
                <a:ea typeface="+mn-ea"/>
                <a:cs typeface="+mn-cs"/>
              </a:rPr>
              <a:t>less sophisticated attacks, such as those by activist groups or large-scale email</a:t>
            </a:r>
          </a:p>
          <a:p>
            <a:r>
              <a:rPr lang="en-US" sz="1200" b="0" i="0" u="none" strike="noStrike" kern="1200" baseline="0" dirty="0" smtClean="0">
                <a:solidFill>
                  <a:schemeClr val="tx1"/>
                </a:solidFill>
                <a:latin typeface="Arial" pitchFamily="-110" charset="0"/>
                <a:ea typeface="+mn-ea"/>
                <a:cs typeface="+mn-cs"/>
              </a:rPr>
              <a:t>scams. They are likely less effective against the more sophisticated, targeted attacks</a:t>
            </a:r>
          </a:p>
          <a:p>
            <a:r>
              <a:rPr lang="en-US" sz="1200" b="0" i="0" u="none" strike="noStrike" kern="1200" baseline="0" dirty="0" smtClean="0">
                <a:solidFill>
                  <a:schemeClr val="tx1"/>
                </a:solidFill>
                <a:latin typeface="Arial" pitchFamily="-110" charset="0"/>
                <a:ea typeface="+mn-ea"/>
                <a:cs typeface="+mn-cs"/>
              </a:rPr>
              <a:t>by some criminal or state-sponsored intruders, since these attackers are more likely</a:t>
            </a:r>
          </a:p>
          <a:p>
            <a:r>
              <a:rPr lang="en-US" sz="1200" b="0" i="0" u="none" strike="noStrike" kern="1200" baseline="0" dirty="0" smtClean="0">
                <a:solidFill>
                  <a:schemeClr val="tx1"/>
                </a:solidFill>
                <a:latin typeface="Arial" pitchFamily="-110" charset="0"/>
                <a:ea typeface="+mn-ea"/>
                <a:cs typeface="+mn-cs"/>
              </a:rPr>
              <a:t>to use new, zero-day exploits, and to better obscure their activities on the targeted</a:t>
            </a:r>
          </a:p>
          <a:p>
            <a:r>
              <a:rPr lang="en-US" sz="1200" b="0" i="0" u="none" strike="noStrike" kern="1200" baseline="0" dirty="0" smtClean="0">
                <a:solidFill>
                  <a:schemeClr val="tx1"/>
                </a:solidFill>
                <a:latin typeface="Arial" pitchFamily="-110" charset="0"/>
                <a:ea typeface="+mn-ea"/>
                <a:cs typeface="+mn-cs"/>
              </a:rPr>
              <a:t>system. Hence they need to be part of a defense-in-depth strategy that may also</a:t>
            </a:r>
          </a:p>
          <a:p>
            <a:r>
              <a:rPr lang="en-US" sz="1200" b="0" i="0" u="none" strike="noStrike" kern="1200" baseline="0" dirty="0" smtClean="0">
                <a:solidFill>
                  <a:schemeClr val="tx1"/>
                </a:solidFill>
                <a:latin typeface="Arial" pitchFamily="-110" charset="0"/>
                <a:ea typeface="+mn-ea"/>
                <a:cs typeface="+mn-cs"/>
              </a:rPr>
              <a:t>include encryption of sensitive information, detailed audit trails, strong authentication</a:t>
            </a:r>
          </a:p>
          <a:p>
            <a:r>
              <a:rPr lang="en-US" sz="1200" b="0" i="0" u="none" strike="noStrike" kern="1200" baseline="0" dirty="0" smtClean="0">
                <a:solidFill>
                  <a:schemeClr val="tx1"/>
                </a:solidFill>
                <a:latin typeface="Arial" pitchFamily="-110" charset="0"/>
                <a:ea typeface="+mn-ea"/>
                <a:cs typeface="+mn-cs"/>
              </a:rPr>
              <a:t>and authorization controls, and active management of operating system and</a:t>
            </a:r>
          </a:p>
          <a:p>
            <a:r>
              <a:rPr lang="en-US" sz="1200" b="0" i="0" u="none" strike="noStrike" kern="1200" baseline="0" dirty="0" smtClean="0">
                <a:solidFill>
                  <a:schemeClr val="tx1"/>
                </a:solidFill>
                <a:latin typeface="Arial" pitchFamily="-110" charset="0"/>
                <a:ea typeface="+mn-ea"/>
                <a:cs typeface="+mn-cs"/>
              </a:rPr>
              <a:t>application security.</a:t>
            </a:r>
            <a:endParaRPr lang="en-US" dirty="0">
              <a:latin typeface="Times New Roman"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techniques and behavior patterns of intruders are constantly shifting, to exploit</a:t>
            </a:r>
          </a:p>
          <a:p>
            <a:r>
              <a:rPr lang="en-US" sz="1200" b="0" i="0" u="none" strike="noStrike" kern="1200" baseline="0" dirty="0" smtClean="0">
                <a:solidFill>
                  <a:schemeClr val="tx1"/>
                </a:solidFill>
                <a:latin typeface="Arial" pitchFamily="-110" charset="0"/>
                <a:ea typeface="+mn-ea"/>
                <a:cs typeface="+mn-cs"/>
              </a:rPr>
              <a:t>newly discovered weaknesses and to evade detection and countermeasures. However,</a:t>
            </a:r>
          </a:p>
          <a:p>
            <a:r>
              <a:rPr lang="en-US" sz="1200" b="0" i="0" u="none" strike="noStrike" kern="1200" baseline="0" dirty="0" smtClean="0">
                <a:solidFill>
                  <a:schemeClr val="tx1"/>
                </a:solidFill>
                <a:latin typeface="Arial" pitchFamily="-110" charset="0"/>
                <a:ea typeface="+mn-ea"/>
                <a:cs typeface="+mn-cs"/>
              </a:rPr>
              <a:t>intruders typically use steps from a common attack methodology. [MCCL12] discuss</a:t>
            </a:r>
          </a:p>
          <a:p>
            <a:r>
              <a:rPr lang="en-US" sz="1200" b="0" i="0" u="none" strike="noStrike" kern="1200" baseline="0" dirty="0" smtClean="0">
                <a:solidFill>
                  <a:schemeClr val="tx1"/>
                </a:solidFill>
                <a:latin typeface="Arial" pitchFamily="-110" charset="0"/>
                <a:ea typeface="+mn-ea"/>
                <a:cs typeface="+mn-cs"/>
              </a:rPr>
              <a:t>in detail activities associated with the following steps: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Target Acquisition and Information Gathering:  Where the attacker identifies</a:t>
            </a:r>
          </a:p>
          <a:p>
            <a:r>
              <a:rPr lang="en-US" sz="1200" b="0" i="0" u="none" strike="noStrike" kern="1200" baseline="0" dirty="0" smtClean="0">
                <a:solidFill>
                  <a:schemeClr val="tx1"/>
                </a:solidFill>
                <a:latin typeface="Arial" pitchFamily="-110" charset="0"/>
                <a:ea typeface="+mn-ea"/>
                <a:cs typeface="+mn-cs"/>
              </a:rPr>
              <a:t>and characterizes the target systems using publicly available information, both</a:t>
            </a:r>
          </a:p>
          <a:p>
            <a:r>
              <a:rPr lang="en-US" sz="1200" b="0" i="0" u="none" strike="noStrike" kern="1200" baseline="0" dirty="0" smtClean="0">
                <a:solidFill>
                  <a:schemeClr val="tx1"/>
                </a:solidFill>
                <a:latin typeface="Arial" pitchFamily="-110" charset="0"/>
                <a:ea typeface="+mn-ea"/>
                <a:cs typeface="+mn-cs"/>
              </a:rPr>
              <a:t>technical and non-technical, and the use network exploration tools to map target</a:t>
            </a:r>
          </a:p>
          <a:p>
            <a:r>
              <a:rPr lang="en-US" sz="1200" b="0" i="0" u="none" strike="noStrike" kern="1200" baseline="0" dirty="0" smtClean="0">
                <a:solidFill>
                  <a:schemeClr val="tx1"/>
                </a:solidFill>
                <a:latin typeface="Arial" pitchFamily="-110" charset="0"/>
                <a:ea typeface="+mn-ea"/>
                <a:cs typeface="+mn-cs"/>
              </a:rPr>
              <a:t>resources.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Initial Access: The initial access to a target system, typically by exploiting a</a:t>
            </a:r>
          </a:p>
          <a:p>
            <a:r>
              <a:rPr lang="en-US" sz="1200" b="0" i="0" u="none" strike="noStrike" kern="1200" baseline="0" dirty="0" smtClean="0">
                <a:solidFill>
                  <a:schemeClr val="tx1"/>
                </a:solidFill>
                <a:latin typeface="Arial" pitchFamily="-110" charset="0"/>
                <a:ea typeface="+mn-ea"/>
                <a:cs typeface="+mn-cs"/>
              </a:rPr>
              <a:t>remote network vulnerability as we discuss in Chapters 10 and 11, by guessing</a:t>
            </a:r>
          </a:p>
          <a:p>
            <a:r>
              <a:rPr lang="en-US" sz="1200" b="0" i="0" u="none" strike="noStrike" kern="1200" baseline="0" dirty="0" smtClean="0">
                <a:solidFill>
                  <a:schemeClr val="tx1"/>
                </a:solidFill>
                <a:latin typeface="Arial" pitchFamily="-110" charset="0"/>
                <a:ea typeface="+mn-ea"/>
                <a:cs typeface="+mn-cs"/>
              </a:rPr>
              <a:t>weak authentication credentials used in a remote service as we discussed in</a:t>
            </a:r>
          </a:p>
          <a:p>
            <a:r>
              <a:rPr lang="en-US" sz="1200" b="0" i="0" u="none" strike="noStrike" kern="1200" baseline="0" dirty="0" smtClean="0">
                <a:solidFill>
                  <a:schemeClr val="tx1"/>
                </a:solidFill>
                <a:latin typeface="Arial" pitchFamily="-110" charset="0"/>
                <a:ea typeface="+mn-ea"/>
                <a:cs typeface="+mn-cs"/>
              </a:rPr>
              <a:t>Chapter 3, or via the installation of malware on the system using some form of</a:t>
            </a:r>
          </a:p>
          <a:p>
            <a:r>
              <a:rPr lang="en-US" sz="1200" b="0" i="0" u="none" strike="noStrike" kern="1200" baseline="0" dirty="0" smtClean="0">
                <a:solidFill>
                  <a:schemeClr val="tx1"/>
                </a:solidFill>
                <a:latin typeface="Arial" pitchFamily="-110" charset="0"/>
                <a:ea typeface="+mn-ea"/>
                <a:cs typeface="+mn-cs"/>
              </a:rPr>
              <a:t>social engineering or drive-by-download attack as we discuss in Chapter 6.</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Privilege Escalation: Actions taken on the system, typically via a local access</a:t>
            </a:r>
          </a:p>
          <a:p>
            <a:r>
              <a:rPr lang="en-US" sz="1200" b="0" i="0" u="none" strike="noStrike" kern="1200" baseline="0" dirty="0" smtClean="0">
                <a:solidFill>
                  <a:schemeClr val="tx1"/>
                </a:solidFill>
                <a:latin typeface="Arial" pitchFamily="-110" charset="0"/>
                <a:ea typeface="+mn-ea"/>
                <a:cs typeface="+mn-cs"/>
              </a:rPr>
              <a:t>vulnerability as discussed in Chapters 10 and 11, to increase the privileges</a:t>
            </a:r>
          </a:p>
          <a:p>
            <a:r>
              <a:rPr lang="en-US" sz="1200" b="0" i="0" u="none" strike="noStrike" kern="1200" baseline="0" dirty="0" smtClean="0">
                <a:solidFill>
                  <a:schemeClr val="tx1"/>
                </a:solidFill>
                <a:latin typeface="Arial" pitchFamily="-110" charset="0"/>
                <a:ea typeface="+mn-ea"/>
                <a:cs typeface="+mn-cs"/>
              </a:rPr>
              <a:t>available to the attacker to enable their desired goals on the target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Information Gathering or System Exploit: Actions by the attacker to access</a:t>
            </a:r>
          </a:p>
          <a:p>
            <a:r>
              <a:rPr lang="en-US" sz="1200" b="0" i="0" u="none" strike="noStrike" kern="1200" baseline="0" dirty="0" smtClean="0">
                <a:solidFill>
                  <a:schemeClr val="tx1"/>
                </a:solidFill>
                <a:latin typeface="Arial" pitchFamily="-110" charset="0"/>
                <a:ea typeface="+mn-ea"/>
                <a:cs typeface="+mn-cs"/>
              </a:rPr>
              <a:t>or modify information or resources on the system, or to navigate to another</a:t>
            </a:r>
          </a:p>
          <a:p>
            <a:r>
              <a:rPr lang="en-US" sz="1200" b="0" i="0" u="none" strike="noStrike" kern="1200" baseline="0" dirty="0" smtClean="0">
                <a:solidFill>
                  <a:schemeClr val="tx1"/>
                </a:solidFill>
                <a:latin typeface="Arial" pitchFamily="-110" charset="0"/>
                <a:ea typeface="+mn-ea"/>
                <a:cs typeface="+mn-cs"/>
              </a:rPr>
              <a:t>target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Maintaining Access: Actions such as the installation of backdoors or other</a:t>
            </a:r>
          </a:p>
          <a:p>
            <a:r>
              <a:rPr lang="en-US" sz="1200" b="0" i="0" u="none" strike="noStrike" kern="1200" baseline="0" dirty="0" smtClean="0">
                <a:solidFill>
                  <a:schemeClr val="tx1"/>
                </a:solidFill>
                <a:latin typeface="Arial" pitchFamily="-110" charset="0"/>
                <a:ea typeface="+mn-ea"/>
                <a:cs typeface="+mn-cs"/>
              </a:rPr>
              <a:t>malicious software as we discuss in Chapter 6, or through the addition of covert</a:t>
            </a:r>
          </a:p>
          <a:p>
            <a:r>
              <a:rPr lang="en-US" sz="1200" b="0" i="0" u="none" strike="noStrike" kern="1200" baseline="0" dirty="0" smtClean="0">
                <a:solidFill>
                  <a:schemeClr val="tx1"/>
                </a:solidFill>
                <a:latin typeface="Arial" pitchFamily="-110" charset="0"/>
                <a:ea typeface="+mn-ea"/>
                <a:cs typeface="+mn-cs"/>
              </a:rPr>
              <a:t>authentication credentials or other configuration changes to the system, to</a:t>
            </a:r>
          </a:p>
          <a:p>
            <a:r>
              <a:rPr lang="en-US" sz="1200" b="0" i="0" u="none" strike="noStrike" kern="1200" baseline="0" dirty="0" smtClean="0">
                <a:solidFill>
                  <a:schemeClr val="tx1"/>
                </a:solidFill>
                <a:latin typeface="Arial" pitchFamily="-110" charset="0"/>
                <a:ea typeface="+mn-ea"/>
                <a:cs typeface="+mn-cs"/>
              </a:rPr>
              <a:t>enable continued access by the attacker after the initial attack.</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Covering Tracks: Where the attacker disables or edits audit logs such as we discuss</a:t>
            </a:r>
          </a:p>
          <a:p>
            <a:r>
              <a:rPr lang="en-US" sz="1200" b="0" i="0" u="none" strike="noStrike" kern="1200" baseline="0" dirty="0" smtClean="0">
                <a:solidFill>
                  <a:schemeClr val="tx1"/>
                </a:solidFill>
                <a:latin typeface="Arial" pitchFamily="-110" charset="0"/>
                <a:ea typeface="+mn-ea"/>
                <a:cs typeface="+mn-cs"/>
              </a:rPr>
              <a:t>in Chapter 18, to remove evidence of attack activity, and uses rootkits and</a:t>
            </a:r>
          </a:p>
          <a:p>
            <a:r>
              <a:rPr lang="en-US" sz="1200" b="0" i="0" u="none" strike="noStrike" kern="1200" baseline="0" dirty="0" smtClean="0">
                <a:solidFill>
                  <a:schemeClr val="tx1"/>
                </a:solidFill>
                <a:latin typeface="Arial" pitchFamily="-110" charset="0"/>
                <a:ea typeface="+mn-ea"/>
                <a:cs typeface="+mn-cs"/>
              </a:rPr>
              <a:t>other measures to hide covertly installed files or code as we discuss in Chapter 6.</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11</a:t>
            </a:fld>
            <a:endParaRPr lang="en-AU" dirty="0"/>
          </a:p>
        </p:txBody>
      </p:sp>
    </p:spTree>
    <p:extLst>
      <p:ext uri="{BB962C8B-B14F-4D97-AF65-F5344CB8AC3E}">
        <p14:creationId xmlns:p14="http://schemas.microsoft.com/office/powerpoint/2010/main" val="217007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Table 8.1 lists examples of activities associated with the above steps.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12</a:t>
            </a:fld>
            <a:endParaRPr lang="en-AU" dirty="0"/>
          </a:p>
        </p:txBody>
      </p:sp>
    </p:spTree>
    <p:extLst>
      <p:ext uri="{BB962C8B-B14F-4D97-AF65-F5344CB8AC3E}">
        <p14:creationId xmlns:p14="http://schemas.microsoft.com/office/powerpoint/2010/main" val="297607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C1FB9-6BAE-9A49-8CA6-A789749A8228}" type="slidenum">
              <a:rPr lang="en-AU"/>
              <a:pPr/>
              <a:t>13</a:t>
            </a:fld>
            <a:endParaRPr lang="en-AU"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sz="1200" kern="1200" baseline="0" dirty="0" smtClean="0">
                <a:solidFill>
                  <a:schemeClr val="tx1"/>
                </a:solidFill>
                <a:latin typeface="Arial" pitchFamily="-110" charset="0"/>
                <a:ea typeface="+mn-ea"/>
                <a:cs typeface="+mn-cs"/>
              </a:rPr>
              <a:t>The objective of the intruder is to gain access to a system or to increase the range</a:t>
            </a:r>
          </a:p>
          <a:p>
            <a:r>
              <a:rPr lang="en-US" sz="1200" kern="1200" baseline="0" dirty="0" smtClean="0">
                <a:solidFill>
                  <a:schemeClr val="tx1"/>
                </a:solidFill>
                <a:latin typeface="Arial" pitchFamily="-110" charset="0"/>
                <a:ea typeface="+mn-ea"/>
                <a:cs typeface="+mn-cs"/>
              </a:rPr>
              <a:t>of privileges accessible on a system. Most initial attacks use system or software</a:t>
            </a:r>
          </a:p>
          <a:p>
            <a:r>
              <a:rPr lang="en-US" sz="1200" kern="1200" baseline="0" dirty="0" smtClean="0">
                <a:solidFill>
                  <a:schemeClr val="tx1"/>
                </a:solidFill>
                <a:latin typeface="Arial" pitchFamily="-110" charset="0"/>
                <a:ea typeface="+mn-ea"/>
                <a:cs typeface="+mn-cs"/>
              </a:rPr>
              <a:t>vulnerabilities that allow a user to execute code that opens a back door into the</a:t>
            </a:r>
          </a:p>
          <a:p>
            <a:r>
              <a:rPr lang="en-US" sz="1200" kern="1200" baseline="0" dirty="0" smtClean="0">
                <a:solidFill>
                  <a:schemeClr val="tx1"/>
                </a:solidFill>
                <a:latin typeface="Arial" pitchFamily="-110" charset="0"/>
                <a:ea typeface="+mn-ea"/>
                <a:cs typeface="+mn-cs"/>
              </a:rPr>
              <a:t>system. Intruders can get access to a system by exploiting attacks such as buffer</a:t>
            </a:r>
          </a:p>
          <a:p>
            <a:r>
              <a:rPr lang="en-US" sz="1200" kern="1200" baseline="0" dirty="0" smtClean="0">
                <a:solidFill>
                  <a:schemeClr val="tx1"/>
                </a:solidFill>
                <a:latin typeface="Arial" pitchFamily="-110" charset="0"/>
                <a:ea typeface="+mn-ea"/>
                <a:cs typeface="+mn-cs"/>
              </a:rPr>
              <a:t>overflows on a program that runs with certain privileges. We examine such software</a:t>
            </a:r>
          </a:p>
          <a:p>
            <a:r>
              <a:rPr lang="en-US" sz="1200" kern="1200" baseline="0" dirty="0" smtClean="0">
                <a:solidFill>
                  <a:schemeClr val="tx1"/>
                </a:solidFill>
                <a:latin typeface="Arial" pitchFamily="-110" charset="0"/>
                <a:ea typeface="+mn-ea"/>
                <a:cs typeface="+mn-cs"/>
              </a:rPr>
              <a:t>vulnerabilities in Part Two.</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Alternatively, the intruder attempts to acquire information that should have</a:t>
            </a:r>
          </a:p>
          <a:p>
            <a:r>
              <a:rPr lang="en-US" sz="1200" kern="1200" baseline="0" dirty="0" smtClean="0">
                <a:solidFill>
                  <a:schemeClr val="tx1"/>
                </a:solidFill>
                <a:latin typeface="Arial" pitchFamily="-110" charset="0"/>
                <a:ea typeface="+mn-ea"/>
                <a:cs typeface="+mn-cs"/>
              </a:rPr>
              <a:t>been protected. In some cases, this information is in the form of a user password.</a:t>
            </a:r>
          </a:p>
          <a:p>
            <a:r>
              <a:rPr lang="en-US" sz="1200" kern="1200" baseline="0" dirty="0" smtClean="0">
                <a:solidFill>
                  <a:schemeClr val="tx1"/>
                </a:solidFill>
                <a:latin typeface="Arial" pitchFamily="-110" charset="0"/>
                <a:ea typeface="+mn-ea"/>
                <a:cs typeface="+mn-cs"/>
              </a:rPr>
              <a:t>With knowledge of some other user’s password, an intruder can log in to a system</a:t>
            </a:r>
          </a:p>
          <a:p>
            <a:r>
              <a:rPr lang="en-US" sz="1200" kern="1200" baseline="0" dirty="0" smtClean="0">
                <a:solidFill>
                  <a:schemeClr val="tx1"/>
                </a:solidFill>
                <a:latin typeface="Arial" pitchFamily="-110" charset="0"/>
                <a:ea typeface="+mn-ea"/>
                <a:cs typeface="+mn-cs"/>
              </a:rPr>
              <a:t>and exercise all the privileges accorded to the legitimate user. Password guessing</a:t>
            </a:r>
          </a:p>
          <a:p>
            <a:r>
              <a:rPr lang="en-US" sz="1200" kern="1200" baseline="0" dirty="0" smtClean="0">
                <a:solidFill>
                  <a:schemeClr val="tx1"/>
                </a:solidFill>
                <a:latin typeface="Arial" pitchFamily="-110" charset="0"/>
                <a:ea typeface="+mn-ea"/>
                <a:cs typeface="+mn-cs"/>
              </a:rPr>
              <a:t>and password acquisition techniques are discussed in Chapter 3 .</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The following definitions from RFC 2828 (Internet Security Glossary) are relevant</a:t>
            </a:r>
          </a:p>
          <a:p>
            <a:r>
              <a:rPr lang="en-US" sz="1200" kern="1200" baseline="0" dirty="0" smtClean="0">
                <a:solidFill>
                  <a:schemeClr val="tx1"/>
                </a:solidFill>
                <a:latin typeface="Arial" pitchFamily="-110" charset="0"/>
                <a:ea typeface="+mn-ea"/>
                <a:cs typeface="+mn-cs"/>
              </a:rPr>
              <a:t>to our discussion:</a:t>
            </a:r>
          </a:p>
          <a:p>
            <a:endParaRPr lang="en-US" sz="1200" b="1" kern="1200" baseline="0" dirty="0" smtClean="0">
              <a:solidFill>
                <a:schemeClr val="tx1"/>
              </a:solidFill>
              <a:latin typeface="Arial" pitchFamily="-110" charset="0"/>
              <a:ea typeface="+mn-ea"/>
              <a:cs typeface="+mn-cs"/>
            </a:endParaRPr>
          </a:p>
          <a:p>
            <a:r>
              <a:rPr lang="en-US" sz="1200" b="1" kern="1200" baseline="0" dirty="0" smtClean="0">
                <a:solidFill>
                  <a:schemeClr val="tx1"/>
                </a:solidFill>
                <a:latin typeface="Arial" pitchFamily="-110" charset="0"/>
                <a:ea typeface="+mn-ea"/>
                <a:cs typeface="+mn-cs"/>
              </a:rPr>
              <a:t>Security Intrusion: A security event, or a combination of multiple security</a:t>
            </a:r>
          </a:p>
          <a:p>
            <a:r>
              <a:rPr lang="en-US" sz="1200" kern="1200" baseline="0" dirty="0" smtClean="0">
                <a:solidFill>
                  <a:schemeClr val="tx1"/>
                </a:solidFill>
                <a:latin typeface="Arial" pitchFamily="-110" charset="0"/>
                <a:ea typeface="+mn-ea"/>
                <a:cs typeface="+mn-cs"/>
              </a:rPr>
              <a:t>events, that constitutes a security incident in which an intruder gains, or attempts</a:t>
            </a:r>
          </a:p>
          <a:p>
            <a:r>
              <a:rPr lang="en-US" sz="1200" kern="1200" baseline="0" dirty="0" smtClean="0">
                <a:solidFill>
                  <a:schemeClr val="tx1"/>
                </a:solidFill>
                <a:latin typeface="Arial" pitchFamily="-110" charset="0"/>
                <a:ea typeface="+mn-ea"/>
                <a:cs typeface="+mn-cs"/>
              </a:rPr>
              <a:t>to gain, access to a system (or system resource) without having authorization</a:t>
            </a:r>
          </a:p>
          <a:p>
            <a:r>
              <a:rPr lang="en-US" sz="1200" kern="1200" baseline="0" dirty="0" smtClean="0">
                <a:solidFill>
                  <a:schemeClr val="tx1"/>
                </a:solidFill>
                <a:latin typeface="Arial" pitchFamily="-110" charset="0"/>
                <a:ea typeface="+mn-ea"/>
                <a:cs typeface="+mn-cs"/>
              </a:rPr>
              <a:t>to do so.</a:t>
            </a:r>
          </a:p>
          <a:p>
            <a:endParaRPr lang="en-US" sz="1200" b="1" kern="1200" baseline="0" dirty="0" smtClean="0">
              <a:solidFill>
                <a:schemeClr val="tx1"/>
              </a:solidFill>
              <a:latin typeface="Arial" pitchFamily="-110" charset="0"/>
              <a:ea typeface="+mn-ea"/>
              <a:cs typeface="+mn-cs"/>
            </a:endParaRPr>
          </a:p>
          <a:p>
            <a:r>
              <a:rPr lang="en-US" sz="1200" b="1" kern="1200" baseline="0" dirty="0" smtClean="0">
                <a:solidFill>
                  <a:schemeClr val="tx1"/>
                </a:solidFill>
                <a:latin typeface="Arial" pitchFamily="-110" charset="0"/>
                <a:ea typeface="+mn-ea"/>
                <a:cs typeface="+mn-cs"/>
              </a:rPr>
              <a:t>Intrusion Detection : A security service that monitors and analyzes</a:t>
            </a:r>
          </a:p>
          <a:p>
            <a:r>
              <a:rPr lang="en-US" sz="1200" kern="1200" baseline="0" dirty="0" smtClean="0">
                <a:solidFill>
                  <a:schemeClr val="tx1"/>
                </a:solidFill>
                <a:latin typeface="Arial" pitchFamily="-110" charset="0"/>
                <a:ea typeface="+mn-ea"/>
                <a:cs typeface="+mn-cs"/>
              </a:rPr>
              <a:t>system events for the purpose of finding, and providing real-time or near</a:t>
            </a:r>
          </a:p>
          <a:p>
            <a:r>
              <a:rPr lang="en-US" sz="1200" kern="1200" baseline="0" dirty="0" smtClean="0">
                <a:solidFill>
                  <a:schemeClr val="tx1"/>
                </a:solidFill>
                <a:latin typeface="Arial" pitchFamily="-110" charset="0"/>
                <a:ea typeface="+mn-ea"/>
                <a:cs typeface="+mn-cs"/>
              </a:rPr>
              <a:t>real-time warning of, attempts to access system resources in an unauthorized</a:t>
            </a:r>
          </a:p>
          <a:p>
            <a:r>
              <a:rPr lang="en-US" sz="1200" kern="1200" baseline="0" dirty="0" smtClean="0">
                <a:solidFill>
                  <a:schemeClr val="tx1"/>
                </a:solidFill>
                <a:latin typeface="Arial" pitchFamily="-110" charset="0"/>
                <a:ea typeface="+mn-ea"/>
                <a:cs typeface="+mn-cs"/>
              </a:rPr>
              <a:t>manner.</a:t>
            </a:r>
            <a:endParaRPr lang="en-US" dirty="0">
              <a:latin typeface="Times New Roman"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43B0D-ABF9-2546-9544-615A4E177BF7}" type="slidenum">
              <a:rPr lang="en-AU"/>
              <a:pPr/>
              <a:t>14</a:t>
            </a:fld>
            <a:endParaRPr lang="en-AU"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An IDS comprises three logical components: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Sensors : Sensors are responsible for collecting data. The input for a sensor</a:t>
            </a:r>
          </a:p>
          <a:p>
            <a:r>
              <a:rPr lang="en-US" sz="1200" b="0" i="0" u="none" strike="noStrike" kern="1200" baseline="0" dirty="0" smtClean="0">
                <a:solidFill>
                  <a:schemeClr val="tx1"/>
                </a:solidFill>
                <a:latin typeface="Arial" pitchFamily="-110" charset="0"/>
                <a:ea typeface="+mn-ea"/>
                <a:cs typeface="+mn-cs"/>
              </a:rPr>
              <a:t>may be any part of a system that could contain evidence of an intrusion. Types</a:t>
            </a:r>
          </a:p>
          <a:p>
            <a:r>
              <a:rPr lang="en-US" sz="1200" b="0" i="0" u="none" strike="noStrike" kern="1200" baseline="0" dirty="0" smtClean="0">
                <a:solidFill>
                  <a:schemeClr val="tx1"/>
                </a:solidFill>
                <a:latin typeface="Arial" pitchFamily="-110" charset="0"/>
                <a:ea typeface="+mn-ea"/>
                <a:cs typeface="+mn-cs"/>
              </a:rPr>
              <a:t>of input to a sensor includes network packets, log files, and system call traces.</a:t>
            </a:r>
          </a:p>
          <a:p>
            <a:r>
              <a:rPr lang="en-US" sz="1200" b="0" i="0" u="none" strike="noStrike" kern="1200" baseline="0" dirty="0" smtClean="0">
                <a:solidFill>
                  <a:schemeClr val="tx1"/>
                </a:solidFill>
                <a:latin typeface="Arial" pitchFamily="-110" charset="0"/>
                <a:ea typeface="+mn-ea"/>
                <a:cs typeface="+mn-cs"/>
              </a:rPr>
              <a:t>Sensors collect and forward this information to the analyzer.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Analyzers : Analyzers receive input from one or more sensors or from other</a:t>
            </a:r>
          </a:p>
          <a:p>
            <a:r>
              <a:rPr lang="en-US" sz="1200" b="0" i="0" u="none" strike="noStrike" kern="1200" baseline="0" dirty="0" smtClean="0">
                <a:solidFill>
                  <a:schemeClr val="tx1"/>
                </a:solidFill>
                <a:latin typeface="Arial" pitchFamily="-110" charset="0"/>
                <a:ea typeface="+mn-ea"/>
                <a:cs typeface="+mn-cs"/>
              </a:rPr>
              <a:t>analyzers. The analyzer is responsible for determining if an intrusion has</a:t>
            </a:r>
          </a:p>
          <a:p>
            <a:r>
              <a:rPr lang="en-US" sz="1200" b="0" i="0" u="none" strike="noStrike" kern="1200" baseline="0" dirty="0" smtClean="0">
                <a:solidFill>
                  <a:schemeClr val="tx1"/>
                </a:solidFill>
                <a:latin typeface="Arial" pitchFamily="-110" charset="0"/>
                <a:ea typeface="+mn-ea"/>
                <a:cs typeface="+mn-cs"/>
              </a:rPr>
              <a:t>occurred. The output of this component is an indication that an intrusion has</a:t>
            </a:r>
          </a:p>
          <a:p>
            <a:r>
              <a:rPr lang="en-US" sz="1200" b="0" i="0" u="none" strike="noStrike" kern="1200" baseline="0" dirty="0" smtClean="0">
                <a:solidFill>
                  <a:schemeClr val="tx1"/>
                </a:solidFill>
                <a:latin typeface="Arial" pitchFamily="-110" charset="0"/>
                <a:ea typeface="+mn-ea"/>
                <a:cs typeface="+mn-cs"/>
              </a:rPr>
              <a:t>occurred. The output may include evidence supporting the conclusion that an</a:t>
            </a:r>
          </a:p>
          <a:p>
            <a:r>
              <a:rPr lang="en-US" sz="1200" b="0" i="0" u="none" strike="noStrike" kern="1200" baseline="0" dirty="0" smtClean="0">
                <a:solidFill>
                  <a:schemeClr val="tx1"/>
                </a:solidFill>
                <a:latin typeface="Arial" pitchFamily="-110" charset="0"/>
                <a:ea typeface="+mn-ea"/>
                <a:cs typeface="+mn-cs"/>
              </a:rPr>
              <a:t>intrusion occurred. The analyzer may provide guidance about what actions</a:t>
            </a:r>
          </a:p>
          <a:p>
            <a:r>
              <a:rPr lang="en-US" sz="1200" b="0" i="0" u="none" strike="noStrike" kern="1200" baseline="0" dirty="0" smtClean="0">
                <a:solidFill>
                  <a:schemeClr val="tx1"/>
                </a:solidFill>
                <a:latin typeface="Arial" pitchFamily="-110" charset="0"/>
                <a:ea typeface="+mn-ea"/>
                <a:cs typeface="+mn-cs"/>
              </a:rPr>
              <a:t>to take as a result of the intrusion. The sensor inputs may also be stored for</a:t>
            </a:r>
          </a:p>
          <a:p>
            <a:r>
              <a:rPr lang="en-US" sz="1200" b="0" i="0" u="none" strike="noStrike" kern="1200" baseline="0" dirty="0" smtClean="0">
                <a:solidFill>
                  <a:schemeClr val="tx1"/>
                </a:solidFill>
                <a:latin typeface="Arial" pitchFamily="-110" charset="0"/>
                <a:ea typeface="+mn-ea"/>
                <a:cs typeface="+mn-cs"/>
              </a:rPr>
              <a:t>future analysis and review in a storage or database component.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User interface: The user interface to an IDS enables a user to view output</a:t>
            </a:r>
          </a:p>
          <a:p>
            <a:r>
              <a:rPr lang="en-US" sz="1200" b="0" i="0" u="none" strike="noStrike" kern="1200" baseline="0" dirty="0" smtClean="0">
                <a:solidFill>
                  <a:schemeClr val="tx1"/>
                </a:solidFill>
                <a:latin typeface="Arial" pitchFamily="-110" charset="0"/>
                <a:ea typeface="+mn-ea"/>
                <a:cs typeface="+mn-cs"/>
              </a:rPr>
              <a:t>from the system or control the behavior of the system. In some systems, the</a:t>
            </a:r>
          </a:p>
          <a:p>
            <a:r>
              <a:rPr lang="en-US" sz="1200" b="0" i="0" u="none" strike="noStrike" kern="1200" baseline="0" dirty="0" smtClean="0">
                <a:solidFill>
                  <a:schemeClr val="tx1"/>
                </a:solidFill>
                <a:latin typeface="Arial" pitchFamily="-110" charset="0"/>
                <a:ea typeface="+mn-ea"/>
                <a:cs typeface="+mn-cs"/>
              </a:rPr>
              <a:t>user interface may equate to a manager, director, or console component.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An IDS may use a single sensor and analyzer, such as a classic HIDS on a host</a:t>
            </a:r>
          </a:p>
          <a:p>
            <a:r>
              <a:rPr lang="en-US" sz="1200" b="0" i="0" u="none" strike="noStrike" kern="1200" baseline="0" dirty="0" smtClean="0">
                <a:solidFill>
                  <a:schemeClr val="tx1"/>
                </a:solidFill>
                <a:latin typeface="Arial" pitchFamily="-110" charset="0"/>
                <a:ea typeface="+mn-ea"/>
                <a:cs typeface="+mn-cs"/>
              </a:rPr>
              <a:t>or NIDS in a firewall device. More sophisticated IDSs can use multiple sensors,</a:t>
            </a:r>
          </a:p>
          <a:p>
            <a:r>
              <a:rPr lang="en-US" sz="1200" b="0" i="0" u="none" strike="noStrike" kern="1200" baseline="0" dirty="0" smtClean="0">
                <a:solidFill>
                  <a:schemeClr val="tx1"/>
                </a:solidFill>
                <a:latin typeface="Arial" pitchFamily="-110" charset="0"/>
                <a:ea typeface="+mn-ea"/>
                <a:cs typeface="+mn-cs"/>
              </a:rPr>
              <a:t>across a range of host and network devices, sending information to a </a:t>
            </a:r>
            <a:r>
              <a:rPr lang="en-US" sz="1200" b="0" i="0" u="none" strike="noStrike" kern="1200" baseline="0" dirty="0" err="1" smtClean="0">
                <a:solidFill>
                  <a:schemeClr val="tx1"/>
                </a:solidFill>
                <a:latin typeface="Arial" pitchFamily="-110" charset="0"/>
                <a:ea typeface="+mn-ea"/>
                <a:cs typeface="+mn-cs"/>
              </a:rPr>
              <a:t>centralised</a:t>
            </a:r>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analyzer and user interface in a distributed architecture.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IDSs are often classified based on the source and type of data analyzed, as: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Host-based IDS (HIDS): Monitors the characteristics of a single host and the</a:t>
            </a:r>
          </a:p>
          <a:p>
            <a:r>
              <a:rPr lang="en-US" sz="1200" b="0" i="0" u="none" strike="noStrike" kern="1200" baseline="0" dirty="0" smtClean="0">
                <a:solidFill>
                  <a:schemeClr val="tx1"/>
                </a:solidFill>
                <a:latin typeface="Arial" pitchFamily="-110" charset="0"/>
                <a:ea typeface="+mn-ea"/>
                <a:cs typeface="+mn-cs"/>
              </a:rPr>
              <a:t>events occurring within that host, such as process identifiers and the system</a:t>
            </a:r>
          </a:p>
          <a:p>
            <a:r>
              <a:rPr lang="en-US" sz="1200" b="0" i="0" u="none" strike="noStrike" kern="1200" baseline="0" dirty="0" smtClean="0">
                <a:solidFill>
                  <a:schemeClr val="tx1"/>
                </a:solidFill>
                <a:latin typeface="Arial" pitchFamily="-110" charset="0"/>
                <a:ea typeface="+mn-ea"/>
                <a:cs typeface="+mn-cs"/>
              </a:rPr>
              <a:t>calls they make, for evidence of suspicious activity.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Network-based IDS (NIDS): Monitors network traffic for particular network</a:t>
            </a:r>
          </a:p>
          <a:p>
            <a:r>
              <a:rPr lang="en-US" sz="1200" b="0" i="0" u="none" strike="noStrike" kern="1200" baseline="0" dirty="0" smtClean="0">
                <a:solidFill>
                  <a:schemeClr val="tx1"/>
                </a:solidFill>
                <a:latin typeface="Arial" pitchFamily="-110" charset="0"/>
                <a:ea typeface="+mn-ea"/>
                <a:cs typeface="+mn-cs"/>
              </a:rPr>
              <a:t>segments or devices and analyzes network, transport, and application protocols</a:t>
            </a:r>
          </a:p>
          <a:p>
            <a:r>
              <a:rPr lang="en-US" sz="1200" b="0" i="0" u="none" strike="noStrike" kern="1200" baseline="0" dirty="0" smtClean="0">
                <a:solidFill>
                  <a:schemeClr val="tx1"/>
                </a:solidFill>
                <a:latin typeface="Arial" pitchFamily="-110" charset="0"/>
                <a:ea typeface="+mn-ea"/>
                <a:cs typeface="+mn-cs"/>
              </a:rPr>
              <a:t>to identify suspicious activity.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Distributed or hybrid IDS: Combines information from a number of sensors,</a:t>
            </a:r>
          </a:p>
          <a:p>
            <a:r>
              <a:rPr lang="en-US" sz="1200" b="0" i="0" u="none" strike="noStrike" kern="1200" baseline="0" dirty="0" smtClean="0">
                <a:solidFill>
                  <a:schemeClr val="tx1"/>
                </a:solidFill>
                <a:latin typeface="Arial" pitchFamily="-110" charset="0"/>
                <a:ea typeface="+mn-ea"/>
                <a:cs typeface="+mn-cs"/>
              </a:rPr>
              <a:t>often both host and network-based, in a central analyzer that is able to better</a:t>
            </a:r>
          </a:p>
          <a:p>
            <a:r>
              <a:rPr lang="en-US" sz="1200" b="0" i="0" u="none" strike="noStrike" kern="1200" baseline="0" dirty="0" smtClean="0">
                <a:solidFill>
                  <a:schemeClr val="tx1"/>
                </a:solidFill>
                <a:latin typeface="Arial" pitchFamily="-110" charset="0"/>
                <a:ea typeface="+mn-ea"/>
                <a:cs typeface="+mn-cs"/>
              </a:rPr>
              <a:t>identify and respond to intrusion activity.</a:t>
            </a:r>
            <a:endParaRPr lang="en-US" dirty="0">
              <a:latin typeface="Times New Roman"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5D1EF-DBD4-DA41-B032-D1E1F22334C3}" type="slidenum">
              <a:rPr lang="en-AU"/>
              <a:pPr/>
              <a:t>15</a:t>
            </a:fld>
            <a:endParaRPr lang="en-AU"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Authentication facilities, access control facilities, and firewalls all play a role in</a:t>
            </a:r>
          </a:p>
          <a:p>
            <a:r>
              <a:rPr lang="en-US" sz="1200" b="0" i="0" u="none" strike="noStrike" kern="1200" baseline="0" dirty="0" smtClean="0">
                <a:solidFill>
                  <a:schemeClr val="tx1"/>
                </a:solidFill>
                <a:latin typeface="Arial" pitchFamily="-110" charset="0"/>
                <a:ea typeface="+mn-ea"/>
                <a:cs typeface="+mn-cs"/>
              </a:rPr>
              <a:t>countering intrusions. Another line of defense is intrusion detection, and this has</a:t>
            </a:r>
          </a:p>
          <a:p>
            <a:r>
              <a:rPr lang="en-US" sz="1200" b="0" i="0" u="none" strike="noStrike" kern="1200" baseline="0" dirty="0" smtClean="0">
                <a:solidFill>
                  <a:schemeClr val="tx1"/>
                </a:solidFill>
                <a:latin typeface="Arial" pitchFamily="-110" charset="0"/>
                <a:ea typeface="+mn-ea"/>
                <a:cs typeface="+mn-cs"/>
              </a:rPr>
              <a:t>been the focus of much research in recent years. This interest is motivated by a</a:t>
            </a:r>
          </a:p>
          <a:p>
            <a:r>
              <a:rPr lang="en-US" sz="1200" b="0" i="0" u="none" strike="noStrike" kern="1200" baseline="0" dirty="0" smtClean="0">
                <a:solidFill>
                  <a:schemeClr val="tx1"/>
                </a:solidFill>
                <a:latin typeface="Arial" pitchFamily="-110" charset="0"/>
                <a:ea typeface="+mn-ea"/>
                <a:cs typeface="+mn-cs"/>
              </a:rPr>
              <a:t>number of considerations, including the following:</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1.  If an intrusion is detected quickly enough, the intruder can be identified and</a:t>
            </a:r>
          </a:p>
          <a:p>
            <a:r>
              <a:rPr lang="en-US" sz="1200" b="0" i="0" u="none" strike="noStrike" kern="1200" baseline="0" dirty="0" smtClean="0">
                <a:solidFill>
                  <a:schemeClr val="tx1"/>
                </a:solidFill>
                <a:latin typeface="Arial" pitchFamily="-110" charset="0"/>
                <a:ea typeface="+mn-ea"/>
                <a:cs typeface="+mn-cs"/>
              </a:rPr>
              <a:t>ejected from the system before any damage is done or any data are compromised.</a:t>
            </a:r>
          </a:p>
          <a:p>
            <a:r>
              <a:rPr lang="en-US" sz="1200" b="0" i="0" u="none" strike="noStrike" kern="1200" baseline="0" dirty="0" smtClean="0">
                <a:solidFill>
                  <a:schemeClr val="tx1"/>
                </a:solidFill>
                <a:latin typeface="Arial" pitchFamily="-110" charset="0"/>
                <a:ea typeface="+mn-ea"/>
                <a:cs typeface="+mn-cs"/>
              </a:rPr>
              <a:t>Even if the detection is not sufficiently timely to preempt the intruder,</a:t>
            </a:r>
          </a:p>
          <a:p>
            <a:r>
              <a:rPr lang="en-US" sz="1200" b="0" i="0" u="none" strike="noStrike" kern="1200" baseline="0" dirty="0" smtClean="0">
                <a:solidFill>
                  <a:schemeClr val="tx1"/>
                </a:solidFill>
                <a:latin typeface="Arial" pitchFamily="-110" charset="0"/>
                <a:ea typeface="+mn-ea"/>
                <a:cs typeface="+mn-cs"/>
              </a:rPr>
              <a:t>the sooner that the intrusion is detected, the less the amount of damage and</a:t>
            </a:r>
          </a:p>
          <a:p>
            <a:r>
              <a:rPr lang="en-US" sz="1200" b="0" i="0" u="none" strike="noStrike" kern="1200" baseline="0" dirty="0" smtClean="0">
                <a:solidFill>
                  <a:schemeClr val="tx1"/>
                </a:solidFill>
                <a:latin typeface="Arial" pitchFamily="-110" charset="0"/>
                <a:ea typeface="+mn-ea"/>
                <a:cs typeface="+mn-cs"/>
              </a:rPr>
              <a:t>the more quickly that recovery can be achieved.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2.  An effective IDS can serve as a deterrent, thus acting to prevent intrusions.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3.  Intrusion detection enables the collection of information about intrusion techniques</a:t>
            </a:r>
          </a:p>
          <a:p>
            <a:r>
              <a:rPr lang="en-US" sz="1200" b="0" i="0" u="none" strike="noStrike" kern="1200" baseline="0" dirty="0" smtClean="0">
                <a:solidFill>
                  <a:schemeClr val="tx1"/>
                </a:solidFill>
                <a:latin typeface="Arial" pitchFamily="-110" charset="0"/>
                <a:ea typeface="+mn-ea"/>
                <a:cs typeface="+mn-cs"/>
              </a:rPr>
              <a:t>that can be used to strengthen intrusion prevention measures.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Intrusion detection is based on the assumption that the behavior of the intruder</a:t>
            </a:r>
          </a:p>
          <a:p>
            <a:r>
              <a:rPr lang="en-US" sz="1200" b="0" i="0" u="none" strike="noStrike" kern="1200" baseline="0" dirty="0" smtClean="0">
                <a:solidFill>
                  <a:schemeClr val="tx1"/>
                </a:solidFill>
                <a:latin typeface="Arial" pitchFamily="-110" charset="0"/>
                <a:ea typeface="+mn-ea"/>
                <a:cs typeface="+mn-cs"/>
              </a:rPr>
              <a:t>differs from that of a legitimate user in ways that can be quantified. Of course, we</a:t>
            </a:r>
          </a:p>
          <a:p>
            <a:r>
              <a:rPr lang="en-US" sz="1200" b="0" i="0" u="none" strike="noStrike" kern="1200" baseline="0" dirty="0" smtClean="0">
                <a:solidFill>
                  <a:schemeClr val="tx1"/>
                </a:solidFill>
                <a:latin typeface="Arial" pitchFamily="-110" charset="0"/>
                <a:ea typeface="+mn-ea"/>
                <a:cs typeface="+mn-cs"/>
              </a:rPr>
              <a:t>cannot expect that there will be a crisp, exact distinction between an attack by an</a:t>
            </a:r>
          </a:p>
          <a:p>
            <a:r>
              <a:rPr lang="en-US" sz="1200" b="0" i="0" u="none" strike="noStrike" kern="1200" baseline="0" dirty="0" smtClean="0">
                <a:solidFill>
                  <a:schemeClr val="tx1"/>
                </a:solidFill>
                <a:latin typeface="Arial" pitchFamily="-110" charset="0"/>
                <a:ea typeface="+mn-ea"/>
                <a:cs typeface="+mn-cs"/>
              </a:rPr>
              <a:t>intruder and the normal use of resources by an authorized user. Rather, we must</a:t>
            </a:r>
          </a:p>
          <a:p>
            <a:r>
              <a:rPr lang="en-US" sz="1200" b="0" i="0" u="none" strike="noStrike" kern="1200" baseline="0" dirty="0" smtClean="0">
                <a:solidFill>
                  <a:schemeClr val="tx1"/>
                </a:solidFill>
                <a:latin typeface="Arial" pitchFamily="-110" charset="0"/>
                <a:ea typeface="+mn-ea"/>
                <a:cs typeface="+mn-cs"/>
              </a:rPr>
              <a:t>expect that there will be some overlap.</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Figure 8.1 suggests, in abstract terms, the nature of the task confronting the</a:t>
            </a:r>
          </a:p>
          <a:p>
            <a:r>
              <a:rPr lang="en-US" sz="1200" b="0" i="0" u="none" strike="noStrike" kern="1200" baseline="0" dirty="0" smtClean="0">
                <a:solidFill>
                  <a:schemeClr val="tx1"/>
                </a:solidFill>
                <a:latin typeface="Arial" pitchFamily="-110" charset="0"/>
                <a:ea typeface="+mn-ea"/>
                <a:cs typeface="+mn-cs"/>
              </a:rPr>
              <a:t>designer of an IDS. Although the typical behavior of an intruder differs from the</a:t>
            </a:r>
          </a:p>
          <a:p>
            <a:r>
              <a:rPr lang="en-US" sz="1200" b="0" i="0" u="none" strike="noStrike" kern="1200" baseline="0" dirty="0" smtClean="0">
                <a:solidFill>
                  <a:schemeClr val="tx1"/>
                </a:solidFill>
                <a:latin typeface="Arial" pitchFamily="-110" charset="0"/>
                <a:ea typeface="+mn-ea"/>
                <a:cs typeface="+mn-cs"/>
              </a:rPr>
              <a:t>typical behavior of an authorized user, there is an overlap in these behaviors. Thus,</a:t>
            </a:r>
          </a:p>
          <a:p>
            <a:r>
              <a:rPr lang="en-US" sz="1200" b="0" i="0" u="none" strike="noStrike" kern="1200" baseline="0" dirty="0" smtClean="0">
                <a:solidFill>
                  <a:schemeClr val="tx1"/>
                </a:solidFill>
                <a:latin typeface="Arial" pitchFamily="-110" charset="0"/>
                <a:ea typeface="+mn-ea"/>
                <a:cs typeface="+mn-cs"/>
              </a:rPr>
              <a:t>a loose interpretation of intruder behavior, which will catch more intruders, will</a:t>
            </a:r>
          </a:p>
          <a:p>
            <a:r>
              <a:rPr lang="en-US" sz="1200" b="0" i="0" u="none" strike="noStrike" kern="1200" baseline="0" dirty="0" smtClean="0">
                <a:solidFill>
                  <a:schemeClr val="tx1"/>
                </a:solidFill>
                <a:latin typeface="Arial" pitchFamily="-110" charset="0"/>
                <a:ea typeface="+mn-ea"/>
                <a:cs typeface="+mn-cs"/>
              </a:rPr>
              <a:t>also lead to a number of false positives , or false alarms, where authorized users are</a:t>
            </a:r>
          </a:p>
          <a:p>
            <a:r>
              <a:rPr lang="en-US" sz="1200" b="0" i="0" u="none" strike="noStrike" kern="1200" baseline="0" dirty="0" smtClean="0">
                <a:solidFill>
                  <a:schemeClr val="tx1"/>
                </a:solidFill>
                <a:latin typeface="Arial" pitchFamily="-110" charset="0"/>
                <a:ea typeface="+mn-ea"/>
                <a:cs typeface="+mn-cs"/>
              </a:rPr>
              <a:t>identified as intruders. On the other hand, an attempt to limit false positives by a</a:t>
            </a:r>
          </a:p>
          <a:p>
            <a:r>
              <a:rPr lang="en-US" sz="1200" b="0" i="0" u="none" strike="noStrike" kern="1200" baseline="0" dirty="0" smtClean="0">
                <a:solidFill>
                  <a:schemeClr val="tx1"/>
                </a:solidFill>
                <a:latin typeface="Arial" pitchFamily="-110" charset="0"/>
                <a:ea typeface="+mn-ea"/>
                <a:cs typeface="+mn-cs"/>
              </a:rPr>
              <a:t>tight interpretation of intruder behavior will lead to an increase in false negatives ,</a:t>
            </a:r>
          </a:p>
          <a:p>
            <a:r>
              <a:rPr lang="en-US" sz="1200" b="0" i="0" u="none" strike="noStrike" kern="1200" baseline="0" dirty="0" smtClean="0">
                <a:solidFill>
                  <a:schemeClr val="tx1"/>
                </a:solidFill>
                <a:latin typeface="Arial" pitchFamily="-110" charset="0"/>
                <a:ea typeface="+mn-ea"/>
                <a:cs typeface="+mn-cs"/>
              </a:rPr>
              <a:t>or intruders not identified as intruders. Thus, there is an element of compromise</a:t>
            </a:r>
          </a:p>
          <a:p>
            <a:r>
              <a:rPr lang="en-US" sz="1200" b="0" i="0" u="none" strike="noStrike" kern="1200" baseline="0" dirty="0" smtClean="0">
                <a:solidFill>
                  <a:schemeClr val="tx1"/>
                </a:solidFill>
                <a:latin typeface="Arial" pitchFamily="-110" charset="0"/>
                <a:ea typeface="+mn-ea"/>
                <a:cs typeface="+mn-cs"/>
              </a:rPr>
              <a:t> and art in the practice of intrusion detection. Ideally you want an IDS to have a high</a:t>
            </a:r>
          </a:p>
          <a:p>
            <a:r>
              <a:rPr lang="en-US" sz="1200" b="0" i="0" u="none" strike="noStrike" kern="1200" baseline="0" dirty="0" smtClean="0">
                <a:solidFill>
                  <a:schemeClr val="tx1"/>
                </a:solidFill>
                <a:latin typeface="Arial" pitchFamily="-110" charset="0"/>
                <a:ea typeface="+mn-ea"/>
                <a:cs typeface="+mn-cs"/>
              </a:rPr>
              <a:t>detection rate, that is, the ratio of detected to total attacks, while minimizing the</a:t>
            </a:r>
          </a:p>
          <a:p>
            <a:r>
              <a:rPr lang="en-US" sz="1200" b="0" i="0" u="none" strike="noStrike" kern="1200" baseline="0" dirty="0" smtClean="0">
                <a:solidFill>
                  <a:schemeClr val="tx1"/>
                </a:solidFill>
                <a:latin typeface="Arial" pitchFamily="-110" charset="0"/>
                <a:ea typeface="+mn-ea"/>
                <a:cs typeface="+mn-cs"/>
              </a:rPr>
              <a:t>false alarm rate, the ratio of incorrectly classified to total normal usage [LAZA05].</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 an important early study of intrusion [ANDE80], Anderson postulated</a:t>
            </a:r>
          </a:p>
          <a:p>
            <a:r>
              <a:rPr lang="en-US" sz="1200" b="0" i="0" u="none" strike="noStrike" kern="1200" baseline="0" dirty="0" smtClean="0">
                <a:solidFill>
                  <a:schemeClr val="tx1"/>
                </a:solidFill>
                <a:latin typeface="Arial" pitchFamily="-110" charset="0"/>
                <a:ea typeface="+mn-ea"/>
                <a:cs typeface="+mn-cs"/>
              </a:rPr>
              <a:t>that one could, with reasonable confidence, distinguish between an outside attacker</a:t>
            </a:r>
          </a:p>
          <a:p>
            <a:r>
              <a:rPr lang="en-US" sz="1200" b="0" i="0" u="none" strike="noStrike" kern="1200" baseline="0" dirty="0" smtClean="0">
                <a:solidFill>
                  <a:schemeClr val="tx1"/>
                </a:solidFill>
                <a:latin typeface="Arial" pitchFamily="-110" charset="0"/>
                <a:ea typeface="+mn-ea"/>
                <a:cs typeface="+mn-cs"/>
              </a:rPr>
              <a:t>and a legitimate user. Patterns of legitimate user behavior can be established by</a:t>
            </a:r>
          </a:p>
          <a:p>
            <a:r>
              <a:rPr lang="en-US" sz="1200" b="0" i="0" u="none" strike="noStrike" kern="1200" baseline="0" dirty="0" smtClean="0">
                <a:solidFill>
                  <a:schemeClr val="tx1"/>
                </a:solidFill>
                <a:latin typeface="Arial" pitchFamily="-110" charset="0"/>
                <a:ea typeface="+mn-ea"/>
                <a:cs typeface="+mn-cs"/>
              </a:rPr>
              <a:t>observing past history, and significant deviation from such patterns can be detected.</a:t>
            </a:r>
          </a:p>
          <a:p>
            <a:r>
              <a:rPr lang="en-US" sz="1200" b="0" i="0" u="none" strike="noStrike" kern="1200" baseline="0" dirty="0" smtClean="0">
                <a:solidFill>
                  <a:schemeClr val="tx1"/>
                </a:solidFill>
                <a:latin typeface="Arial" pitchFamily="-110" charset="0"/>
                <a:ea typeface="+mn-ea"/>
                <a:cs typeface="+mn-cs"/>
              </a:rPr>
              <a:t>Anderson suggests that the task of detecting an inside attacker (a legitimate user</a:t>
            </a:r>
          </a:p>
          <a:p>
            <a:r>
              <a:rPr lang="en-US" sz="1200" b="0" i="0" u="none" strike="noStrike" kern="1200" baseline="0" dirty="0" smtClean="0">
                <a:solidFill>
                  <a:schemeClr val="tx1"/>
                </a:solidFill>
                <a:latin typeface="Arial" pitchFamily="-110" charset="0"/>
                <a:ea typeface="+mn-ea"/>
                <a:cs typeface="+mn-cs"/>
              </a:rPr>
              <a:t>acting in an unauthorized fashion) is more difficult, in that the distinction between</a:t>
            </a:r>
          </a:p>
          <a:p>
            <a:r>
              <a:rPr lang="en-US" sz="1200" b="0" i="0" u="none" strike="noStrike" kern="1200" baseline="0" dirty="0" smtClean="0">
                <a:solidFill>
                  <a:schemeClr val="tx1"/>
                </a:solidFill>
                <a:latin typeface="Arial" pitchFamily="-110" charset="0"/>
                <a:ea typeface="+mn-ea"/>
                <a:cs typeface="+mn-cs"/>
              </a:rPr>
              <a:t>abnormal and normal behavior may be small. Anderson concluded that such violations</a:t>
            </a:r>
          </a:p>
          <a:p>
            <a:r>
              <a:rPr lang="en-US" sz="1200" b="0" i="0" u="none" strike="noStrike" kern="1200" baseline="0" dirty="0" smtClean="0">
                <a:solidFill>
                  <a:schemeClr val="tx1"/>
                </a:solidFill>
                <a:latin typeface="Arial" pitchFamily="-110" charset="0"/>
                <a:ea typeface="+mn-ea"/>
                <a:cs typeface="+mn-cs"/>
              </a:rPr>
              <a:t>would be undetectable solely through the search for anomalous behavior.</a:t>
            </a:r>
          </a:p>
          <a:p>
            <a:r>
              <a:rPr lang="en-US" sz="1200" b="0" i="0" u="none" strike="noStrike" kern="1200" baseline="0" dirty="0" smtClean="0">
                <a:solidFill>
                  <a:schemeClr val="tx1"/>
                </a:solidFill>
                <a:latin typeface="Arial" pitchFamily="-110" charset="0"/>
                <a:ea typeface="+mn-ea"/>
                <a:cs typeface="+mn-cs"/>
              </a:rPr>
              <a:t>However, insider behavior might nevertheless be detectable by intelligent definition</a:t>
            </a:r>
          </a:p>
          <a:p>
            <a:r>
              <a:rPr lang="en-US" sz="1200" b="0" i="0" u="none" strike="noStrike" kern="1200" baseline="0" dirty="0" smtClean="0">
                <a:solidFill>
                  <a:schemeClr val="tx1"/>
                </a:solidFill>
                <a:latin typeface="Arial" pitchFamily="-110" charset="0"/>
                <a:ea typeface="+mn-ea"/>
                <a:cs typeface="+mn-cs"/>
              </a:rPr>
              <a:t>of the class of conditions that suggest unauthorized use. These observations,</a:t>
            </a:r>
          </a:p>
          <a:p>
            <a:r>
              <a:rPr lang="en-US" sz="1200" b="0" i="0" u="none" strike="noStrike" kern="1200" baseline="0" dirty="0" smtClean="0">
                <a:solidFill>
                  <a:schemeClr val="tx1"/>
                </a:solidFill>
                <a:latin typeface="Arial" pitchFamily="-110" charset="0"/>
                <a:ea typeface="+mn-ea"/>
                <a:cs typeface="+mn-cs"/>
              </a:rPr>
              <a:t>which were made in 1980, remain true today.</a:t>
            </a:r>
          </a:p>
          <a:p>
            <a:endParaRPr lang="en-US" dirty="0">
              <a:latin typeface="Times New Roman" pitchFamily="-1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CF25E-AE0F-3E4D-9BBA-F5E6F7140736}" type="slidenum">
              <a:rPr lang="en-AU"/>
              <a:pPr/>
              <a:t>16</a:t>
            </a:fld>
            <a:endParaRPr lang="en-AU"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To be of practical use, an IDS should detect a substantial percentage of intrusions</a:t>
            </a:r>
          </a:p>
          <a:p>
            <a:r>
              <a:rPr lang="en-US" sz="1200" b="0" i="0" u="none" strike="noStrike" kern="1200" baseline="0" dirty="0" smtClean="0">
                <a:solidFill>
                  <a:schemeClr val="tx1"/>
                </a:solidFill>
                <a:latin typeface="Arial" pitchFamily="-110" charset="0"/>
                <a:ea typeface="+mn-ea"/>
                <a:cs typeface="+mn-cs"/>
              </a:rPr>
              <a:t>while keeping the false alarm rate at an acceptable level. If only a modest</a:t>
            </a:r>
          </a:p>
          <a:p>
            <a:r>
              <a:rPr lang="en-US" sz="1200" b="0" i="0" u="none" strike="noStrike" kern="1200" baseline="0" dirty="0" smtClean="0">
                <a:solidFill>
                  <a:schemeClr val="tx1"/>
                </a:solidFill>
                <a:latin typeface="Arial" pitchFamily="-110" charset="0"/>
                <a:ea typeface="+mn-ea"/>
                <a:cs typeface="+mn-cs"/>
              </a:rPr>
              <a:t>percentage of actual intrusions are detected, the system provides a false sense of</a:t>
            </a:r>
          </a:p>
          <a:p>
            <a:r>
              <a:rPr lang="en-US" sz="1200" b="0" i="0" u="none" strike="noStrike" kern="1200" baseline="0" dirty="0" smtClean="0">
                <a:solidFill>
                  <a:schemeClr val="tx1"/>
                </a:solidFill>
                <a:latin typeface="Arial" pitchFamily="-110" charset="0"/>
                <a:ea typeface="+mn-ea"/>
                <a:cs typeface="+mn-cs"/>
              </a:rPr>
              <a:t>security. On the other hand, if the system frequently triggers an alert when there</a:t>
            </a:r>
          </a:p>
          <a:p>
            <a:r>
              <a:rPr lang="en-US" sz="1200" b="0" i="0" u="none" strike="noStrike" kern="1200" baseline="0" dirty="0" smtClean="0">
                <a:solidFill>
                  <a:schemeClr val="tx1"/>
                </a:solidFill>
                <a:latin typeface="Arial" pitchFamily="-110" charset="0"/>
                <a:ea typeface="+mn-ea"/>
                <a:cs typeface="+mn-cs"/>
              </a:rPr>
              <a:t>is no intrusion (a false alarm), then either system managers will begin to ignore the</a:t>
            </a:r>
          </a:p>
          <a:p>
            <a:r>
              <a:rPr lang="en-US" sz="1200" b="0" i="0" u="none" strike="noStrike" kern="1200" baseline="0" dirty="0" smtClean="0">
                <a:solidFill>
                  <a:schemeClr val="tx1"/>
                </a:solidFill>
                <a:latin typeface="Arial" pitchFamily="-110" charset="0"/>
                <a:ea typeface="+mn-ea"/>
                <a:cs typeface="+mn-cs"/>
              </a:rPr>
              <a:t>alarms, or much time will be wasted analyzing the false alarms.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Unfortunately, because of the nature of the probabilities involved, it is very</a:t>
            </a:r>
          </a:p>
          <a:p>
            <a:r>
              <a:rPr lang="en-US" sz="1200" b="0" i="0" u="none" strike="noStrike" kern="1200" baseline="0" dirty="0" smtClean="0">
                <a:solidFill>
                  <a:schemeClr val="tx1"/>
                </a:solidFill>
                <a:latin typeface="Arial" pitchFamily="-110" charset="0"/>
                <a:ea typeface="+mn-ea"/>
                <a:cs typeface="+mn-cs"/>
              </a:rPr>
              <a:t>difficult to meet the standard of high rate of detections with a low rate of false</a:t>
            </a:r>
          </a:p>
          <a:p>
            <a:r>
              <a:rPr lang="en-US" sz="1200" b="0" i="0" u="none" strike="noStrike" kern="1200" baseline="0" dirty="0" smtClean="0">
                <a:solidFill>
                  <a:schemeClr val="tx1"/>
                </a:solidFill>
                <a:latin typeface="Arial" pitchFamily="-110" charset="0"/>
                <a:ea typeface="+mn-ea"/>
                <a:cs typeface="+mn-cs"/>
              </a:rPr>
              <a:t>alarms. In general, if the actual numbers of intrusions is low compared to the number</a:t>
            </a:r>
          </a:p>
          <a:p>
            <a:r>
              <a:rPr lang="en-US" sz="1200" b="0" i="0" u="none" strike="noStrike" kern="1200" baseline="0" dirty="0" smtClean="0">
                <a:solidFill>
                  <a:schemeClr val="tx1"/>
                </a:solidFill>
                <a:latin typeface="Arial" pitchFamily="-110" charset="0"/>
                <a:ea typeface="+mn-ea"/>
                <a:cs typeface="+mn-cs"/>
              </a:rPr>
              <a:t>of legitimate uses of a system, then the false alarm rate will be high unless the</a:t>
            </a:r>
          </a:p>
          <a:p>
            <a:r>
              <a:rPr lang="en-US" sz="1200" b="0" i="0" u="none" strike="noStrike" kern="1200" baseline="0" dirty="0" smtClean="0">
                <a:solidFill>
                  <a:schemeClr val="tx1"/>
                </a:solidFill>
                <a:latin typeface="Arial" pitchFamily="-110" charset="0"/>
                <a:ea typeface="+mn-ea"/>
                <a:cs typeface="+mn-cs"/>
              </a:rPr>
              <a:t> test is extremely discriminating. This is an example of a phenomenon known as</a:t>
            </a:r>
          </a:p>
          <a:p>
            <a:r>
              <a:rPr lang="en-US" sz="1200" b="0" i="0" u="none" strike="noStrike" kern="1200" baseline="0" dirty="0" smtClean="0">
                <a:solidFill>
                  <a:schemeClr val="tx1"/>
                </a:solidFill>
                <a:latin typeface="Arial" pitchFamily="-110" charset="0"/>
                <a:ea typeface="+mn-ea"/>
                <a:cs typeface="+mn-cs"/>
              </a:rPr>
              <a:t>the base-rate fallacy . A study of existing IDSs, reported in [AXEL00], indicated</a:t>
            </a:r>
          </a:p>
          <a:p>
            <a:r>
              <a:rPr lang="en-US" sz="1200" b="0" i="0" u="none" strike="noStrike" kern="1200" baseline="0" dirty="0" smtClean="0">
                <a:solidFill>
                  <a:schemeClr val="tx1"/>
                </a:solidFill>
                <a:latin typeface="Arial" pitchFamily="-110" charset="0"/>
                <a:ea typeface="+mn-ea"/>
                <a:cs typeface="+mn-cs"/>
              </a:rPr>
              <a:t>that current systems have not overcome the problem of the base-rate fallacy. See</a:t>
            </a:r>
          </a:p>
          <a:p>
            <a:r>
              <a:rPr lang="en-US" sz="1200" b="0" i="0" u="none" strike="noStrike" kern="1200" baseline="0" dirty="0" smtClean="0">
                <a:solidFill>
                  <a:schemeClr val="tx1"/>
                </a:solidFill>
                <a:latin typeface="Arial" pitchFamily="-110" charset="0"/>
                <a:ea typeface="+mn-ea"/>
                <a:cs typeface="+mn-cs"/>
              </a:rPr>
              <a:t>Appendix J for a brief background on the mathematics of this problem.</a:t>
            </a:r>
            <a:endParaRPr lang="en-US" sz="1200" kern="1200" baseline="0" dirty="0" smtClean="0">
              <a:solidFill>
                <a:schemeClr val="tx1"/>
              </a:solidFill>
              <a:latin typeface="Arial" pitchFamily="-110" charset="0"/>
              <a:ea typeface="+mn-ea"/>
              <a:cs typeface="+mn-cs"/>
            </a:endParaRP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[BALA98] lists the following as desirable for an IDS. It must</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Run continually with minimal human supervision.</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fault tolerant in the sense that it must be able to recover from system</a:t>
            </a:r>
          </a:p>
          <a:p>
            <a:r>
              <a:rPr lang="en-US" sz="1200" kern="1200" baseline="0" dirty="0" smtClean="0">
                <a:solidFill>
                  <a:schemeClr val="tx1"/>
                </a:solidFill>
                <a:latin typeface="Arial" pitchFamily="-110" charset="0"/>
                <a:ea typeface="+mn-ea"/>
                <a:cs typeface="+mn-cs"/>
              </a:rPr>
              <a:t>crashes and reinitializations.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Resist subversion. The IDS must be able to monitor itself and detect if it has</a:t>
            </a:r>
          </a:p>
          <a:p>
            <a:r>
              <a:rPr lang="en-US" sz="1200" kern="1200" baseline="0" dirty="0" smtClean="0">
                <a:solidFill>
                  <a:schemeClr val="tx1"/>
                </a:solidFill>
                <a:latin typeface="Arial" pitchFamily="-110" charset="0"/>
                <a:ea typeface="+mn-ea"/>
                <a:cs typeface="+mn-cs"/>
              </a:rPr>
              <a:t>been modified by an attacker.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Impose a minimal overhead on the system where it is running.</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able to be configured according to the security policies of the system that is</a:t>
            </a:r>
          </a:p>
          <a:p>
            <a:r>
              <a:rPr lang="en-US" sz="1200" kern="1200" baseline="0" dirty="0" smtClean="0">
                <a:solidFill>
                  <a:schemeClr val="tx1"/>
                </a:solidFill>
                <a:latin typeface="Arial" pitchFamily="-110" charset="0"/>
                <a:ea typeface="+mn-ea"/>
                <a:cs typeface="+mn-cs"/>
              </a:rPr>
              <a:t>being monitored.</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able to adapt to changes in system and user behavior over time.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Be able to scale to monitor a large number of hosts.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Provide graceful degradation of service in the sense that if some components</a:t>
            </a:r>
          </a:p>
          <a:p>
            <a:r>
              <a:rPr lang="en-US" sz="1200" kern="1200" baseline="0" dirty="0" smtClean="0">
                <a:solidFill>
                  <a:schemeClr val="tx1"/>
                </a:solidFill>
                <a:latin typeface="Arial" pitchFamily="-110" charset="0"/>
                <a:ea typeface="+mn-ea"/>
                <a:cs typeface="+mn-cs"/>
              </a:rPr>
              <a:t>of the IDS stop working for any reason, the rest of them should be affected as</a:t>
            </a:r>
          </a:p>
          <a:p>
            <a:r>
              <a:rPr lang="en-US" sz="1200" kern="1200" baseline="0" dirty="0" smtClean="0">
                <a:solidFill>
                  <a:schemeClr val="tx1"/>
                </a:solidFill>
                <a:latin typeface="Arial" pitchFamily="-110" charset="0"/>
                <a:ea typeface="+mn-ea"/>
                <a:cs typeface="+mn-cs"/>
              </a:rPr>
              <a:t>little as possible.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Allow dynamic reconfiguration; that is, the ability to reconfigure the IDS</a:t>
            </a:r>
          </a:p>
          <a:p>
            <a:r>
              <a:rPr lang="en-US" sz="1200" kern="1200" baseline="0" dirty="0" smtClean="0">
                <a:solidFill>
                  <a:schemeClr val="tx1"/>
                </a:solidFill>
                <a:latin typeface="Arial" pitchFamily="-110" charset="0"/>
                <a:ea typeface="+mn-ea"/>
                <a:cs typeface="+mn-cs"/>
              </a:rPr>
              <a:t>without having to restart it.</a:t>
            </a:r>
            <a:endParaRPr lang="en-US" dirty="0">
              <a:latin typeface="Times New Roman"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0" i="0" u="none" strike="noStrike" kern="1200" baseline="0" dirty="0" smtClean="0">
                <a:solidFill>
                  <a:schemeClr val="tx1"/>
                </a:solidFill>
                <a:latin typeface="Arial" pitchFamily="-110" charset="0"/>
                <a:ea typeface="+mn-ea"/>
                <a:cs typeface="+mn-cs"/>
              </a:rPr>
              <a:t>IDSs typically use one of the following alternative approaches to analyze sensor</a:t>
            </a:r>
          </a:p>
          <a:p>
            <a:r>
              <a:rPr lang="en-US" sz="1200" b="0" i="0" u="none" strike="noStrike" kern="1200" baseline="0" dirty="0" smtClean="0">
                <a:solidFill>
                  <a:schemeClr val="tx1"/>
                </a:solidFill>
                <a:latin typeface="Arial" pitchFamily="-110" charset="0"/>
                <a:ea typeface="+mn-ea"/>
                <a:cs typeface="+mn-cs"/>
              </a:rPr>
              <a:t>data to detect intrusions: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1. Anomaly detection:  Involves the collection of data relating to the behavior</a:t>
            </a:r>
          </a:p>
          <a:p>
            <a:r>
              <a:rPr lang="en-US" sz="1200" b="0" i="0" u="none" strike="noStrike" kern="1200" baseline="0" dirty="0" smtClean="0">
                <a:solidFill>
                  <a:schemeClr val="tx1"/>
                </a:solidFill>
                <a:latin typeface="Arial" pitchFamily="-110" charset="0"/>
                <a:ea typeface="+mn-ea"/>
                <a:cs typeface="+mn-cs"/>
              </a:rPr>
              <a:t>of legitimate users over a period of time. Then current observed behavior is</a:t>
            </a:r>
          </a:p>
          <a:p>
            <a:r>
              <a:rPr lang="en-US" sz="1200" b="0" i="0" u="none" strike="noStrike" kern="1200" baseline="0" dirty="0" smtClean="0">
                <a:solidFill>
                  <a:schemeClr val="tx1"/>
                </a:solidFill>
                <a:latin typeface="Arial" pitchFamily="-110" charset="0"/>
                <a:ea typeface="+mn-ea"/>
                <a:cs typeface="+mn-cs"/>
              </a:rPr>
              <a:t>analyzed to determine with a high level of confidence whether this behavior is</a:t>
            </a:r>
          </a:p>
          <a:p>
            <a:r>
              <a:rPr lang="en-US" sz="1200" b="0" i="0" u="none" strike="noStrike" kern="1200" baseline="0" dirty="0" smtClean="0">
                <a:solidFill>
                  <a:schemeClr val="tx1"/>
                </a:solidFill>
                <a:latin typeface="Arial" pitchFamily="-110" charset="0"/>
                <a:ea typeface="+mn-ea"/>
                <a:cs typeface="+mn-cs"/>
              </a:rPr>
              <a:t>that of a legitimate user or alternatively that of an intruder.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2. Signature or Heuristic detection:  Uses a set of known malicious data patterns</a:t>
            </a:r>
          </a:p>
          <a:p>
            <a:r>
              <a:rPr lang="en-US" sz="1200" b="0" i="0" u="none" strike="noStrike" kern="1200" baseline="0" dirty="0" smtClean="0">
                <a:solidFill>
                  <a:schemeClr val="tx1"/>
                </a:solidFill>
                <a:latin typeface="Arial" pitchFamily="-110" charset="0"/>
                <a:ea typeface="+mn-ea"/>
                <a:cs typeface="+mn-cs"/>
              </a:rPr>
              <a:t>(signatures) or attack rules (heuristics) that are compared with current behavior</a:t>
            </a:r>
          </a:p>
          <a:p>
            <a:r>
              <a:rPr lang="en-US" sz="1200" b="0" i="0" u="none" strike="noStrike" kern="1200" baseline="0" dirty="0" smtClean="0">
                <a:solidFill>
                  <a:schemeClr val="tx1"/>
                </a:solidFill>
                <a:latin typeface="Arial" pitchFamily="-110" charset="0"/>
                <a:ea typeface="+mn-ea"/>
                <a:cs typeface="+mn-cs"/>
              </a:rPr>
              <a:t>to decide if is that of an intruder. It is also known as misuse detection. This</a:t>
            </a:r>
          </a:p>
          <a:p>
            <a:r>
              <a:rPr lang="en-US" sz="1200" b="0" i="0" u="none" strike="noStrike" kern="1200" baseline="0" dirty="0" smtClean="0">
                <a:solidFill>
                  <a:schemeClr val="tx1"/>
                </a:solidFill>
                <a:latin typeface="Arial" pitchFamily="-110" charset="0"/>
                <a:ea typeface="+mn-ea"/>
                <a:cs typeface="+mn-cs"/>
              </a:rPr>
              <a:t>approach can only identify known attacks for which it has patterns or rules.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 essence, anomaly approaches aim to define normal, or expected, behavior, in</a:t>
            </a:r>
          </a:p>
          <a:p>
            <a:r>
              <a:rPr lang="en-US" sz="1200" b="0" i="0" u="none" strike="noStrike" kern="1200" baseline="0" dirty="0" smtClean="0">
                <a:solidFill>
                  <a:schemeClr val="tx1"/>
                </a:solidFill>
                <a:latin typeface="Arial" pitchFamily="-110" charset="0"/>
                <a:ea typeface="+mn-ea"/>
                <a:cs typeface="+mn-cs"/>
              </a:rPr>
              <a:t>order to identify malicious or unauthorized behavior. Signature or heuristic-based</a:t>
            </a:r>
          </a:p>
          <a:p>
            <a:r>
              <a:rPr lang="en-US" sz="1200" b="0" i="0" u="none" strike="noStrike" kern="1200" baseline="0" dirty="0" smtClean="0">
                <a:solidFill>
                  <a:schemeClr val="tx1"/>
                </a:solidFill>
                <a:latin typeface="Arial" pitchFamily="-110" charset="0"/>
                <a:ea typeface="+mn-ea"/>
                <a:cs typeface="+mn-cs"/>
              </a:rPr>
              <a:t>approaches directly define malicious or unauthorized behavior. They can quickly</a:t>
            </a:r>
          </a:p>
          <a:p>
            <a:r>
              <a:rPr lang="en-US" sz="1200" b="0" i="0" u="none" strike="noStrike" kern="1200" baseline="0" dirty="0" smtClean="0">
                <a:solidFill>
                  <a:schemeClr val="tx1"/>
                </a:solidFill>
                <a:latin typeface="Arial" pitchFamily="-110" charset="0"/>
                <a:ea typeface="+mn-ea"/>
                <a:cs typeface="+mn-cs"/>
              </a:rPr>
              <a:t>and efficiently identify known attacks. However only anomaly detection is able to</a:t>
            </a:r>
          </a:p>
          <a:p>
            <a:r>
              <a:rPr lang="en-US" sz="1200" b="0" i="0" u="none" strike="noStrike" kern="1200" baseline="0" dirty="0" smtClean="0">
                <a:solidFill>
                  <a:schemeClr val="tx1"/>
                </a:solidFill>
                <a:latin typeface="Arial" pitchFamily="-110" charset="0"/>
                <a:ea typeface="+mn-ea"/>
                <a:cs typeface="+mn-cs"/>
              </a:rPr>
              <a:t>detect unknown, zero-day attacks, as it starts with known good behavior and identifies</a:t>
            </a:r>
          </a:p>
          <a:p>
            <a:r>
              <a:rPr lang="en-US" sz="1200" b="0" i="0" u="none" strike="noStrike" kern="1200" baseline="0" dirty="0" smtClean="0">
                <a:solidFill>
                  <a:schemeClr val="tx1"/>
                </a:solidFill>
                <a:latin typeface="Arial" pitchFamily="-110" charset="0"/>
                <a:ea typeface="+mn-ea"/>
                <a:cs typeface="+mn-cs"/>
              </a:rPr>
              <a:t>anomalies to it. Given this advantage, clearly anomaly detection would be the</a:t>
            </a:r>
          </a:p>
          <a:p>
            <a:r>
              <a:rPr lang="en-US" sz="1200" b="0" i="0" u="none" strike="noStrike" kern="1200" baseline="0" dirty="0" smtClean="0">
                <a:solidFill>
                  <a:schemeClr val="tx1"/>
                </a:solidFill>
                <a:latin typeface="Arial" pitchFamily="-110" charset="0"/>
                <a:ea typeface="+mn-ea"/>
                <a:cs typeface="+mn-cs"/>
              </a:rPr>
              <a:t>preferred approach, were it not for the difficulty in collecting and analyzing the data</a:t>
            </a:r>
          </a:p>
          <a:p>
            <a:r>
              <a:rPr lang="en-US" sz="1200" b="0" i="0" u="none" strike="noStrike" kern="1200" baseline="0" dirty="0" smtClean="0">
                <a:solidFill>
                  <a:schemeClr val="tx1"/>
                </a:solidFill>
                <a:latin typeface="Arial" pitchFamily="-110" charset="0"/>
                <a:ea typeface="+mn-ea"/>
                <a:cs typeface="+mn-cs"/>
              </a:rPr>
              <a:t>required, and the high level of false alarms, as we discuss in the following sections.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anomaly detection approach involves first developing a model of legitimate</a:t>
            </a:r>
          </a:p>
          <a:p>
            <a:r>
              <a:rPr lang="en-US" sz="1200" b="0" i="0" u="none" strike="noStrike" kern="1200" baseline="0" dirty="0" smtClean="0">
                <a:solidFill>
                  <a:schemeClr val="tx1"/>
                </a:solidFill>
                <a:latin typeface="Arial" pitchFamily="-110" charset="0"/>
                <a:ea typeface="+mn-ea"/>
                <a:cs typeface="+mn-cs"/>
              </a:rPr>
              <a:t>user behavior by collecting and processing sensor data from the normal operation</a:t>
            </a:r>
          </a:p>
          <a:p>
            <a:r>
              <a:rPr lang="en-US" sz="1200" b="0" i="0" u="none" strike="noStrike" kern="1200" baseline="0" dirty="0" smtClean="0">
                <a:solidFill>
                  <a:schemeClr val="tx1"/>
                </a:solidFill>
                <a:latin typeface="Arial" pitchFamily="-110" charset="0"/>
                <a:ea typeface="+mn-ea"/>
                <a:cs typeface="+mn-cs"/>
              </a:rPr>
              <a:t>of the monitored system in a training phase. This may occur at distinct times, or</a:t>
            </a:r>
          </a:p>
          <a:p>
            <a:r>
              <a:rPr lang="en-US" sz="1200" b="0" i="0" u="none" strike="noStrike" kern="1200" baseline="0" dirty="0" smtClean="0">
                <a:solidFill>
                  <a:schemeClr val="tx1"/>
                </a:solidFill>
                <a:latin typeface="Arial" pitchFamily="-110" charset="0"/>
                <a:ea typeface="+mn-ea"/>
                <a:cs typeface="+mn-cs"/>
              </a:rPr>
              <a:t>there may be a continuous process of monitoring and evolving the model over time.</a:t>
            </a:r>
          </a:p>
          <a:p>
            <a:r>
              <a:rPr lang="en-US" sz="1200" b="0" i="0" u="none" strike="noStrike" kern="1200" baseline="0" dirty="0" smtClean="0">
                <a:solidFill>
                  <a:schemeClr val="tx1"/>
                </a:solidFill>
                <a:latin typeface="Arial" pitchFamily="-110" charset="0"/>
                <a:ea typeface="+mn-ea"/>
                <a:cs typeface="+mn-cs"/>
              </a:rPr>
              <a:t>Once this model exists, current observed behavior is compared with the model in</a:t>
            </a:r>
          </a:p>
          <a:p>
            <a:r>
              <a:rPr lang="en-US" sz="1200" b="0" i="0" u="none" strike="noStrike" kern="1200" baseline="0" dirty="0" smtClean="0">
                <a:solidFill>
                  <a:schemeClr val="tx1"/>
                </a:solidFill>
                <a:latin typeface="Arial" pitchFamily="-110" charset="0"/>
                <a:ea typeface="+mn-ea"/>
                <a:cs typeface="+mn-cs"/>
              </a:rPr>
              <a:t>order to classify it as either legitimate or anomalous activity in a detection phase.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variety of classification approaches are used, which [GARC09] broadly categorized</a:t>
            </a:r>
          </a:p>
          <a:p>
            <a:r>
              <a:rPr lang="en-US" sz="1200" b="0" i="0" u="none" strike="noStrike" kern="1200" baseline="0" dirty="0" smtClean="0">
                <a:solidFill>
                  <a:schemeClr val="tx1"/>
                </a:solidFill>
                <a:latin typeface="Arial" pitchFamily="-110" charset="0"/>
                <a:ea typeface="+mn-ea"/>
                <a:cs typeface="+mn-cs"/>
              </a:rPr>
              <a:t>as: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Statistical:  Analysis of the observed behavior using univariate, multivariate,</a:t>
            </a:r>
          </a:p>
          <a:p>
            <a:r>
              <a:rPr lang="en-US" sz="1200" b="0" i="0" u="none" strike="noStrike" kern="1200" baseline="0" dirty="0" smtClean="0">
                <a:solidFill>
                  <a:schemeClr val="tx1"/>
                </a:solidFill>
                <a:latin typeface="Arial" pitchFamily="-110" charset="0"/>
                <a:ea typeface="+mn-ea"/>
                <a:cs typeface="+mn-cs"/>
              </a:rPr>
              <a:t>or time-series models of observed metrics.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Knowledge based:  Approaches use an expert system that classifies observed</a:t>
            </a:r>
          </a:p>
          <a:p>
            <a:r>
              <a:rPr lang="en-US" sz="1200" b="0" i="0" u="none" strike="noStrike" kern="1200" baseline="0" dirty="0" smtClean="0">
                <a:solidFill>
                  <a:schemeClr val="tx1"/>
                </a:solidFill>
                <a:latin typeface="Arial" pitchFamily="-110" charset="0"/>
                <a:ea typeface="+mn-ea"/>
                <a:cs typeface="+mn-cs"/>
              </a:rPr>
              <a:t>behavior according to a set of rules that model legitimate behavior.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Machine-learning:  Approaches automatically determine a suitable classification</a:t>
            </a:r>
          </a:p>
          <a:p>
            <a:r>
              <a:rPr lang="en-US" sz="1200" b="0" i="0" u="none" strike="noStrike" kern="1200" baseline="0" dirty="0" smtClean="0">
                <a:solidFill>
                  <a:schemeClr val="tx1"/>
                </a:solidFill>
                <a:latin typeface="Arial" pitchFamily="-110" charset="0"/>
                <a:ea typeface="+mn-ea"/>
                <a:cs typeface="+mn-cs"/>
              </a:rPr>
              <a:t>model from the training data using data mining techniques.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They also note two key issues that affect the relative performance of these alternatives,</a:t>
            </a:r>
          </a:p>
          <a:p>
            <a:r>
              <a:rPr lang="en-US" sz="1200" b="0" i="0" u="none" strike="noStrike" kern="1200" baseline="0" dirty="0" smtClean="0">
                <a:solidFill>
                  <a:schemeClr val="tx1"/>
                </a:solidFill>
                <a:latin typeface="Arial" pitchFamily="-110" charset="0"/>
                <a:ea typeface="+mn-ea"/>
                <a:cs typeface="+mn-cs"/>
              </a:rPr>
              <a:t>being the efficiency and cost of the detection process.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monitored data is first parameterized into desired standard metrics that</a:t>
            </a:r>
          </a:p>
          <a:p>
            <a:r>
              <a:rPr lang="en-US" sz="1200" b="0" i="0" u="none" strike="noStrike" kern="1200" baseline="0" dirty="0" smtClean="0">
                <a:solidFill>
                  <a:schemeClr val="tx1"/>
                </a:solidFill>
                <a:latin typeface="Arial" pitchFamily="-110" charset="0"/>
                <a:ea typeface="+mn-ea"/>
                <a:cs typeface="+mn-cs"/>
              </a:rPr>
              <a:t>will then be analyzed. This step ensures that data gathered from a variety of possible</a:t>
            </a:r>
          </a:p>
          <a:p>
            <a:r>
              <a:rPr lang="en-US" sz="1200" b="0" i="0" u="none" strike="noStrike" kern="1200" baseline="0" dirty="0" smtClean="0">
                <a:solidFill>
                  <a:schemeClr val="tx1"/>
                </a:solidFill>
                <a:latin typeface="Arial" pitchFamily="-110" charset="0"/>
                <a:ea typeface="+mn-ea"/>
                <a:cs typeface="+mn-cs"/>
              </a:rPr>
              <a:t>sources is provided in standard form for analysis.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Statistical approaches use the captured sensor data to develop a statistical</a:t>
            </a:r>
          </a:p>
          <a:p>
            <a:r>
              <a:rPr lang="en-US" sz="1200" b="0" i="0" u="none" strike="noStrike" kern="1200" baseline="0" dirty="0" smtClean="0">
                <a:solidFill>
                  <a:schemeClr val="tx1"/>
                </a:solidFill>
                <a:latin typeface="Arial" pitchFamily="-110" charset="0"/>
                <a:ea typeface="+mn-ea"/>
                <a:cs typeface="+mn-cs"/>
              </a:rPr>
              <a:t>profile of the observed metrics. The earliest approaches used univariate models,</a:t>
            </a:r>
          </a:p>
          <a:p>
            <a:r>
              <a:rPr lang="en-US" sz="1200" b="0" i="0" u="none" strike="noStrike" kern="1200" baseline="0" dirty="0" smtClean="0">
                <a:solidFill>
                  <a:schemeClr val="tx1"/>
                </a:solidFill>
                <a:latin typeface="Arial" pitchFamily="-110" charset="0"/>
                <a:ea typeface="+mn-ea"/>
                <a:cs typeface="+mn-cs"/>
              </a:rPr>
              <a:t>where each metric was treated as an independent random variable. However this</a:t>
            </a:r>
          </a:p>
          <a:p>
            <a:r>
              <a:rPr lang="en-US" sz="1200" b="0" i="0" u="none" strike="noStrike" kern="1200" baseline="0" dirty="0" smtClean="0">
                <a:solidFill>
                  <a:schemeClr val="tx1"/>
                </a:solidFill>
                <a:latin typeface="Arial" pitchFamily="-110" charset="0"/>
                <a:ea typeface="+mn-ea"/>
                <a:cs typeface="+mn-cs"/>
              </a:rPr>
              <a:t>was too crude to effectively identify intruder behavior. Later, multivariate models</a:t>
            </a:r>
          </a:p>
          <a:p>
            <a:r>
              <a:rPr lang="en-US" sz="1200" b="0" i="0" u="none" strike="noStrike" kern="1200" baseline="0" dirty="0" smtClean="0">
                <a:solidFill>
                  <a:schemeClr val="tx1"/>
                </a:solidFill>
                <a:latin typeface="Arial" pitchFamily="-110" charset="0"/>
                <a:ea typeface="+mn-ea"/>
                <a:cs typeface="+mn-cs"/>
              </a:rPr>
              <a:t>considered correlations between the metrics, which better levels of discrimination</a:t>
            </a:r>
          </a:p>
          <a:p>
            <a:r>
              <a:rPr lang="en-US" sz="1200" b="0" i="0" u="none" strike="noStrike" kern="1200" baseline="0" dirty="0" smtClean="0">
                <a:solidFill>
                  <a:schemeClr val="tx1"/>
                </a:solidFill>
                <a:latin typeface="Arial" pitchFamily="-110" charset="0"/>
                <a:ea typeface="+mn-ea"/>
                <a:cs typeface="+mn-cs"/>
              </a:rPr>
              <a:t>observed. Time-series models use the order and time between observed events to</a:t>
            </a:r>
          </a:p>
          <a:p>
            <a:r>
              <a:rPr lang="en-US" sz="1200" b="0" i="0" u="none" strike="noStrike" kern="1200" baseline="0" dirty="0" smtClean="0">
                <a:solidFill>
                  <a:schemeClr val="tx1"/>
                </a:solidFill>
                <a:latin typeface="Arial" pitchFamily="-110" charset="0"/>
                <a:ea typeface="+mn-ea"/>
                <a:cs typeface="+mn-cs"/>
              </a:rPr>
              <a:t>better classify the behavior. The advantages of these statistical approaches include</a:t>
            </a:r>
          </a:p>
          <a:p>
            <a:r>
              <a:rPr lang="en-US" sz="1200" b="0" i="0" u="none" strike="noStrike" kern="1200" baseline="0" dirty="0" smtClean="0">
                <a:solidFill>
                  <a:schemeClr val="tx1"/>
                </a:solidFill>
                <a:latin typeface="Arial" pitchFamily="-110" charset="0"/>
                <a:ea typeface="+mn-ea"/>
                <a:cs typeface="+mn-cs"/>
              </a:rPr>
              <a:t>their relative simplicity and low computation cost, and lack of assumptions about</a:t>
            </a:r>
          </a:p>
          <a:p>
            <a:r>
              <a:rPr lang="en-US" sz="1200" b="0" i="0" u="none" strike="noStrike" kern="1200" baseline="0" dirty="0" smtClean="0">
                <a:solidFill>
                  <a:schemeClr val="tx1"/>
                </a:solidFill>
                <a:latin typeface="Arial" pitchFamily="-110" charset="0"/>
                <a:ea typeface="+mn-ea"/>
                <a:cs typeface="+mn-cs"/>
              </a:rPr>
              <a:t>behavior expected. Their disadvantages include the difficulty in selecting suitable</a:t>
            </a:r>
          </a:p>
          <a:p>
            <a:r>
              <a:rPr lang="en-US" sz="1200" b="0" i="0" u="none" strike="noStrike" kern="1200" baseline="0" dirty="0" smtClean="0">
                <a:solidFill>
                  <a:schemeClr val="tx1"/>
                </a:solidFill>
                <a:latin typeface="Arial" pitchFamily="-110" charset="0"/>
                <a:ea typeface="+mn-ea"/>
                <a:cs typeface="+mn-cs"/>
              </a:rPr>
              <a:t>metrics to obtain a reasonable balance between false positives and false negatives,</a:t>
            </a:r>
          </a:p>
          <a:p>
            <a:r>
              <a:rPr lang="en-US" sz="1200" b="0" i="0" u="none" strike="noStrike" kern="1200" baseline="0" dirty="0" smtClean="0">
                <a:solidFill>
                  <a:schemeClr val="tx1"/>
                </a:solidFill>
                <a:latin typeface="Arial" pitchFamily="-110" charset="0"/>
                <a:ea typeface="+mn-ea"/>
                <a:cs typeface="+mn-cs"/>
              </a:rPr>
              <a:t>and that not all behaviors can be modeled using these approaches.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Knowledge based approaches classify the observed data using a set of rules.</a:t>
            </a:r>
          </a:p>
          <a:p>
            <a:r>
              <a:rPr lang="en-US" sz="1200" b="0" i="0" u="none" strike="noStrike" kern="1200" baseline="0" dirty="0" smtClean="0">
                <a:solidFill>
                  <a:schemeClr val="tx1"/>
                </a:solidFill>
                <a:latin typeface="Arial" pitchFamily="-110" charset="0"/>
                <a:ea typeface="+mn-ea"/>
                <a:cs typeface="+mn-cs"/>
              </a:rPr>
              <a:t>These rules are developed during the training phase, usually manually, to characterize</a:t>
            </a:r>
          </a:p>
          <a:p>
            <a:r>
              <a:rPr lang="en-US" sz="1200" b="0" i="0" u="none" strike="noStrike" kern="1200" baseline="0" dirty="0" smtClean="0">
                <a:solidFill>
                  <a:schemeClr val="tx1"/>
                </a:solidFill>
                <a:latin typeface="Arial" pitchFamily="-110" charset="0"/>
                <a:ea typeface="+mn-ea"/>
                <a:cs typeface="+mn-cs"/>
              </a:rPr>
              <a:t>the observed training data into distinct classes. Formal tools may be used to</a:t>
            </a:r>
          </a:p>
          <a:p>
            <a:r>
              <a:rPr lang="en-US" sz="1200" b="0" i="0" u="none" strike="noStrike" kern="1200" baseline="0" dirty="0" smtClean="0">
                <a:solidFill>
                  <a:schemeClr val="tx1"/>
                </a:solidFill>
                <a:latin typeface="Arial" pitchFamily="-110" charset="0"/>
                <a:ea typeface="+mn-ea"/>
                <a:cs typeface="+mn-cs"/>
              </a:rPr>
              <a:t>describe these rules, such as a finite-state machine or a standard description language.</a:t>
            </a:r>
          </a:p>
          <a:p>
            <a:r>
              <a:rPr lang="en-US" sz="1200" b="0" i="0" u="none" strike="noStrike" kern="1200" baseline="0" dirty="0" smtClean="0">
                <a:solidFill>
                  <a:schemeClr val="tx1"/>
                </a:solidFill>
                <a:latin typeface="Arial" pitchFamily="-110" charset="0"/>
                <a:ea typeface="+mn-ea"/>
                <a:cs typeface="+mn-cs"/>
              </a:rPr>
              <a:t>They are then used to classify the observed data in the detection phase. The</a:t>
            </a:r>
          </a:p>
          <a:p>
            <a:r>
              <a:rPr lang="en-US" sz="1200" b="0" i="0" u="none" strike="noStrike" kern="1200" baseline="0" dirty="0" smtClean="0">
                <a:solidFill>
                  <a:schemeClr val="tx1"/>
                </a:solidFill>
                <a:latin typeface="Arial" pitchFamily="-110" charset="0"/>
                <a:ea typeface="+mn-ea"/>
                <a:cs typeface="+mn-cs"/>
              </a:rPr>
              <a:t>advantages of knowledge-based approaches include their robustness and flexibility.</a:t>
            </a:r>
          </a:p>
          <a:p>
            <a:r>
              <a:rPr lang="en-US" sz="1200" b="0" i="0" u="none" strike="noStrike" kern="1200" baseline="0" dirty="0" smtClean="0">
                <a:solidFill>
                  <a:schemeClr val="tx1"/>
                </a:solidFill>
                <a:latin typeface="Arial" pitchFamily="-110" charset="0"/>
                <a:ea typeface="+mn-ea"/>
                <a:cs typeface="+mn-cs"/>
              </a:rPr>
              <a:t>Their main disadvantage is the difficulty and time required to develop high-quality</a:t>
            </a:r>
          </a:p>
          <a:p>
            <a:r>
              <a:rPr lang="en-US" sz="1200" b="0" i="0" u="none" strike="noStrike" kern="1200" baseline="0" dirty="0" smtClean="0">
                <a:solidFill>
                  <a:schemeClr val="tx1"/>
                </a:solidFill>
                <a:latin typeface="Arial" pitchFamily="-110" charset="0"/>
                <a:ea typeface="+mn-ea"/>
                <a:cs typeface="+mn-cs"/>
              </a:rPr>
              <a:t>knowledge from the data, and the need for human experts to assist with this process.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Machine-learning approaches use data mining techniques to automatically</a:t>
            </a:r>
          </a:p>
          <a:p>
            <a:r>
              <a:rPr lang="en-US" sz="1200" b="0" i="0" u="none" strike="noStrike" kern="1200" baseline="0" dirty="0" smtClean="0">
                <a:solidFill>
                  <a:schemeClr val="tx1"/>
                </a:solidFill>
                <a:latin typeface="Arial" pitchFamily="-110" charset="0"/>
                <a:ea typeface="+mn-ea"/>
                <a:cs typeface="+mn-cs"/>
              </a:rPr>
              <a:t>develop a model using the labeled normal training data. This model is then able</a:t>
            </a:r>
          </a:p>
          <a:p>
            <a:r>
              <a:rPr lang="en-US" sz="1200" b="0" i="0" u="none" strike="noStrike" kern="1200" baseline="0" dirty="0" smtClean="0">
                <a:solidFill>
                  <a:schemeClr val="tx1"/>
                </a:solidFill>
                <a:latin typeface="Arial" pitchFamily="-110" charset="0"/>
                <a:ea typeface="+mn-ea"/>
                <a:cs typeface="+mn-cs"/>
              </a:rPr>
              <a:t>to classify subsequently observed data as either normal or anomalous. A key disadvantage</a:t>
            </a:r>
          </a:p>
          <a:p>
            <a:r>
              <a:rPr lang="en-US" sz="1200" b="0" i="0" u="none" strike="noStrike" kern="1200" baseline="0" dirty="0" smtClean="0">
                <a:solidFill>
                  <a:schemeClr val="tx1"/>
                </a:solidFill>
                <a:latin typeface="Arial" pitchFamily="-110" charset="0"/>
                <a:ea typeface="+mn-ea"/>
                <a:cs typeface="+mn-cs"/>
              </a:rPr>
              <a:t>is that this process typically requires significant time and computational</a:t>
            </a:r>
          </a:p>
          <a:p>
            <a:r>
              <a:rPr lang="en-US" sz="1200" b="0" i="0" u="none" strike="noStrike" kern="1200" baseline="0" dirty="0" smtClean="0">
                <a:solidFill>
                  <a:schemeClr val="tx1"/>
                </a:solidFill>
                <a:latin typeface="Arial" pitchFamily="-110" charset="0"/>
                <a:ea typeface="+mn-ea"/>
                <a:cs typeface="+mn-cs"/>
              </a:rPr>
              <a:t>resources. Once the model is generated however, subsequent analysis is generally</a:t>
            </a:r>
          </a:p>
          <a:p>
            <a:r>
              <a:rPr lang="en-US" sz="1200" b="0" i="0" u="none" strike="noStrike" kern="1200" baseline="0" dirty="0" smtClean="0">
                <a:solidFill>
                  <a:schemeClr val="tx1"/>
                </a:solidFill>
                <a:latin typeface="Arial" pitchFamily="-110" charset="0"/>
                <a:ea typeface="+mn-ea"/>
                <a:cs typeface="+mn-cs"/>
              </a:rPr>
              <a:t>fairly efficient.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 variety of machine-learning approaches have been tried, with varying success.</a:t>
            </a:r>
          </a:p>
          <a:p>
            <a:r>
              <a:rPr lang="en-US" sz="1200" b="0" i="0" u="none" strike="noStrike" kern="1200" baseline="0" dirty="0" smtClean="0">
                <a:solidFill>
                  <a:schemeClr val="tx1"/>
                </a:solidFill>
                <a:latin typeface="Arial" pitchFamily="-110" charset="0"/>
                <a:ea typeface="+mn-ea"/>
                <a:cs typeface="+mn-cs"/>
              </a:rPr>
              <a:t>These include: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Bayesian networks:  Encode probabilistic relationships among observed metrics.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Markov models:  Develop a model with sets of states, some possibly hidden,</a:t>
            </a:r>
          </a:p>
          <a:p>
            <a:r>
              <a:rPr lang="en-US" sz="1200" b="0" i="0" u="none" strike="noStrike" kern="1200" baseline="0" dirty="0" smtClean="0">
                <a:solidFill>
                  <a:schemeClr val="tx1"/>
                </a:solidFill>
                <a:latin typeface="Arial" pitchFamily="-110" charset="0"/>
                <a:ea typeface="+mn-ea"/>
                <a:cs typeface="+mn-cs"/>
              </a:rPr>
              <a:t>interconnected by transition probabilities.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Neural networks:  Simulate human brain operation with neurons and synapse</a:t>
            </a:r>
          </a:p>
          <a:p>
            <a:r>
              <a:rPr lang="en-US" sz="1200" b="0" i="0" u="none" strike="noStrike" kern="1200" baseline="0" dirty="0" smtClean="0">
                <a:solidFill>
                  <a:schemeClr val="tx1"/>
                </a:solidFill>
                <a:latin typeface="Arial" pitchFamily="-110" charset="0"/>
                <a:ea typeface="+mn-ea"/>
                <a:cs typeface="+mn-cs"/>
              </a:rPr>
              <a:t>between them, that classify observed data.</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Fuzzy logic:  Uses fuzzy set theory where reasoning is approximate, and can</a:t>
            </a:r>
          </a:p>
          <a:p>
            <a:r>
              <a:rPr lang="en-US" sz="1200" b="0" i="0" u="none" strike="noStrike" kern="1200" baseline="0" dirty="0" smtClean="0">
                <a:solidFill>
                  <a:schemeClr val="tx1"/>
                </a:solidFill>
                <a:latin typeface="Arial" pitchFamily="-110" charset="0"/>
                <a:ea typeface="+mn-ea"/>
                <a:cs typeface="+mn-cs"/>
              </a:rPr>
              <a:t>accommodate uncertainty.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Genetic algorithms:  Uses techniques inspired by evolutionary biology, including</a:t>
            </a:r>
          </a:p>
          <a:p>
            <a:r>
              <a:rPr lang="en-US" sz="1200" b="0" i="0" u="none" strike="noStrike" kern="1200" baseline="0" dirty="0" smtClean="0">
                <a:solidFill>
                  <a:schemeClr val="tx1"/>
                </a:solidFill>
                <a:latin typeface="Arial" pitchFamily="-110" charset="0"/>
                <a:ea typeface="+mn-ea"/>
                <a:cs typeface="+mn-cs"/>
              </a:rPr>
              <a:t>inheritance, mutation, selection and recombination, to develop classification</a:t>
            </a:r>
          </a:p>
          <a:p>
            <a:r>
              <a:rPr lang="en-US" sz="1200" b="0" i="0" u="none" strike="noStrike" kern="1200" baseline="0" dirty="0" smtClean="0">
                <a:solidFill>
                  <a:schemeClr val="tx1"/>
                </a:solidFill>
                <a:latin typeface="Arial" pitchFamily="-110" charset="0"/>
                <a:ea typeface="+mn-ea"/>
                <a:cs typeface="+mn-cs"/>
              </a:rPr>
              <a:t>rules.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Clustering and outlier detection:  Group the observed data into clusters based</a:t>
            </a:r>
          </a:p>
          <a:p>
            <a:r>
              <a:rPr lang="en-US" sz="1200" b="0" i="0" u="none" strike="noStrike" kern="1200" baseline="0" dirty="0" smtClean="0">
                <a:solidFill>
                  <a:schemeClr val="tx1"/>
                </a:solidFill>
                <a:latin typeface="Arial" pitchFamily="-110" charset="0"/>
                <a:ea typeface="+mn-ea"/>
                <a:cs typeface="+mn-cs"/>
              </a:rPr>
              <a:t>on some similarity or distance measure, and then identify subsequent data as</a:t>
            </a:r>
          </a:p>
          <a:p>
            <a:r>
              <a:rPr lang="en-US" sz="1200" b="0" i="0" u="none" strike="noStrike" kern="1200" baseline="0" dirty="0" smtClean="0">
                <a:solidFill>
                  <a:schemeClr val="tx1"/>
                </a:solidFill>
                <a:latin typeface="Arial" pitchFamily="-110" charset="0"/>
                <a:ea typeface="+mn-ea"/>
                <a:cs typeface="+mn-cs"/>
              </a:rPr>
              <a:t>either belonging to a cluster or as an outlier.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advantages of the machine-learning approaches include their flexibility, adaptability,</a:t>
            </a:r>
          </a:p>
          <a:p>
            <a:r>
              <a:rPr lang="en-US" sz="1200" b="0" i="0" u="none" strike="noStrike" kern="1200" baseline="0" dirty="0" smtClean="0">
                <a:solidFill>
                  <a:schemeClr val="tx1"/>
                </a:solidFill>
                <a:latin typeface="Arial" pitchFamily="-110" charset="0"/>
                <a:ea typeface="+mn-ea"/>
                <a:cs typeface="+mn-cs"/>
              </a:rPr>
              <a:t>and ability to capture interdependencies between the observed metrics.</a:t>
            </a:r>
          </a:p>
          <a:p>
            <a:r>
              <a:rPr lang="en-US" sz="1200" b="0" i="0" u="none" strike="noStrike" kern="1200" baseline="0" dirty="0" smtClean="0">
                <a:solidFill>
                  <a:schemeClr val="tx1"/>
                </a:solidFill>
                <a:latin typeface="Arial" pitchFamily="-110" charset="0"/>
                <a:ea typeface="+mn-ea"/>
                <a:cs typeface="+mn-cs"/>
              </a:rPr>
              <a:t>Their disadvantages include their dependency on assumptions about accepted</a:t>
            </a:r>
          </a:p>
          <a:p>
            <a:r>
              <a:rPr lang="en-US" sz="1200" b="0" i="0" u="none" strike="noStrike" kern="1200" baseline="0" dirty="0" smtClean="0">
                <a:solidFill>
                  <a:schemeClr val="tx1"/>
                </a:solidFill>
                <a:latin typeface="Arial" pitchFamily="-110" charset="0"/>
                <a:ea typeface="+mn-ea"/>
                <a:cs typeface="+mn-cs"/>
              </a:rPr>
              <a:t>behavior for a system, their currently unacceptably high false alarm rate, and their</a:t>
            </a:r>
          </a:p>
          <a:p>
            <a:r>
              <a:rPr lang="en-US" sz="1200" b="0" i="0" u="none" strike="noStrike" kern="1200" baseline="0" dirty="0" smtClean="0">
                <a:solidFill>
                  <a:schemeClr val="tx1"/>
                </a:solidFill>
                <a:latin typeface="Arial" pitchFamily="-110" charset="0"/>
                <a:ea typeface="+mn-ea"/>
                <a:cs typeface="+mn-cs"/>
              </a:rPr>
              <a:t>high resource cost.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key limitation of anomaly detection approaches used by IDSs, particularly</a:t>
            </a:r>
          </a:p>
          <a:p>
            <a:r>
              <a:rPr lang="en-US" sz="1200" b="0" i="0" u="none" strike="noStrike" kern="1200" baseline="0" dirty="0" smtClean="0">
                <a:solidFill>
                  <a:schemeClr val="tx1"/>
                </a:solidFill>
                <a:latin typeface="Arial" pitchFamily="-110" charset="0"/>
                <a:ea typeface="+mn-ea"/>
                <a:cs typeface="+mn-cs"/>
              </a:rPr>
              <a:t>the machine-learning approaches, is that they are generally only trained with legitimate</a:t>
            </a:r>
          </a:p>
          <a:p>
            <a:r>
              <a:rPr lang="en-US" sz="1200" b="0" i="0" u="none" strike="noStrike" kern="1200" baseline="0" dirty="0" smtClean="0">
                <a:solidFill>
                  <a:schemeClr val="tx1"/>
                </a:solidFill>
                <a:latin typeface="Arial" pitchFamily="-110" charset="0"/>
                <a:ea typeface="+mn-ea"/>
                <a:cs typeface="+mn-cs"/>
              </a:rPr>
              <a:t>data, unlike many of the other applications surveyed in [CHAN09] where</a:t>
            </a:r>
          </a:p>
          <a:p>
            <a:r>
              <a:rPr lang="en-US" sz="1200" b="0" i="0" u="none" strike="noStrike" kern="1200" baseline="0" dirty="0" smtClean="0">
                <a:solidFill>
                  <a:schemeClr val="tx1"/>
                </a:solidFill>
                <a:latin typeface="Arial" pitchFamily="-110" charset="0"/>
                <a:ea typeface="+mn-ea"/>
                <a:cs typeface="+mn-cs"/>
              </a:rPr>
              <a:t>both legitimate and anomalous training data is used. The lack of anomalous training</a:t>
            </a:r>
          </a:p>
          <a:p>
            <a:r>
              <a:rPr lang="en-US" sz="1200" b="0" i="0" u="none" strike="noStrike" kern="1200" baseline="0" dirty="0" smtClean="0">
                <a:solidFill>
                  <a:schemeClr val="tx1"/>
                </a:solidFill>
                <a:latin typeface="Arial" pitchFamily="-110" charset="0"/>
                <a:ea typeface="+mn-ea"/>
                <a:cs typeface="+mn-cs"/>
              </a:rPr>
              <a:t>data, which occurs given the desire to detect currently unknown future attacks,</a:t>
            </a:r>
          </a:p>
          <a:p>
            <a:r>
              <a:rPr lang="en-US" sz="1200" b="0" i="0" u="none" strike="noStrike" kern="1200" baseline="0" dirty="0" smtClean="0">
                <a:solidFill>
                  <a:schemeClr val="tx1"/>
                </a:solidFill>
                <a:latin typeface="Arial" pitchFamily="-110" charset="0"/>
                <a:ea typeface="+mn-ea"/>
                <a:cs typeface="+mn-cs"/>
              </a:rPr>
              <a:t>limits the effectiveness of some of the techniques listed above.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18</a:t>
            </a:fld>
            <a:endParaRPr lang="en-AU" dirty="0"/>
          </a:p>
        </p:txBody>
      </p:sp>
    </p:spTree>
    <p:extLst>
      <p:ext uri="{BB962C8B-B14F-4D97-AF65-F5344CB8AC3E}">
        <p14:creationId xmlns:p14="http://schemas.microsoft.com/office/powerpoint/2010/main" val="297734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Signature or heuristic techniques detect intrusion by observing events in the system</a:t>
            </a:r>
          </a:p>
          <a:p>
            <a:r>
              <a:rPr lang="en-US" sz="1200" b="0" i="0" u="none" strike="noStrike" kern="1200" baseline="0" dirty="0" smtClean="0">
                <a:solidFill>
                  <a:schemeClr val="tx1"/>
                </a:solidFill>
                <a:latin typeface="Arial" pitchFamily="-110" charset="0"/>
                <a:ea typeface="+mn-ea"/>
                <a:cs typeface="+mn-cs"/>
              </a:rPr>
              <a:t>and applying either a set of signature patterns to the data, or a set of rules that</a:t>
            </a:r>
          </a:p>
          <a:p>
            <a:r>
              <a:rPr lang="en-US" sz="1200" b="0" i="0" u="none" strike="noStrike" kern="1200" baseline="0" dirty="0" smtClean="0">
                <a:solidFill>
                  <a:schemeClr val="tx1"/>
                </a:solidFill>
                <a:latin typeface="Arial" pitchFamily="-110" charset="0"/>
                <a:ea typeface="+mn-ea"/>
                <a:cs typeface="+mn-cs"/>
              </a:rPr>
              <a:t>characterize the data, leading to a decision regarding whether the observed data</a:t>
            </a:r>
          </a:p>
          <a:p>
            <a:r>
              <a:rPr lang="en-US" sz="1200" b="0" i="0" u="none" strike="noStrike" kern="1200" baseline="0" dirty="0" smtClean="0">
                <a:solidFill>
                  <a:schemeClr val="tx1"/>
                </a:solidFill>
                <a:latin typeface="Arial" pitchFamily="-110" charset="0"/>
                <a:ea typeface="+mn-ea"/>
                <a:cs typeface="+mn-cs"/>
              </a:rPr>
              <a:t>indicates normal or anomalous behavior.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Signature approaches  match a large collection of known patterns of malicious</a:t>
            </a:r>
          </a:p>
          <a:p>
            <a:r>
              <a:rPr lang="en-US" sz="1200" b="0" i="0" u="none" strike="noStrike" kern="1200" baseline="0" dirty="0" smtClean="0">
                <a:solidFill>
                  <a:schemeClr val="tx1"/>
                </a:solidFill>
                <a:latin typeface="Arial" pitchFamily="-110" charset="0"/>
                <a:ea typeface="+mn-ea"/>
                <a:cs typeface="+mn-cs"/>
              </a:rPr>
              <a:t>data against data stored on a system or in transit over a network. The signatures</a:t>
            </a:r>
          </a:p>
          <a:p>
            <a:r>
              <a:rPr lang="en-US" sz="1200" b="0" i="0" u="none" strike="noStrike" kern="1200" baseline="0" dirty="0" smtClean="0">
                <a:solidFill>
                  <a:schemeClr val="tx1"/>
                </a:solidFill>
                <a:latin typeface="Arial" pitchFamily="-110" charset="0"/>
                <a:ea typeface="+mn-ea"/>
                <a:cs typeface="+mn-cs"/>
              </a:rPr>
              <a:t>need to be large enough to minimize the false alarm rate, while still detecting a</a:t>
            </a:r>
          </a:p>
          <a:p>
            <a:r>
              <a:rPr lang="en-US" sz="1200" b="0" i="0" u="none" strike="noStrike" kern="1200" baseline="0" dirty="0" smtClean="0">
                <a:solidFill>
                  <a:schemeClr val="tx1"/>
                </a:solidFill>
                <a:latin typeface="Arial" pitchFamily="-110" charset="0"/>
                <a:ea typeface="+mn-ea"/>
                <a:cs typeface="+mn-cs"/>
              </a:rPr>
              <a:t>sufficiently large fraction of malicious data. This approach is widely used in antivirus</a:t>
            </a:r>
          </a:p>
          <a:p>
            <a:r>
              <a:rPr lang="en-US" sz="1200" b="0" i="0" u="none" strike="noStrike" kern="1200" baseline="0" dirty="0" smtClean="0">
                <a:solidFill>
                  <a:schemeClr val="tx1"/>
                </a:solidFill>
                <a:latin typeface="Arial" pitchFamily="-110" charset="0"/>
                <a:ea typeface="+mn-ea"/>
                <a:cs typeface="+mn-cs"/>
              </a:rPr>
              <a:t>products, in network traffic scanning proxies, and in NIDS. The advantages</a:t>
            </a:r>
          </a:p>
          <a:p>
            <a:r>
              <a:rPr lang="en-US" sz="1200" b="0" i="0" u="none" strike="noStrike" kern="1200" baseline="0" dirty="0" smtClean="0">
                <a:solidFill>
                  <a:schemeClr val="tx1"/>
                </a:solidFill>
                <a:latin typeface="Arial" pitchFamily="-110" charset="0"/>
                <a:ea typeface="+mn-ea"/>
                <a:cs typeface="+mn-cs"/>
              </a:rPr>
              <a:t>of this approach include the relatively low cost in time and resource use, and its</a:t>
            </a:r>
          </a:p>
          <a:p>
            <a:r>
              <a:rPr lang="en-US" sz="1200" b="0" i="0" u="none" strike="noStrike" kern="1200" baseline="0" dirty="0" smtClean="0">
                <a:solidFill>
                  <a:schemeClr val="tx1"/>
                </a:solidFill>
                <a:latin typeface="Arial" pitchFamily="-110" charset="0"/>
                <a:ea typeface="+mn-ea"/>
                <a:cs typeface="+mn-cs"/>
              </a:rPr>
              <a:t>wide acceptance. Disadvantages include the significant effort required to constantly</a:t>
            </a:r>
          </a:p>
          <a:p>
            <a:r>
              <a:rPr lang="en-US" sz="1200" b="0" i="0" u="none" strike="noStrike" kern="1200" baseline="0" dirty="0" smtClean="0">
                <a:solidFill>
                  <a:schemeClr val="tx1"/>
                </a:solidFill>
                <a:latin typeface="Arial" pitchFamily="-110" charset="0"/>
                <a:ea typeface="+mn-ea"/>
                <a:cs typeface="+mn-cs"/>
              </a:rPr>
              <a:t>identify and review new malware to create signatures able to identify it, and the</a:t>
            </a:r>
          </a:p>
          <a:p>
            <a:r>
              <a:rPr lang="en-US" sz="1200" b="0" i="0" u="none" strike="noStrike" kern="1200" baseline="0" dirty="0" smtClean="0">
                <a:solidFill>
                  <a:schemeClr val="tx1"/>
                </a:solidFill>
                <a:latin typeface="Arial" pitchFamily="-110" charset="0"/>
                <a:ea typeface="+mn-ea"/>
                <a:cs typeface="+mn-cs"/>
              </a:rPr>
              <a:t>inability to detect zero-day attacks for which no signatures exist.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Rule-based heuristic identification  involves the use of rules for identifying</a:t>
            </a:r>
          </a:p>
          <a:p>
            <a:r>
              <a:rPr lang="en-US" sz="1200" b="0" i="0" u="none" strike="noStrike" kern="1200" baseline="0" dirty="0" smtClean="0">
                <a:solidFill>
                  <a:schemeClr val="tx1"/>
                </a:solidFill>
                <a:latin typeface="Arial" pitchFamily="-110" charset="0"/>
                <a:ea typeface="+mn-ea"/>
                <a:cs typeface="+mn-cs"/>
              </a:rPr>
              <a:t>known penetrations or penetrations that would exploit known weaknesses. Rules</a:t>
            </a:r>
          </a:p>
          <a:p>
            <a:r>
              <a:rPr lang="en-US" sz="1200" b="0" i="0" u="none" strike="noStrike" kern="1200" baseline="0" dirty="0" smtClean="0">
                <a:solidFill>
                  <a:schemeClr val="tx1"/>
                </a:solidFill>
                <a:latin typeface="Arial" pitchFamily="-110" charset="0"/>
                <a:ea typeface="+mn-ea"/>
                <a:cs typeface="+mn-cs"/>
              </a:rPr>
              <a:t>can also be defined that identify suspicious behavior, even when the behavior is</a:t>
            </a:r>
          </a:p>
          <a:p>
            <a:r>
              <a:rPr lang="en-US" sz="1200" b="0" i="0" u="none" strike="noStrike" kern="1200" baseline="0" dirty="0" smtClean="0">
                <a:solidFill>
                  <a:schemeClr val="tx1"/>
                </a:solidFill>
                <a:latin typeface="Arial" pitchFamily="-110" charset="0"/>
                <a:ea typeface="+mn-ea"/>
                <a:cs typeface="+mn-cs"/>
              </a:rPr>
              <a:t> within the bounds of established patterns of usage. Typically, the rules used in</a:t>
            </a:r>
          </a:p>
          <a:p>
            <a:r>
              <a:rPr lang="en-US" sz="1200" b="0" i="0" u="none" strike="noStrike" kern="1200" baseline="0" dirty="0" smtClean="0">
                <a:solidFill>
                  <a:schemeClr val="tx1"/>
                </a:solidFill>
                <a:latin typeface="Arial" pitchFamily="-110" charset="0"/>
                <a:ea typeface="+mn-ea"/>
                <a:cs typeface="+mn-cs"/>
              </a:rPr>
              <a:t>these systems are specific to the machine and operating system. The most fruitful</a:t>
            </a:r>
          </a:p>
          <a:p>
            <a:r>
              <a:rPr lang="en-US" sz="1200" b="0" i="0" u="none" strike="noStrike" kern="1200" baseline="0" dirty="0" smtClean="0">
                <a:solidFill>
                  <a:schemeClr val="tx1"/>
                </a:solidFill>
                <a:latin typeface="Arial" pitchFamily="-110" charset="0"/>
                <a:ea typeface="+mn-ea"/>
                <a:cs typeface="+mn-cs"/>
              </a:rPr>
              <a:t>approach to developing such rules is to analyze attack tools and scripts collected on</a:t>
            </a:r>
          </a:p>
          <a:p>
            <a:r>
              <a:rPr lang="en-US" sz="1200" b="0" i="0" u="none" strike="noStrike" kern="1200" baseline="0" dirty="0" smtClean="0">
                <a:solidFill>
                  <a:schemeClr val="tx1"/>
                </a:solidFill>
                <a:latin typeface="Arial" pitchFamily="-110" charset="0"/>
                <a:ea typeface="+mn-ea"/>
                <a:cs typeface="+mn-cs"/>
              </a:rPr>
              <a:t>the Internet. These rules can be supplemented with rules generated by knowledgeable</a:t>
            </a:r>
          </a:p>
          <a:p>
            <a:r>
              <a:rPr lang="en-US" sz="1200" b="0" i="0" u="none" strike="noStrike" kern="1200" baseline="0" dirty="0" smtClean="0">
                <a:solidFill>
                  <a:schemeClr val="tx1"/>
                </a:solidFill>
                <a:latin typeface="Arial" pitchFamily="-110" charset="0"/>
                <a:ea typeface="+mn-ea"/>
                <a:cs typeface="+mn-cs"/>
              </a:rPr>
              <a:t>security personnel. In this latter case, the normal procedure is to interview</a:t>
            </a:r>
          </a:p>
          <a:p>
            <a:r>
              <a:rPr lang="en-US" sz="1200" b="0" i="0" u="none" strike="noStrike" kern="1200" baseline="0" dirty="0" smtClean="0">
                <a:solidFill>
                  <a:schemeClr val="tx1"/>
                </a:solidFill>
                <a:latin typeface="Arial" pitchFamily="-110" charset="0"/>
                <a:ea typeface="+mn-ea"/>
                <a:cs typeface="+mn-cs"/>
              </a:rPr>
              <a:t>system administrators and security analysts to collect a suite of known penetration</a:t>
            </a:r>
          </a:p>
          <a:p>
            <a:r>
              <a:rPr lang="en-US" sz="1200" b="0" i="0" u="none" strike="noStrike" kern="1200" baseline="0" dirty="0" smtClean="0">
                <a:solidFill>
                  <a:schemeClr val="tx1"/>
                </a:solidFill>
                <a:latin typeface="Arial" pitchFamily="-110" charset="0"/>
                <a:ea typeface="+mn-ea"/>
                <a:cs typeface="+mn-cs"/>
              </a:rPr>
              <a:t>scenarios and key events that threaten the security of the target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SNORT system, which we discuss later in Section 8.9 is an example of a</a:t>
            </a:r>
          </a:p>
          <a:p>
            <a:r>
              <a:rPr lang="en-US" sz="1200" b="0" i="0" u="none" strike="noStrike" kern="1200" baseline="0" dirty="0" smtClean="0">
                <a:solidFill>
                  <a:schemeClr val="tx1"/>
                </a:solidFill>
                <a:latin typeface="Arial" pitchFamily="-110" charset="0"/>
                <a:ea typeface="+mn-ea"/>
                <a:cs typeface="+mn-cs"/>
              </a:rPr>
              <a:t>rule-based NIDS. A large collection of rules exists for it to detect a wide variety of</a:t>
            </a:r>
          </a:p>
          <a:p>
            <a:r>
              <a:rPr lang="en-US" sz="1200" b="0" i="0" u="none" strike="noStrike" kern="1200" baseline="0" dirty="0" smtClean="0">
                <a:solidFill>
                  <a:schemeClr val="tx1"/>
                </a:solidFill>
                <a:latin typeface="Arial" pitchFamily="-110" charset="0"/>
                <a:ea typeface="+mn-ea"/>
                <a:cs typeface="+mn-cs"/>
              </a:rPr>
              <a:t>network attacks.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19</a:t>
            </a:fld>
            <a:endParaRPr lang="en-AU" dirty="0"/>
          </a:p>
        </p:txBody>
      </p:sp>
    </p:spTree>
    <p:extLst>
      <p:ext uri="{BB962C8B-B14F-4D97-AF65-F5344CB8AC3E}">
        <p14:creationId xmlns:p14="http://schemas.microsoft.com/office/powerpoint/2010/main" val="320819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10" charset="0"/>
                <a:ea typeface="+mn-ea"/>
                <a:cs typeface="+mn-cs"/>
              </a:rPr>
              <a:t>A significant security problem for networked systems is hostile, or at least unwanted,</a:t>
            </a:r>
          </a:p>
          <a:p>
            <a:r>
              <a:rPr lang="en-US" sz="1200" kern="1200" baseline="0" dirty="0" smtClean="0">
                <a:solidFill>
                  <a:schemeClr val="tx1"/>
                </a:solidFill>
                <a:latin typeface="Arial" pitchFamily="-110" charset="0"/>
                <a:ea typeface="+mn-ea"/>
                <a:cs typeface="+mn-cs"/>
              </a:rPr>
              <a:t>trespass by users or software. User trespass can take the form of unauthorized logon</a:t>
            </a:r>
          </a:p>
          <a:p>
            <a:r>
              <a:rPr lang="en-US" sz="1200" kern="1200" baseline="0" dirty="0" smtClean="0">
                <a:solidFill>
                  <a:schemeClr val="tx1"/>
                </a:solidFill>
                <a:latin typeface="Arial" pitchFamily="-110" charset="0"/>
                <a:ea typeface="+mn-ea"/>
                <a:cs typeface="+mn-cs"/>
              </a:rPr>
              <a:t>to a machine or, in the case of an authorized user, acquisition of privileges or performance</a:t>
            </a:r>
          </a:p>
          <a:p>
            <a:r>
              <a:rPr lang="en-US" sz="1200" kern="1200" baseline="0" dirty="0" smtClean="0">
                <a:solidFill>
                  <a:schemeClr val="tx1"/>
                </a:solidFill>
                <a:latin typeface="Arial" pitchFamily="-110" charset="0"/>
                <a:ea typeface="+mn-ea"/>
                <a:cs typeface="+mn-cs"/>
              </a:rPr>
              <a:t>of actions beyond those that have been authorized. Software trespass can</a:t>
            </a:r>
          </a:p>
          <a:p>
            <a:r>
              <a:rPr lang="en-US" sz="1200" kern="1200" baseline="0" dirty="0" smtClean="0">
                <a:solidFill>
                  <a:schemeClr val="tx1"/>
                </a:solidFill>
                <a:latin typeface="Arial" pitchFamily="-110" charset="0"/>
                <a:ea typeface="+mn-ea"/>
                <a:cs typeface="+mn-cs"/>
              </a:rPr>
              <a:t>take the form of a virus, worm, or Trojan horse.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This chapter covers the subject of intruders. We discuss other forms of attack</a:t>
            </a:r>
          </a:p>
          <a:p>
            <a:r>
              <a:rPr lang="en-US" sz="1200" kern="1200" baseline="0" dirty="0" smtClean="0">
                <a:solidFill>
                  <a:schemeClr val="tx1"/>
                </a:solidFill>
                <a:latin typeface="Arial" pitchFamily="-110" charset="0"/>
                <a:ea typeface="+mn-ea"/>
                <a:cs typeface="+mn-cs"/>
              </a:rPr>
              <a:t>in subsequent chapters. First, we examine the nature of the intrusion attack and</a:t>
            </a:r>
          </a:p>
          <a:p>
            <a:r>
              <a:rPr lang="en-US" sz="1200" kern="1200" baseline="0" dirty="0" smtClean="0">
                <a:solidFill>
                  <a:schemeClr val="tx1"/>
                </a:solidFill>
                <a:latin typeface="Arial" pitchFamily="-110" charset="0"/>
                <a:ea typeface="+mn-ea"/>
                <a:cs typeface="+mn-cs"/>
              </a:rPr>
              <a:t>then look at strategies detecting intrusions.</a:t>
            </a:r>
            <a:endParaRPr lang="en-US" dirty="0" smtClean="0"/>
          </a:p>
          <a:p>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2</a:t>
            </a:fld>
            <a:endParaRPr lang="en-AU"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36BF0-0454-FF46-9105-D1B438563BF4}" type="slidenum">
              <a:rPr lang="en-AU"/>
              <a:pPr/>
              <a:t>20</a:t>
            </a:fld>
            <a:endParaRPr lang="en-AU"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Host-based IDSs (HIDSs) add a specialized layer of security software to vulnerable</a:t>
            </a:r>
          </a:p>
          <a:p>
            <a:r>
              <a:rPr lang="en-US" sz="1200" b="0" i="0" u="none" strike="noStrike" kern="1200" baseline="0" dirty="0" smtClean="0">
                <a:solidFill>
                  <a:schemeClr val="tx1"/>
                </a:solidFill>
                <a:latin typeface="Arial" pitchFamily="-110" charset="0"/>
                <a:ea typeface="+mn-ea"/>
                <a:cs typeface="+mn-cs"/>
              </a:rPr>
              <a:t>or sensitive systems; such as database servers and administrative systems. The HIDS</a:t>
            </a:r>
          </a:p>
          <a:p>
            <a:r>
              <a:rPr lang="en-US" sz="1200" b="0" i="0" u="none" strike="noStrike" kern="1200" baseline="0" dirty="0" smtClean="0">
                <a:solidFill>
                  <a:schemeClr val="tx1"/>
                </a:solidFill>
                <a:latin typeface="Arial" pitchFamily="-110" charset="0"/>
                <a:ea typeface="+mn-ea"/>
                <a:cs typeface="+mn-cs"/>
              </a:rPr>
              <a:t>monitors activity on the system in a variety of ways to detect suspicious behavior.</a:t>
            </a:r>
          </a:p>
          <a:p>
            <a:r>
              <a:rPr lang="en-US" sz="1200" b="0" i="0" u="none" strike="noStrike" kern="1200" baseline="0" dirty="0" smtClean="0">
                <a:solidFill>
                  <a:schemeClr val="tx1"/>
                </a:solidFill>
                <a:latin typeface="Arial" pitchFamily="-110" charset="0"/>
                <a:ea typeface="+mn-ea"/>
                <a:cs typeface="+mn-cs"/>
              </a:rPr>
              <a:t>In some cases, an IDS can halt an attack before any damage is done, as we discuss</a:t>
            </a:r>
          </a:p>
          <a:p>
            <a:r>
              <a:rPr lang="en-US" sz="1200" b="0" i="0" u="none" strike="noStrike" kern="1200" baseline="0" dirty="0" smtClean="0">
                <a:solidFill>
                  <a:schemeClr val="tx1"/>
                </a:solidFill>
                <a:latin typeface="Arial" pitchFamily="-110" charset="0"/>
                <a:ea typeface="+mn-ea"/>
                <a:cs typeface="+mn-cs"/>
              </a:rPr>
              <a:t>in Section 9.6, but its main purpose is to detect intrusions, log suspicious events, and</a:t>
            </a:r>
          </a:p>
          <a:p>
            <a:r>
              <a:rPr lang="en-US" sz="1200" b="0" i="0" u="none" strike="noStrike" kern="1200" baseline="0" dirty="0" smtClean="0">
                <a:solidFill>
                  <a:schemeClr val="tx1"/>
                </a:solidFill>
                <a:latin typeface="Arial" pitchFamily="-110" charset="0"/>
                <a:ea typeface="+mn-ea"/>
                <a:cs typeface="+mn-cs"/>
              </a:rPr>
              <a:t>send alerts.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primary benefit of a HIDS is that it can detect both external and internal</a:t>
            </a:r>
          </a:p>
          <a:p>
            <a:r>
              <a:rPr lang="en-US" sz="1200" b="0" i="0" u="none" strike="noStrike" kern="1200" baseline="0" dirty="0" smtClean="0">
                <a:solidFill>
                  <a:schemeClr val="tx1"/>
                </a:solidFill>
                <a:latin typeface="Arial" pitchFamily="-110" charset="0"/>
                <a:ea typeface="+mn-ea"/>
                <a:cs typeface="+mn-cs"/>
              </a:rPr>
              <a:t>intrusions, something that is not possible either with network-based IDSs or firewalls.</a:t>
            </a:r>
          </a:p>
          <a:p>
            <a:r>
              <a:rPr lang="en-US" sz="1200" b="0" i="0" u="none" strike="noStrike" kern="1200" baseline="0" dirty="0" smtClean="0">
                <a:solidFill>
                  <a:schemeClr val="tx1"/>
                </a:solidFill>
                <a:latin typeface="Arial" pitchFamily="-110" charset="0"/>
                <a:ea typeface="+mn-ea"/>
                <a:cs typeface="+mn-cs"/>
              </a:rPr>
              <a:t>As we discuss in the previous section, host-based IDSs can use either anomaly</a:t>
            </a:r>
          </a:p>
          <a:p>
            <a:r>
              <a:rPr lang="en-US" sz="1200" b="0" i="0" u="none" strike="noStrike" kern="1200" baseline="0" dirty="0" smtClean="0">
                <a:solidFill>
                  <a:schemeClr val="tx1"/>
                </a:solidFill>
                <a:latin typeface="Arial" pitchFamily="-110" charset="0"/>
                <a:ea typeface="+mn-ea"/>
                <a:cs typeface="+mn-cs"/>
              </a:rPr>
              <a:t>or signature and heuristic approaches to detect unauthorized behavior on the monitored</a:t>
            </a:r>
          </a:p>
          <a:p>
            <a:r>
              <a:rPr lang="en-US" sz="1200" b="0" i="0" u="none" strike="noStrike" kern="1200" baseline="0" dirty="0" smtClean="0">
                <a:solidFill>
                  <a:schemeClr val="tx1"/>
                </a:solidFill>
                <a:latin typeface="Arial" pitchFamily="-110" charset="0"/>
                <a:ea typeface="+mn-ea"/>
                <a:cs typeface="+mn-cs"/>
              </a:rPr>
              <a:t>host. We now review some common data sources and sensors used in HIDS,</a:t>
            </a:r>
          </a:p>
          <a:p>
            <a:r>
              <a:rPr lang="en-US" sz="1200" b="0" i="0" u="none" strike="noStrike" kern="1200" baseline="0" dirty="0" smtClean="0">
                <a:solidFill>
                  <a:schemeClr val="tx1"/>
                </a:solidFill>
                <a:latin typeface="Arial" pitchFamily="-110" charset="0"/>
                <a:ea typeface="+mn-ea"/>
                <a:cs typeface="+mn-cs"/>
              </a:rPr>
              <a:t>and then continue with a discussion of how the anomaly, signature and heuristic</a:t>
            </a:r>
          </a:p>
          <a:p>
            <a:r>
              <a:rPr lang="en-US" sz="1200" b="0" i="0" u="none" strike="noStrike" kern="1200" baseline="0" dirty="0" smtClean="0">
                <a:solidFill>
                  <a:schemeClr val="tx1"/>
                </a:solidFill>
                <a:latin typeface="Arial" pitchFamily="-110" charset="0"/>
                <a:ea typeface="+mn-ea"/>
                <a:cs typeface="+mn-cs"/>
              </a:rPr>
              <a:t>approaches are used in HIDS, and then consider distributed HIDS.</a:t>
            </a:r>
            <a:endParaRPr lang="en-US" dirty="0">
              <a:latin typeface="Times New Roman"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As noted previously, a fundamental component of intrusion detection is the sensor</a:t>
            </a:r>
          </a:p>
          <a:p>
            <a:r>
              <a:rPr lang="en-US" sz="1200" b="0" i="0" u="none" strike="noStrike" kern="1200" baseline="0" dirty="0" smtClean="0">
                <a:solidFill>
                  <a:schemeClr val="tx1"/>
                </a:solidFill>
                <a:latin typeface="Arial" pitchFamily="-110" charset="0"/>
                <a:ea typeface="+mn-ea"/>
                <a:cs typeface="+mn-cs"/>
              </a:rPr>
              <a:t>that collects data. Some record of ongoing activity by users must be provided as</a:t>
            </a:r>
          </a:p>
          <a:p>
            <a:r>
              <a:rPr lang="en-US" sz="1200" b="0" i="0" u="none" strike="noStrike" kern="1200" baseline="0" dirty="0" smtClean="0">
                <a:solidFill>
                  <a:schemeClr val="tx1"/>
                </a:solidFill>
                <a:latin typeface="Arial" pitchFamily="-110" charset="0"/>
                <a:ea typeface="+mn-ea"/>
                <a:cs typeface="+mn-cs"/>
              </a:rPr>
              <a:t>input to the analysis component of the IDS. Common data sources include: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System call traces:  A record of the sequence of systems calls by processes on</a:t>
            </a:r>
          </a:p>
          <a:p>
            <a:r>
              <a:rPr lang="en-US" sz="1200" b="0" i="0" u="none" strike="noStrike" kern="1200" baseline="0" dirty="0" smtClean="0">
                <a:solidFill>
                  <a:schemeClr val="tx1"/>
                </a:solidFill>
                <a:latin typeface="Arial" pitchFamily="-110" charset="0"/>
                <a:ea typeface="+mn-ea"/>
                <a:cs typeface="+mn-cs"/>
              </a:rPr>
              <a:t>a system, is widely acknowledged as the preferred data source for HIDS since</a:t>
            </a:r>
          </a:p>
          <a:p>
            <a:r>
              <a:rPr lang="en-US" sz="1200" b="0" i="0" u="none" strike="noStrike" kern="1200" baseline="0" dirty="0" smtClean="0">
                <a:solidFill>
                  <a:schemeClr val="tx1"/>
                </a:solidFill>
                <a:latin typeface="Arial" pitchFamily="-110" charset="0"/>
                <a:ea typeface="+mn-ea"/>
                <a:cs typeface="+mn-cs"/>
              </a:rPr>
              <a:t>the pioneering work of Forrest [CREE13]. While these work well on Unix and</a:t>
            </a:r>
          </a:p>
          <a:p>
            <a:r>
              <a:rPr lang="en-US" sz="1200" b="0" i="0" u="none" strike="noStrike" kern="1200" baseline="0" dirty="0" smtClean="0">
                <a:solidFill>
                  <a:schemeClr val="tx1"/>
                </a:solidFill>
                <a:latin typeface="Arial" pitchFamily="-110" charset="0"/>
                <a:ea typeface="+mn-ea"/>
                <a:cs typeface="+mn-cs"/>
              </a:rPr>
              <a:t>Linux systems, they are problematic on Windows systems due to the extensive</a:t>
            </a:r>
          </a:p>
          <a:p>
            <a:r>
              <a:rPr lang="en-US" sz="1200" b="0" i="0" u="none" strike="noStrike" kern="1200" baseline="0" dirty="0" smtClean="0">
                <a:solidFill>
                  <a:schemeClr val="tx1"/>
                </a:solidFill>
                <a:latin typeface="Arial" pitchFamily="-110" charset="0"/>
                <a:ea typeface="+mn-ea"/>
                <a:cs typeface="+mn-cs"/>
              </a:rPr>
              <a:t>use of DLLs that obscure which processes use specific system calls.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Audit (log file) records:  Most modern operating systems include accounting</a:t>
            </a:r>
          </a:p>
          <a:p>
            <a:r>
              <a:rPr lang="en-US" sz="1200" b="0" i="0" u="none" strike="noStrike" kern="1200" baseline="0" dirty="0" smtClean="0">
                <a:solidFill>
                  <a:schemeClr val="tx1"/>
                </a:solidFill>
                <a:latin typeface="Arial" pitchFamily="-110" charset="0"/>
                <a:ea typeface="+mn-ea"/>
                <a:cs typeface="+mn-cs"/>
              </a:rPr>
              <a:t>software that collects information on user activity. The advantage of using this</a:t>
            </a:r>
          </a:p>
          <a:p>
            <a:r>
              <a:rPr lang="en-US" sz="1200" b="0" i="0" u="none" strike="noStrike" kern="1200" baseline="0" dirty="0" smtClean="0">
                <a:solidFill>
                  <a:schemeClr val="tx1"/>
                </a:solidFill>
                <a:latin typeface="Arial" pitchFamily="-110" charset="0"/>
                <a:ea typeface="+mn-ea"/>
                <a:cs typeface="+mn-cs"/>
              </a:rPr>
              <a:t>information is that no additional collection software is needed. The disadvantages</a:t>
            </a:r>
          </a:p>
          <a:p>
            <a:r>
              <a:rPr lang="en-US" sz="1200" b="0" i="0" u="none" strike="noStrike" kern="1200" baseline="0" dirty="0" smtClean="0">
                <a:solidFill>
                  <a:schemeClr val="tx1"/>
                </a:solidFill>
                <a:latin typeface="Arial" pitchFamily="-110" charset="0"/>
                <a:ea typeface="+mn-ea"/>
                <a:cs typeface="+mn-cs"/>
              </a:rPr>
              <a:t>are that the audit records may not contain the needed information or may not</a:t>
            </a:r>
          </a:p>
          <a:p>
            <a:r>
              <a:rPr lang="en-US" sz="1200" b="0" i="0" u="none" strike="noStrike" kern="1200" baseline="0" dirty="0" smtClean="0">
                <a:solidFill>
                  <a:schemeClr val="tx1"/>
                </a:solidFill>
                <a:latin typeface="Arial" pitchFamily="-110" charset="0"/>
                <a:ea typeface="+mn-ea"/>
                <a:cs typeface="+mn-cs"/>
              </a:rPr>
              <a:t> contain it in a convenient form, and that intruders may attempt to manipulate</a:t>
            </a:r>
          </a:p>
          <a:p>
            <a:r>
              <a:rPr lang="en-US" sz="1200" b="0" i="0" u="none" strike="noStrike" kern="1200" baseline="0" dirty="0" smtClean="0">
                <a:solidFill>
                  <a:schemeClr val="tx1"/>
                </a:solidFill>
                <a:latin typeface="Arial" pitchFamily="-110" charset="0"/>
                <a:ea typeface="+mn-ea"/>
                <a:cs typeface="+mn-cs"/>
              </a:rPr>
              <a:t>these records to hide their actions.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File integrity checksums:  A common approach to detecting intruder activity</a:t>
            </a:r>
          </a:p>
          <a:p>
            <a:r>
              <a:rPr lang="en-US" sz="1200" b="0" i="0" u="none" strike="noStrike" kern="1200" baseline="0" dirty="0" smtClean="0">
                <a:solidFill>
                  <a:schemeClr val="tx1"/>
                </a:solidFill>
                <a:latin typeface="Arial" pitchFamily="-110" charset="0"/>
                <a:ea typeface="+mn-ea"/>
                <a:cs typeface="+mn-cs"/>
              </a:rPr>
              <a:t>on a system is to periodically scan critical files for changes from the desired</a:t>
            </a:r>
          </a:p>
          <a:p>
            <a:r>
              <a:rPr lang="en-US" sz="1200" b="0" i="0" u="none" strike="noStrike" kern="1200" baseline="0" dirty="0" smtClean="0">
                <a:solidFill>
                  <a:schemeClr val="tx1"/>
                </a:solidFill>
                <a:latin typeface="Arial" pitchFamily="-110" charset="0"/>
                <a:ea typeface="+mn-ea"/>
                <a:cs typeface="+mn-cs"/>
              </a:rPr>
              <a:t>baseline, by comparing a current cryptographic checksums for these files, with</a:t>
            </a:r>
          </a:p>
          <a:p>
            <a:r>
              <a:rPr lang="en-US" sz="1200" b="0" i="0" u="none" strike="noStrike" kern="1200" baseline="0" dirty="0" smtClean="0">
                <a:solidFill>
                  <a:schemeClr val="tx1"/>
                </a:solidFill>
                <a:latin typeface="Arial" pitchFamily="-110" charset="0"/>
                <a:ea typeface="+mn-ea"/>
                <a:cs typeface="+mn-cs"/>
              </a:rPr>
              <a:t>a record of known good values. Disadvantages include the need to generate</a:t>
            </a:r>
          </a:p>
          <a:p>
            <a:r>
              <a:rPr lang="en-US" sz="1200" b="0" i="0" u="none" strike="noStrike" kern="1200" baseline="0" dirty="0" smtClean="0">
                <a:solidFill>
                  <a:schemeClr val="tx1"/>
                </a:solidFill>
                <a:latin typeface="Arial" pitchFamily="-110" charset="0"/>
                <a:ea typeface="+mn-ea"/>
                <a:cs typeface="+mn-cs"/>
              </a:rPr>
              <a:t>and protect the checksums using known good files, and the difficulty monitoring</a:t>
            </a:r>
          </a:p>
          <a:p>
            <a:r>
              <a:rPr lang="en-US" sz="1200" b="0" i="0" u="none" strike="noStrike" kern="1200" baseline="0" dirty="0" smtClean="0">
                <a:solidFill>
                  <a:schemeClr val="tx1"/>
                </a:solidFill>
                <a:latin typeface="Arial" pitchFamily="-110" charset="0"/>
                <a:ea typeface="+mn-ea"/>
                <a:cs typeface="+mn-cs"/>
              </a:rPr>
              <a:t>changing files. Tripwire is a well-known system using this approach.</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Registry access:  An approach used on Windows systems is to monitor access</a:t>
            </a:r>
          </a:p>
          <a:p>
            <a:r>
              <a:rPr lang="en-US" sz="1200" b="0" i="0" u="none" strike="noStrike" kern="1200" baseline="0" dirty="0" smtClean="0">
                <a:solidFill>
                  <a:schemeClr val="tx1"/>
                </a:solidFill>
                <a:latin typeface="Arial" pitchFamily="-110" charset="0"/>
                <a:ea typeface="+mn-ea"/>
                <a:cs typeface="+mn-cs"/>
              </a:rPr>
              <a:t>to the registry, given the amount of information and access to it used by programs</a:t>
            </a:r>
          </a:p>
          <a:p>
            <a:r>
              <a:rPr lang="en-US" sz="1200" b="0" i="0" u="none" strike="noStrike" kern="1200" baseline="0" dirty="0" smtClean="0">
                <a:solidFill>
                  <a:schemeClr val="tx1"/>
                </a:solidFill>
                <a:latin typeface="Arial" pitchFamily="-110" charset="0"/>
                <a:ea typeface="+mn-ea"/>
                <a:cs typeface="+mn-cs"/>
              </a:rPr>
              <a:t>on these systems. However this source is very Windows specific, and</a:t>
            </a:r>
          </a:p>
          <a:p>
            <a:r>
              <a:rPr lang="en-US" sz="1200" b="0" i="0" u="none" strike="noStrike" kern="1200" baseline="0" dirty="0" smtClean="0">
                <a:solidFill>
                  <a:schemeClr val="tx1"/>
                </a:solidFill>
                <a:latin typeface="Arial" pitchFamily="-110" charset="0"/>
                <a:ea typeface="+mn-ea"/>
                <a:cs typeface="+mn-cs"/>
              </a:rPr>
              <a:t>has recorded limited success.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The sensor gathers data from the chosen source, filters the gathered data to</a:t>
            </a:r>
          </a:p>
          <a:p>
            <a:r>
              <a:rPr lang="en-US" sz="1200" b="0" i="0" u="none" strike="noStrike" kern="1200" baseline="0" dirty="0" smtClean="0">
                <a:solidFill>
                  <a:schemeClr val="tx1"/>
                </a:solidFill>
                <a:latin typeface="Arial" pitchFamily="-110" charset="0"/>
                <a:ea typeface="+mn-ea"/>
                <a:cs typeface="+mn-cs"/>
              </a:rPr>
              <a:t>remove any unwanted information and to standardize the information format, and</a:t>
            </a:r>
          </a:p>
          <a:p>
            <a:r>
              <a:rPr lang="en-US" sz="1200" b="0" i="0" u="none" strike="noStrike" kern="1200" baseline="0" dirty="0" smtClean="0">
                <a:solidFill>
                  <a:schemeClr val="tx1"/>
                </a:solidFill>
                <a:latin typeface="Arial" pitchFamily="-110" charset="0"/>
                <a:ea typeface="+mn-ea"/>
                <a:cs typeface="+mn-cs"/>
              </a:rPr>
              <a:t>forwards the result to the IDS analyzer, which may be local or remote.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21</a:t>
            </a:fld>
            <a:endParaRPr lang="en-AU" dirty="0"/>
          </a:p>
        </p:txBody>
      </p:sp>
    </p:spTree>
    <p:extLst>
      <p:ext uri="{BB962C8B-B14F-4D97-AF65-F5344CB8AC3E}">
        <p14:creationId xmlns:p14="http://schemas.microsoft.com/office/powerpoint/2010/main" val="1297751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majority of work on anomaly-based HIDS has been done on UNIX and Linux</a:t>
            </a:r>
          </a:p>
          <a:p>
            <a:r>
              <a:rPr lang="en-US" sz="1200" b="0" i="0" u="none" strike="noStrike" kern="1200" baseline="0" dirty="0" smtClean="0">
                <a:solidFill>
                  <a:schemeClr val="tx1"/>
                </a:solidFill>
                <a:latin typeface="Arial" pitchFamily="-110" charset="0"/>
                <a:ea typeface="+mn-ea"/>
                <a:cs typeface="+mn-cs"/>
              </a:rPr>
              <a:t>systems, given the ease of gathering suitable data for this work. While some earlier</a:t>
            </a:r>
          </a:p>
          <a:p>
            <a:r>
              <a:rPr lang="en-US" sz="1200" b="0" i="0" u="none" strike="noStrike" kern="1200" baseline="0" dirty="0" smtClean="0">
                <a:solidFill>
                  <a:schemeClr val="tx1"/>
                </a:solidFill>
                <a:latin typeface="Arial" pitchFamily="-110" charset="0"/>
                <a:ea typeface="+mn-ea"/>
                <a:cs typeface="+mn-cs"/>
              </a:rPr>
              <a:t>work used audit or accounting records, the majority is based on system call traces.</a:t>
            </a:r>
          </a:p>
          <a:p>
            <a:r>
              <a:rPr lang="en-US" sz="1200" b="0" i="0" u="none" strike="noStrike" kern="1200" baseline="0" dirty="0" smtClean="0">
                <a:solidFill>
                  <a:schemeClr val="tx1"/>
                </a:solidFill>
                <a:latin typeface="Arial" pitchFamily="-110" charset="0"/>
                <a:ea typeface="+mn-ea"/>
                <a:cs typeface="+mn-cs"/>
              </a:rPr>
              <a:t>System calls are the means by which programs access core kernel functions, providing</a:t>
            </a:r>
          </a:p>
          <a:p>
            <a:r>
              <a:rPr lang="en-US" sz="1200" b="0" i="0" u="none" strike="noStrike" kern="1200" baseline="0" dirty="0" smtClean="0">
                <a:solidFill>
                  <a:schemeClr val="tx1"/>
                </a:solidFill>
                <a:latin typeface="Arial" pitchFamily="-110" charset="0"/>
                <a:ea typeface="+mn-ea"/>
                <a:cs typeface="+mn-cs"/>
              </a:rPr>
              <a:t>a wide range of interactions with the low-level operating system functions.</a:t>
            </a:r>
          </a:p>
          <a:p>
            <a:r>
              <a:rPr lang="en-US" sz="1200" b="0" i="0" u="none" strike="noStrike" kern="1200" baseline="0" dirty="0" smtClean="0">
                <a:solidFill>
                  <a:schemeClr val="tx1"/>
                </a:solidFill>
                <a:latin typeface="Arial" pitchFamily="-110" charset="0"/>
                <a:ea typeface="+mn-ea"/>
                <a:cs typeface="+mn-cs"/>
              </a:rPr>
              <a:t>Hence they provide detailed information on process activity that can be used to</a:t>
            </a:r>
          </a:p>
          <a:p>
            <a:r>
              <a:rPr lang="en-US" sz="1200" b="0" i="0" u="none" strike="noStrike" kern="1200" baseline="0" dirty="0" smtClean="0">
                <a:solidFill>
                  <a:schemeClr val="tx1"/>
                </a:solidFill>
                <a:latin typeface="Arial" pitchFamily="-110" charset="0"/>
                <a:ea typeface="+mn-ea"/>
                <a:cs typeface="+mn-cs"/>
              </a:rPr>
              <a:t>classify it as normal or anomalous. Table 8.2 (a) lists the system calls used in current</a:t>
            </a:r>
          </a:p>
          <a:p>
            <a:r>
              <a:rPr lang="en-US" sz="1200" b="0" i="0" u="none" strike="noStrike" kern="1200" baseline="0" dirty="0" smtClean="0">
                <a:solidFill>
                  <a:schemeClr val="tx1"/>
                </a:solidFill>
                <a:latin typeface="Arial" pitchFamily="-110" charset="0"/>
                <a:ea typeface="+mn-ea"/>
                <a:cs typeface="+mn-cs"/>
              </a:rPr>
              <a:t>Ubuntu Linux systems as an example. This data is typically gathered using an OS</a:t>
            </a:r>
          </a:p>
          <a:p>
            <a:r>
              <a:rPr lang="en-US" sz="1200" b="0" i="0" u="none" strike="noStrike" kern="1200" baseline="0" dirty="0" smtClean="0">
                <a:solidFill>
                  <a:schemeClr val="tx1"/>
                </a:solidFill>
                <a:latin typeface="Arial" pitchFamily="-110" charset="0"/>
                <a:ea typeface="+mn-ea"/>
                <a:cs typeface="+mn-cs"/>
              </a:rPr>
              <a:t>hook, such as the BSM audit module. Most modern operating systems have highly</a:t>
            </a:r>
          </a:p>
          <a:p>
            <a:r>
              <a:rPr lang="en-US" sz="1200" b="0" i="0" u="none" strike="noStrike" kern="1200" baseline="0" dirty="0" smtClean="0">
                <a:solidFill>
                  <a:schemeClr val="tx1"/>
                </a:solidFill>
                <a:latin typeface="Arial" pitchFamily="-110" charset="0"/>
                <a:ea typeface="+mn-ea"/>
                <a:cs typeface="+mn-cs"/>
              </a:rPr>
              <a:t>reliable options for collecting this type of information.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system call traces are then analyzed by a suitable decision engine.</a:t>
            </a:r>
          </a:p>
          <a:p>
            <a:r>
              <a:rPr lang="en-US" sz="1200" b="0" i="0" u="none" strike="noStrike" kern="1200" baseline="0" dirty="0" smtClean="0">
                <a:solidFill>
                  <a:schemeClr val="tx1"/>
                </a:solidFill>
                <a:latin typeface="Arial" pitchFamily="-110" charset="0"/>
                <a:ea typeface="+mn-ea"/>
                <a:cs typeface="+mn-cs"/>
              </a:rPr>
              <a:t>[CREE13] notes that the original work by Forrest et al introduced the Sequence</a:t>
            </a:r>
          </a:p>
          <a:p>
            <a:r>
              <a:rPr lang="en-US" sz="1200" b="0" i="0" u="none" strike="noStrike" kern="1200" baseline="0" dirty="0" smtClean="0">
                <a:solidFill>
                  <a:schemeClr val="tx1"/>
                </a:solidFill>
                <a:latin typeface="Arial" pitchFamily="-110" charset="0"/>
                <a:ea typeface="+mn-ea"/>
                <a:cs typeface="+mn-cs"/>
              </a:rPr>
              <a:t>Time-Delay Embedding (STIDE) algorithm, based on artificial immune system</a:t>
            </a:r>
          </a:p>
          <a:p>
            <a:r>
              <a:rPr lang="en-US" sz="1200" b="0" i="0" u="none" strike="noStrike" kern="1200" baseline="0" dirty="0" smtClean="0">
                <a:solidFill>
                  <a:schemeClr val="tx1"/>
                </a:solidFill>
                <a:latin typeface="Arial" pitchFamily="-110" charset="0"/>
                <a:ea typeface="+mn-ea"/>
                <a:cs typeface="+mn-cs"/>
              </a:rPr>
              <a:t>approaches, that compares observed sequences of system calls with sequences from</a:t>
            </a:r>
          </a:p>
          <a:p>
            <a:r>
              <a:rPr lang="en-US" sz="1200" b="0" i="0" u="none" strike="noStrike" kern="1200" baseline="0" dirty="0" smtClean="0">
                <a:solidFill>
                  <a:schemeClr val="tx1"/>
                </a:solidFill>
                <a:latin typeface="Arial" pitchFamily="-110" charset="0"/>
                <a:ea typeface="+mn-ea"/>
                <a:cs typeface="+mn-cs"/>
              </a:rPr>
              <a:t>the training phase to obtain a mismatch ratio that determines whether the sequence</a:t>
            </a:r>
          </a:p>
          <a:p>
            <a:r>
              <a:rPr lang="en-US" sz="1200" b="0" i="0" u="none" strike="noStrike" kern="1200" baseline="0" dirty="0" smtClean="0">
                <a:solidFill>
                  <a:schemeClr val="tx1"/>
                </a:solidFill>
                <a:latin typeface="Arial" pitchFamily="-110" charset="0"/>
                <a:ea typeface="+mn-ea"/>
                <a:cs typeface="+mn-cs"/>
              </a:rPr>
              <a:t>is normal or not. Later work has used other alternatives, such as Hidden Markov</a:t>
            </a:r>
          </a:p>
          <a:p>
            <a:r>
              <a:rPr lang="en-US" sz="1200" b="0" i="0" u="none" strike="noStrike" kern="1200" baseline="0" dirty="0" smtClean="0">
                <a:solidFill>
                  <a:schemeClr val="tx1"/>
                </a:solidFill>
                <a:latin typeface="Arial" pitchFamily="-110" charset="0"/>
                <a:ea typeface="+mn-ea"/>
                <a:cs typeface="+mn-cs"/>
              </a:rPr>
              <a:t>Models (HMM), Artificial Neural Networks (ANN), Support Vector Machines</a:t>
            </a:r>
          </a:p>
          <a:p>
            <a:r>
              <a:rPr lang="en-US" sz="1200" b="0" i="0" u="none" strike="noStrike" kern="1200" baseline="0" dirty="0" smtClean="0">
                <a:solidFill>
                  <a:schemeClr val="tx1"/>
                </a:solidFill>
                <a:latin typeface="Arial" pitchFamily="-110" charset="0"/>
                <a:ea typeface="+mn-ea"/>
                <a:cs typeface="+mn-cs"/>
              </a:rPr>
              <a:t>(SVM), or Extreme Learning Machines (ELM) to make this classification.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[CREE13] notes that these approaches all report providing reasonable</a:t>
            </a:r>
          </a:p>
          <a:p>
            <a:r>
              <a:rPr lang="en-US" sz="1200" b="0" i="0" u="none" strike="noStrike" kern="1200" baseline="0" dirty="0" smtClean="0">
                <a:solidFill>
                  <a:schemeClr val="tx1"/>
                </a:solidFill>
                <a:latin typeface="Arial" pitchFamily="-110" charset="0"/>
                <a:ea typeface="+mn-ea"/>
                <a:cs typeface="+mn-cs"/>
              </a:rPr>
              <a:t>intruder detection rates of 95-99% while having false positive rates of less than 5%,</a:t>
            </a:r>
          </a:p>
          <a:p>
            <a:r>
              <a:rPr lang="en-US" sz="1200" b="0" i="0" u="none" strike="noStrike" kern="1200" baseline="0" dirty="0" smtClean="0">
                <a:solidFill>
                  <a:schemeClr val="tx1"/>
                </a:solidFill>
                <a:latin typeface="Arial" pitchFamily="-110" charset="0"/>
                <a:ea typeface="+mn-ea"/>
                <a:cs typeface="+mn-cs"/>
              </a:rPr>
              <a:t>though on older test datasets. He updates these results using recent contemporary</a:t>
            </a:r>
          </a:p>
          <a:p>
            <a:r>
              <a:rPr lang="en-US" sz="1200" b="0" i="0" u="none" strike="noStrike" kern="1200" baseline="0" dirty="0" smtClean="0">
                <a:solidFill>
                  <a:schemeClr val="tx1"/>
                </a:solidFill>
                <a:latin typeface="Arial" pitchFamily="-110" charset="0"/>
                <a:ea typeface="+mn-ea"/>
                <a:cs typeface="+mn-cs"/>
              </a:rPr>
              <a:t>data and example attacks, with a more extensive feature extraction process from the</a:t>
            </a:r>
          </a:p>
          <a:p>
            <a:r>
              <a:rPr lang="en-US" sz="1200" b="0" i="0" u="none" strike="noStrike" kern="1200" baseline="0" dirty="0" smtClean="0">
                <a:solidFill>
                  <a:schemeClr val="tx1"/>
                </a:solidFill>
                <a:latin typeface="Arial" pitchFamily="-110" charset="0"/>
                <a:ea typeface="+mn-ea"/>
                <a:cs typeface="+mn-cs"/>
              </a:rPr>
              <a:t>system call traces and an ELM decision engine capable of a very high detection rate</a:t>
            </a:r>
          </a:p>
          <a:p>
            <a:r>
              <a:rPr lang="en-US" sz="1200" b="0" i="0" u="none" strike="noStrike" kern="1200" baseline="0" dirty="0" smtClean="0">
                <a:solidFill>
                  <a:schemeClr val="tx1"/>
                </a:solidFill>
                <a:latin typeface="Arial" pitchFamily="-110" charset="0"/>
                <a:ea typeface="+mn-ea"/>
                <a:cs typeface="+mn-cs"/>
              </a:rPr>
              <a:t>while maintaining reasonable false positive rates. This approach should lead to even</a:t>
            </a:r>
          </a:p>
          <a:p>
            <a:r>
              <a:rPr lang="en-US" sz="1200" b="0" i="0" u="none" strike="noStrike" kern="1200" baseline="0" dirty="0" smtClean="0">
                <a:solidFill>
                  <a:schemeClr val="tx1"/>
                </a:solidFill>
                <a:latin typeface="Arial" pitchFamily="-110" charset="0"/>
                <a:ea typeface="+mn-ea"/>
                <a:cs typeface="+mn-cs"/>
              </a:rPr>
              <a:t>more effective production HIDS products in the near future.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Windows systems have traditionally not used anomaly based HIDS, as the</a:t>
            </a:r>
          </a:p>
          <a:p>
            <a:r>
              <a:rPr lang="en-US" sz="1200" b="0" i="0" u="none" strike="noStrike" kern="1200" baseline="0" dirty="0" smtClean="0">
                <a:solidFill>
                  <a:schemeClr val="tx1"/>
                </a:solidFill>
                <a:latin typeface="Arial" pitchFamily="-110" charset="0"/>
                <a:ea typeface="+mn-ea"/>
                <a:cs typeface="+mn-cs"/>
              </a:rPr>
              <a:t>wide usage of Dynamic Link Libraries (DLLs) as an intermediary between process</a:t>
            </a:r>
          </a:p>
          <a:p>
            <a:r>
              <a:rPr lang="en-US" sz="1200" b="0" i="0" u="none" strike="noStrike" kern="1200" baseline="0" dirty="0" smtClean="0">
                <a:solidFill>
                  <a:schemeClr val="tx1"/>
                </a:solidFill>
                <a:latin typeface="Arial" pitchFamily="-110" charset="0"/>
                <a:ea typeface="+mn-ea"/>
                <a:cs typeface="+mn-cs"/>
              </a:rPr>
              <a:t>requests for operating system functions and the actual system call interface, has</a:t>
            </a:r>
          </a:p>
          <a:p>
            <a:r>
              <a:rPr lang="en-US" sz="1200" b="0" i="0" u="none" strike="noStrike" kern="1200" baseline="0" dirty="0" smtClean="0">
                <a:solidFill>
                  <a:schemeClr val="tx1"/>
                </a:solidFill>
                <a:latin typeface="Arial" pitchFamily="-110" charset="0"/>
                <a:ea typeface="+mn-ea"/>
                <a:cs typeface="+mn-cs"/>
              </a:rPr>
              <a:t> hindered the effective use of system call traces to classify process behavior. Some</a:t>
            </a:r>
          </a:p>
          <a:p>
            <a:r>
              <a:rPr lang="en-US" sz="1200" b="0" i="0" u="none" strike="noStrike" kern="1200" baseline="0" dirty="0" smtClean="0">
                <a:solidFill>
                  <a:schemeClr val="tx1"/>
                </a:solidFill>
                <a:latin typeface="Arial" pitchFamily="-110" charset="0"/>
                <a:ea typeface="+mn-ea"/>
                <a:cs typeface="+mn-cs"/>
              </a:rPr>
              <a:t>work was done using either audit log entries, or registry file updates as a data source,</a:t>
            </a:r>
          </a:p>
          <a:p>
            <a:r>
              <a:rPr lang="en-US" sz="1200" b="0" i="0" u="none" strike="noStrike" kern="1200" baseline="0" dirty="0" smtClean="0">
                <a:solidFill>
                  <a:schemeClr val="tx1"/>
                </a:solidFill>
                <a:latin typeface="Arial" pitchFamily="-110" charset="0"/>
                <a:ea typeface="+mn-ea"/>
                <a:cs typeface="+mn-cs"/>
              </a:rPr>
              <a:t>but neither approach was very successful. [CREE13] reports a new approach that</a:t>
            </a:r>
          </a:p>
          <a:p>
            <a:r>
              <a:rPr lang="en-US" sz="1200" b="0" i="0" u="none" strike="noStrike" kern="1200" baseline="0" dirty="0" smtClean="0">
                <a:solidFill>
                  <a:schemeClr val="tx1"/>
                </a:solidFill>
                <a:latin typeface="Arial" pitchFamily="-110" charset="0"/>
                <a:ea typeface="+mn-ea"/>
                <a:cs typeface="+mn-cs"/>
              </a:rPr>
              <a:t>uses traces of key DLL function calls as an alternative data source, with results comparable</a:t>
            </a:r>
          </a:p>
          <a:p>
            <a:r>
              <a:rPr lang="en-US" sz="1200" b="0" i="0" u="none" strike="noStrike" kern="1200" baseline="0" dirty="0" smtClean="0">
                <a:solidFill>
                  <a:schemeClr val="tx1"/>
                </a:solidFill>
                <a:latin typeface="Arial" pitchFamily="-110" charset="0"/>
                <a:ea typeface="+mn-ea"/>
                <a:cs typeface="+mn-cs"/>
              </a:rPr>
              <a:t>to that found with Linux system call trace HIDS. Table 8.2 (b) lists the key</a:t>
            </a:r>
          </a:p>
          <a:p>
            <a:r>
              <a:rPr lang="en-US" sz="1200" b="0" i="0" u="none" strike="noStrike" kern="1200" baseline="0" dirty="0" smtClean="0">
                <a:solidFill>
                  <a:schemeClr val="tx1"/>
                </a:solidFill>
                <a:latin typeface="Arial" pitchFamily="-110" charset="0"/>
                <a:ea typeface="+mn-ea"/>
                <a:cs typeface="+mn-cs"/>
              </a:rPr>
              <a:t>DLLs and </a:t>
            </a:r>
            <a:r>
              <a:rPr lang="en-US" sz="1200" b="0" i="0" u="none" strike="noStrike" kern="1200" baseline="0" dirty="0" err="1" smtClean="0">
                <a:solidFill>
                  <a:schemeClr val="tx1"/>
                </a:solidFill>
                <a:latin typeface="Arial" pitchFamily="-110" charset="0"/>
                <a:ea typeface="+mn-ea"/>
                <a:cs typeface="+mn-cs"/>
              </a:rPr>
              <a:t>executables</a:t>
            </a:r>
            <a:r>
              <a:rPr lang="en-US" sz="1200" b="0" i="0" u="none" strike="noStrike" kern="1200" baseline="0" dirty="0" smtClean="0">
                <a:solidFill>
                  <a:schemeClr val="tx1"/>
                </a:solidFill>
                <a:latin typeface="Arial" pitchFamily="-110" charset="0"/>
                <a:ea typeface="+mn-ea"/>
                <a:cs typeface="+mn-cs"/>
              </a:rPr>
              <a:t> monitored. Note that all of the distinct functions within these</a:t>
            </a:r>
          </a:p>
          <a:p>
            <a:r>
              <a:rPr lang="en-US" sz="1200" b="0" i="0" u="none" strike="noStrike" kern="1200" baseline="0" dirty="0" smtClean="0">
                <a:solidFill>
                  <a:schemeClr val="tx1"/>
                </a:solidFill>
                <a:latin typeface="Arial" pitchFamily="-110" charset="0"/>
                <a:ea typeface="+mn-ea"/>
                <a:cs typeface="+mn-cs"/>
              </a:rPr>
              <a:t>DLLs, numbering in their thousands, are monitored, forming the equivalent to the</a:t>
            </a:r>
          </a:p>
          <a:p>
            <a:r>
              <a:rPr lang="en-US" sz="1200" b="0" i="0" u="none" strike="noStrike" kern="1200" baseline="0" dirty="0" smtClean="0">
                <a:solidFill>
                  <a:schemeClr val="tx1"/>
                </a:solidFill>
                <a:latin typeface="Arial" pitchFamily="-110" charset="0"/>
                <a:ea typeface="+mn-ea"/>
                <a:cs typeface="+mn-cs"/>
              </a:rPr>
              <a:t>system call list presented in Table 8.2 (a). The adoption of this approach should</a:t>
            </a:r>
          </a:p>
          <a:p>
            <a:r>
              <a:rPr lang="en-US" sz="1200" b="0" i="0" u="none" strike="noStrike" kern="1200" baseline="0" dirty="0" smtClean="0">
                <a:solidFill>
                  <a:schemeClr val="tx1"/>
                </a:solidFill>
                <a:latin typeface="Arial" pitchFamily="-110" charset="0"/>
                <a:ea typeface="+mn-ea"/>
                <a:cs typeface="+mn-cs"/>
              </a:rPr>
              <a:t>lead to the development of more effective Windows HIDS, capable of detecting</a:t>
            </a:r>
          </a:p>
          <a:p>
            <a:r>
              <a:rPr lang="en-US" sz="1200" b="0" i="0" u="none" strike="noStrike" kern="1200" baseline="0" dirty="0" smtClean="0">
                <a:solidFill>
                  <a:schemeClr val="tx1"/>
                </a:solidFill>
                <a:latin typeface="Arial" pitchFamily="-110" charset="0"/>
                <a:ea typeface="+mn-ea"/>
                <a:cs typeface="+mn-cs"/>
              </a:rPr>
              <a:t>zero-day attacks, unlike the current generation of signature and heuristic Windows</a:t>
            </a:r>
          </a:p>
          <a:p>
            <a:r>
              <a:rPr lang="en-US" sz="1200" b="0" i="0" u="none" strike="noStrike" kern="1200" baseline="0" dirty="0" smtClean="0">
                <a:solidFill>
                  <a:schemeClr val="tx1"/>
                </a:solidFill>
                <a:latin typeface="Arial" pitchFamily="-110" charset="0"/>
                <a:ea typeface="+mn-ea"/>
                <a:cs typeface="+mn-cs"/>
              </a:rPr>
              <a:t>HIDS that we discuss later.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While using system call traces provides arguably the richest information source</a:t>
            </a:r>
          </a:p>
          <a:p>
            <a:r>
              <a:rPr lang="en-US" sz="1200" b="0" i="0" u="none" strike="noStrike" kern="1200" baseline="0" dirty="0" smtClean="0">
                <a:solidFill>
                  <a:schemeClr val="tx1"/>
                </a:solidFill>
                <a:latin typeface="Arial" pitchFamily="-110" charset="0"/>
                <a:ea typeface="+mn-ea"/>
                <a:cs typeface="+mn-cs"/>
              </a:rPr>
              <a:t>for a HIDS, it does impose a moderate load on the monitored system to gather and</a:t>
            </a:r>
          </a:p>
          <a:p>
            <a:r>
              <a:rPr lang="en-US" sz="1200" b="0" i="0" u="none" strike="noStrike" kern="1200" baseline="0" dirty="0" smtClean="0">
                <a:solidFill>
                  <a:schemeClr val="tx1"/>
                </a:solidFill>
                <a:latin typeface="Arial" pitchFamily="-110" charset="0"/>
                <a:ea typeface="+mn-ea"/>
                <a:cs typeface="+mn-cs"/>
              </a:rPr>
              <a:t>classify this data. And as we noted earlier, the training phase for many of the decision</a:t>
            </a:r>
          </a:p>
          <a:p>
            <a:r>
              <a:rPr lang="en-US" sz="1200" b="0" i="0" u="none" strike="noStrike" kern="1200" baseline="0" dirty="0" smtClean="0">
                <a:solidFill>
                  <a:schemeClr val="tx1"/>
                </a:solidFill>
                <a:latin typeface="Arial" pitchFamily="-110" charset="0"/>
                <a:ea typeface="+mn-ea"/>
                <a:cs typeface="+mn-cs"/>
              </a:rPr>
              <a:t>engines requires very significant time and computational resources. Hence others</a:t>
            </a:r>
          </a:p>
          <a:p>
            <a:r>
              <a:rPr lang="en-US" sz="1200" b="0" i="0" u="none" strike="noStrike" kern="1200" baseline="0" dirty="0" smtClean="0">
                <a:solidFill>
                  <a:schemeClr val="tx1"/>
                </a:solidFill>
                <a:latin typeface="Arial" pitchFamily="-110" charset="0"/>
                <a:ea typeface="+mn-ea"/>
                <a:cs typeface="+mn-cs"/>
              </a:rPr>
              <a:t>have trialed approaches based on audit (log) records. However these both have</a:t>
            </a:r>
          </a:p>
          <a:p>
            <a:r>
              <a:rPr lang="en-US" sz="1200" b="0" i="0" u="none" strike="noStrike" kern="1200" baseline="0" dirty="0" smtClean="0">
                <a:solidFill>
                  <a:schemeClr val="tx1"/>
                </a:solidFill>
                <a:latin typeface="Arial" pitchFamily="-110" charset="0"/>
                <a:ea typeface="+mn-ea"/>
                <a:cs typeface="+mn-cs"/>
              </a:rPr>
              <a:t>a lower detection rate than the system call trace approaches (80% reported), and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itchFamily="-110" charset="0"/>
                <a:ea typeface="+mn-ea"/>
                <a:cs typeface="+mn-cs"/>
              </a:rPr>
              <a:t>are more susceptible to intruder manipulation.</a:t>
            </a:r>
            <a:endParaRPr lang="en-US" dirty="0" smtClean="0"/>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 further alternative to examining current process behavior, is to look for</a:t>
            </a:r>
          </a:p>
          <a:p>
            <a:r>
              <a:rPr lang="en-US" sz="1200" b="0" i="0" u="none" strike="noStrike" kern="1200" baseline="0" dirty="0" smtClean="0">
                <a:solidFill>
                  <a:schemeClr val="tx1"/>
                </a:solidFill>
                <a:latin typeface="Arial" pitchFamily="-110" charset="0"/>
                <a:ea typeface="+mn-ea"/>
                <a:cs typeface="+mn-cs"/>
              </a:rPr>
              <a:t>changes to important files on the monitored host. This uses a cryptographic checksum</a:t>
            </a:r>
          </a:p>
          <a:p>
            <a:r>
              <a:rPr lang="en-US" sz="1200" b="0" i="0" u="none" strike="noStrike" kern="1200" baseline="0" dirty="0" smtClean="0">
                <a:solidFill>
                  <a:schemeClr val="tx1"/>
                </a:solidFill>
                <a:latin typeface="Arial" pitchFamily="-110" charset="0"/>
                <a:ea typeface="+mn-ea"/>
                <a:cs typeface="+mn-cs"/>
              </a:rPr>
              <a:t>to check for any changes from the known good baseline for the monitored files.</a:t>
            </a:r>
          </a:p>
          <a:p>
            <a:r>
              <a:rPr lang="en-US" sz="1200" b="0" i="0" u="none" strike="noStrike" kern="1200" baseline="0" dirty="0" smtClean="0">
                <a:solidFill>
                  <a:schemeClr val="tx1"/>
                </a:solidFill>
                <a:latin typeface="Arial" pitchFamily="-110" charset="0"/>
                <a:ea typeface="+mn-ea"/>
                <a:cs typeface="+mn-cs"/>
              </a:rPr>
              <a:t>Typically all program binaries, scripts, and configuration files are monitored, either</a:t>
            </a:r>
          </a:p>
          <a:p>
            <a:r>
              <a:rPr lang="en-US" sz="1200" b="0" i="0" u="none" strike="noStrike" kern="1200" baseline="0" dirty="0" smtClean="0">
                <a:solidFill>
                  <a:schemeClr val="tx1"/>
                </a:solidFill>
                <a:latin typeface="Arial" pitchFamily="-110" charset="0"/>
                <a:ea typeface="+mn-ea"/>
                <a:cs typeface="+mn-cs"/>
              </a:rPr>
              <a:t>on each access, or on a periodic scan of the file system. The tripwire system is a</a:t>
            </a:r>
          </a:p>
          <a:p>
            <a:r>
              <a:rPr lang="en-US" sz="1200" b="0" i="0" u="none" strike="noStrike" kern="1200" baseline="0" dirty="0" smtClean="0">
                <a:solidFill>
                  <a:schemeClr val="tx1"/>
                </a:solidFill>
                <a:latin typeface="Arial" pitchFamily="-110" charset="0"/>
                <a:ea typeface="+mn-ea"/>
                <a:cs typeface="+mn-cs"/>
              </a:rPr>
              <a:t>widely used implementation of this approach, and is available for all major operating</a:t>
            </a:r>
          </a:p>
          <a:p>
            <a:r>
              <a:rPr lang="en-US" sz="1200" b="0" i="0" u="none" strike="noStrike" kern="1200" baseline="0" dirty="0" smtClean="0">
                <a:solidFill>
                  <a:schemeClr val="tx1"/>
                </a:solidFill>
                <a:latin typeface="Arial" pitchFamily="-110" charset="0"/>
                <a:ea typeface="+mn-ea"/>
                <a:cs typeface="+mn-cs"/>
              </a:rPr>
              <a:t>systems including Linux, Mac OSX and Windows. This approach is very sensitive</a:t>
            </a:r>
          </a:p>
          <a:p>
            <a:r>
              <a:rPr lang="en-US" sz="1200" b="0" i="0" u="none" strike="noStrike" kern="1200" baseline="0" dirty="0" smtClean="0">
                <a:solidFill>
                  <a:schemeClr val="tx1"/>
                </a:solidFill>
                <a:latin typeface="Arial" pitchFamily="-110" charset="0"/>
                <a:ea typeface="+mn-ea"/>
                <a:cs typeface="+mn-cs"/>
              </a:rPr>
              <a:t>to changes in the monitored files, as a result of intruder activity or for any other</a:t>
            </a:r>
          </a:p>
          <a:p>
            <a:r>
              <a:rPr lang="en-US" sz="1200" b="0" i="0" u="none" strike="noStrike" kern="1200" baseline="0" dirty="0" smtClean="0">
                <a:solidFill>
                  <a:schemeClr val="tx1"/>
                </a:solidFill>
                <a:latin typeface="Arial" pitchFamily="-110" charset="0"/>
                <a:ea typeface="+mn-ea"/>
                <a:cs typeface="+mn-cs"/>
              </a:rPr>
              <a:t>reason. However it cannot detect changes made to processes once they are running</a:t>
            </a:r>
          </a:p>
          <a:p>
            <a:r>
              <a:rPr lang="en-US" sz="1200" b="0" i="0" u="none" strike="noStrike" kern="1200" baseline="0" dirty="0" smtClean="0">
                <a:solidFill>
                  <a:schemeClr val="tx1"/>
                </a:solidFill>
                <a:latin typeface="Arial" pitchFamily="-110" charset="0"/>
                <a:ea typeface="+mn-ea"/>
                <a:cs typeface="+mn-cs"/>
              </a:rPr>
              <a:t>on the system. Other difficulties include determining which files to monitor, since</a:t>
            </a:r>
          </a:p>
          <a:p>
            <a:r>
              <a:rPr lang="en-US" sz="1200" b="0" i="0" u="none" strike="noStrike" kern="1200" baseline="0" dirty="0" smtClean="0">
                <a:solidFill>
                  <a:schemeClr val="tx1"/>
                </a:solidFill>
                <a:latin typeface="Arial" pitchFamily="-110" charset="0"/>
                <a:ea typeface="+mn-ea"/>
                <a:cs typeface="+mn-cs"/>
              </a:rPr>
              <a:t>a surprising number of files change in an operational system, having access to a</a:t>
            </a:r>
          </a:p>
          <a:p>
            <a:r>
              <a:rPr lang="en-US" sz="1200" b="0" i="0" u="none" strike="noStrike" kern="1200" baseline="0" dirty="0" smtClean="0">
                <a:solidFill>
                  <a:schemeClr val="tx1"/>
                </a:solidFill>
                <a:latin typeface="Arial" pitchFamily="-110" charset="0"/>
                <a:ea typeface="+mn-ea"/>
                <a:cs typeface="+mn-cs"/>
              </a:rPr>
              <a:t>known good copy of each monitored file to establish the baseline value, and protecting</a:t>
            </a:r>
          </a:p>
          <a:p>
            <a:r>
              <a:rPr lang="en-US" sz="1200" b="0" i="0" u="none" strike="noStrike" kern="1200" baseline="0" dirty="0" smtClean="0">
                <a:solidFill>
                  <a:schemeClr val="tx1"/>
                </a:solidFill>
                <a:latin typeface="Arial" pitchFamily="-110" charset="0"/>
                <a:ea typeface="+mn-ea"/>
                <a:cs typeface="+mn-cs"/>
              </a:rPr>
              <a:t>the database of file signatures.</a:t>
            </a:r>
          </a:p>
        </p:txBody>
      </p:sp>
      <p:sp>
        <p:nvSpPr>
          <p:cNvPr id="4" name="Slide Number Placeholder 3"/>
          <p:cNvSpPr>
            <a:spLocks noGrp="1"/>
          </p:cNvSpPr>
          <p:nvPr>
            <p:ph type="sldNum" sz="quarter" idx="10"/>
          </p:nvPr>
        </p:nvSpPr>
        <p:spPr/>
        <p:txBody>
          <a:bodyPr/>
          <a:lstStyle/>
          <a:p>
            <a:fld id="{56E3D061-1765-D946-9FA1-698C704C641F}" type="slidenum">
              <a:rPr lang="en-AU" smtClean="0"/>
              <a:pPr/>
              <a:t>22</a:t>
            </a:fld>
            <a:endParaRPr lang="en-AU" dirty="0"/>
          </a:p>
        </p:txBody>
      </p:sp>
    </p:spTree>
    <p:extLst>
      <p:ext uri="{BB962C8B-B14F-4D97-AF65-F5344CB8AC3E}">
        <p14:creationId xmlns:p14="http://schemas.microsoft.com/office/powerpoint/2010/main" val="63006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76BF6-A43B-8743-89B1-044C8DFC456C}" type="slidenum">
              <a:rPr lang="en-AU"/>
              <a:pPr/>
              <a:t>23</a:t>
            </a:fld>
            <a:endParaRPr lang="en-AU" dirty="0"/>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Traditionally, work on host-based IDSs focused on single-system stand-alone operation.</a:t>
            </a:r>
          </a:p>
          <a:p>
            <a:r>
              <a:rPr lang="en-US" sz="1200" b="0" i="0" u="none" strike="noStrike" kern="1200" baseline="0" dirty="0" smtClean="0">
                <a:solidFill>
                  <a:schemeClr val="tx1"/>
                </a:solidFill>
                <a:latin typeface="Arial" pitchFamily="-110" charset="0"/>
                <a:ea typeface="+mn-ea"/>
                <a:cs typeface="+mn-cs"/>
              </a:rPr>
              <a:t>The typical organization, however, needs to defend a distributed collection</a:t>
            </a:r>
          </a:p>
          <a:p>
            <a:r>
              <a:rPr lang="en-US" sz="1200" b="0" i="0" u="none" strike="noStrike" kern="1200" baseline="0" dirty="0" smtClean="0">
                <a:solidFill>
                  <a:schemeClr val="tx1"/>
                </a:solidFill>
                <a:latin typeface="Arial" pitchFamily="-110" charset="0"/>
                <a:ea typeface="+mn-ea"/>
                <a:cs typeface="+mn-cs"/>
              </a:rPr>
              <a:t>of hosts supported by a LAN or internetwork. Although it is possible to mount a</a:t>
            </a:r>
          </a:p>
          <a:p>
            <a:r>
              <a:rPr lang="en-US" sz="1200" b="0" i="0" u="none" strike="noStrike" kern="1200" baseline="0" dirty="0" smtClean="0">
                <a:solidFill>
                  <a:schemeClr val="tx1"/>
                </a:solidFill>
                <a:latin typeface="Arial" pitchFamily="-110" charset="0"/>
                <a:ea typeface="+mn-ea"/>
                <a:cs typeface="+mn-cs"/>
              </a:rPr>
              <a:t>defense by using stand-alone IDSs on each host, a more effective defense can be</a:t>
            </a:r>
          </a:p>
          <a:p>
            <a:r>
              <a:rPr lang="en-US" sz="1200" b="0" i="0" u="none" strike="noStrike" kern="1200" baseline="0" dirty="0" smtClean="0">
                <a:solidFill>
                  <a:schemeClr val="tx1"/>
                </a:solidFill>
                <a:latin typeface="Arial" pitchFamily="-110" charset="0"/>
                <a:ea typeface="+mn-ea"/>
                <a:cs typeface="+mn-cs"/>
              </a:rPr>
              <a:t>achieved by coordination and cooperation among IDSs across the network.</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err="1" smtClean="0">
                <a:solidFill>
                  <a:schemeClr val="tx1"/>
                </a:solidFill>
                <a:latin typeface="Arial" pitchFamily="-110" charset="0"/>
                <a:ea typeface="+mn-ea"/>
                <a:cs typeface="+mn-cs"/>
              </a:rPr>
              <a:t>Porras</a:t>
            </a:r>
            <a:r>
              <a:rPr lang="en-US" sz="1200" b="0" i="0" u="none" strike="noStrike" kern="1200" baseline="0" dirty="0" smtClean="0">
                <a:solidFill>
                  <a:schemeClr val="tx1"/>
                </a:solidFill>
                <a:latin typeface="Arial" pitchFamily="-110" charset="0"/>
                <a:ea typeface="+mn-ea"/>
                <a:cs typeface="+mn-cs"/>
              </a:rPr>
              <a:t> points out the following major issues in the design of a distributed IDS</a:t>
            </a:r>
          </a:p>
          <a:p>
            <a:r>
              <a:rPr lang="en-US" sz="1200" b="0" i="0" u="none" strike="noStrike" kern="1200" baseline="0" dirty="0" smtClean="0">
                <a:solidFill>
                  <a:schemeClr val="tx1"/>
                </a:solidFill>
                <a:latin typeface="Arial" pitchFamily="-110" charset="0"/>
                <a:ea typeface="+mn-ea"/>
                <a:cs typeface="+mn-cs"/>
              </a:rPr>
              <a:t>[PORR92]:</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 distributed IDS may need to deal with different sensor data formats. In a</a:t>
            </a:r>
          </a:p>
          <a:p>
            <a:r>
              <a:rPr lang="en-US" sz="1200" b="0" i="0" u="none" strike="noStrike" kern="1200" baseline="0" dirty="0" smtClean="0">
                <a:solidFill>
                  <a:schemeClr val="tx1"/>
                </a:solidFill>
                <a:latin typeface="Arial" pitchFamily="-110" charset="0"/>
                <a:ea typeface="+mn-ea"/>
                <a:cs typeface="+mn-cs"/>
              </a:rPr>
              <a:t>heterogeneous environment, different systems may use different sensors and</a:t>
            </a:r>
          </a:p>
          <a:p>
            <a:r>
              <a:rPr lang="en-US" sz="1200" b="0" i="0" u="none" strike="noStrike" kern="1200" baseline="0" dirty="0" smtClean="0">
                <a:solidFill>
                  <a:schemeClr val="tx1"/>
                </a:solidFill>
                <a:latin typeface="Arial" pitchFamily="-110" charset="0"/>
                <a:ea typeface="+mn-ea"/>
                <a:cs typeface="+mn-cs"/>
              </a:rPr>
              <a:t>approaches to gathering data for intrusion detection use.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One or more nodes in the network will serve as collection and analysis points</a:t>
            </a:r>
          </a:p>
          <a:p>
            <a:r>
              <a:rPr lang="en-US" sz="1200" b="0" i="0" u="none" strike="noStrike" kern="1200" baseline="0" dirty="0" smtClean="0">
                <a:solidFill>
                  <a:schemeClr val="tx1"/>
                </a:solidFill>
                <a:latin typeface="Arial" pitchFamily="-110" charset="0"/>
                <a:ea typeface="+mn-ea"/>
                <a:cs typeface="+mn-cs"/>
              </a:rPr>
              <a:t>for the data from the systems on the network. Thus, either raw sensor data or</a:t>
            </a:r>
          </a:p>
          <a:p>
            <a:r>
              <a:rPr lang="en-US" sz="1200" b="0" i="0" u="none" strike="noStrike" kern="1200" baseline="0" dirty="0" smtClean="0">
                <a:solidFill>
                  <a:schemeClr val="tx1"/>
                </a:solidFill>
                <a:latin typeface="Arial" pitchFamily="-110" charset="0"/>
                <a:ea typeface="+mn-ea"/>
                <a:cs typeface="+mn-cs"/>
              </a:rPr>
              <a:t>summary data must be transmitted across the network. Therefore, there is a</a:t>
            </a:r>
          </a:p>
          <a:p>
            <a:r>
              <a:rPr lang="en-US" sz="1200" b="0" i="0" u="none" strike="noStrike" kern="1200" baseline="0" dirty="0" smtClean="0">
                <a:solidFill>
                  <a:schemeClr val="tx1"/>
                </a:solidFill>
                <a:latin typeface="Arial" pitchFamily="-110" charset="0"/>
                <a:ea typeface="+mn-ea"/>
                <a:cs typeface="+mn-cs"/>
              </a:rPr>
              <a:t>requirement to assure the integrity and confidentiality of these data. Integrity</a:t>
            </a:r>
          </a:p>
          <a:p>
            <a:r>
              <a:rPr lang="en-US" sz="1200" b="0" i="0" u="none" strike="noStrike" kern="1200" baseline="0" dirty="0" smtClean="0">
                <a:solidFill>
                  <a:schemeClr val="tx1"/>
                </a:solidFill>
                <a:latin typeface="Arial" pitchFamily="-110" charset="0"/>
                <a:ea typeface="+mn-ea"/>
                <a:cs typeface="+mn-cs"/>
              </a:rPr>
              <a:t>is required to prevent an intruder from masking his or her activities by altering</a:t>
            </a:r>
          </a:p>
          <a:p>
            <a:r>
              <a:rPr lang="en-US" sz="1200" b="0" i="0" u="none" strike="noStrike" kern="1200" baseline="0" dirty="0" smtClean="0">
                <a:solidFill>
                  <a:schemeClr val="tx1"/>
                </a:solidFill>
                <a:latin typeface="Arial" pitchFamily="-110" charset="0"/>
                <a:ea typeface="+mn-ea"/>
                <a:cs typeface="+mn-cs"/>
              </a:rPr>
              <a:t>the transmitted audit information. Confidentiality is required because the</a:t>
            </a:r>
          </a:p>
          <a:p>
            <a:r>
              <a:rPr lang="en-US" sz="1200" b="0" i="0" u="none" strike="noStrike" kern="1200" baseline="0" dirty="0" smtClean="0">
                <a:solidFill>
                  <a:schemeClr val="tx1"/>
                </a:solidFill>
                <a:latin typeface="Arial" pitchFamily="-110" charset="0"/>
                <a:ea typeface="+mn-ea"/>
                <a:cs typeface="+mn-cs"/>
              </a:rPr>
              <a:t>transmitted audit information could be valuable.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Either a centralized or decentralized architecture can be used. With a centralized</a:t>
            </a:r>
          </a:p>
          <a:p>
            <a:r>
              <a:rPr lang="en-US" sz="1200" b="0" i="0" u="none" strike="noStrike" kern="1200" baseline="0" dirty="0" smtClean="0">
                <a:solidFill>
                  <a:schemeClr val="tx1"/>
                </a:solidFill>
                <a:latin typeface="Arial" pitchFamily="-110" charset="0"/>
                <a:ea typeface="+mn-ea"/>
                <a:cs typeface="+mn-cs"/>
              </a:rPr>
              <a:t>architecture, there is a single central point of collection and analysis of all</a:t>
            </a:r>
          </a:p>
          <a:p>
            <a:r>
              <a:rPr lang="en-US" sz="1200" b="0" i="0" u="none" strike="noStrike" kern="1200" baseline="0" dirty="0" smtClean="0">
                <a:solidFill>
                  <a:schemeClr val="tx1"/>
                </a:solidFill>
                <a:latin typeface="Arial" pitchFamily="-110" charset="0"/>
                <a:ea typeface="+mn-ea"/>
                <a:cs typeface="+mn-cs"/>
              </a:rPr>
              <a:t>sensor data. This eases the task of correlating incoming reports but creates a</a:t>
            </a:r>
          </a:p>
          <a:p>
            <a:r>
              <a:rPr lang="en-US" sz="1200" b="0" i="0" u="none" strike="noStrike" kern="1200" baseline="0" dirty="0" smtClean="0">
                <a:solidFill>
                  <a:schemeClr val="tx1"/>
                </a:solidFill>
                <a:latin typeface="Arial" pitchFamily="-110" charset="0"/>
                <a:ea typeface="+mn-ea"/>
                <a:cs typeface="+mn-cs"/>
              </a:rPr>
              <a:t>potential bottleneck and single point of failure. With a decentralized architecture,</a:t>
            </a:r>
          </a:p>
          <a:p>
            <a:r>
              <a:rPr lang="en-US" sz="1200" b="0" i="0" u="none" strike="noStrike" kern="1200" baseline="0" dirty="0" smtClean="0">
                <a:solidFill>
                  <a:schemeClr val="tx1"/>
                </a:solidFill>
                <a:latin typeface="Arial" pitchFamily="-110" charset="0"/>
                <a:ea typeface="+mn-ea"/>
                <a:cs typeface="+mn-cs"/>
              </a:rPr>
              <a:t>there is more than one analysis center, but these must coordinate their</a:t>
            </a:r>
          </a:p>
          <a:p>
            <a:r>
              <a:rPr lang="en-US" sz="1200" b="0" i="0" u="none" strike="noStrike" kern="1200" baseline="0" dirty="0" smtClean="0">
                <a:solidFill>
                  <a:schemeClr val="tx1"/>
                </a:solidFill>
                <a:latin typeface="Arial" pitchFamily="-110" charset="0"/>
                <a:ea typeface="+mn-ea"/>
                <a:cs typeface="+mn-cs"/>
              </a:rPr>
              <a:t>activities and exchange information.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good example of a distributed IDS is one developed at the University of</a:t>
            </a:r>
          </a:p>
          <a:p>
            <a:r>
              <a:rPr lang="en-US" sz="1200" b="0" i="0" u="none" strike="noStrike" kern="1200" baseline="0" dirty="0" smtClean="0">
                <a:solidFill>
                  <a:schemeClr val="tx1"/>
                </a:solidFill>
                <a:latin typeface="Arial" pitchFamily="-110" charset="0"/>
                <a:ea typeface="+mn-ea"/>
                <a:cs typeface="+mn-cs"/>
              </a:rPr>
              <a:t>California at Davis [HEBE92, SNAP91]; a similar approach has been taken for a</a:t>
            </a:r>
          </a:p>
          <a:p>
            <a:r>
              <a:rPr lang="en-US" sz="1200" b="0" i="0" u="none" strike="noStrike" kern="1200" baseline="0" dirty="0" smtClean="0">
                <a:solidFill>
                  <a:schemeClr val="tx1"/>
                </a:solidFill>
                <a:latin typeface="Arial" pitchFamily="-110" charset="0"/>
                <a:ea typeface="+mn-ea"/>
                <a:cs typeface="+mn-cs"/>
              </a:rPr>
              <a:t>project at Purdue [SPAF00, BALA98]. Figure 8.2 shows the overall architecture,</a:t>
            </a:r>
          </a:p>
          <a:p>
            <a:r>
              <a:rPr lang="en-US" sz="1200" b="0" i="0" u="none" strike="noStrike" kern="1200" baseline="0" dirty="0" smtClean="0">
                <a:solidFill>
                  <a:schemeClr val="tx1"/>
                </a:solidFill>
                <a:latin typeface="Arial" pitchFamily="-110" charset="0"/>
                <a:ea typeface="+mn-ea"/>
                <a:cs typeface="+mn-cs"/>
              </a:rPr>
              <a:t>which consists of three main components: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1. Host agent module: An audit collection module operating as a background</a:t>
            </a:r>
          </a:p>
          <a:p>
            <a:r>
              <a:rPr lang="en-US" sz="1200" b="0" i="0" u="none" strike="noStrike" kern="1200" baseline="0" dirty="0" smtClean="0">
                <a:solidFill>
                  <a:schemeClr val="tx1"/>
                </a:solidFill>
                <a:latin typeface="Arial" pitchFamily="-110" charset="0"/>
                <a:ea typeface="+mn-ea"/>
                <a:cs typeface="+mn-cs"/>
              </a:rPr>
              <a:t>process on a monitored system. Its purpose is to collect data on security-related</a:t>
            </a:r>
          </a:p>
          <a:p>
            <a:r>
              <a:rPr lang="en-US" sz="1200" b="0" i="0" u="none" strike="noStrike" kern="1200" baseline="0" dirty="0" smtClean="0">
                <a:solidFill>
                  <a:schemeClr val="tx1"/>
                </a:solidFill>
                <a:latin typeface="Arial" pitchFamily="-110" charset="0"/>
                <a:ea typeface="+mn-ea"/>
                <a:cs typeface="+mn-cs"/>
              </a:rPr>
              <a:t>events on the host and transmit these to the central manager. Figure 8.3</a:t>
            </a:r>
          </a:p>
          <a:p>
            <a:r>
              <a:rPr lang="en-US" sz="1200" b="0" i="0" u="none" strike="noStrike" kern="1200" baseline="0" dirty="0" smtClean="0">
                <a:solidFill>
                  <a:schemeClr val="tx1"/>
                </a:solidFill>
                <a:latin typeface="Arial" pitchFamily="-110" charset="0"/>
                <a:ea typeface="+mn-ea"/>
                <a:cs typeface="+mn-cs"/>
              </a:rPr>
              <a:t>shows details of the agent module architecture.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2. LAN monitor agent module: Operates in the same fashion as a host agent</a:t>
            </a:r>
          </a:p>
          <a:p>
            <a:r>
              <a:rPr lang="en-US" sz="1200" b="0" i="0" u="none" strike="noStrike" kern="1200" baseline="0" dirty="0" smtClean="0">
                <a:solidFill>
                  <a:schemeClr val="tx1"/>
                </a:solidFill>
                <a:latin typeface="Arial" pitchFamily="-110" charset="0"/>
                <a:ea typeface="+mn-ea"/>
                <a:cs typeface="+mn-cs"/>
              </a:rPr>
              <a:t>module except that it analyzes LAN traffic and reports the results to the central</a:t>
            </a:r>
          </a:p>
          <a:p>
            <a:r>
              <a:rPr lang="en-US" sz="1200" b="0" i="0" u="none" strike="noStrike" kern="1200" baseline="0" dirty="0" smtClean="0">
                <a:solidFill>
                  <a:schemeClr val="tx1"/>
                </a:solidFill>
                <a:latin typeface="Arial" pitchFamily="-110" charset="0"/>
                <a:ea typeface="+mn-ea"/>
                <a:cs typeface="+mn-cs"/>
              </a:rPr>
              <a:t>manager.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3. Central manager module: Receives reports from LAN monitor and host</a:t>
            </a:r>
          </a:p>
          <a:p>
            <a:r>
              <a:rPr lang="en-US" sz="1200" b="0" i="0" u="none" strike="noStrike" kern="1200" baseline="0" dirty="0" smtClean="0">
                <a:solidFill>
                  <a:schemeClr val="tx1"/>
                </a:solidFill>
                <a:latin typeface="Arial" pitchFamily="-110" charset="0"/>
                <a:ea typeface="+mn-ea"/>
                <a:cs typeface="+mn-cs"/>
              </a:rPr>
              <a:t>agents and processes and correlates these reports to detect intrusion.</a:t>
            </a:r>
          </a:p>
          <a:p>
            <a:endParaRPr lang="en-US" dirty="0">
              <a:latin typeface="Times New Roman"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B6BBE-D6FA-A743-805F-7BF7F2E83FAC}" type="slidenum">
              <a:rPr lang="en-AU"/>
              <a:pPr/>
              <a:t>24</a:t>
            </a:fld>
            <a:endParaRPr lang="en-AU" dirty="0"/>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The scheme is designed to be independent of any operating system or system</a:t>
            </a:r>
          </a:p>
          <a:p>
            <a:r>
              <a:rPr lang="en-US" sz="1200" b="0" i="0" u="none" strike="noStrike" kern="1200" baseline="0" dirty="0" smtClean="0">
                <a:solidFill>
                  <a:schemeClr val="tx1"/>
                </a:solidFill>
                <a:latin typeface="Arial" pitchFamily="-110" charset="0"/>
                <a:ea typeface="+mn-ea"/>
                <a:cs typeface="+mn-cs"/>
              </a:rPr>
              <a:t>auditing implementation. Figure 8.3 shows the general approach that is taken. The</a:t>
            </a:r>
          </a:p>
          <a:p>
            <a:r>
              <a:rPr lang="en-US" sz="1200" b="0" i="0" u="none" strike="noStrike" kern="1200" baseline="0" dirty="0" smtClean="0">
                <a:solidFill>
                  <a:schemeClr val="tx1"/>
                </a:solidFill>
                <a:latin typeface="Arial" pitchFamily="-110" charset="0"/>
                <a:ea typeface="+mn-ea"/>
                <a:cs typeface="+mn-cs"/>
              </a:rPr>
              <a:t>agent captures each audit record produced by the native audit collection system. A</a:t>
            </a:r>
          </a:p>
          <a:p>
            <a:r>
              <a:rPr lang="en-US" sz="1200" b="0" i="0" u="none" strike="noStrike" kern="1200" baseline="0" dirty="0" smtClean="0">
                <a:solidFill>
                  <a:schemeClr val="tx1"/>
                </a:solidFill>
                <a:latin typeface="Arial" pitchFamily="-110" charset="0"/>
                <a:ea typeface="+mn-ea"/>
                <a:cs typeface="+mn-cs"/>
              </a:rPr>
              <a:t>filter is applied that retains only those records that are of security interest. These</a:t>
            </a:r>
          </a:p>
          <a:p>
            <a:r>
              <a:rPr lang="en-US" sz="1200" b="0" i="0" u="none" strike="noStrike" kern="1200" baseline="0" dirty="0" smtClean="0">
                <a:solidFill>
                  <a:schemeClr val="tx1"/>
                </a:solidFill>
                <a:latin typeface="Arial" pitchFamily="-110" charset="0"/>
                <a:ea typeface="+mn-ea"/>
                <a:cs typeface="+mn-cs"/>
              </a:rPr>
              <a:t>records are then reformatted into a standardized format referred to as the host</a:t>
            </a:r>
          </a:p>
          <a:p>
            <a:r>
              <a:rPr lang="en-US" sz="1200" b="0" i="0" u="none" strike="noStrike" kern="1200" baseline="0" dirty="0" smtClean="0">
                <a:solidFill>
                  <a:schemeClr val="tx1"/>
                </a:solidFill>
                <a:latin typeface="Arial" pitchFamily="-110" charset="0"/>
                <a:ea typeface="+mn-ea"/>
                <a:cs typeface="+mn-cs"/>
              </a:rPr>
              <a:t> audit record (HAR). Next, a template-driven logic module analyzes the records for</a:t>
            </a:r>
          </a:p>
          <a:p>
            <a:r>
              <a:rPr lang="en-US" sz="1200" b="0" i="0" u="none" strike="noStrike" kern="1200" baseline="0" dirty="0" smtClean="0">
                <a:solidFill>
                  <a:schemeClr val="tx1"/>
                </a:solidFill>
                <a:latin typeface="Arial" pitchFamily="-110" charset="0"/>
                <a:ea typeface="+mn-ea"/>
                <a:cs typeface="+mn-cs"/>
              </a:rPr>
              <a:t>suspicious activity. At the lowest level, the agent scans for notable events that are</a:t>
            </a:r>
          </a:p>
          <a:p>
            <a:r>
              <a:rPr lang="en-US" sz="1200" b="0" i="0" u="none" strike="noStrike" kern="1200" baseline="0" dirty="0" smtClean="0">
                <a:solidFill>
                  <a:schemeClr val="tx1"/>
                </a:solidFill>
                <a:latin typeface="Arial" pitchFamily="-110" charset="0"/>
                <a:ea typeface="+mn-ea"/>
                <a:cs typeface="+mn-cs"/>
              </a:rPr>
              <a:t>of interest independent of any past events. Examples include failed files, accessing</a:t>
            </a:r>
          </a:p>
          <a:p>
            <a:r>
              <a:rPr lang="en-US" sz="1200" b="0" i="0" u="none" strike="noStrike" kern="1200" baseline="0" dirty="0" smtClean="0">
                <a:solidFill>
                  <a:schemeClr val="tx1"/>
                </a:solidFill>
                <a:latin typeface="Arial" pitchFamily="-110" charset="0"/>
                <a:ea typeface="+mn-ea"/>
                <a:cs typeface="+mn-cs"/>
              </a:rPr>
              <a:t>system files, and changing a file’s access control. At the next higher level, the agent</a:t>
            </a:r>
          </a:p>
          <a:p>
            <a:r>
              <a:rPr lang="en-US" sz="1200" b="0" i="0" u="none" strike="noStrike" kern="1200" baseline="0" dirty="0" smtClean="0">
                <a:solidFill>
                  <a:schemeClr val="tx1"/>
                </a:solidFill>
                <a:latin typeface="Arial" pitchFamily="-110" charset="0"/>
                <a:ea typeface="+mn-ea"/>
                <a:cs typeface="+mn-cs"/>
              </a:rPr>
              <a:t>looks for sequences of events, such as known attack patterns (signatures). Finally,</a:t>
            </a:r>
          </a:p>
          <a:p>
            <a:r>
              <a:rPr lang="en-US" sz="1200" b="0" i="0" u="none" strike="noStrike" kern="1200" baseline="0" dirty="0" smtClean="0">
                <a:solidFill>
                  <a:schemeClr val="tx1"/>
                </a:solidFill>
                <a:latin typeface="Arial" pitchFamily="-110" charset="0"/>
                <a:ea typeface="+mn-ea"/>
                <a:cs typeface="+mn-cs"/>
              </a:rPr>
              <a:t>the agent looks for anomalous behavior of an individual user based on a historical</a:t>
            </a:r>
          </a:p>
          <a:p>
            <a:r>
              <a:rPr lang="en-US" sz="1200" b="0" i="0" u="none" strike="noStrike" kern="1200" baseline="0" dirty="0" smtClean="0">
                <a:solidFill>
                  <a:schemeClr val="tx1"/>
                </a:solidFill>
                <a:latin typeface="Arial" pitchFamily="-110" charset="0"/>
                <a:ea typeface="+mn-ea"/>
                <a:cs typeface="+mn-cs"/>
              </a:rPr>
              <a:t>profile of that user, such as number of programs executed, number of files accessed,</a:t>
            </a:r>
          </a:p>
          <a:p>
            <a:r>
              <a:rPr lang="en-US" sz="1200" b="0" i="0" u="none" strike="noStrike" kern="1200" baseline="0" dirty="0" smtClean="0">
                <a:solidFill>
                  <a:schemeClr val="tx1"/>
                </a:solidFill>
                <a:latin typeface="Arial" pitchFamily="-110" charset="0"/>
                <a:ea typeface="+mn-ea"/>
                <a:cs typeface="+mn-cs"/>
              </a:rPr>
              <a:t>and the like.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When suspicious activity is detected, an alert is sent to the central manager.</a:t>
            </a:r>
          </a:p>
          <a:p>
            <a:r>
              <a:rPr lang="en-US" sz="1200" b="0" i="0" u="none" strike="noStrike" kern="1200" baseline="0" dirty="0" smtClean="0">
                <a:solidFill>
                  <a:schemeClr val="tx1"/>
                </a:solidFill>
                <a:latin typeface="Arial" pitchFamily="-110" charset="0"/>
                <a:ea typeface="+mn-ea"/>
                <a:cs typeface="+mn-cs"/>
              </a:rPr>
              <a:t>The central manager includes an expert system that can draw inferences from</a:t>
            </a:r>
          </a:p>
          <a:p>
            <a:r>
              <a:rPr lang="en-US" sz="1200" b="0" i="0" u="none" strike="noStrike" kern="1200" baseline="0" dirty="0" smtClean="0">
                <a:solidFill>
                  <a:schemeClr val="tx1"/>
                </a:solidFill>
                <a:latin typeface="Arial" pitchFamily="-110" charset="0"/>
                <a:ea typeface="+mn-ea"/>
                <a:cs typeface="+mn-cs"/>
              </a:rPr>
              <a:t>received data. The manager may also query individual systems for copies of HARs</a:t>
            </a:r>
          </a:p>
          <a:p>
            <a:r>
              <a:rPr lang="en-US" sz="1200" b="0" i="0" u="none" strike="noStrike" kern="1200" baseline="0" dirty="0" smtClean="0">
                <a:solidFill>
                  <a:schemeClr val="tx1"/>
                </a:solidFill>
                <a:latin typeface="Arial" pitchFamily="-110" charset="0"/>
                <a:ea typeface="+mn-ea"/>
                <a:cs typeface="+mn-cs"/>
              </a:rPr>
              <a:t>to correlate with those from other agents.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LAN monitor agent also supplies information to the central manager.</a:t>
            </a:r>
          </a:p>
          <a:p>
            <a:r>
              <a:rPr lang="en-US" sz="1200" b="0" i="0" u="none" strike="noStrike" kern="1200" baseline="0" dirty="0" smtClean="0">
                <a:solidFill>
                  <a:schemeClr val="tx1"/>
                </a:solidFill>
                <a:latin typeface="Arial" pitchFamily="-110" charset="0"/>
                <a:ea typeface="+mn-ea"/>
                <a:cs typeface="+mn-cs"/>
              </a:rPr>
              <a:t>The LAN monitor agent audits host-host connections, services used, and volume of</a:t>
            </a:r>
          </a:p>
          <a:p>
            <a:r>
              <a:rPr lang="en-US" sz="1200" b="0" i="0" u="none" strike="noStrike" kern="1200" baseline="0" dirty="0" smtClean="0">
                <a:solidFill>
                  <a:schemeClr val="tx1"/>
                </a:solidFill>
                <a:latin typeface="Arial" pitchFamily="-110" charset="0"/>
                <a:ea typeface="+mn-ea"/>
                <a:cs typeface="+mn-cs"/>
              </a:rPr>
              <a:t>traffic. It searches for significant events, such as sudden changes in network load,</a:t>
            </a:r>
          </a:p>
          <a:p>
            <a:r>
              <a:rPr lang="en-US" sz="1200" b="0" i="0" u="none" strike="noStrike" kern="1200" baseline="0" dirty="0" smtClean="0">
                <a:solidFill>
                  <a:schemeClr val="tx1"/>
                </a:solidFill>
                <a:latin typeface="Arial" pitchFamily="-110" charset="0"/>
                <a:ea typeface="+mn-ea"/>
                <a:cs typeface="+mn-cs"/>
              </a:rPr>
              <a:t>the use of security-related services, and suspicious network activities.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architecture depicted in Figures 8.2 and 8.3 is quite general and flexible.</a:t>
            </a:r>
          </a:p>
          <a:p>
            <a:r>
              <a:rPr lang="en-US" sz="1200" b="0" i="0" u="none" strike="noStrike" kern="1200" baseline="0" dirty="0" smtClean="0">
                <a:solidFill>
                  <a:schemeClr val="tx1"/>
                </a:solidFill>
                <a:latin typeface="Arial" pitchFamily="-110" charset="0"/>
                <a:ea typeface="+mn-ea"/>
                <a:cs typeface="+mn-cs"/>
              </a:rPr>
              <a:t>It offers a foundation for a machine-independent approach that can expand from</a:t>
            </a:r>
          </a:p>
          <a:p>
            <a:r>
              <a:rPr lang="en-US" sz="1200" b="0" i="0" u="none" strike="noStrike" kern="1200" baseline="0" dirty="0" smtClean="0">
                <a:solidFill>
                  <a:schemeClr val="tx1"/>
                </a:solidFill>
                <a:latin typeface="Arial" pitchFamily="-110" charset="0"/>
                <a:ea typeface="+mn-ea"/>
                <a:cs typeface="+mn-cs"/>
              </a:rPr>
              <a:t>stand-alone intrusion detection to a system that is able to correlate activity from</a:t>
            </a:r>
          </a:p>
          <a:p>
            <a:r>
              <a:rPr lang="en-US" sz="1200" b="0" i="0" u="none" strike="noStrike" kern="1200" baseline="0" dirty="0" smtClean="0">
                <a:solidFill>
                  <a:schemeClr val="tx1"/>
                </a:solidFill>
                <a:latin typeface="Arial" pitchFamily="-110" charset="0"/>
                <a:ea typeface="+mn-ea"/>
                <a:cs typeface="+mn-cs"/>
              </a:rPr>
              <a:t>a number of sites and networks to detect suspicious activity that would otherwise</a:t>
            </a:r>
          </a:p>
          <a:p>
            <a:r>
              <a:rPr lang="en-US" sz="1200" b="0" i="0" u="none" strike="noStrike" kern="1200" baseline="0" dirty="0" smtClean="0">
                <a:solidFill>
                  <a:schemeClr val="tx1"/>
                </a:solidFill>
                <a:latin typeface="Arial" pitchFamily="-110" charset="0"/>
                <a:ea typeface="+mn-ea"/>
                <a:cs typeface="+mn-cs"/>
              </a:rPr>
              <a:t>remain undetected.</a:t>
            </a:r>
            <a:endParaRPr lang="en-US" dirty="0">
              <a:latin typeface="Times New Roman"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81E91-29C7-B240-A122-E201F8F9059A}" type="slidenum">
              <a:rPr lang="en-AU"/>
              <a:pPr/>
              <a:t>25</a:t>
            </a:fld>
            <a:endParaRPr lang="en-AU"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sz="1200" kern="1200" baseline="0" dirty="0" smtClean="0">
                <a:solidFill>
                  <a:schemeClr val="tx1"/>
                </a:solidFill>
                <a:latin typeface="Arial" pitchFamily="-110" charset="0"/>
                <a:ea typeface="+mn-ea"/>
                <a:cs typeface="+mn-cs"/>
              </a:rPr>
              <a:t>A network-based IDS (NIDS) monitors traffic at selected points on a network or</a:t>
            </a:r>
          </a:p>
          <a:p>
            <a:r>
              <a:rPr lang="en-US" sz="1200" kern="1200" baseline="0" dirty="0" smtClean="0">
                <a:solidFill>
                  <a:schemeClr val="tx1"/>
                </a:solidFill>
                <a:latin typeface="Arial" pitchFamily="-110" charset="0"/>
                <a:ea typeface="+mn-ea"/>
                <a:cs typeface="+mn-cs"/>
              </a:rPr>
              <a:t>interconnected set of networks. The NIDS examines the traffic packet by packet in</a:t>
            </a:r>
          </a:p>
          <a:p>
            <a:r>
              <a:rPr lang="en-US" sz="1200" kern="1200" baseline="0" dirty="0" smtClean="0">
                <a:solidFill>
                  <a:schemeClr val="tx1"/>
                </a:solidFill>
                <a:latin typeface="Arial" pitchFamily="-110" charset="0"/>
                <a:ea typeface="+mn-ea"/>
                <a:cs typeface="+mn-cs"/>
              </a:rPr>
              <a:t>real time, or close to real time, to attempt to detect intrusion patterns. The NIDS</a:t>
            </a:r>
          </a:p>
          <a:p>
            <a:r>
              <a:rPr lang="en-US" sz="1200" kern="1200" baseline="0" dirty="0" smtClean="0">
                <a:solidFill>
                  <a:schemeClr val="tx1"/>
                </a:solidFill>
                <a:latin typeface="Arial" pitchFamily="-110" charset="0"/>
                <a:ea typeface="+mn-ea"/>
                <a:cs typeface="+mn-cs"/>
              </a:rPr>
              <a:t>may examine network-, transport-, and/or application-level protocol activity. Note</a:t>
            </a:r>
          </a:p>
          <a:p>
            <a:r>
              <a:rPr lang="en-US" sz="1200" kern="1200" baseline="0" dirty="0" smtClean="0">
                <a:solidFill>
                  <a:schemeClr val="tx1"/>
                </a:solidFill>
                <a:latin typeface="Arial" pitchFamily="-110" charset="0"/>
                <a:ea typeface="+mn-ea"/>
                <a:cs typeface="+mn-cs"/>
              </a:rPr>
              <a:t>the contrast with a host-based IDS; a NIDS examines packet traffic directed toward</a:t>
            </a:r>
          </a:p>
          <a:p>
            <a:r>
              <a:rPr lang="en-US" sz="1200" kern="1200" baseline="0" dirty="0" smtClean="0">
                <a:solidFill>
                  <a:schemeClr val="tx1"/>
                </a:solidFill>
                <a:latin typeface="Arial" pitchFamily="-110" charset="0"/>
                <a:ea typeface="+mn-ea"/>
                <a:cs typeface="+mn-cs"/>
              </a:rPr>
              <a:t>potentially vulnerable computer systems on a network. A host-based system examines</a:t>
            </a:r>
          </a:p>
          <a:p>
            <a:r>
              <a:rPr lang="en-US" sz="1200" kern="1200" baseline="0" dirty="0" smtClean="0">
                <a:solidFill>
                  <a:schemeClr val="tx1"/>
                </a:solidFill>
                <a:latin typeface="Arial" pitchFamily="-110" charset="0"/>
                <a:ea typeface="+mn-ea"/>
                <a:cs typeface="+mn-cs"/>
              </a:rPr>
              <a:t>user and software activity on a host.</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 typical NIDS facility includes a number of sensors to monitor packet traffic, one</a:t>
            </a:r>
          </a:p>
          <a:p>
            <a:r>
              <a:rPr lang="en-US" sz="1200" kern="1200" baseline="0" dirty="0" smtClean="0">
                <a:solidFill>
                  <a:schemeClr val="tx1"/>
                </a:solidFill>
                <a:latin typeface="Arial" pitchFamily="-110" charset="0"/>
                <a:ea typeface="+mn-ea"/>
                <a:cs typeface="+mn-cs"/>
              </a:rPr>
              <a:t>or more servers for NIDS management functions, and one or more management consoles</a:t>
            </a:r>
          </a:p>
          <a:p>
            <a:r>
              <a:rPr lang="en-US" sz="1200" kern="1200" baseline="0" dirty="0" smtClean="0">
                <a:solidFill>
                  <a:schemeClr val="tx1"/>
                </a:solidFill>
                <a:latin typeface="Arial" pitchFamily="-110" charset="0"/>
                <a:ea typeface="+mn-ea"/>
                <a:cs typeface="+mn-cs"/>
              </a:rPr>
              <a:t>for the human interface. The analysis of traffic patterns to detect intrusions may</a:t>
            </a:r>
          </a:p>
          <a:p>
            <a:r>
              <a:rPr lang="en-US" sz="1200" kern="1200" baseline="0" dirty="0" smtClean="0">
                <a:solidFill>
                  <a:schemeClr val="tx1"/>
                </a:solidFill>
                <a:latin typeface="Arial" pitchFamily="-110" charset="0"/>
                <a:ea typeface="+mn-ea"/>
                <a:cs typeface="+mn-cs"/>
              </a:rPr>
              <a:t>be done at the sensor, at the management server, or some combination of the two.</a:t>
            </a:r>
            <a:endParaRPr lang="en-US" dirty="0">
              <a:latin typeface="Times New Roman"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DB9C0-4C00-FF43-B075-9D0E3B7E6817}" type="slidenum">
              <a:rPr lang="en-AU"/>
              <a:pPr/>
              <a:t>26</a:t>
            </a:fld>
            <a:endParaRPr lang="en-AU"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sz="1200" kern="1200" baseline="0" dirty="0" smtClean="0">
                <a:solidFill>
                  <a:schemeClr val="tx1"/>
                </a:solidFill>
                <a:latin typeface="Arial" pitchFamily="-110" charset="0"/>
                <a:ea typeface="+mn-ea"/>
                <a:cs typeface="+mn-cs"/>
              </a:rPr>
              <a:t>Sensors can be deployed in one of two modes: inline and passive. An </a:t>
            </a:r>
            <a:r>
              <a:rPr lang="en-US" sz="1200" b="1" kern="1200" baseline="0" dirty="0" smtClean="0">
                <a:solidFill>
                  <a:schemeClr val="tx1"/>
                </a:solidFill>
                <a:latin typeface="Arial" pitchFamily="-110" charset="0"/>
                <a:ea typeface="+mn-ea"/>
                <a:cs typeface="+mn-cs"/>
              </a:rPr>
              <a:t>inline</a:t>
            </a:r>
          </a:p>
          <a:p>
            <a:r>
              <a:rPr lang="en-US" sz="1200" b="1" kern="1200" baseline="0" dirty="0" smtClean="0">
                <a:solidFill>
                  <a:schemeClr val="tx1"/>
                </a:solidFill>
                <a:latin typeface="Arial" pitchFamily="-110" charset="0"/>
                <a:ea typeface="+mn-ea"/>
                <a:cs typeface="+mn-cs"/>
              </a:rPr>
              <a:t>sensor is inserted into a network segment so that the traffic that it is monitoring</a:t>
            </a:r>
          </a:p>
          <a:p>
            <a:r>
              <a:rPr lang="en-US" sz="1200" kern="1200" baseline="0" dirty="0" smtClean="0">
                <a:solidFill>
                  <a:schemeClr val="tx1"/>
                </a:solidFill>
                <a:latin typeface="Arial" pitchFamily="-110" charset="0"/>
                <a:ea typeface="+mn-ea"/>
                <a:cs typeface="+mn-cs"/>
              </a:rPr>
              <a:t>must pass through the sensor. One way to achieve an inline sensor is to combine</a:t>
            </a:r>
          </a:p>
          <a:p>
            <a:r>
              <a:rPr lang="en-US" sz="1200" kern="1200" baseline="0" dirty="0" smtClean="0">
                <a:solidFill>
                  <a:schemeClr val="tx1"/>
                </a:solidFill>
                <a:latin typeface="Arial" pitchFamily="-110" charset="0"/>
                <a:ea typeface="+mn-ea"/>
                <a:cs typeface="+mn-cs"/>
              </a:rPr>
              <a:t>NIDS sensor logic with another network device, such as a firewall or a LAN</a:t>
            </a:r>
          </a:p>
          <a:p>
            <a:r>
              <a:rPr lang="en-US" sz="1200" kern="1200" baseline="0" dirty="0" smtClean="0">
                <a:solidFill>
                  <a:schemeClr val="tx1"/>
                </a:solidFill>
                <a:latin typeface="Arial" pitchFamily="-110" charset="0"/>
                <a:ea typeface="+mn-ea"/>
                <a:cs typeface="+mn-cs"/>
              </a:rPr>
              <a:t>switch. This approach has the advantage that no additional separate hardware</a:t>
            </a:r>
          </a:p>
          <a:p>
            <a:r>
              <a:rPr lang="en-US" sz="1200" kern="1200" baseline="0" dirty="0" smtClean="0">
                <a:solidFill>
                  <a:schemeClr val="tx1"/>
                </a:solidFill>
                <a:latin typeface="Arial" pitchFamily="-110" charset="0"/>
                <a:ea typeface="+mn-ea"/>
                <a:cs typeface="+mn-cs"/>
              </a:rPr>
              <a:t>devices are needed; all that is required is NIDS sensor software. An alternative</a:t>
            </a:r>
          </a:p>
          <a:p>
            <a:r>
              <a:rPr lang="en-US" sz="1200" kern="1200" baseline="0" dirty="0" smtClean="0">
                <a:solidFill>
                  <a:schemeClr val="tx1"/>
                </a:solidFill>
                <a:latin typeface="Arial" pitchFamily="-110" charset="0"/>
                <a:ea typeface="+mn-ea"/>
                <a:cs typeface="+mn-cs"/>
              </a:rPr>
              <a:t>is a stand-alone inline NIDS sensor. The primary motivation for the use of</a:t>
            </a:r>
          </a:p>
          <a:p>
            <a:r>
              <a:rPr lang="en-US" sz="1200" kern="1200" baseline="0" dirty="0" smtClean="0">
                <a:solidFill>
                  <a:schemeClr val="tx1"/>
                </a:solidFill>
                <a:latin typeface="Arial" pitchFamily="-110" charset="0"/>
                <a:ea typeface="+mn-ea"/>
                <a:cs typeface="+mn-cs"/>
              </a:rPr>
              <a:t>inline sensors is to enable them to block an attack when one is detected. In this</a:t>
            </a:r>
          </a:p>
          <a:p>
            <a:r>
              <a:rPr lang="en-US" sz="1200" kern="1200" baseline="0" dirty="0" smtClean="0">
                <a:solidFill>
                  <a:schemeClr val="tx1"/>
                </a:solidFill>
                <a:latin typeface="Arial" pitchFamily="-110" charset="0"/>
                <a:ea typeface="+mn-ea"/>
                <a:cs typeface="+mn-cs"/>
              </a:rPr>
              <a:t>case the device is performing both intrusion detection and intrusion prevention</a:t>
            </a:r>
          </a:p>
          <a:p>
            <a:r>
              <a:rPr lang="en-US" sz="1200" kern="1200" baseline="0" dirty="0" smtClean="0">
                <a:solidFill>
                  <a:schemeClr val="tx1"/>
                </a:solidFill>
                <a:latin typeface="Arial" pitchFamily="-110" charset="0"/>
                <a:ea typeface="+mn-ea"/>
                <a:cs typeface="+mn-cs"/>
              </a:rPr>
              <a:t>functions.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More commonly, </a:t>
            </a:r>
            <a:r>
              <a:rPr lang="en-US" sz="1200" b="1" kern="1200" baseline="0" dirty="0" smtClean="0">
                <a:solidFill>
                  <a:schemeClr val="tx1"/>
                </a:solidFill>
                <a:latin typeface="Arial" pitchFamily="-110" charset="0"/>
                <a:ea typeface="+mn-ea"/>
                <a:cs typeface="+mn-cs"/>
              </a:rPr>
              <a:t>passive sensors are used. A passive sensor monitors a</a:t>
            </a:r>
          </a:p>
          <a:p>
            <a:r>
              <a:rPr lang="en-US" sz="1200" kern="1200" baseline="0" dirty="0" smtClean="0">
                <a:solidFill>
                  <a:schemeClr val="tx1"/>
                </a:solidFill>
                <a:latin typeface="Arial" pitchFamily="-110" charset="0"/>
                <a:ea typeface="+mn-ea"/>
                <a:cs typeface="+mn-cs"/>
              </a:rPr>
              <a:t>copy of network traffic; the actual traffic does not pass through the device. From</a:t>
            </a:r>
          </a:p>
          <a:p>
            <a:r>
              <a:rPr lang="en-US" sz="1200" kern="1200" baseline="0" dirty="0" smtClean="0">
                <a:solidFill>
                  <a:schemeClr val="tx1"/>
                </a:solidFill>
                <a:latin typeface="Arial" pitchFamily="-110" charset="0"/>
                <a:ea typeface="+mn-ea"/>
                <a:cs typeface="+mn-cs"/>
              </a:rPr>
              <a:t>the point of view of traffic flow, the passive sensor is more efficient than the</a:t>
            </a:r>
          </a:p>
          <a:p>
            <a:r>
              <a:rPr lang="en-US" sz="1200" kern="1200" baseline="0" dirty="0" smtClean="0">
                <a:solidFill>
                  <a:schemeClr val="tx1"/>
                </a:solidFill>
                <a:latin typeface="Arial" pitchFamily="-110" charset="0"/>
                <a:ea typeface="+mn-ea"/>
                <a:cs typeface="+mn-cs"/>
              </a:rPr>
              <a:t>inline sensor, because it does not add an extra handling step that contributes to</a:t>
            </a:r>
          </a:p>
          <a:p>
            <a:r>
              <a:rPr lang="en-US" sz="1200" kern="1200" baseline="0" dirty="0" smtClean="0">
                <a:solidFill>
                  <a:schemeClr val="tx1"/>
                </a:solidFill>
                <a:latin typeface="Arial" pitchFamily="-110" charset="0"/>
                <a:ea typeface="+mn-ea"/>
                <a:cs typeface="+mn-cs"/>
              </a:rPr>
              <a:t>packet delay.</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Figure 8.4 illustrates a typical passive sensor configuration. The sensor connects</a:t>
            </a:r>
          </a:p>
          <a:p>
            <a:r>
              <a:rPr lang="en-US" sz="1200" kern="1200" baseline="0" dirty="0" smtClean="0">
                <a:solidFill>
                  <a:schemeClr val="tx1"/>
                </a:solidFill>
                <a:latin typeface="Arial" pitchFamily="-110" charset="0"/>
                <a:ea typeface="+mn-ea"/>
                <a:cs typeface="+mn-cs"/>
              </a:rPr>
              <a:t>to the network transmission medium, such as a fiber optic cable, by a direct</a:t>
            </a:r>
          </a:p>
          <a:p>
            <a:r>
              <a:rPr lang="en-US" sz="1200" kern="1200" baseline="0" dirty="0" smtClean="0">
                <a:solidFill>
                  <a:schemeClr val="tx1"/>
                </a:solidFill>
                <a:latin typeface="Arial" pitchFamily="-110" charset="0"/>
                <a:ea typeface="+mn-ea"/>
                <a:cs typeface="+mn-cs"/>
              </a:rPr>
              <a:t>physical tap. The tap provides the sensor with a copy of all network traffic being</a:t>
            </a:r>
          </a:p>
          <a:p>
            <a:r>
              <a:rPr lang="en-US" sz="1200" kern="1200" baseline="0" dirty="0" smtClean="0">
                <a:solidFill>
                  <a:schemeClr val="tx1"/>
                </a:solidFill>
                <a:latin typeface="Arial" pitchFamily="-110" charset="0"/>
                <a:ea typeface="+mn-ea"/>
                <a:cs typeface="+mn-cs"/>
              </a:rPr>
              <a:t>carried by the medium. The network interface card (NIC) for this tap usually does</a:t>
            </a:r>
          </a:p>
          <a:p>
            <a:r>
              <a:rPr lang="en-US" sz="1200" kern="1200" baseline="0" dirty="0" smtClean="0">
                <a:solidFill>
                  <a:schemeClr val="tx1"/>
                </a:solidFill>
                <a:latin typeface="Arial" pitchFamily="-110" charset="0"/>
                <a:ea typeface="+mn-ea"/>
                <a:cs typeface="+mn-cs"/>
              </a:rPr>
              <a:t>not have an IP address configured for it. All traffic into this NIC is simply collected</a:t>
            </a:r>
          </a:p>
          <a:p>
            <a:r>
              <a:rPr lang="en-US" sz="1200" kern="1200" baseline="0" dirty="0" smtClean="0">
                <a:solidFill>
                  <a:schemeClr val="tx1"/>
                </a:solidFill>
                <a:latin typeface="Arial" pitchFamily="-110" charset="0"/>
                <a:ea typeface="+mn-ea"/>
                <a:cs typeface="+mn-cs"/>
              </a:rPr>
              <a:t>with no protocol interaction with the network. The sensor has a second NIC that</a:t>
            </a:r>
          </a:p>
          <a:p>
            <a:r>
              <a:rPr lang="en-US" sz="1200" kern="1200" baseline="0" dirty="0" smtClean="0">
                <a:solidFill>
                  <a:schemeClr val="tx1"/>
                </a:solidFill>
                <a:latin typeface="Arial" pitchFamily="-110" charset="0"/>
                <a:ea typeface="+mn-ea"/>
                <a:cs typeface="+mn-cs"/>
              </a:rPr>
              <a:t>connects to the network with an IP address and enables the sensor to communicate</a:t>
            </a:r>
          </a:p>
          <a:p>
            <a:r>
              <a:rPr lang="en-US" sz="1200" kern="1200" baseline="0" dirty="0" smtClean="0">
                <a:solidFill>
                  <a:schemeClr val="tx1"/>
                </a:solidFill>
                <a:latin typeface="Arial" pitchFamily="-110" charset="0"/>
                <a:ea typeface="+mn-ea"/>
                <a:cs typeface="+mn-cs"/>
              </a:rPr>
              <a:t>with a NIDS management server.</a:t>
            </a:r>
            <a:endParaRPr lang="en-US" dirty="0">
              <a:latin typeface="Times New Roman"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pitchFamily="-110" charset="0"/>
                <a:ea typeface="+mn-ea"/>
                <a:cs typeface="+mn-cs"/>
              </a:rPr>
              <a:t>Consider an organization with multiple sites, each of which has one or more LANs,</a:t>
            </a:r>
          </a:p>
          <a:p>
            <a:r>
              <a:rPr lang="en-US" sz="1200" kern="1200" baseline="0" dirty="0" smtClean="0">
                <a:solidFill>
                  <a:schemeClr val="tx1"/>
                </a:solidFill>
                <a:latin typeface="Arial" pitchFamily="-110" charset="0"/>
                <a:ea typeface="+mn-ea"/>
                <a:cs typeface="+mn-cs"/>
              </a:rPr>
              <a:t>with all of the networks interconnected via the Internet or some other WAN</a:t>
            </a:r>
          </a:p>
          <a:p>
            <a:r>
              <a:rPr lang="en-US" sz="1200" kern="1200" baseline="0" dirty="0" smtClean="0">
                <a:solidFill>
                  <a:schemeClr val="tx1"/>
                </a:solidFill>
                <a:latin typeface="Arial" pitchFamily="-110" charset="0"/>
                <a:ea typeface="+mn-ea"/>
                <a:cs typeface="+mn-cs"/>
              </a:rPr>
              <a:t>technology. For a comprehensive NIDS strategy, one or more sensors are needed</a:t>
            </a:r>
          </a:p>
          <a:p>
            <a:r>
              <a:rPr lang="en-US" sz="1200" kern="1200" baseline="0" dirty="0" smtClean="0">
                <a:solidFill>
                  <a:schemeClr val="tx1"/>
                </a:solidFill>
                <a:latin typeface="Arial" pitchFamily="-110" charset="0"/>
                <a:ea typeface="+mn-ea"/>
                <a:cs typeface="+mn-cs"/>
              </a:rPr>
              <a:t>at each site. Within a single site, a key decision for the security administrator is the</a:t>
            </a:r>
          </a:p>
          <a:p>
            <a:r>
              <a:rPr lang="en-US" sz="1200" kern="1200" baseline="0" dirty="0" smtClean="0">
                <a:solidFill>
                  <a:schemeClr val="tx1"/>
                </a:solidFill>
                <a:latin typeface="Arial" pitchFamily="-110" charset="0"/>
                <a:ea typeface="+mn-ea"/>
                <a:cs typeface="+mn-cs"/>
              </a:rPr>
              <a:t>placement of the sensors.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Figure 8.5 illustrates a number of possibilities. In general terms, this configuration</a:t>
            </a:r>
          </a:p>
          <a:p>
            <a:r>
              <a:rPr lang="en-US" sz="1200" kern="1200" baseline="0" dirty="0" smtClean="0">
                <a:solidFill>
                  <a:schemeClr val="tx1"/>
                </a:solidFill>
                <a:latin typeface="Arial" pitchFamily="-110" charset="0"/>
                <a:ea typeface="+mn-ea"/>
                <a:cs typeface="+mn-cs"/>
              </a:rPr>
              <a:t>is typical of larger organizations. All Internet traffic passes through an external firewall</a:t>
            </a:r>
          </a:p>
          <a:p>
            <a:r>
              <a:rPr lang="en-US" sz="1200" kern="1200" baseline="0" dirty="0" smtClean="0">
                <a:solidFill>
                  <a:schemeClr val="tx1"/>
                </a:solidFill>
                <a:latin typeface="Arial" pitchFamily="-110" charset="0"/>
                <a:ea typeface="+mn-ea"/>
                <a:cs typeface="+mn-cs"/>
              </a:rPr>
              <a:t>that protects the entire facility. Traffic from the outside world, such as customers and</a:t>
            </a:r>
          </a:p>
          <a:p>
            <a:r>
              <a:rPr lang="en-US" sz="1200" kern="1200" baseline="0" dirty="0" smtClean="0">
                <a:solidFill>
                  <a:schemeClr val="tx1"/>
                </a:solidFill>
                <a:latin typeface="Arial" pitchFamily="-110" charset="0"/>
                <a:ea typeface="+mn-ea"/>
                <a:cs typeface="+mn-cs"/>
              </a:rPr>
              <a:t>vendors that need access to public services, such as Web and mail, is monitored. The</a:t>
            </a:r>
          </a:p>
          <a:p>
            <a:r>
              <a:rPr lang="en-US" sz="1200" kern="1200" baseline="0" dirty="0" smtClean="0">
                <a:solidFill>
                  <a:schemeClr val="tx1"/>
                </a:solidFill>
                <a:latin typeface="Arial" pitchFamily="-110" charset="0"/>
                <a:ea typeface="+mn-ea"/>
                <a:cs typeface="+mn-cs"/>
              </a:rPr>
              <a:t>external firewall also provides a degree of protection for those parts of the network</a:t>
            </a:r>
          </a:p>
          <a:p>
            <a:r>
              <a:rPr lang="en-US" sz="1200" kern="1200" baseline="0" dirty="0" smtClean="0">
                <a:solidFill>
                  <a:schemeClr val="tx1"/>
                </a:solidFill>
                <a:latin typeface="Arial" pitchFamily="-110" charset="0"/>
                <a:ea typeface="+mn-ea"/>
                <a:cs typeface="+mn-cs"/>
              </a:rPr>
              <a:t>that should only be accessible by users from other corporate sites. Internal firewalls</a:t>
            </a:r>
          </a:p>
          <a:p>
            <a:r>
              <a:rPr lang="en-US" sz="1200" kern="1200" baseline="0" dirty="0" smtClean="0">
                <a:solidFill>
                  <a:schemeClr val="tx1"/>
                </a:solidFill>
                <a:latin typeface="Arial" pitchFamily="-110" charset="0"/>
                <a:ea typeface="+mn-ea"/>
                <a:cs typeface="+mn-cs"/>
              </a:rPr>
              <a:t>may also be used to provide more specific protection to certain parts of the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 common location for a NIDS sensor is just inside the external firewall</a:t>
            </a:r>
          </a:p>
          <a:p>
            <a:r>
              <a:rPr lang="en-US" sz="1200" kern="1200" baseline="0" dirty="0" smtClean="0">
                <a:solidFill>
                  <a:schemeClr val="tx1"/>
                </a:solidFill>
                <a:latin typeface="Arial" pitchFamily="-110" charset="0"/>
                <a:ea typeface="+mn-ea"/>
                <a:cs typeface="+mn-cs"/>
              </a:rPr>
              <a:t>( </a:t>
            </a:r>
            <a:r>
              <a:rPr lang="en-US" sz="1200" b="1" kern="1200" baseline="0" dirty="0" smtClean="0">
                <a:solidFill>
                  <a:schemeClr val="tx1"/>
                </a:solidFill>
                <a:latin typeface="Arial" pitchFamily="-110" charset="0"/>
                <a:ea typeface="+mn-ea"/>
                <a:cs typeface="+mn-cs"/>
              </a:rPr>
              <a:t>location 1 in the figure). This position has a number of advantages: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Sees attacks, originating from the outside world, that penetrate the network’s</a:t>
            </a:r>
          </a:p>
          <a:p>
            <a:r>
              <a:rPr lang="en-US" sz="1200" kern="1200" baseline="0" dirty="0" smtClean="0">
                <a:solidFill>
                  <a:schemeClr val="tx1"/>
                </a:solidFill>
                <a:latin typeface="Arial" pitchFamily="-110" charset="0"/>
                <a:ea typeface="+mn-ea"/>
                <a:cs typeface="+mn-cs"/>
              </a:rPr>
              <a:t>perimeter defenses (external firewall).</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Highlights problems with the network firewall policy or performance.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Sees attacks that might target the Web server or ftp server.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Even if the incoming attack is not recognized, the IDS can sometimes recognize</a:t>
            </a:r>
          </a:p>
          <a:p>
            <a:r>
              <a:rPr lang="en-US" sz="1200" kern="1200" baseline="0" dirty="0" smtClean="0">
                <a:solidFill>
                  <a:schemeClr val="tx1"/>
                </a:solidFill>
                <a:latin typeface="Arial" pitchFamily="-110" charset="0"/>
                <a:ea typeface="+mn-ea"/>
                <a:cs typeface="+mn-cs"/>
              </a:rPr>
              <a:t>the outgoing traffic that results from the compromised server.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Instead of placing a NIDS sensor inside the external firewall, the security</a:t>
            </a:r>
          </a:p>
          <a:p>
            <a:r>
              <a:rPr lang="en-US" sz="1200" kern="1200" baseline="0" dirty="0" smtClean="0">
                <a:solidFill>
                  <a:schemeClr val="tx1"/>
                </a:solidFill>
                <a:latin typeface="Arial" pitchFamily="-110" charset="0"/>
                <a:ea typeface="+mn-ea"/>
                <a:cs typeface="+mn-cs"/>
              </a:rPr>
              <a:t>administrator may choose to place a NIDS sensor between the external firewall and</a:t>
            </a:r>
          </a:p>
          <a:p>
            <a:r>
              <a:rPr lang="en-US" sz="1200" kern="1200" baseline="0" dirty="0" smtClean="0">
                <a:solidFill>
                  <a:schemeClr val="tx1"/>
                </a:solidFill>
                <a:latin typeface="Arial" pitchFamily="-110" charset="0"/>
                <a:ea typeface="+mn-ea"/>
                <a:cs typeface="+mn-cs"/>
              </a:rPr>
              <a:t>the Internet or WAN ( </a:t>
            </a:r>
            <a:r>
              <a:rPr lang="en-US" sz="1200" b="1" kern="1200" baseline="0" dirty="0" smtClean="0">
                <a:solidFill>
                  <a:schemeClr val="tx1"/>
                </a:solidFill>
                <a:latin typeface="Arial" pitchFamily="-110" charset="0"/>
                <a:ea typeface="+mn-ea"/>
                <a:cs typeface="+mn-cs"/>
              </a:rPr>
              <a:t>location 2 ). In this position, the sensor can monitor all network</a:t>
            </a:r>
          </a:p>
          <a:p>
            <a:r>
              <a:rPr lang="en-US" sz="1200" kern="1200" baseline="0" dirty="0" smtClean="0">
                <a:solidFill>
                  <a:schemeClr val="tx1"/>
                </a:solidFill>
                <a:latin typeface="Arial" pitchFamily="-110" charset="0"/>
                <a:ea typeface="+mn-ea"/>
                <a:cs typeface="+mn-cs"/>
              </a:rPr>
              <a:t>traffic, unfiltered. The advantages of this approach are as follows: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Documents number of attacks originating on the Internet that target the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Documents types of attacks originating on the Internet that target the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 sensor at location 2 has a higher processing burden than any sensor located</a:t>
            </a:r>
          </a:p>
          <a:p>
            <a:r>
              <a:rPr lang="en-US" sz="1200" kern="1200" baseline="0" dirty="0" smtClean="0">
                <a:solidFill>
                  <a:schemeClr val="tx1"/>
                </a:solidFill>
                <a:latin typeface="Arial" pitchFamily="-110" charset="0"/>
                <a:ea typeface="+mn-ea"/>
                <a:cs typeface="+mn-cs"/>
              </a:rPr>
              <a:t>elsewhere on the site network.</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In addition to a sensor at the boundary of the network, on either side of the</a:t>
            </a:r>
          </a:p>
          <a:p>
            <a:r>
              <a:rPr lang="en-US" sz="1200" kern="1200" baseline="0" dirty="0" smtClean="0">
                <a:solidFill>
                  <a:schemeClr val="tx1"/>
                </a:solidFill>
                <a:latin typeface="Arial" pitchFamily="-110" charset="0"/>
                <a:ea typeface="+mn-ea"/>
                <a:cs typeface="+mn-cs"/>
              </a:rPr>
              <a:t>external firewall, the administrator may configure a firewall and one or more sensors</a:t>
            </a:r>
          </a:p>
          <a:p>
            <a:r>
              <a:rPr lang="en-US" sz="1200" kern="1200" baseline="0" dirty="0" smtClean="0">
                <a:solidFill>
                  <a:schemeClr val="tx1"/>
                </a:solidFill>
                <a:latin typeface="Arial" pitchFamily="-110" charset="0"/>
                <a:ea typeface="+mn-ea"/>
                <a:cs typeface="+mn-cs"/>
              </a:rPr>
              <a:t>to protect major backbone networks, such as those that support internal servers</a:t>
            </a:r>
          </a:p>
          <a:p>
            <a:r>
              <a:rPr lang="en-US" sz="1200" kern="1200" baseline="0" dirty="0" smtClean="0">
                <a:solidFill>
                  <a:schemeClr val="tx1"/>
                </a:solidFill>
                <a:latin typeface="Arial" pitchFamily="-110" charset="0"/>
                <a:ea typeface="+mn-ea"/>
                <a:cs typeface="+mn-cs"/>
              </a:rPr>
              <a:t>and database resources ( </a:t>
            </a:r>
            <a:r>
              <a:rPr lang="en-US" sz="1200" b="1" kern="1200" baseline="0" dirty="0" smtClean="0">
                <a:solidFill>
                  <a:schemeClr val="tx1"/>
                </a:solidFill>
                <a:latin typeface="Arial" pitchFamily="-110" charset="0"/>
                <a:ea typeface="+mn-ea"/>
                <a:cs typeface="+mn-cs"/>
              </a:rPr>
              <a:t>location 3 ). The benefits of this placement include the</a:t>
            </a:r>
          </a:p>
          <a:p>
            <a:r>
              <a:rPr lang="en-US" sz="1200" kern="1200" baseline="0" dirty="0" smtClean="0">
                <a:solidFill>
                  <a:schemeClr val="tx1"/>
                </a:solidFill>
                <a:latin typeface="Arial" pitchFamily="-110" charset="0"/>
                <a:ea typeface="+mn-ea"/>
                <a:cs typeface="+mn-cs"/>
              </a:rPr>
              <a:t>following:</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Monitors a large amount of a network’s traffic, thus increasing the possibility</a:t>
            </a:r>
          </a:p>
          <a:p>
            <a:r>
              <a:rPr lang="en-US" sz="1200" kern="1200" baseline="0" dirty="0" smtClean="0">
                <a:solidFill>
                  <a:schemeClr val="tx1"/>
                </a:solidFill>
                <a:latin typeface="Arial" pitchFamily="-110" charset="0"/>
                <a:ea typeface="+mn-ea"/>
                <a:cs typeface="+mn-cs"/>
              </a:rPr>
              <a:t>of spotting attacks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Detects unauthorized activity by authorized users within the organization’s</a:t>
            </a:r>
          </a:p>
          <a:p>
            <a:r>
              <a:rPr lang="en-US" sz="1200" kern="1200" baseline="0" dirty="0" smtClean="0">
                <a:solidFill>
                  <a:schemeClr val="tx1"/>
                </a:solidFill>
                <a:latin typeface="Arial" pitchFamily="-110" charset="0"/>
                <a:ea typeface="+mn-ea"/>
                <a:cs typeface="+mn-cs"/>
              </a:rPr>
              <a:t>security perimeter</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Thus, a sensor at location 3 is able to monitor for both internal and external</a:t>
            </a:r>
          </a:p>
          <a:p>
            <a:r>
              <a:rPr lang="en-US" sz="1200" kern="1200" baseline="0" dirty="0" smtClean="0">
                <a:solidFill>
                  <a:schemeClr val="tx1"/>
                </a:solidFill>
                <a:latin typeface="Arial" pitchFamily="-110" charset="0"/>
                <a:ea typeface="+mn-ea"/>
                <a:cs typeface="+mn-cs"/>
              </a:rPr>
              <a:t>attacks. Because the sensor monitors traffic to only a subset of devices at the site, it can</a:t>
            </a:r>
          </a:p>
          <a:p>
            <a:r>
              <a:rPr lang="en-US" sz="1200" kern="1200" baseline="0" dirty="0" smtClean="0">
                <a:solidFill>
                  <a:schemeClr val="tx1"/>
                </a:solidFill>
                <a:latin typeface="Arial" pitchFamily="-110" charset="0"/>
                <a:ea typeface="+mn-ea"/>
                <a:cs typeface="+mn-cs"/>
              </a:rPr>
              <a:t>be tuned to specific protocols and attack types, thus reducing the processing burden.</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Finally, the network facilities at a site may include separate LANs that support</a:t>
            </a:r>
          </a:p>
          <a:p>
            <a:r>
              <a:rPr lang="en-US" sz="1200" kern="1200" baseline="0" dirty="0" smtClean="0">
                <a:solidFill>
                  <a:schemeClr val="tx1"/>
                </a:solidFill>
                <a:latin typeface="Arial" pitchFamily="-110" charset="0"/>
                <a:ea typeface="+mn-ea"/>
                <a:cs typeface="+mn-cs"/>
              </a:rPr>
              <a:t>user workstations and servers specific to a single department. The administrator</a:t>
            </a:r>
          </a:p>
          <a:p>
            <a:r>
              <a:rPr lang="en-US" sz="1200" kern="1200" baseline="0" dirty="0" smtClean="0">
                <a:solidFill>
                  <a:schemeClr val="tx1"/>
                </a:solidFill>
                <a:latin typeface="Arial" pitchFamily="-110" charset="0"/>
                <a:ea typeface="+mn-ea"/>
                <a:cs typeface="+mn-cs"/>
              </a:rPr>
              <a:t>could configure a firewall and NIDS sensor to provide additional protection for</a:t>
            </a:r>
          </a:p>
          <a:p>
            <a:r>
              <a:rPr lang="en-US" sz="1200" kern="1200" baseline="0" dirty="0" smtClean="0">
                <a:solidFill>
                  <a:schemeClr val="tx1"/>
                </a:solidFill>
                <a:latin typeface="Arial" pitchFamily="-110" charset="0"/>
                <a:ea typeface="+mn-ea"/>
                <a:cs typeface="+mn-cs"/>
              </a:rPr>
              <a:t>all of these networks or target the protection to critical subsystems, such as personnel</a:t>
            </a:r>
          </a:p>
          <a:p>
            <a:r>
              <a:rPr lang="en-US" sz="1200" kern="1200" baseline="0" dirty="0" smtClean="0">
                <a:solidFill>
                  <a:schemeClr val="tx1"/>
                </a:solidFill>
                <a:latin typeface="Arial" pitchFamily="-110" charset="0"/>
                <a:ea typeface="+mn-ea"/>
                <a:cs typeface="+mn-cs"/>
              </a:rPr>
              <a:t>and financial networks ( </a:t>
            </a:r>
            <a:r>
              <a:rPr lang="en-US" sz="1200" b="1" kern="1200" baseline="0" dirty="0" smtClean="0">
                <a:solidFill>
                  <a:schemeClr val="tx1"/>
                </a:solidFill>
                <a:latin typeface="Arial" pitchFamily="-110" charset="0"/>
                <a:ea typeface="+mn-ea"/>
                <a:cs typeface="+mn-cs"/>
              </a:rPr>
              <a:t>location 4 ). A sensor used in this latter fashion provides</a:t>
            </a:r>
          </a:p>
          <a:p>
            <a:r>
              <a:rPr lang="en-US" sz="1200" kern="1200" baseline="0" dirty="0" smtClean="0">
                <a:solidFill>
                  <a:schemeClr val="tx1"/>
                </a:solidFill>
                <a:latin typeface="Arial" pitchFamily="-110" charset="0"/>
                <a:ea typeface="+mn-ea"/>
                <a:cs typeface="+mn-cs"/>
              </a:rPr>
              <a:t>the following benefits: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Detects attacks targeting critical systems and resources</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 Allows focusing of limited resources to the network assets considered of</a:t>
            </a:r>
          </a:p>
          <a:p>
            <a:r>
              <a:rPr lang="en-US" sz="1200" kern="1200" baseline="0" dirty="0" smtClean="0">
                <a:solidFill>
                  <a:schemeClr val="tx1"/>
                </a:solidFill>
                <a:latin typeface="Arial" pitchFamily="-110" charset="0"/>
                <a:ea typeface="+mn-ea"/>
                <a:cs typeface="+mn-cs"/>
              </a:rPr>
              <a:t>greatest value</a:t>
            </a:r>
          </a:p>
          <a:p>
            <a:endParaRPr lang="en-US" sz="1200" kern="1200" baseline="0" dirty="0" smtClean="0">
              <a:solidFill>
                <a:schemeClr val="tx1"/>
              </a:solidFill>
              <a:latin typeface="Arial" pitchFamily="-110" charset="0"/>
              <a:ea typeface="+mn-ea"/>
              <a:cs typeface="+mn-cs"/>
            </a:endParaRPr>
          </a:p>
          <a:p>
            <a:r>
              <a:rPr lang="en-US" sz="1200" kern="1200" baseline="0" dirty="0" smtClean="0">
                <a:solidFill>
                  <a:schemeClr val="tx1"/>
                </a:solidFill>
                <a:latin typeface="Arial" pitchFamily="-110" charset="0"/>
                <a:ea typeface="+mn-ea"/>
                <a:cs typeface="+mn-cs"/>
              </a:rPr>
              <a:t>As with a sensor at location 3, a sensor at location 4 can be tuned to specific</a:t>
            </a:r>
          </a:p>
          <a:p>
            <a:r>
              <a:rPr lang="en-US" sz="1200" kern="1200" baseline="0" dirty="0" smtClean="0">
                <a:solidFill>
                  <a:schemeClr val="tx1"/>
                </a:solidFill>
                <a:latin typeface="Arial" pitchFamily="-110" charset="0"/>
                <a:ea typeface="+mn-ea"/>
                <a:cs typeface="+mn-cs"/>
              </a:rPr>
              <a:t>protocols and attack types, thus reducing the processing burden.</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92F53-817E-4943-96D1-4C8CF467293D}" type="slidenum">
              <a:rPr lang="en-AU"/>
              <a:pPr/>
              <a:t>28</a:t>
            </a:fld>
            <a:endParaRPr lang="en-AU"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As with host-based intrusion detection, network-based intrusion detection makes</a:t>
            </a:r>
          </a:p>
          <a:p>
            <a:r>
              <a:rPr lang="en-US" sz="1200" b="0" i="0" u="none" strike="noStrike" kern="1200" baseline="0" dirty="0" smtClean="0">
                <a:solidFill>
                  <a:schemeClr val="tx1"/>
                </a:solidFill>
                <a:latin typeface="Arial" pitchFamily="-110" charset="0"/>
                <a:ea typeface="+mn-ea"/>
                <a:cs typeface="+mn-cs"/>
              </a:rPr>
              <a:t>use of signature detection and anomaly detection. Unlike the case with HIDS, a</a:t>
            </a:r>
          </a:p>
          <a:p>
            <a:r>
              <a:rPr lang="en-US" sz="1200" b="0" i="0" u="none" strike="noStrike" kern="1200" baseline="0" dirty="0" smtClean="0">
                <a:solidFill>
                  <a:schemeClr val="tx1"/>
                </a:solidFill>
                <a:latin typeface="Arial" pitchFamily="-110" charset="0"/>
                <a:ea typeface="+mn-ea"/>
                <a:cs typeface="+mn-cs"/>
              </a:rPr>
              <a:t>number of commercial anomaly NIDS products are available [GARC09]. One of</a:t>
            </a:r>
          </a:p>
          <a:p>
            <a:r>
              <a:rPr lang="en-US" sz="1200" b="0" i="0" u="none" strike="noStrike" kern="1200" baseline="0" dirty="0" smtClean="0">
                <a:solidFill>
                  <a:schemeClr val="tx1"/>
                </a:solidFill>
                <a:latin typeface="Arial" pitchFamily="-110" charset="0"/>
                <a:ea typeface="+mn-ea"/>
                <a:cs typeface="+mn-cs"/>
              </a:rPr>
              <a:t>the best known is the Statistical Packet Anomaly Detection Engine (SPADE),</a:t>
            </a:r>
          </a:p>
          <a:p>
            <a:r>
              <a:rPr lang="en-US" sz="1200" b="0" i="0" u="none" strike="noStrike" kern="1200" baseline="0" dirty="0" smtClean="0">
                <a:solidFill>
                  <a:schemeClr val="tx1"/>
                </a:solidFill>
                <a:latin typeface="Arial" pitchFamily="-110" charset="0"/>
                <a:ea typeface="+mn-ea"/>
                <a:cs typeface="+mn-cs"/>
              </a:rPr>
              <a:t>available as a plug-in for the Snort system that we discuss later.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Signature Detection  [SCAR12] lists the following as examples of that types of</a:t>
            </a:r>
          </a:p>
          <a:p>
            <a:r>
              <a:rPr lang="en-US" sz="1200" b="0" i="0" u="none" strike="noStrike" kern="1200" baseline="0" dirty="0" smtClean="0">
                <a:solidFill>
                  <a:schemeClr val="tx1"/>
                </a:solidFill>
                <a:latin typeface="Arial" pitchFamily="-110" charset="0"/>
                <a:ea typeface="+mn-ea"/>
                <a:cs typeface="+mn-cs"/>
              </a:rPr>
              <a:t>attacks that are suitable for signature detection: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Application layer reconnaissance and attacks:  Most NIDS technologies</a:t>
            </a:r>
          </a:p>
          <a:p>
            <a:r>
              <a:rPr lang="en-US" sz="1200" b="0" i="0" u="none" strike="noStrike" kern="1200" baseline="0" dirty="0" smtClean="0">
                <a:solidFill>
                  <a:schemeClr val="tx1"/>
                </a:solidFill>
                <a:latin typeface="Arial" pitchFamily="-110" charset="0"/>
                <a:ea typeface="+mn-ea"/>
                <a:cs typeface="+mn-cs"/>
              </a:rPr>
              <a:t>analyze several dozen application protocols. Commonly analyzed ones include</a:t>
            </a:r>
          </a:p>
          <a:p>
            <a:r>
              <a:rPr lang="en-US" sz="1200" b="0" i="0" u="none" strike="noStrike" kern="1200" baseline="0" dirty="0" smtClean="0">
                <a:solidFill>
                  <a:schemeClr val="tx1"/>
                </a:solidFill>
                <a:latin typeface="Arial" pitchFamily="-110" charset="0"/>
                <a:ea typeface="+mn-ea"/>
                <a:cs typeface="+mn-cs"/>
              </a:rPr>
              <a:t>Dynamic Host Configuration Protocol (DHCP), DNS, Finger, FTP, HTTP,</a:t>
            </a:r>
          </a:p>
          <a:p>
            <a:r>
              <a:rPr lang="en-US" sz="1200" b="0" i="0" u="none" strike="noStrike" kern="1200" baseline="0" dirty="0" smtClean="0">
                <a:solidFill>
                  <a:schemeClr val="tx1"/>
                </a:solidFill>
                <a:latin typeface="Arial" pitchFamily="-110" charset="0"/>
                <a:ea typeface="+mn-ea"/>
                <a:cs typeface="+mn-cs"/>
              </a:rPr>
              <a:t>Internet Message Access Protocol (IMAP), Internet Relay Chat (IRC),</a:t>
            </a:r>
          </a:p>
          <a:p>
            <a:r>
              <a:rPr lang="en-US" sz="1200" b="0" i="0" u="none" strike="noStrike" kern="1200" baseline="0" dirty="0" smtClean="0">
                <a:solidFill>
                  <a:schemeClr val="tx1"/>
                </a:solidFill>
                <a:latin typeface="Arial" pitchFamily="-110" charset="0"/>
                <a:ea typeface="+mn-ea"/>
                <a:cs typeface="+mn-cs"/>
              </a:rPr>
              <a:t>Network File System (NFS), Post Office Protocol (POP), rlogin/</a:t>
            </a:r>
            <a:r>
              <a:rPr lang="en-US" sz="1200" b="0" i="0" u="none" strike="noStrike" kern="1200" baseline="0" dirty="0" err="1" smtClean="0">
                <a:solidFill>
                  <a:schemeClr val="tx1"/>
                </a:solidFill>
                <a:latin typeface="Arial" pitchFamily="-110" charset="0"/>
                <a:ea typeface="+mn-ea"/>
                <a:cs typeface="+mn-cs"/>
              </a:rPr>
              <a:t>rsh</a:t>
            </a:r>
            <a:r>
              <a:rPr lang="en-US" sz="1200" b="0" i="0" u="none" strike="noStrike" kern="1200" baseline="0" dirty="0" smtClean="0">
                <a:solidFill>
                  <a:schemeClr val="tx1"/>
                </a:solidFill>
                <a:latin typeface="Arial" pitchFamily="-110" charset="0"/>
                <a:ea typeface="+mn-ea"/>
                <a:cs typeface="+mn-cs"/>
              </a:rPr>
              <a:t>, Remote</a:t>
            </a:r>
          </a:p>
          <a:p>
            <a:r>
              <a:rPr lang="en-US" sz="1200" b="0" i="0" u="none" strike="noStrike" kern="1200" baseline="0" dirty="0" smtClean="0">
                <a:solidFill>
                  <a:schemeClr val="tx1"/>
                </a:solidFill>
                <a:latin typeface="Arial" pitchFamily="-110" charset="0"/>
                <a:ea typeface="+mn-ea"/>
                <a:cs typeface="+mn-cs"/>
              </a:rPr>
              <a:t>Procedure Call (RPC), Session Initiation Protocol (SIP), Server Message</a:t>
            </a:r>
          </a:p>
          <a:p>
            <a:r>
              <a:rPr lang="en-US" sz="1200" b="0" i="0" u="none" strike="noStrike" kern="1200" baseline="0" dirty="0" smtClean="0">
                <a:solidFill>
                  <a:schemeClr val="tx1"/>
                </a:solidFill>
                <a:latin typeface="Arial" pitchFamily="-110" charset="0"/>
                <a:ea typeface="+mn-ea"/>
                <a:cs typeface="+mn-cs"/>
              </a:rPr>
              <a:t>Block (SMB), SMTP, SNMP, Telnet, and Trivial File Transfer Protocol</a:t>
            </a:r>
          </a:p>
          <a:p>
            <a:r>
              <a:rPr lang="en-US" sz="1200" b="0" i="0" u="none" strike="noStrike" kern="1200" baseline="0" dirty="0" smtClean="0">
                <a:solidFill>
                  <a:schemeClr val="tx1"/>
                </a:solidFill>
                <a:latin typeface="Arial" pitchFamily="-110" charset="0"/>
                <a:ea typeface="+mn-ea"/>
                <a:cs typeface="+mn-cs"/>
              </a:rPr>
              <a:t>(TFTP), as well as database protocols, instant messaging applications, and</a:t>
            </a:r>
          </a:p>
          <a:p>
            <a:r>
              <a:rPr lang="en-US" sz="1200" b="0" i="0" u="none" strike="noStrike" kern="1200" baseline="0" dirty="0" smtClean="0">
                <a:solidFill>
                  <a:schemeClr val="tx1"/>
                </a:solidFill>
                <a:latin typeface="Arial" pitchFamily="-110" charset="0"/>
                <a:ea typeface="+mn-ea"/>
                <a:cs typeface="+mn-cs"/>
              </a:rPr>
              <a:t>peer-to-peer file sharing software. The NIDS is looking for attack patterns</a:t>
            </a:r>
          </a:p>
          <a:p>
            <a:r>
              <a:rPr lang="en-US" sz="1200" b="0" i="0" u="none" strike="noStrike" kern="1200" baseline="0" dirty="0" smtClean="0">
                <a:solidFill>
                  <a:schemeClr val="tx1"/>
                </a:solidFill>
                <a:latin typeface="Arial" pitchFamily="-110" charset="0"/>
                <a:ea typeface="+mn-ea"/>
                <a:cs typeface="+mn-cs"/>
              </a:rPr>
              <a:t>that have been identified as targeting these protocols. Examples of attack include</a:t>
            </a:r>
          </a:p>
          <a:p>
            <a:r>
              <a:rPr lang="en-US" sz="1200" b="0" i="0" u="none" strike="noStrike" kern="1200" baseline="0" dirty="0" smtClean="0">
                <a:solidFill>
                  <a:schemeClr val="tx1"/>
                </a:solidFill>
                <a:latin typeface="Arial" pitchFamily="-110" charset="0"/>
                <a:ea typeface="+mn-ea"/>
                <a:cs typeface="+mn-cs"/>
              </a:rPr>
              <a:t>buffer overflows, password guessing, and malware transmission.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Transport layer reconnaissance and attacks:  NIDSs analyze TCP and UDP</a:t>
            </a:r>
          </a:p>
          <a:p>
            <a:r>
              <a:rPr lang="en-US" sz="1200" b="0" i="0" u="none" strike="noStrike" kern="1200" baseline="0" dirty="0" smtClean="0">
                <a:solidFill>
                  <a:schemeClr val="tx1"/>
                </a:solidFill>
                <a:latin typeface="Arial" pitchFamily="-110" charset="0"/>
                <a:ea typeface="+mn-ea"/>
                <a:cs typeface="+mn-cs"/>
              </a:rPr>
              <a:t>traffic and perhaps other transport layer protocols. Examples of attacks are</a:t>
            </a:r>
          </a:p>
          <a:p>
            <a:r>
              <a:rPr lang="en-US" sz="1200" b="0" i="0" u="none" strike="noStrike" kern="1200" baseline="0" dirty="0" smtClean="0">
                <a:solidFill>
                  <a:schemeClr val="tx1"/>
                </a:solidFill>
                <a:latin typeface="Arial" pitchFamily="-110" charset="0"/>
                <a:ea typeface="+mn-ea"/>
                <a:cs typeface="+mn-cs"/>
              </a:rPr>
              <a:t>unusual packet fragmentation, scans for vulnerable ports, and TCP-specific</a:t>
            </a:r>
          </a:p>
          <a:p>
            <a:r>
              <a:rPr lang="en-US" sz="1200" b="0" i="0" u="none" strike="noStrike" kern="1200" baseline="0" dirty="0" smtClean="0">
                <a:solidFill>
                  <a:schemeClr val="tx1"/>
                </a:solidFill>
                <a:latin typeface="Arial" pitchFamily="-110" charset="0"/>
                <a:ea typeface="+mn-ea"/>
                <a:cs typeface="+mn-cs"/>
              </a:rPr>
              <a:t>attacks such as SYN floods.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Network layer reconnaissance and attacks:  NIDSs typically analyze IPv4, IPv6,</a:t>
            </a:r>
          </a:p>
          <a:p>
            <a:r>
              <a:rPr lang="en-US" sz="1200" b="0" i="0" u="none" strike="noStrike" kern="1200" baseline="0" dirty="0" smtClean="0">
                <a:solidFill>
                  <a:schemeClr val="tx1"/>
                </a:solidFill>
                <a:latin typeface="Arial" pitchFamily="-110" charset="0"/>
                <a:ea typeface="+mn-ea"/>
                <a:cs typeface="+mn-cs"/>
              </a:rPr>
              <a:t>ICMP, and IGMP at this level. Examples of attacks are spoofed IP addresses</a:t>
            </a:r>
          </a:p>
          <a:p>
            <a:r>
              <a:rPr lang="en-US" sz="1200" b="0" i="0" u="none" strike="noStrike" kern="1200" baseline="0" dirty="0" smtClean="0">
                <a:solidFill>
                  <a:schemeClr val="tx1"/>
                </a:solidFill>
                <a:latin typeface="Arial" pitchFamily="-110" charset="0"/>
                <a:ea typeface="+mn-ea"/>
                <a:cs typeface="+mn-cs"/>
              </a:rPr>
              <a:t>and illegal IP header values.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Unexpected application services:  The NIDS attempts to determine if the</a:t>
            </a:r>
          </a:p>
          <a:p>
            <a:r>
              <a:rPr lang="en-US" sz="1200" b="0" i="0" u="none" strike="noStrike" kern="1200" baseline="0" dirty="0" smtClean="0">
                <a:solidFill>
                  <a:schemeClr val="tx1"/>
                </a:solidFill>
                <a:latin typeface="Arial" pitchFamily="-110" charset="0"/>
                <a:ea typeface="+mn-ea"/>
                <a:cs typeface="+mn-cs"/>
              </a:rPr>
              <a:t>activity on a transport connection is consistent with the expected application</a:t>
            </a:r>
          </a:p>
          <a:p>
            <a:r>
              <a:rPr lang="en-US" sz="1200" b="0" i="0" u="none" strike="noStrike" kern="1200" baseline="0" dirty="0" smtClean="0">
                <a:solidFill>
                  <a:schemeClr val="tx1"/>
                </a:solidFill>
                <a:latin typeface="Arial" pitchFamily="-110" charset="0"/>
                <a:ea typeface="+mn-ea"/>
                <a:cs typeface="+mn-cs"/>
              </a:rPr>
              <a:t>protocol. An example is a host running an unauthorized application service.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Policy violations:  Examples include use of inappropriate Web sites and use of</a:t>
            </a:r>
          </a:p>
          <a:p>
            <a:r>
              <a:rPr lang="en-US" sz="1200" b="0" i="0" u="none" strike="noStrike" kern="1200" baseline="0" dirty="0" smtClean="0">
                <a:solidFill>
                  <a:schemeClr val="tx1"/>
                </a:solidFill>
                <a:latin typeface="Arial" pitchFamily="-110" charset="0"/>
                <a:ea typeface="+mn-ea"/>
                <a:cs typeface="+mn-cs"/>
              </a:rPr>
              <a:t>forbidden application protocols.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Anomaly Detection Techniques [SCAR07] lists the following as examples of</a:t>
            </a:r>
          </a:p>
          <a:p>
            <a:r>
              <a:rPr lang="en-US" sz="1200" b="0" i="0" u="none" strike="noStrike" kern="1200" baseline="0" dirty="0" smtClean="0">
                <a:solidFill>
                  <a:schemeClr val="tx1"/>
                </a:solidFill>
                <a:latin typeface="Arial" pitchFamily="-110" charset="0"/>
                <a:ea typeface="+mn-ea"/>
                <a:cs typeface="+mn-cs"/>
              </a:rPr>
              <a:t>the types of attacks that are suitable for anomaly detection: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Denial-of-service (</a:t>
            </a:r>
            <a:r>
              <a:rPr lang="en-US" sz="1200" b="0" i="0" u="none" strike="noStrike" kern="1200" baseline="0" dirty="0" err="1" smtClean="0">
                <a:solidFill>
                  <a:schemeClr val="tx1"/>
                </a:solidFill>
                <a:latin typeface="Arial" pitchFamily="-110" charset="0"/>
                <a:ea typeface="+mn-ea"/>
                <a:cs typeface="+mn-cs"/>
              </a:rPr>
              <a:t>DoS</a:t>
            </a:r>
            <a:r>
              <a:rPr lang="en-US" sz="1200" b="0" i="0" u="none" strike="noStrike" kern="1200" baseline="0" dirty="0" smtClean="0">
                <a:solidFill>
                  <a:schemeClr val="tx1"/>
                </a:solidFill>
                <a:latin typeface="Arial" pitchFamily="-110" charset="0"/>
                <a:ea typeface="+mn-ea"/>
                <a:cs typeface="+mn-cs"/>
              </a:rPr>
              <a:t>) attacks: Such attacks involve either significantly</a:t>
            </a:r>
          </a:p>
          <a:p>
            <a:r>
              <a:rPr lang="en-US" sz="1200" b="0" i="0" u="none" strike="noStrike" kern="1200" baseline="0" dirty="0" smtClean="0">
                <a:solidFill>
                  <a:schemeClr val="tx1"/>
                </a:solidFill>
                <a:latin typeface="Arial" pitchFamily="-110" charset="0"/>
                <a:ea typeface="+mn-ea"/>
                <a:cs typeface="+mn-cs"/>
              </a:rPr>
              <a:t>increased packet traffic or significantly increase connection attempts, in an</a:t>
            </a:r>
          </a:p>
          <a:p>
            <a:r>
              <a:rPr lang="en-US" sz="1200" b="0" i="0" u="none" strike="noStrike" kern="1200" baseline="0" dirty="0" smtClean="0">
                <a:solidFill>
                  <a:schemeClr val="tx1"/>
                </a:solidFill>
                <a:latin typeface="Arial" pitchFamily="-110" charset="0"/>
                <a:ea typeface="+mn-ea"/>
                <a:cs typeface="+mn-cs"/>
              </a:rPr>
              <a:t>attempt to overwhelm the target system. These attacks are analyzed in Chapter 7.</a:t>
            </a:r>
          </a:p>
          <a:p>
            <a:r>
              <a:rPr lang="en-US" sz="1200" b="0" i="0" u="none" strike="noStrike" kern="1200" baseline="0" dirty="0" smtClean="0">
                <a:solidFill>
                  <a:schemeClr val="tx1"/>
                </a:solidFill>
                <a:latin typeface="Arial" pitchFamily="-110" charset="0"/>
                <a:ea typeface="+mn-ea"/>
                <a:cs typeface="+mn-cs"/>
              </a:rPr>
              <a:t>Anomaly detection is well suited to such attacks.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Scanning: A scanning attack occurs when an attacker probes a target network</a:t>
            </a:r>
          </a:p>
          <a:p>
            <a:r>
              <a:rPr lang="en-US" sz="1200" b="0" i="0" u="none" strike="noStrike" kern="1200" baseline="0" dirty="0" smtClean="0">
                <a:solidFill>
                  <a:schemeClr val="tx1"/>
                </a:solidFill>
                <a:latin typeface="Arial" pitchFamily="-110" charset="0"/>
                <a:ea typeface="+mn-ea"/>
                <a:cs typeface="+mn-cs"/>
              </a:rPr>
              <a:t>or system by sending different kinds of packets. Using the responses received</a:t>
            </a:r>
          </a:p>
          <a:p>
            <a:r>
              <a:rPr lang="en-US" sz="1200" b="0" i="0" u="none" strike="noStrike" kern="1200" baseline="0" dirty="0" smtClean="0">
                <a:solidFill>
                  <a:schemeClr val="tx1"/>
                </a:solidFill>
                <a:latin typeface="Arial" pitchFamily="-110" charset="0"/>
                <a:ea typeface="+mn-ea"/>
                <a:cs typeface="+mn-cs"/>
              </a:rPr>
              <a:t>from the target, the attacker can learn many of the system’s characteristics and</a:t>
            </a:r>
          </a:p>
          <a:p>
            <a:r>
              <a:rPr lang="en-US" sz="1200" b="0" i="0" u="none" strike="noStrike" kern="1200" baseline="0" dirty="0" smtClean="0">
                <a:solidFill>
                  <a:schemeClr val="tx1"/>
                </a:solidFill>
                <a:latin typeface="Arial" pitchFamily="-110" charset="0"/>
                <a:ea typeface="+mn-ea"/>
                <a:cs typeface="+mn-cs"/>
              </a:rPr>
              <a:t>vulnerabilities. Thus, a scanning attack acts as a target identification tool for</a:t>
            </a:r>
          </a:p>
          <a:p>
            <a:r>
              <a:rPr lang="en-US" sz="1200" b="0" i="0" u="none" strike="noStrike" kern="1200" baseline="0" dirty="0" smtClean="0">
                <a:solidFill>
                  <a:schemeClr val="tx1"/>
                </a:solidFill>
                <a:latin typeface="Arial" pitchFamily="-110" charset="0"/>
                <a:ea typeface="+mn-ea"/>
                <a:cs typeface="+mn-cs"/>
              </a:rPr>
              <a:t>an attacker. Scanning can be detected by atypical flow patterns at the application</a:t>
            </a:r>
          </a:p>
          <a:p>
            <a:r>
              <a:rPr lang="en-US" sz="1200" b="0" i="0" u="none" strike="noStrike" kern="1200" baseline="0" dirty="0" smtClean="0">
                <a:solidFill>
                  <a:schemeClr val="tx1"/>
                </a:solidFill>
                <a:latin typeface="Arial" pitchFamily="-110" charset="0"/>
                <a:ea typeface="+mn-ea"/>
                <a:cs typeface="+mn-cs"/>
              </a:rPr>
              <a:t>layer (e.g., banner grabbing3), transport layer (e.g., TCP and UDP port</a:t>
            </a:r>
          </a:p>
          <a:p>
            <a:r>
              <a:rPr lang="en-US" sz="1200" b="0" i="0" u="none" strike="noStrike" kern="1200" baseline="0" dirty="0" smtClean="0">
                <a:solidFill>
                  <a:schemeClr val="tx1"/>
                </a:solidFill>
                <a:latin typeface="Arial" pitchFamily="-110" charset="0"/>
                <a:ea typeface="+mn-ea"/>
                <a:cs typeface="+mn-cs"/>
              </a:rPr>
              <a:t>scanning), and network layer (e.g., ICMP scanning).</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Worms: Worms spreading among hosts can be detected in more than one</a:t>
            </a:r>
          </a:p>
          <a:p>
            <a:r>
              <a:rPr lang="en-US" sz="1200" b="0" i="0" u="none" strike="noStrike" kern="1200" baseline="0" dirty="0" smtClean="0">
                <a:solidFill>
                  <a:schemeClr val="tx1"/>
                </a:solidFill>
                <a:latin typeface="Arial" pitchFamily="-110" charset="0"/>
                <a:ea typeface="+mn-ea"/>
                <a:cs typeface="+mn-cs"/>
              </a:rPr>
              <a:t>way. Some worms propagate quickly and use large amounts of bandwidth.</a:t>
            </a:r>
          </a:p>
          <a:p>
            <a:r>
              <a:rPr lang="en-US" sz="1200" b="0" i="0" u="none" strike="noStrike" kern="1200" baseline="0" dirty="0" smtClean="0">
                <a:solidFill>
                  <a:schemeClr val="tx1"/>
                </a:solidFill>
                <a:latin typeface="Arial" pitchFamily="-110" charset="0"/>
                <a:ea typeface="+mn-ea"/>
                <a:cs typeface="+mn-cs"/>
              </a:rPr>
              <a:t>Worms can also be detected because they can cause hosts to communicate</a:t>
            </a:r>
          </a:p>
          <a:p>
            <a:r>
              <a:rPr lang="en-US" sz="1200" b="0" i="0" u="none" strike="noStrike" kern="1200" baseline="0" dirty="0" smtClean="0">
                <a:solidFill>
                  <a:schemeClr val="tx1"/>
                </a:solidFill>
                <a:latin typeface="Arial" pitchFamily="-110" charset="0"/>
                <a:ea typeface="+mn-ea"/>
                <a:cs typeface="+mn-cs"/>
              </a:rPr>
              <a:t>with each other that typically do not, and they can also cause hosts to use ports</a:t>
            </a:r>
          </a:p>
          <a:p>
            <a:r>
              <a:rPr lang="en-US" sz="1200" b="0" i="0" u="none" strike="noStrike" kern="1200" baseline="0" dirty="0" smtClean="0">
                <a:solidFill>
                  <a:schemeClr val="tx1"/>
                </a:solidFill>
                <a:latin typeface="Arial" pitchFamily="-110" charset="0"/>
                <a:ea typeface="+mn-ea"/>
                <a:cs typeface="+mn-cs"/>
              </a:rPr>
              <a:t>that they normally do not use. Many worms also perform scanning. Chapter 6</a:t>
            </a:r>
          </a:p>
          <a:p>
            <a:r>
              <a:rPr lang="en-US" sz="1200" b="0" i="0" u="none" strike="noStrike" kern="1200" baseline="0" dirty="0" smtClean="0">
                <a:solidFill>
                  <a:schemeClr val="tx1"/>
                </a:solidFill>
                <a:latin typeface="Arial" pitchFamily="-110" charset="0"/>
                <a:ea typeface="+mn-ea"/>
                <a:cs typeface="+mn-cs"/>
              </a:rPr>
              <a:t>discusses worms in detail.</a:t>
            </a:r>
            <a:endParaRPr lang="en-US" b="0" dirty="0">
              <a:latin typeface="Times New Roman"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[SCAR12] details this subset of anomaly</a:t>
            </a:r>
          </a:p>
          <a:p>
            <a:r>
              <a:rPr lang="en-US" sz="1200" b="0" i="0" u="none" strike="noStrike" kern="1200" baseline="0" dirty="0" smtClean="0">
                <a:solidFill>
                  <a:schemeClr val="tx1"/>
                </a:solidFill>
                <a:latin typeface="Arial" pitchFamily="-110" charset="0"/>
                <a:ea typeface="+mn-ea"/>
                <a:cs typeface="+mn-cs"/>
              </a:rPr>
              <a:t>detection that compares observed network traffic against predetermined universal</a:t>
            </a:r>
          </a:p>
          <a:p>
            <a:r>
              <a:rPr lang="en-US" sz="1200" b="0" i="0" u="none" strike="noStrike" kern="1200" baseline="0" dirty="0" smtClean="0">
                <a:solidFill>
                  <a:schemeClr val="tx1"/>
                </a:solidFill>
                <a:latin typeface="Arial" pitchFamily="-110" charset="0"/>
                <a:ea typeface="+mn-ea"/>
                <a:cs typeface="+mn-cs"/>
              </a:rPr>
              <a:t>vendor supplied profiles of benign protocol traffic. This distinguishes it from anomaly</a:t>
            </a:r>
          </a:p>
          <a:p>
            <a:r>
              <a:rPr lang="en-US" sz="1200" b="0" i="0" u="none" strike="noStrike" kern="1200" baseline="0" dirty="0" smtClean="0">
                <a:solidFill>
                  <a:schemeClr val="tx1"/>
                </a:solidFill>
                <a:latin typeface="Arial" pitchFamily="-110" charset="0"/>
                <a:ea typeface="+mn-ea"/>
                <a:cs typeface="+mn-cs"/>
              </a:rPr>
              <a:t>techniques trained with organization specific traffic profiles. SPA understands and</a:t>
            </a:r>
          </a:p>
          <a:p>
            <a:r>
              <a:rPr lang="en-US" sz="1200" b="0" i="0" u="none" strike="noStrike" kern="1200" baseline="0" dirty="0" smtClean="0">
                <a:solidFill>
                  <a:schemeClr val="tx1"/>
                </a:solidFill>
                <a:latin typeface="Arial" pitchFamily="-110" charset="0"/>
                <a:ea typeface="+mn-ea"/>
                <a:cs typeface="+mn-cs"/>
              </a:rPr>
              <a:t>tracks network, transport, and application protocol states to ensure they progress as</a:t>
            </a:r>
          </a:p>
          <a:p>
            <a:r>
              <a:rPr lang="en-US" sz="1200" b="0" i="0" u="none" strike="noStrike" kern="1200" baseline="0" dirty="0" smtClean="0">
                <a:solidFill>
                  <a:schemeClr val="tx1"/>
                </a:solidFill>
                <a:latin typeface="Arial" pitchFamily="-110" charset="0"/>
                <a:ea typeface="+mn-ea"/>
                <a:cs typeface="+mn-cs"/>
              </a:rPr>
              <a:t>expected. A key disadvantage of SPA is the high resource use it requires.</a:t>
            </a:r>
            <a:endParaRPr lang="en-US" b="0"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29</a:t>
            </a:fld>
            <a:endParaRPr lang="en-AU" dirty="0"/>
          </a:p>
        </p:txBody>
      </p:sp>
    </p:spTree>
    <p:extLst>
      <p:ext uri="{BB962C8B-B14F-4D97-AF65-F5344CB8AC3E}">
        <p14:creationId xmlns:p14="http://schemas.microsoft.com/office/powerpoint/2010/main" val="149670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F8076-453D-C04F-936C-2D6FB683A8F2}" type="slidenum">
              <a:rPr lang="en-AU"/>
              <a:pPr/>
              <a:t>3</a:t>
            </a:fld>
            <a:endParaRPr lang="en-AU"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One of the key threats to security is the use of some form of hacking by an intruder,</a:t>
            </a:r>
          </a:p>
          <a:p>
            <a:r>
              <a:rPr lang="en-US" sz="1200" b="0" i="0" u="none" strike="noStrike" kern="1200" baseline="0" dirty="0" smtClean="0">
                <a:solidFill>
                  <a:schemeClr val="tx1"/>
                </a:solidFill>
                <a:latin typeface="Arial" pitchFamily="-110" charset="0"/>
                <a:ea typeface="+mn-ea"/>
                <a:cs typeface="+mn-cs"/>
              </a:rPr>
              <a:t>often referred to as a hacker or cracker. Verizon [VERI13] indicate that 92% of</a:t>
            </a:r>
          </a:p>
          <a:p>
            <a:r>
              <a:rPr lang="en-US" sz="1200" b="0" i="0" u="none" strike="noStrike" kern="1200" baseline="0" dirty="0" smtClean="0">
                <a:solidFill>
                  <a:schemeClr val="tx1"/>
                </a:solidFill>
                <a:latin typeface="Arial" pitchFamily="-110" charset="0"/>
                <a:ea typeface="+mn-ea"/>
                <a:cs typeface="+mn-cs"/>
              </a:rPr>
              <a:t>the breaches they investigated were by outsiders, with 14% by insiders, and with</a:t>
            </a:r>
          </a:p>
          <a:p>
            <a:r>
              <a:rPr lang="en-US" sz="1200" b="0" i="0" u="none" strike="noStrike" kern="1200" baseline="0" dirty="0" smtClean="0">
                <a:solidFill>
                  <a:schemeClr val="tx1"/>
                </a:solidFill>
                <a:latin typeface="Arial" pitchFamily="-110" charset="0"/>
                <a:ea typeface="+mn-ea"/>
                <a:cs typeface="+mn-cs"/>
              </a:rPr>
              <a:t>some breaches involving both outsiders and insiders. They also noted that insiders</a:t>
            </a:r>
          </a:p>
          <a:p>
            <a:r>
              <a:rPr lang="en-US" sz="1200" b="0" i="0" u="none" strike="noStrike" kern="1200" baseline="0" dirty="0" smtClean="0">
                <a:solidFill>
                  <a:schemeClr val="tx1"/>
                </a:solidFill>
                <a:latin typeface="Arial" pitchFamily="-110" charset="0"/>
                <a:ea typeface="+mn-ea"/>
                <a:cs typeface="+mn-cs"/>
              </a:rPr>
              <a:t>were responsible for a small number of very large dataset compromises. Both</a:t>
            </a:r>
          </a:p>
          <a:p>
            <a:r>
              <a:rPr lang="en-US" sz="1200" b="0" i="0" u="none" strike="noStrike" kern="1200" baseline="0" dirty="0" smtClean="0">
                <a:solidFill>
                  <a:schemeClr val="tx1"/>
                </a:solidFill>
                <a:latin typeface="Arial" pitchFamily="-110" charset="0"/>
                <a:ea typeface="+mn-ea"/>
                <a:cs typeface="+mn-cs"/>
              </a:rPr>
              <a:t>Symantec [SYMA13] and Verizon [VERI13] also comment that not only is there a</a:t>
            </a:r>
          </a:p>
          <a:p>
            <a:r>
              <a:rPr lang="en-US" sz="1200" b="0" i="0" u="none" strike="noStrike" kern="1200" baseline="0" dirty="0" smtClean="0">
                <a:solidFill>
                  <a:schemeClr val="tx1"/>
                </a:solidFill>
                <a:latin typeface="Arial" pitchFamily="-110" charset="0"/>
                <a:ea typeface="+mn-ea"/>
                <a:cs typeface="+mn-cs"/>
              </a:rPr>
              <a:t>general increase in malicious hacking activity, but also an increase in attacks specifically</a:t>
            </a:r>
          </a:p>
          <a:p>
            <a:r>
              <a:rPr lang="en-US" sz="1200" b="0" i="0" u="none" strike="noStrike" kern="1200" baseline="0" dirty="0" smtClean="0">
                <a:solidFill>
                  <a:schemeClr val="tx1"/>
                </a:solidFill>
                <a:latin typeface="Arial" pitchFamily="-110" charset="0"/>
                <a:ea typeface="+mn-ea"/>
                <a:cs typeface="+mn-cs"/>
              </a:rPr>
              <a:t>targeted at individuals in organizations and the IT systems they use. This trend</a:t>
            </a:r>
          </a:p>
          <a:p>
            <a:r>
              <a:rPr lang="en-US" sz="1200" b="0" i="0" u="none" strike="noStrike" kern="1200" baseline="0" dirty="0" smtClean="0">
                <a:solidFill>
                  <a:schemeClr val="tx1"/>
                </a:solidFill>
                <a:latin typeface="Arial" pitchFamily="-110" charset="0"/>
                <a:ea typeface="+mn-ea"/>
                <a:cs typeface="+mn-cs"/>
              </a:rPr>
              <a:t>emphasizes the need to use defense-in-depth strategies, since such targeted attacks</a:t>
            </a:r>
          </a:p>
          <a:p>
            <a:r>
              <a:rPr lang="en-US" sz="1200" b="0" i="0" u="none" strike="noStrike" kern="1200" baseline="0" dirty="0" smtClean="0">
                <a:solidFill>
                  <a:schemeClr val="tx1"/>
                </a:solidFill>
                <a:latin typeface="Arial" pitchFamily="-110" charset="0"/>
                <a:ea typeface="+mn-ea"/>
                <a:cs typeface="+mn-cs"/>
              </a:rPr>
              <a:t>may be designed to bypass perimeter defenses such as firewalls and network-based</a:t>
            </a:r>
          </a:p>
          <a:p>
            <a:r>
              <a:rPr lang="en-US" sz="1200" b="0" i="0" u="none" strike="noStrike" kern="1200" baseline="0" dirty="0" smtClean="0">
                <a:solidFill>
                  <a:schemeClr val="tx1"/>
                </a:solidFill>
                <a:latin typeface="Arial" pitchFamily="-110" charset="0"/>
                <a:ea typeface="+mn-ea"/>
                <a:cs typeface="+mn-cs"/>
              </a:rPr>
              <a:t>Intrusion detection systems (IDSs).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As with any defense strategy, an understanding of possible motivations of the</a:t>
            </a:r>
          </a:p>
          <a:p>
            <a:r>
              <a:rPr lang="en-US" sz="1200" b="0" i="0" u="none" strike="noStrike" kern="1200" baseline="0" dirty="0" smtClean="0">
                <a:solidFill>
                  <a:schemeClr val="tx1"/>
                </a:solidFill>
                <a:latin typeface="Arial" pitchFamily="-110" charset="0"/>
                <a:ea typeface="+mn-ea"/>
                <a:cs typeface="+mn-cs"/>
              </a:rPr>
              <a:t>attackers can assist in designing a suitable defensive strategy. Again, both Symantec</a:t>
            </a:r>
          </a:p>
          <a:p>
            <a:r>
              <a:rPr lang="en-US" sz="1200" b="0" i="0" u="none" strike="noStrike" kern="1200" baseline="0" dirty="0" smtClean="0">
                <a:solidFill>
                  <a:schemeClr val="tx1"/>
                </a:solidFill>
                <a:latin typeface="Arial" pitchFamily="-110" charset="0"/>
                <a:ea typeface="+mn-ea"/>
                <a:cs typeface="+mn-cs"/>
              </a:rPr>
              <a:t>[SYMA13] and Verizon [VERI13] comment on the following broad classes of intruders: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Cyber criminals:  Are either individuals or members of an organized crime</a:t>
            </a:r>
          </a:p>
          <a:p>
            <a:r>
              <a:rPr lang="en-US" sz="1200" b="0" i="0" u="none" strike="noStrike" kern="1200" baseline="0" dirty="0" smtClean="0">
                <a:solidFill>
                  <a:schemeClr val="tx1"/>
                </a:solidFill>
                <a:latin typeface="Arial" pitchFamily="-110" charset="0"/>
                <a:ea typeface="+mn-ea"/>
                <a:cs typeface="+mn-cs"/>
              </a:rPr>
              <a:t>group with a goal of financial reward. To achieve this, their activities may</a:t>
            </a:r>
          </a:p>
          <a:p>
            <a:r>
              <a:rPr lang="en-US" sz="1200" b="0" i="0" u="none" strike="noStrike" kern="1200" baseline="0" dirty="0" smtClean="0">
                <a:solidFill>
                  <a:schemeClr val="tx1"/>
                </a:solidFill>
                <a:latin typeface="Arial" pitchFamily="-110" charset="0"/>
                <a:ea typeface="+mn-ea"/>
                <a:cs typeface="+mn-cs"/>
              </a:rPr>
              <a:t>include identity theft, theft of financial credentials, corporate espionage, data</a:t>
            </a:r>
          </a:p>
          <a:p>
            <a:r>
              <a:rPr lang="en-US" sz="1200" b="0" i="0" u="none" strike="noStrike" kern="1200" baseline="0" dirty="0" smtClean="0">
                <a:solidFill>
                  <a:schemeClr val="tx1"/>
                </a:solidFill>
                <a:latin typeface="Arial" pitchFamily="-110" charset="0"/>
                <a:ea typeface="+mn-ea"/>
                <a:cs typeface="+mn-cs"/>
              </a:rPr>
              <a:t>theft, or data ransoming. Typically, they are young, often Eastern European,</a:t>
            </a:r>
          </a:p>
          <a:p>
            <a:r>
              <a:rPr lang="en-US" sz="1200" b="0" i="0" u="none" strike="noStrike" kern="1200" baseline="0" dirty="0" smtClean="0">
                <a:solidFill>
                  <a:schemeClr val="tx1"/>
                </a:solidFill>
                <a:latin typeface="Arial" pitchFamily="-110" charset="0"/>
                <a:ea typeface="+mn-ea"/>
                <a:cs typeface="+mn-cs"/>
              </a:rPr>
              <a:t>Russian, or southeast Asian hackers, who do business on the Web [ANTE06].</a:t>
            </a:r>
          </a:p>
          <a:p>
            <a:r>
              <a:rPr lang="en-US" sz="1200" b="0" i="0" u="none" strike="noStrike" kern="1200" baseline="0" dirty="0" smtClean="0">
                <a:solidFill>
                  <a:schemeClr val="tx1"/>
                </a:solidFill>
                <a:latin typeface="Arial" pitchFamily="-110" charset="0"/>
                <a:ea typeface="+mn-ea"/>
                <a:cs typeface="+mn-cs"/>
              </a:rPr>
              <a:t>They meet in underground forums with names like </a:t>
            </a:r>
            <a:r>
              <a:rPr lang="en-US" sz="1200" b="0" i="0" u="none" strike="noStrike" kern="1200" baseline="0" dirty="0" err="1" smtClean="0">
                <a:solidFill>
                  <a:schemeClr val="tx1"/>
                </a:solidFill>
                <a:latin typeface="Arial" pitchFamily="-110" charset="0"/>
                <a:ea typeface="+mn-ea"/>
                <a:cs typeface="+mn-cs"/>
              </a:rPr>
              <a:t>DarkMarket.org</a:t>
            </a:r>
            <a:r>
              <a:rPr lang="en-US" sz="1200" b="0" i="0" u="none" strike="noStrike" kern="1200" baseline="0" dirty="0" smtClean="0">
                <a:solidFill>
                  <a:schemeClr val="tx1"/>
                </a:solidFill>
                <a:latin typeface="Arial" pitchFamily="-110" charset="0"/>
                <a:ea typeface="+mn-ea"/>
                <a:cs typeface="+mn-cs"/>
              </a:rPr>
              <a:t> and</a:t>
            </a:r>
          </a:p>
          <a:p>
            <a:r>
              <a:rPr lang="en-US" sz="1200" b="0" i="0" u="none" strike="noStrike" kern="1200" baseline="0" dirty="0" err="1" smtClean="0">
                <a:solidFill>
                  <a:schemeClr val="tx1"/>
                </a:solidFill>
                <a:latin typeface="Arial" pitchFamily="-110" charset="0"/>
                <a:ea typeface="+mn-ea"/>
                <a:cs typeface="+mn-cs"/>
              </a:rPr>
              <a:t>theftservices.com</a:t>
            </a:r>
            <a:r>
              <a:rPr lang="en-US" sz="1200" b="0" i="0" u="none" strike="noStrike" kern="1200" baseline="0" dirty="0" smtClean="0">
                <a:solidFill>
                  <a:schemeClr val="tx1"/>
                </a:solidFill>
                <a:latin typeface="Arial" pitchFamily="-110" charset="0"/>
                <a:ea typeface="+mn-ea"/>
                <a:cs typeface="+mn-cs"/>
              </a:rPr>
              <a:t> to trade tips and data and coordinate attacks. For some</a:t>
            </a:r>
          </a:p>
          <a:p>
            <a:r>
              <a:rPr lang="en-US" sz="1200" b="0" i="0" u="none" strike="noStrike" kern="1200" baseline="0" dirty="0" smtClean="0">
                <a:solidFill>
                  <a:schemeClr val="tx1"/>
                </a:solidFill>
                <a:latin typeface="Arial" pitchFamily="-110" charset="0"/>
                <a:ea typeface="+mn-ea"/>
                <a:cs typeface="+mn-cs"/>
              </a:rPr>
              <a:t>years reports such as [SYMA13] have quoted very large and increasing costs</a:t>
            </a:r>
          </a:p>
          <a:p>
            <a:r>
              <a:rPr lang="en-US" sz="1200" b="0" i="0" u="none" strike="noStrike" kern="1200" baseline="0" dirty="0" smtClean="0">
                <a:solidFill>
                  <a:schemeClr val="tx1"/>
                </a:solidFill>
                <a:latin typeface="Arial" pitchFamily="-110" charset="0"/>
                <a:ea typeface="+mn-ea"/>
                <a:cs typeface="+mn-cs"/>
              </a:rPr>
              <a:t>resulting from cyber-crime activities, and hence the need to take steps to mitigate</a:t>
            </a:r>
          </a:p>
          <a:p>
            <a:r>
              <a:rPr lang="en-US" sz="1200" b="0" i="0" u="none" strike="noStrike" kern="1200" baseline="0" dirty="0" smtClean="0">
                <a:solidFill>
                  <a:schemeClr val="tx1"/>
                </a:solidFill>
                <a:latin typeface="Arial" pitchFamily="-110" charset="0"/>
                <a:ea typeface="+mn-ea"/>
                <a:cs typeface="+mn-cs"/>
              </a:rPr>
              <a:t>this threat.</a:t>
            </a:r>
          </a:p>
          <a:p>
            <a:endParaRPr lang="en-US" sz="1200" b="0" i="0" u="none" strike="noStrike" kern="1200" baseline="0" dirty="0" smtClean="0">
              <a:solidFill>
                <a:schemeClr val="tx1"/>
              </a:solidFill>
              <a:latin typeface="Arial" pitchFamily="-110"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When a sensor detects a potential violation, it sends an alert and logs information</a:t>
            </a:r>
          </a:p>
          <a:p>
            <a:r>
              <a:rPr lang="en-US" sz="1200" b="0" i="0" u="none" strike="noStrike" kern="1200" baseline="0" dirty="0" smtClean="0">
                <a:solidFill>
                  <a:schemeClr val="tx1"/>
                </a:solidFill>
                <a:latin typeface="Arial" pitchFamily="-110" charset="0"/>
                <a:ea typeface="+mn-ea"/>
                <a:cs typeface="+mn-cs"/>
              </a:rPr>
              <a:t>related to the event. The NIDS analysis module can use this information to refine</a:t>
            </a:r>
          </a:p>
          <a:p>
            <a:r>
              <a:rPr lang="en-US" sz="1200" b="0" i="0" u="none" strike="noStrike" kern="1200" baseline="0" dirty="0" smtClean="0">
                <a:solidFill>
                  <a:schemeClr val="tx1"/>
                </a:solidFill>
                <a:latin typeface="Arial" pitchFamily="-110" charset="0"/>
                <a:ea typeface="+mn-ea"/>
                <a:cs typeface="+mn-cs"/>
              </a:rPr>
              <a:t>intrusion detection parameters and algorithms. The security administrator can use</a:t>
            </a:r>
          </a:p>
          <a:p>
            <a:r>
              <a:rPr lang="en-US" sz="1200" b="0" i="0" u="none" strike="noStrike" kern="1200" baseline="0" dirty="0" smtClean="0">
                <a:solidFill>
                  <a:schemeClr val="tx1"/>
                </a:solidFill>
                <a:latin typeface="Arial" pitchFamily="-110" charset="0"/>
                <a:ea typeface="+mn-ea"/>
                <a:cs typeface="+mn-cs"/>
              </a:rPr>
              <a:t>this information to design prevention techniques. Typical information logged by a</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NIDS sensor includes the following:</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Timestamp (usually date and time)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Connection or session ID (typically a consecutive or unique number assigned to</a:t>
            </a:r>
          </a:p>
          <a:p>
            <a:r>
              <a:rPr lang="en-US" sz="1200" b="0" i="0" u="none" strike="noStrike" kern="1200" baseline="0" dirty="0" smtClean="0">
                <a:solidFill>
                  <a:schemeClr val="tx1"/>
                </a:solidFill>
                <a:latin typeface="Arial" pitchFamily="-110" charset="0"/>
                <a:ea typeface="+mn-ea"/>
                <a:cs typeface="+mn-cs"/>
              </a:rPr>
              <a:t>each TCP connection or to like groups of packets for connectionless protocols)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Event or alert type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Rating (e.g., priority, severity, impact, confidence)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Network, transport, and application layer protocols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Source and destination IP addresses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Source and destination TCP or UDP ports, or ICMP types and codes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Number of bytes transmitted over the connection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Decoded payload data, such as application requests and responses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State-related information (e.g., authenticated username)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30</a:t>
            </a:fld>
            <a:endParaRPr lang="en-AU" dirty="0"/>
          </a:p>
        </p:txBody>
      </p:sp>
    </p:spTree>
    <p:extLst>
      <p:ext uri="{BB962C8B-B14F-4D97-AF65-F5344CB8AC3E}">
        <p14:creationId xmlns:p14="http://schemas.microsoft.com/office/powerpoint/2010/main" val="3425258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EACA-D738-2242-880E-0C5451F71632}" type="slidenum">
              <a:rPr lang="en-AU"/>
              <a:pPr/>
              <a:t>31</a:t>
            </a:fld>
            <a:endParaRPr lang="en-AU"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In recent years, the concept of communicating IDSs has evolved to schemes that</a:t>
            </a:r>
          </a:p>
          <a:p>
            <a:r>
              <a:rPr lang="en-US" sz="1200" b="0" i="0" u="none" strike="noStrike" kern="1200" baseline="0" dirty="0" smtClean="0">
                <a:solidFill>
                  <a:schemeClr val="tx1"/>
                </a:solidFill>
                <a:latin typeface="Arial" pitchFamily="-110" charset="0"/>
                <a:ea typeface="+mn-ea"/>
                <a:cs typeface="+mn-cs"/>
              </a:rPr>
              <a:t>involve distributed systems that cooperate to identify intrusions and to adapt to</a:t>
            </a:r>
          </a:p>
          <a:p>
            <a:r>
              <a:rPr lang="en-US" sz="1200" b="0" i="0" u="none" strike="noStrike" kern="1200" baseline="0" dirty="0" smtClean="0">
                <a:solidFill>
                  <a:schemeClr val="tx1"/>
                </a:solidFill>
                <a:latin typeface="Arial" pitchFamily="-110" charset="0"/>
                <a:ea typeface="+mn-ea"/>
                <a:cs typeface="+mn-cs"/>
              </a:rPr>
              <a:t>changing attack profiles. These combine in a central IDS, the complementary information</a:t>
            </a:r>
          </a:p>
          <a:p>
            <a:r>
              <a:rPr lang="en-US" sz="1200" b="0" i="0" u="none" strike="noStrike" kern="1200" baseline="0" dirty="0" smtClean="0">
                <a:solidFill>
                  <a:schemeClr val="tx1"/>
                </a:solidFill>
                <a:latin typeface="Arial" pitchFamily="-110" charset="0"/>
                <a:ea typeface="+mn-ea"/>
                <a:cs typeface="+mn-cs"/>
              </a:rPr>
              <a:t>sources used by HIDS with host-based process and data details, and NIDS</a:t>
            </a:r>
          </a:p>
          <a:p>
            <a:r>
              <a:rPr lang="en-US" sz="1200" b="0" i="0" u="none" strike="noStrike" kern="1200" baseline="0" dirty="0" smtClean="0">
                <a:solidFill>
                  <a:schemeClr val="tx1"/>
                </a:solidFill>
                <a:latin typeface="Arial" pitchFamily="-110" charset="0"/>
                <a:ea typeface="+mn-ea"/>
                <a:cs typeface="+mn-cs"/>
              </a:rPr>
              <a:t>with network events and data, to manage and coordinate intrusion detection and</a:t>
            </a:r>
          </a:p>
          <a:p>
            <a:r>
              <a:rPr lang="en-US" sz="1200" b="0" i="0" u="none" strike="noStrike" kern="1200" baseline="0" dirty="0" smtClean="0">
                <a:solidFill>
                  <a:schemeClr val="tx1"/>
                </a:solidFill>
                <a:latin typeface="Arial" pitchFamily="-110" charset="0"/>
                <a:ea typeface="+mn-ea"/>
                <a:cs typeface="+mn-cs"/>
              </a:rPr>
              <a:t>response in an organization’s IT infrastructure. Two key problems have always</a:t>
            </a:r>
          </a:p>
          <a:p>
            <a:r>
              <a:rPr lang="en-US" sz="1200" b="0" i="0" u="none" strike="noStrike" kern="1200" baseline="0" dirty="0" smtClean="0">
                <a:solidFill>
                  <a:schemeClr val="tx1"/>
                </a:solidFill>
                <a:latin typeface="Arial" pitchFamily="-110" charset="0"/>
                <a:ea typeface="+mn-ea"/>
                <a:cs typeface="+mn-cs"/>
              </a:rPr>
              <a:t>confronted systems such as IDSs, firewalls, virus and worm detectors, and so on.</a:t>
            </a:r>
          </a:p>
          <a:p>
            <a:r>
              <a:rPr lang="en-US" sz="1200" b="0" i="0" u="none" strike="noStrike" kern="1200" baseline="0" dirty="0" smtClean="0">
                <a:solidFill>
                  <a:schemeClr val="tx1"/>
                </a:solidFill>
                <a:latin typeface="Arial" pitchFamily="-110" charset="0"/>
                <a:ea typeface="+mn-ea"/>
                <a:cs typeface="+mn-cs"/>
              </a:rPr>
              <a:t>First, these tools may not recognize new threats or radical modifications of existing</a:t>
            </a:r>
          </a:p>
          <a:p>
            <a:r>
              <a:rPr lang="en-US" sz="1200" b="0" i="0" u="none" strike="noStrike" kern="1200" baseline="0" dirty="0" smtClean="0">
                <a:solidFill>
                  <a:schemeClr val="tx1"/>
                </a:solidFill>
                <a:latin typeface="Arial" pitchFamily="-110" charset="0"/>
                <a:ea typeface="+mn-ea"/>
                <a:cs typeface="+mn-cs"/>
              </a:rPr>
              <a:t>threats. And second, it is difficult to update schemes rapidly enough to deal</a:t>
            </a:r>
          </a:p>
          <a:p>
            <a:r>
              <a:rPr lang="en-US" sz="1200" b="0" i="0" u="none" strike="noStrike" kern="1200" baseline="0" dirty="0" smtClean="0">
                <a:solidFill>
                  <a:schemeClr val="tx1"/>
                </a:solidFill>
                <a:latin typeface="Arial" pitchFamily="-110" charset="0"/>
                <a:ea typeface="+mn-ea"/>
                <a:cs typeface="+mn-cs"/>
              </a:rPr>
              <a:t>with quickly spreading attacks. A separate problem for perimeter defenses, such as</a:t>
            </a:r>
          </a:p>
          <a:p>
            <a:r>
              <a:rPr lang="en-US" sz="1200" b="0" i="0" u="none" strike="noStrike" kern="1200" baseline="0" dirty="0" smtClean="0">
                <a:solidFill>
                  <a:schemeClr val="tx1"/>
                </a:solidFill>
                <a:latin typeface="Arial" pitchFamily="-110" charset="0"/>
                <a:ea typeface="+mn-ea"/>
                <a:cs typeface="+mn-cs"/>
              </a:rPr>
              <a:t>firewalls, is that the modern enterprise has loosely defined boundaries, and hosts</a:t>
            </a:r>
          </a:p>
          <a:p>
            <a:r>
              <a:rPr lang="en-US" sz="1200" b="0" i="0" u="none" strike="noStrike" kern="1200" baseline="0" dirty="0" smtClean="0">
                <a:solidFill>
                  <a:schemeClr val="tx1"/>
                </a:solidFill>
                <a:latin typeface="Arial" pitchFamily="-110" charset="0"/>
                <a:ea typeface="+mn-ea"/>
                <a:cs typeface="+mn-cs"/>
              </a:rPr>
              <a:t>are generally able to move in and out. Examples are hosts that communicate using</a:t>
            </a:r>
          </a:p>
          <a:p>
            <a:r>
              <a:rPr lang="en-US" sz="1200" b="0" i="0" u="none" strike="noStrike" kern="1200" baseline="0" dirty="0" smtClean="0">
                <a:solidFill>
                  <a:schemeClr val="tx1"/>
                </a:solidFill>
                <a:latin typeface="Arial" pitchFamily="-110" charset="0"/>
                <a:ea typeface="+mn-ea"/>
                <a:cs typeface="+mn-cs"/>
              </a:rPr>
              <a:t>wireless technology and employee laptops that can be plugged into network ports.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Attackers have exploited these problems in several ways. The more traditional</a:t>
            </a:r>
          </a:p>
          <a:p>
            <a:r>
              <a:rPr lang="en-US" sz="1200" b="0" i="0" u="none" strike="noStrike" kern="1200" baseline="0" dirty="0" smtClean="0">
                <a:solidFill>
                  <a:schemeClr val="tx1"/>
                </a:solidFill>
                <a:latin typeface="Arial" pitchFamily="-110" charset="0"/>
                <a:ea typeface="+mn-ea"/>
                <a:cs typeface="+mn-cs"/>
              </a:rPr>
              <a:t>attack approach is to develop worms and other malicious software that spreads ever more</a:t>
            </a:r>
          </a:p>
          <a:p>
            <a:r>
              <a:rPr lang="en-US" sz="1200" b="0" i="0" u="none" strike="noStrike" kern="1200" baseline="0" dirty="0" smtClean="0">
                <a:solidFill>
                  <a:schemeClr val="tx1"/>
                </a:solidFill>
                <a:latin typeface="Arial" pitchFamily="-110" charset="0"/>
                <a:ea typeface="+mn-ea"/>
                <a:cs typeface="+mn-cs"/>
              </a:rPr>
              <a:t>rapidly and to develop other attacks (such as </a:t>
            </a:r>
            <a:r>
              <a:rPr lang="en-US" sz="1200" b="0" i="0" u="none" strike="noStrike" kern="1200" baseline="0" dirty="0" err="1" smtClean="0">
                <a:solidFill>
                  <a:schemeClr val="tx1"/>
                </a:solidFill>
                <a:latin typeface="Arial" pitchFamily="-110" charset="0"/>
                <a:ea typeface="+mn-ea"/>
                <a:cs typeface="+mn-cs"/>
              </a:rPr>
              <a:t>DoS</a:t>
            </a:r>
            <a:r>
              <a:rPr lang="en-US" sz="1200" b="0" i="0" u="none" strike="noStrike" kern="1200" baseline="0" dirty="0" smtClean="0">
                <a:solidFill>
                  <a:schemeClr val="tx1"/>
                </a:solidFill>
                <a:latin typeface="Arial" pitchFamily="-110" charset="0"/>
                <a:ea typeface="+mn-ea"/>
                <a:cs typeface="+mn-cs"/>
              </a:rPr>
              <a:t> attacks) that strike with overwhelming</a:t>
            </a:r>
          </a:p>
          <a:p>
            <a:r>
              <a:rPr lang="en-US" sz="1200" b="0" i="0" u="none" strike="noStrike" kern="1200" baseline="0" dirty="0" smtClean="0">
                <a:solidFill>
                  <a:schemeClr val="tx1"/>
                </a:solidFill>
                <a:latin typeface="Arial" pitchFamily="-110" charset="0"/>
                <a:ea typeface="+mn-ea"/>
                <a:cs typeface="+mn-cs"/>
              </a:rPr>
              <a:t>force before a defense can be mounted. This style of attack is still prevalent. But more</a:t>
            </a:r>
          </a:p>
          <a:p>
            <a:r>
              <a:rPr lang="en-US" sz="1200" b="0" i="0" u="none" strike="noStrike" kern="1200" baseline="0" dirty="0" smtClean="0">
                <a:solidFill>
                  <a:schemeClr val="tx1"/>
                </a:solidFill>
                <a:latin typeface="Arial" pitchFamily="-110" charset="0"/>
                <a:ea typeface="+mn-ea"/>
                <a:cs typeface="+mn-cs"/>
              </a:rPr>
              <a:t>recently, attackers have added a quite different approach: Slow the spread of the attack so</a:t>
            </a:r>
          </a:p>
          <a:p>
            <a:r>
              <a:rPr lang="en-US" sz="1200" b="0" i="0" u="none" strike="noStrike" kern="1200" baseline="0" dirty="0" smtClean="0">
                <a:solidFill>
                  <a:schemeClr val="tx1"/>
                </a:solidFill>
                <a:latin typeface="Arial" pitchFamily="-110" charset="0"/>
                <a:ea typeface="+mn-ea"/>
                <a:cs typeface="+mn-cs"/>
              </a:rPr>
              <a:t>that it will be more difficult to detect by conventional algorithms [ANTH07].</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way to counter such attacks is to develop cooperated systems that can recognize</a:t>
            </a:r>
          </a:p>
          <a:p>
            <a:r>
              <a:rPr lang="en-US" sz="1200" b="0" i="0" u="none" strike="noStrike" kern="1200" baseline="0" dirty="0" smtClean="0">
                <a:solidFill>
                  <a:schemeClr val="tx1"/>
                </a:solidFill>
                <a:latin typeface="Arial" pitchFamily="-110" charset="0"/>
                <a:ea typeface="+mn-ea"/>
                <a:cs typeface="+mn-cs"/>
              </a:rPr>
              <a:t>attacks based on more subtle clues and then adapt quickly. In this approach,</a:t>
            </a:r>
          </a:p>
          <a:p>
            <a:r>
              <a:rPr lang="en-US" sz="1200" b="0" i="0" u="none" strike="noStrike" kern="1200" baseline="0" dirty="0" smtClean="0">
                <a:solidFill>
                  <a:schemeClr val="tx1"/>
                </a:solidFill>
                <a:latin typeface="Arial" pitchFamily="-110" charset="0"/>
                <a:ea typeface="+mn-ea"/>
                <a:cs typeface="+mn-cs"/>
              </a:rPr>
              <a:t>anomaly detectors at local nodes look for evidence of unusual activity. For example,</a:t>
            </a:r>
          </a:p>
          <a:p>
            <a:r>
              <a:rPr lang="en-US" sz="1200" b="0" i="0" u="none" strike="noStrike" kern="1200" baseline="0" dirty="0" smtClean="0">
                <a:solidFill>
                  <a:schemeClr val="tx1"/>
                </a:solidFill>
                <a:latin typeface="Arial" pitchFamily="-110" charset="0"/>
                <a:ea typeface="+mn-ea"/>
                <a:cs typeface="+mn-cs"/>
              </a:rPr>
              <a:t>a machine that normally makes just a few network connections might suspect that an</a:t>
            </a:r>
          </a:p>
          <a:p>
            <a:r>
              <a:rPr lang="en-US" sz="1200" b="0" i="0" u="none" strike="noStrike" kern="1200" baseline="0" dirty="0" smtClean="0">
                <a:solidFill>
                  <a:schemeClr val="tx1"/>
                </a:solidFill>
                <a:latin typeface="Arial" pitchFamily="-110" charset="0"/>
                <a:ea typeface="+mn-ea"/>
                <a:cs typeface="+mn-cs"/>
              </a:rPr>
              <a:t>attack is under way if it is suddenly instructed to make connections at a higher rate.</a:t>
            </a:r>
          </a:p>
          <a:p>
            <a:r>
              <a:rPr lang="en-US" sz="1200" b="0" i="0" u="none" strike="noStrike" kern="1200" baseline="0" dirty="0" smtClean="0">
                <a:solidFill>
                  <a:schemeClr val="tx1"/>
                </a:solidFill>
                <a:latin typeface="Arial" pitchFamily="-110" charset="0"/>
                <a:ea typeface="+mn-ea"/>
                <a:cs typeface="+mn-cs"/>
              </a:rPr>
              <a:t>With only this evidence, the local system risks a false positive if it reacts to the suspected</a:t>
            </a:r>
          </a:p>
          <a:p>
            <a:r>
              <a:rPr lang="en-US" sz="1200" b="0" i="0" u="none" strike="noStrike" kern="1200" baseline="0" dirty="0" smtClean="0">
                <a:solidFill>
                  <a:schemeClr val="tx1"/>
                </a:solidFill>
                <a:latin typeface="Arial" pitchFamily="-110" charset="0"/>
                <a:ea typeface="+mn-ea"/>
                <a:cs typeface="+mn-cs"/>
              </a:rPr>
              <a:t>attack (say by disconnecting from the network and issuing an alert) but it risks</a:t>
            </a:r>
          </a:p>
          <a:p>
            <a:r>
              <a:rPr lang="en-US" sz="1200" b="0" i="0" u="none" strike="noStrike" kern="1200" baseline="0" dirty="0" smtClean="0">
                <a:solidFill>
                  <a:schemeClr val="tx1"/>
                </a:solidFill>
                <a:latin typeface="Arial" pitchFamily="-110" charset="0"/>
                <a:ea typeface="+mn-ea"/>
                <a:cs typeface="+mn-cs"/>
              </a:rPr>
              <a:t>a false negative if it ignores the attack or waits for further evidence. In an adaptive,</a:t>
            </a:r>
          </a:p>
          <a:p>
            <a:r>
              <a:rPr lang="en-US" sz="1200" b="0" i="0" u="none" strike="noStrike" kern="1200" baseline="0" dirty="0" smtClean="0">
                <a:solidFill>
                  <a:schemeClr val="tx1"/>
                </a:solidFill>
                <a:latin typeface="Arial" pitchFamily="-110" charset="0"/>
                <a:ea typeface="+mn-ea"/>
                <a:cs typeface="+mn-cs"/>
              </a:rPr>
              <a:t>cooperative system, the local node instead uses a peer-to-peer “gossip” protocol to</a:t>
            </a:r>
          </a:p>
          <a:p>
            <a:r>
              <a:rPr lang="en-US" sz="1200" b="0" i="0" u="none" strike="noStrike" kern="1200" baseline="0" dirty="0" smtClean="0">
                <a:solidFill>
                  <a:schemeClr val="tx1"/>
                </a:solidFill>
                <a:latin typeface="Arial" pitchFamily="-110" charset="0"/>
                <a:ea typeface="+mn-ea"/>
                <a:cs typeface="+mn-cs"/>
              </a:rPr>
              <a:t>inform other machines of its suspicion, in the form of a probability that the network</a:t>
            </a:r>
          </a:p>
          <a:p>
            <a:r>
              <a:rPr lang="en-US" sz="1200" b="0" i="0" u="none" strike="noStrike" kern="1200" baseline="0" dirty="0" smtClean="0">
                <a:solidFill>
                  <a:schemeClr val="tx1"/>
                </a:solidFill>
                <a:latin typeface="Arial" pitchFamily="-110" charset="0"/>
                <a:ea typeface="+mn-ea"/>
                <a:cs typeface="+mn-cs"/>
              </a:rPr>
              <a:t>is under attack. If a machine receives enough of these messages so that a threshold is</a:t>
            </a:r>
          </a:p>
          <a:p>
            <a:r>
              <a:rPr lang="en-US" sz="1200" b="0" i="0" u="none" strike="noStrike" kern="1200" baseline="0" dirty="0" smtClean="0">
                <a:solidFill>
                  <a:schemeClr val="tx1"/>
                </a:solidFill>
                <a:latin typeface="Arial" pitchFamily="-110" charset="0"/>
                <a:ea typeface="+mn-ea"/>
                <a:cs typeface="+mn-cs"/>
              </a:rPr>
              <a:t>exceeded, the machine assumes an attack is under way and responds. The machine</a:t>
            </a:r>
          </a:p>
          <a:p>
            <a:r>
              <a:rPr lang="en-US" sz="1200" b="0" i="0" u="none" strike="noStrike" kern="1200" baseline="0" dirty="0" smtClean="0">
                <a:solidFill>
                  <a:schemeClr val="tx1"/>
                </a:solidFill>
                <a:latin typeface="Arial" pitchFamily="-110" charset="0"/>
                <a:ea typeface="+mn-ea"/>
                <a:cs typeface="+mn-cs"/>
              </a:rPr>
              <a:t>may respond locally to defend itself and also send an alert to a central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An example of this approach is a scheme developed by Intel and referred to</a:t>
            </a:r>
          </a:p>
          <a:p>
            <a:r>
              <a:rPr lang="en-US" sz="1200" b="0" i="0" u="none" strike="noStrike" kern="1200" baseline="0" dirty="0" smtClean="0">
                <a:solidFill>
                  <a:schemeClr val="tx1"/>
                </a:solidFill>
                <a:latin typeface="Arial" pitchFamily="-110" charset="0"/>
                <a:ea typeface="+mn-ea"/>
                <a:cs typeface="+mn-cs"/>
              </a:rPr>
              <a:t>as autonomic enterprise security [AGOS06]. Figure 8.6 illustrates the approach.</a:t>
            </a:r>
          </a:p>
          <a:p>
            <a:r>
              <a:rPr lang="en-US" sz="1200" b="0" i="0" u="none" strike="noStrike" kern="1200" baseline="0" dirty="0" smtClean="0">
                <a:solidFill>
                  <a:schemeClr val="tx1"/>
                </a:solidFill>
                <a:latin typeface="Arial" pitchFamily="-110" charset="0"/>
                <a:ea typeface="+mn-ea"/>
                <a:cs typeface="+mn-cs"/>
              </a:rPr>
              <a:t> This approach does not rely solely on perimeter defense mechanisms, such as</a:t>
            </a:r>
          </a:p>
          <a:p>
            <a:r>
              <a:rPr lang="en-US" sz="1200" b="0" i="0" u="none" strike="noStrike" kern="1200" baseline="0" dirty="0" smtClean="0">
                <a:solidFill>
                  <a:schemeClr val="tx1"/>
                </a:solidFill>
                <a:latin typeface="Arial" pitchFamily="-110" charset="0"/>
                <a:ea typeface="+mn-ea"/>
                <a:cs typeface="+mn-cs"/>
              </a:rPr>
              <a:t>firewalls, or on individual host-based defenses. Instead, each end host and each</a:t>
            </a:r>
          </a:p>
          <a:p>
            <a:r>
              <a:rPr lang="en-US" sz="1200" b="0" i="0" u="none" strike="noStrike" kern="1200" baseline="0" dirty="0" smtClean="0">
                <a:solidFill>
                  <a:schemeClr val="tx1"/>
                </a:solidFill>
                <a:latin typeface="Arial" pitchFamily="-110" charset="0"/>
                <a:ea typeface="+mn-ea"/>
                <a:cs typeface="+mn-cs"/>
              </a:rPr>
              <a:t>network device (e.g., routers) is considered to be a potential sensor and may have</a:t>
            </a:r>
          </a:p>
          <a:p>
            <a:r>
              <a:rPr lang="en-US" sz="1200" b="0" i="0" u="none" strike="noStrike" kern="1200" baseline="0" dirty="0" smtClean="0">
                <a:solidFill>
                  <a:schemeClr val="tx1"/>
                </a:solidFill>
                <a:latin typeface="Arial" pitchFamily="-110" charset="0"/>
                <a:ea typeface="+mn-ea"/>
                <a:cs typeface="+mn-cs"/>
              </a:rPr>
              <a:t>the sensor software module installed. The sensors in this distributed configuration</a:t>
            </a:r>
          </a:p>
          <a:p>
            <a:r>
              <a:rPr lang="en-US" sz="1200" b="0" i="0" u="none" strike="noStrike" kern="1200" baseline="0" dirty="0" smtClean="0">
                <a:solidFill>
                  <a:schemeClr val="tx1"/>
                </a:solidFill>
                <a:latin typeface="Arial" pitchFamily="-110" charset="0"/>
                <a:ea typeface="+mn-ea"/>
                <a:cs typeface="+mn-cs"/>
              </a:rPr>
              <a:t>can exchange information to corroborate the state of the network (i.e., whether an</a:t>
            </a:r>
          </a:p>
          <a:p>
            <a:r>
              <a:rPr lang="en-US" sz="1200" b="0" i="0" u="none" strike="noStrike" kern="1200" baseline="0" dirty="0" smtClean="0">
                <a:solidFill>
                  <a:schemeClr val="tx1"/>
                </a:solidFill>
                <a:latin typeface="Arial" pitchFamily="-110" charset="0"/>
                <a:ea typeface="+mn-ea"/>
                <a:cs typeface="+mn-cs"/>
              </a:rPr>
              <a:t>attack is under way).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Intel designers provide the following motivation for this approach:</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1.  IDSs deployed selectively may miss a network-based attack or may be slow</a:t>
            </a:r>
          </a:p>
          <a:p>
            <a:r>
              <a:rPr lang="en-US" sz="1200" b="0" i="0" u="none" strike="noStrike" kern="1200" baseline="0" dirty="0" smtClean="0">
                <a:solidFill>
                  <a:schemeClr val="tx1"/>
                </a:solidFill>
                <a:latin typeface="Arial" pitchFamily="-110" charset="0"/>
                <a:ea typeface="+mn-ea"/>
                <a:cs typeface="+mn-cs"/>
              </a:rPr>
              <a:t>to recognize that an attack is under way. The use of multiple IDSs that</a:t>
            </a:r>
          </a:p>
          <a:p>
            <a:r>
              <a:rPr lang="en-US" sz="1200" b="0" i="0" u="none" strike="noStrike" kern="1200" baseline="0" dirty="0" smtClean="0">
                <a:solidFill>
                  <a:schemeClr val="tx1"/>
                </a:solidFill>
                <a:latin typeface="Arial" pitchFamily="-110" charset="0"/>
                <a:ea typeface="+mn-ea"/>
                <a:cs typeface="+mn-cs"/>
              </a:rPr>
              <a:t>share information has been shown to provide greater coverage and more</a:t>
            </a:r>
          </a:p>
          <a:p>
            <a:r>
              <a:rPr lang="en-US" sz="1200" b="0" i="0" u="none" strike="noStrike" kern="1200" baseline="0" dirty="0" smtClean="0">
                <a:solidFill>
                  <a:schemeClr val="tx1"/>
                </a:solidFill>
                <a:latin typeface="Arial" pitchFamily="-110" charset="0"/>
                <a:ea typeface="+mn-ea"/>
                <a:cs typeface="+mn-cs"/>
              </a:rPr>
              <a:t>rapid response to attacks, especially slowly growing attacks (e.g., [BAIL05],</a:t>
            </a:r>
          </a:p>
          <a:p>
            <a:r>
              <a:rPr lang="en-US" sz="1200" b="0" i="0" u="none" strike="noStrike" kern="1200" baseline="0" dirty="0" smtClean="0">
                <a:solidFill>
                  <a:schemeClr val="tx1"/>
                </a:solidFill>
                <a:latin typeface="Arial" pitchFamily="-110" charset="0"/>
                <a:ea typeface="+mn-ea"/>
                <a:cs typeface="+mn-cs"/>
              </a:rPr>
              <a:t>[RAJA05]).</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2.  Analysis of network traffic at the host level provides an environment in which</a:t>
            </a:r>
          </a:p>
          <a:p>
            <a:r>
              <a:rPr lang="en-US" sz="1200" b="0" i="0" u="none" strike="noStrike" kern="1200" baseline="0" dirty="0" smtClean="0">
                <a:solidFill>
                  <a:schemeClr val="tx1"/>
                </a:solidFill>
                <a:latin typeface="Arial" pitchFamily="-110" charset="0"/>
                <a:ea typeface="+mn-ea"/>
                <a:cs typeface="+mn-cs"/>
              </a:rPr>
              <a:t>there is much less network traffic than found at a network device such as a</a:t>
            </a:r>
          </a:p>
          <a:p>
            <a:r>
              <a:rPr lang="en-US" sz="1200" b="0" i="0" u="none" strike="noStrike" kern="1200" baseline="0" dirty="0" smtClean="0">
                <a:solidFill>
                  <a:schemeClr val="tx1"/>
                </a:solidFill>
                <a:latin typeface="Arial" pitchFamily="-110" charset="0"/>
                <a:ea typeface="+mn-ea"/>
                <a:cs typeface="+mn-cs"/>
              </a:rPr>
              <a:t>router. Thus, attack patterns will stand out more, providing in effect a higher</a:t>
            </a:r>
          </a:p>
          <a:p>
            <a:r>
              <a:rPr lang="en-US" sz="1200" b="0" i="0" u="none" strike="noStrike" kern="1200" baseline="0" dirty="0" smtClean="0">
                <a:solidFill>
                  <a:schemeClr val="tx1"/>
                </a:solidFill>
                <a:latin typeface="Arial" pitchFamily="-110" charset="0"/>
                <a:ea typeface="+mn-ea"/>
                <a:cs typeface="+mn-cs"/>
              </a:rPr>
              <a:t>signal-to-noise ratio.</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3.  Host-based detectors can make use of a richer set of data, possibly using</a:t>
            </a:r>
          </a:p>
          <a:p>
            <a:r>
              <a:rPr lang="en-US" sz="1200" b="0" i="0" u="none" strike="noStrike" kern="1200" baseline="0" dirty="0" smtClean="0">
                <a:solidFill>
                  <a:schemeClr val="tx1"/>
                </a:solidFill>
                <a:latin typeface="Arial" pitchFamily="-110" charset="0"/>
                <a:ea typeface="+mn-ea"/>
                <a:cs typeface="+mn-cs"/>
              </a:rPr>
              <a:t>application data from the host as input into the local classifier.</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 distributed or hybrid IDS can be constructed using multiple products from</a:t>
            </a:r>
          </a:p>
          <a:p>
            <a:r>
              <a:rPr lang="en-US" sz="1200" b="0" i="0" u="none" strike="noStrike" kern="1200" baseline="0" dirty="0" smtClean="0">
                <a:solidFill>
                  <a:schemeClr val="tx1"/>
                </a:solidFill>
                <a:latin typeface="Arial" pitchFamily="-110" charset="0"/>
                <a:ea typeface="+mn-ea"/>
                <a:cs typeface="+mn-cs"/>
              </a:rPr>
              <a:t>a single vendor, designed to share and exchange data [SCAR12]. This is clearly an</a:t>
            </a:r>
          </a:p>
          <a:p>
            <a:r>
              <a:rPr lang="en-US" sz="1200" b="0" i="0" u="none" strike="noStrike" kern="1200" baseline="0" dirty="0" smtClean="0">
                <a:solidFill>
                  <a:schemeClr val="tx1"/>
                </a:solidFill>
                <a:latin typeface="Arial" pitchFamily="-110" charset="0"/>
                <a:ea typeface="+mn-ea"/>
                <a:cs typeface="+mn-cs"/>
              </a:rPr>
              <a:t>easier, but may not be the most cost-effective or comprehensive solution. Alternatively,</a:t>
            </a:r>
          </a:p>
          <a:p>
            <a:r>
              <a:rPr lang="en-US" sz="1200" b="0" i="0" u="none" strike="noStrike" kern="1200" baseline="0" dirty="0" smtClean="0">
                <a:solidFill>
                  <a:schemeClr val="tx1"/>
                </a:solidFill>
                <a:latin typeface="Arial" pitchFamily="-110" charset="0"/>
                <a:ea typeface="+mn-ea"/>
                <a:cs typeface="+mn-cs"/>
              </a:rPr>
              <a:t>specialized security information and event management (SIEM) software</a:t>
            </a:r>
          </a:p>
          <a:p>
            <a:r>
              <a:rPr lang="en-US" sz="1200" b="0" i="0" u="none" strike="noStrike" kern="1200" baseline="0" dirty="0" smtClean="0">
                <a:solidFill>
                  <a:schemeClr val="tx1"/>
                </a:solidFill>
                <a:latin typeface="Arial" pitchFamily="-110" charset="0"/>
                <a:ea typeface="+mn-ea"/>
                <a:cs typeface="+mn-cs"/>
              </a:rPr>
              <a:t>exists that can import and analyze data from a variety of sources, sensors, and</a:t>
            </a:r>
          </a:p>
          <a:p>
            <a:r>
              <a:rPr lang="en-US" sz="1200" b="0" i="0" u="none" strike="noStrike" kern="1200" baseline="0" dirty="0" smtClean="0">
                <a:solidFill>
                  <a:schemeClr val="tx1"/>
                </a:solidFill>
                <a:latin typeface="Arial" pitchFamily="-110" charset="0"/>
                <a:ea typeface="+mn-ea"/>
                <a:cs typeface="+mn-cs"/>
              </a:rPr>
              <a:t>products. Such software may well rely on standardized protocols, such as Intrusion</a:t>
            </a:r>
          </a:p>
          <a:p>
            <a:r>
              <a:rPr lang="en-US" sz="1200" b="0" i="0" u="none" strike="noStrike" kern="1200" baseline="0" dirty="0" smtClean="0">
                <a:solidFill>
                  <a:schemeClr val="tx1"/>
                </a:solidFill>
                <a:latin typeface="Arial" pitchFamily="-110" charset="0"/>
                <a:ea typeface="+mn-ea"/>
                <a:cs typeface="+mn-cs"/>
              </a:rPr>
              <a:t>Detection Exchange Format we discuss in the next section. An analogy may help</a:t>
            </a:r>
          </a:p>
          <a:p>
            <a:r>
              <a:rPr lang="en-US" sz="1200" b="0" i="0" u="none" strike="noStrike" kern="1200" baseline="0" dirty="0" smtClean="0">
                <a:solidFill>
                  <a:schemeClr val="tx1"/>
                </a:solidFill>
                <a:latin typeface="Arial" pitchFamily="-110" charset="0"/>
                <a:ea typeface="+mn-ea"/>
                <a:cs typeface="+mn-cs"/>
              </a:rPr>
              <a:t>clarify the advantage of this distributed approach. Suppose that a single host is subject</a:t>
            </a:r>
          </a:p>
          <a:p>
            <a:r>
              <a:rPr lang="en-US" sz="1200" b="0" i="0" u="none" strike="noStrike" kern="1200" baseline="0" dirty="0" smtClean="0">
                <a:solidFill>
                  <a:schemeClr val="tx1"/>
                </a:solidFill>
                <a:latin typeface="Arial" pitchFamily="-110" charset="0"/>
                <a:ea typeface="+mn-ea"/>
                <a:cs typeface="+mn-cs"/>
              </a:rPr>
              <a:t>to a prolonged attack and that the host is configured to minimize false positives.</a:t>
            </a:r>
          </a:p>
          <a:p>
            <a:r>
              <a:rPr lang="en-US" sz="1200" b="0" i="0" u="none" strike="noStrike" kern="1200" baseline="0" dirty="0" smtClean="0">
                <a:solidFill>
                  <a:schemeClr val="tx1"/>
                </a:solidFill>
                <a:latin typeface="Arial" pitchFamily="-110" charset="0"/>
                <a:ea typeface="+mn-ea"/>
                <a:cs typeface="+mn-cs"/>
              </a:rPr>
              <a:t>Early on in the attack, no alert is sounded because the risk of false positive is high.</a:t>
            </a:r>
          </a:p>
          <a:p>
            <a:r>
              <a:rPr lang="en-US" sz="1200" b="0" i="0" u="none" strike="noStrike" kern="1200" baseline="0" dirty="0" smtClean="0">
                <a:solidFill>
                  <a:schemeClr val="tx1"/>
                </a:solidFill>
                <a:latin typeface="Arial" pitchFamily="-110" charset="0"/>
                <a:ea typeface="+mn-ea"/>
                <a:cs typeface="+mn-cs"/>
              </a:rPr>
              <a:t>If the attack persists, the evidence that an attack is under way becomes stronger and</a:t>
            </a:r>
          </a:p>
          <a:p>
            <a:r>
              <a:rPr lang="en-US" sz="1200" b="0" i="0" u="none" strike="noStrike" kern="1200" baseline="0" dirty="0" smtClean="0">
                <a:solidFill>
                  <a:schemeClr val="tx1"/>
                </a:solidFill>
                <a:latin typeface="Arial" pitchFamily="-110" charset="0"/>
                <a:ea typeface="+mn-ea"/>
                <a:cs typeface="+mn-cs"/>
              </a:rPr>
              <a:t>the risk of false positive decreases. However, much time has passed. Now consider</a:t>
            </a:r>
          </a:p>
          <a:p>
            <a:r>
              <a:rPr lang="en-US" sz="1200" b="0" i="0" u="none" strike="noStrike" kern="1200" baseline="0" dirty="0" smtClean="0">
                <a:solidFill>
                  <a:schemeClr val="tx1"/>
                </a:solidFill>
                <a:latin typeface="Arial" pitchFamily="-110" charset="0"/>
                <a:ea typeface="+mn-ea"/>
                <a:cs typeface="+mn-cs"/>
              </a:rPr>
              <a:t>many local sensors, each of which suspect the onset of an attack and all of which collaborate.</a:t>
            </a:r>
          </a:p>
          <a:p>
            <a:r>
              <a:rPr lang="en-US" sz="1200" b="0" i="0" u="none" strike="noStrike" kern="1200" baseline="0" dirty="0" smtClean="0">
                <a:solidFill>
                  <a:schemeClr val="tx1"/>
                </a:solidFill>
                <a:latin typeface="Arial" pitchFamily="-110" charset="0"/>
                <a:ea typeface="+mn-ea"/>
                <a:cs typeface="+mn-cs"/>
              </a:rPr>
              <a:t>Because numerous systems see the same evidence, an alert can be issued</a:t>
            </a:r>
          </a:p>
          <a:p>
            <a:r>
              <a:rPr lang="en-US" sz="1200" b="0" i="0" u="none" strike="noStrike" kern="1200" baseline="0" dirty="0" smtClean="0">
                <a:solidFill>
                  <a:schemeClr val="tx1"/>
                </a:solidFill>
                <a:latin typeface="Arial" pitchFamily="-110" charset="0"/>
                <a:ea typeface="+mn-ea"/>
                <a:cs typeface="+mn-cs"/>
              </a:rPr>
              <a:t>with a low false positive risk. Thus, instead of a long period of time, we use a large</a:t>
            </a:r>
          </a:p>
          <a:p>
            <a:r>
              <a:rPr lang="en-US" sz="1200" b="0" i="0" u="none" strike="noStrike" kern="1200" baseline="0" dirty="0" smtClean="0">
                <a:solidFill>
                  <a:schemeClr val="tx1"/>
                </a:solidFill>
                <a:latin typeface="Arial" pitchFamily="-110" charset="0"/>
                <a:ea typeface="+mn-ea"/>
                <a:cs typeface="+mn-cs"/>
              </a:rPr>
              <a:t>number of sensors to reduce false positives and still detect attacks. A number of</a:t>
            </a:r>
          </a:p>
          <a:p>
            <a:r>
              <a:rPr lang="en-US" sz="1200" b="0" i="0" u="none" strike="noStrike" kern="1200" baseline="0" dirty="0" smtClean="0">
                <a:solidFill>
                  <a:schemeClr val="tx1"/>
                </a:solidFill>
                <a:latin typeface="Arial" pitchFamily="-110" charset="0"/>
                <a:ea typeface="+mn-ea"/>
                <a:cs typeface="+mn-cs"/>
              </a:rPr>
              <a:t>vendors now offer this type of product.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We now summarize the principal elements of this approach, illustrated in Figure</a:t>
            </a:r>
          </a:p>
          <a:p>
            <a:r>
              <a:rPr lang="en-US" sz="1200" b="0" i="0" u="none" strike="noStrike" kern="1200" baseline="0" dirty="0" smtClean="0">
                <a:solidFill>
                  <a:schemeClr val="tx1"/>
                </a:solidFill>
                <a:latin typeface="Arial" pitchFamily="-110" charset="0"/>
                <a:ea typeface="+mn-ea"/>
                <a:cs typeface="+mn-cs"/>
              </a:rPr>
              <a:t>8.6. A central system is configured with a default set of security policies. Based</a:t>
            </a:r>
          </a:p>
          <a:p>
            <a:r>
              <a:rPr lang="en-US" sz="1200" b="0" i="0" u="none" strike="noStrike" kern="1200" baseline="0" dirty="0" smtClean="0">
                <a:solidFill>
                  <a:schemeClr val="tx1"/>
                </a:solidFill>
                <a:latin typeface="Arial" pitchFamily="-110" charset="0"/>
                <a:ea typeface="+mn-ea"/>
                <a:cs typeface="+mn-cs"/>
              </a:rPr>
              <a:t>on input from distributed sensors, these policies are adapted and specific actions</a:t>
            </a:r>
          </a:p>
          <a:p>
            <a:r>
              <a:rPr lang="en-US" sz="1200" b="0" i="0" u="none" strike="noStrike" kern="1200" baseline="0" dirty="0" smtClean="0">
                <a:solidFill>
                  <a:schemeClr val="tx1"/>
                </a:solidFill>
                <a:latin typeface="Arial" pitchFamily="-110" charset="0"/>
                <a:ea typeface="+mn-ea"/>
                <a:cs typeface="+mn-cs"/>
              </a:rPr>
              <a:t>are communicated to the various platforms in the distributed system. The </a:t>
            </a:r>
            <a:r>
              <a:rPr lang="en-US" sz="1200" b="0" i="0" u="none" strike="noStrike" kern="1200" baseline="0" dirty="0" err="1" smtClean="0">
                <a:solidFill>
                  <a:schemeClr val="tx1"/>
                </a:solidFill>
                <a:latin typeface="Arial" pitchFamily="-110" charset="0"/>
                <a:ea typeface="+mn-ea"/>
                <a:cs typeface="+mn-cs"/>
              </a:rPr>
              <a:t>devicespecific</a:t>
            </a:r>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policies may include immediate actions to take or parameter settings to be</a:t>
            </a:r>
          </a:p>
          <a:p>
            <a:r>
              <a:rPr lang="en-US" sz="1200" b="0" i="0" u="none" strike="noStrike" kern="1200" baseline="0" dirty="0" smtClean="0">
                <a:solidFill>
                  <a:schemeClr val="tx1"/>
                </a:solidFill>
                <a:latin typeface="Arial" pitchFamily="-110" charset="0"/>
                <a:ea typeface="+mn-ea"/>
                <a:cs typeface="+mn-cs"/>
              </a:rPr>
              <a:t>adjusted. The central system also communicates collaborative policies to all platforms</a:t>
            </a:r>
          </a:p>
          <a:p>
            <a:r>
              <a:rPr lang="en-US" sz="1200" b="0" i="0" u="none" strike="noStrike" kern="1200" baseline="0" dirty="0" smtClean="0">
                <a:solidFill>
                  <a:schemeClr val="tx1"/>
                </a:solidFill>
                <a:latin typeface="Arial" pitchFamily="-110" charset="0"/>
                <a:ea typeface="+mn-ea"/>
                <a:cs typeface="+mn-cs"/>
              </a:rPr>
              <a:t>that adjust the timing and content of collaborative gossip messages. Three</a:t>
            </a:r>
          </a:p>
          <a:p>
            <a:r>
              <a:rPr lang="en-US" sz="1200" b="0" i="0" u="none" strike="noStrike" kern="1200" baseline="0" dirty="0" smtClean="0">
                <a:solidFill>
                  <a:schemeClr val="tx1"/>
                </a:solidFill>
                <a:latin typeface="Arial" pitchFamily="-110" charset="0"/>
                <a:ea typeface="+mn-ea"/>
                <a:cs typeface="+mn-cs"/>
              </a:rPr>
              <a:t>types of input guide the actions of the central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Summary events:  Events from various sources are collected by intermediate</a:t>
            </a:r>
          </a:p>
          <a:p>
            <a:r>
              <a:rPr lang="en-US" sz="1200" b="0" i="0" u="none" strike="noStrike" kern="1200" baseline="0" dirty="0" smtClean="0">
                <a:solidFill>
                  <a:schemeClr val="tx1"/>
                </a:solidFill>
                <a:latin typeface="Arial" pitchFamily="-110" charset="0"/>
                <a:ea typeface="+mn-ea"/>
                <a:cs typeface="+mn-cs"/>
              </a:rPr>
              <a:t>collection points such as firewalls, IDSs, or servers that serve a specific segment</a:t>
            </a:r>
          </a:p>
          <a:p>
            <a:r>
              <a:rPr lang="en-US" sz="1200" b="0" i="0" u="none" strike="noStrike" kern="1200" baseline="0" dirty="0" smtClean="0">
                <a:solidFill>
                  <a:schemeClr val="tx1"/>
                </a:solidFill>
                <a:latin typeface="Arial" pitchFamily="-110" charset="0"/>
                <a:ea typeface="+mn-ea"/>
                <a:cs typeface="+mn-cs"/>
              </a:rPr>
              <a:t>of the enterprise network. These events are summarized for delivery to</a:t>
            </a:r>
          </a:p>
          <a:p>
            <a:r>
              <a:rPr lang="en-US" sz="1200" b="0" i="0" u="none" strike="noStrike" kern="1200" baseline="0" dirty="0" smtClean="0">
                <a:solidFill>
                  <a:schemeClr val="tx1"/>
                </a:solidFill>
                <a:latin typeface="Arial" pitchFamily="-110" charset="0"/>
                <a:ea typeface="+mn-ea"/>
                <a:cs typeface="+mn-cs"/>
              </a:rPr>
              <a:t>the central policy system.</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DDI events:  Distributed detection and inference (DDI) events are alerts that</a:t>
            </a:r>
          </a:p>
          <a:p>
            <a:r>
              <a:rPr lang="en-US" sz="1200" b="0" i="0" u="none" strike="noStrike" kern="1200" baseline="0" dirty="0" smtClean="0">
                <a:solidFill>
                  <a:schemeClr val="tx1"/>
                </a:solidFill>
                <a:latin typeface="Arial" pitchFamily="-110" charset="0"/>
                <a:ea typeface="+mn-ea"/>
                <a:cs typeface="+mn-cs"/>
              </a:rPr>
              <a:t>are generated when the gossip traffic enables a platform to conclude that an</a:t>
            </a:r>
          </a:p>
          <a:p>
            <a:r>
              <a:rPr lang="en-US" sz="1200" b="0" i="0" u="none" strike="noStrike" kern="1200" baseline="0" dirty="0" smtClean="0">
                <a:solidFill>
                  <a:schemeClr val="tx1"/>
                </a:solidFill>
                <a:latin typeface="Arial" pitchFamily="-110" charset="0"/>
                <a:ea typeface="+mn-ea"/>
                <a:cs typeface="+mn-cs"/>
              </a:rPr>
              <a:t>attack is under way.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PEP events:  Policy enforcement points (PEPs) reside on trusted, self-defending</a:t>
            </a:r>
          </a:p>
          <a:p>
            <a:r>
              <a:rPr lang="en-US" sz="1200" b="0" i="0" u="none" strike="noStrike" kern="1200" baseline="0" dirty="0" smtClean="0">
                <a:solidFill>
                  <a:schemeClr val="tx1"/>
                </a:solidFill>
                <a:latin typeface="Arial" pitchFamily="-110" charset="0"/>
                <a:ea typeface="+mn-ea"/>
                <a:cs typeface="+mn-cs"/>
              </a:rPr>
              <a:t>platforms and intelligent IDSs. These systems correlate distributed</a:t>
            </a:r>
          </a:p>
          <a:p>
            <a:r>
              <a:rPr lang="en-US" sz="1200" b="0" i="0" u="none" strike="noStrike" kern="1200" baseline="0" dirty="0" smtClean="0">
                <a:solidFill>
                  <a:schemeClr val="tx1"/>
                </a:solidFill>
                <a:latin typeface="Arial" pitchFamily="-110" charset="0"/>
                <a:ea typeface="+mn-ea"/>
                <a:cs typeface="+mn-cs"/>
              </a:rPr>
              <a:t>information, local decisions, and individual  device actions to detect intrusions</a:t>
            </a:r>
          </a:p>
          <a:p>
            <a:r>
              <a:rPr lang="en-US" sz="1200" b="0" i="0" u="none" strike="noStrike" kern="1200" baseline="0" dirty="0" smtClean="0">
                <a:solidFill>
                  <a:schemeClr val="tx1"/>
                </a:solidFill>
                <a:latin typeface="Arial" pitchFamily="-110" charset="0"/>
                <a:ea typeface="+mn-ea"/>
                <a:cs typeface="+mn-cs"/>
              </a:rPr>
              <a:t>that may not be evident at the host level.</a:t>
            </a:r>
            <a:endParaRPr lang="en-US" dirty="0">
              <a:latin typeface="Times New Roman"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To facilitate the development of distributed IDSs that can function across a wide</a:t>
            </a:r>
          </a:p>
          <a:p>
            <a:r>
              <a:rPr lang="en-US" sz="1200" b="0" i="0" u="none" strike="noStrike" kern="1200" baseline="0" dirty="0" smtClean="0">
                <a:solidFill>
                  <a:schemeClr val="tx1"/>
                </a:solidFill>
                <a:latin typeface="Arial" pitchFamily="-110" charset="0"/>
                <a:ea typeface="+mn-ea"/>
                <a:cs typeface="+mn-cs"/>
              </a:rPr>
              <a:t>range of platforms and environments, standards are needed to support interoperability.</a:t>
            </a:r>
          </a:p>
          <a:p>
            <a:r>
              <a:rPr lang="en-US" sz="1200" b="0" i="0" u="none" strike="noStrike" kern="1200" baseline="0" dirty="0" smtClean="0">
                <a:solidFill>
                  <a:schemeClr val="tx1"/>
                </a:solidFill>
                <a:latin typeface="Arial" pitchFamily="-110" charset="0"/>
                <a:ea typeface="+mn-ea"/>
                <a:cs typeface="+mn-cs"/>
              </a:rPr>
              <a:t>Such standards are the focus of the IETF Intrusion Detection Working</a:t>
            </a:r>
          </a:p>
          <a:p>
            <a:r>
              <a:rPr lang="en-US" sz="1200" b="0" i="0" u="none" strike="noStrike" kern="1200" baseline="0" dirty="0" smtClean="0">
                <a:solidFill>
                  <a:schemeClr val="tx1"/>
                </a:solidFill>
                <a:latin typeface="Arial" pitchFamily="-110" charset="0"/>
                <a:ea typeface="+mn-ea"/>
                <a:cs typeface="+mn-cs"/>
              </a:rPr>
              <a:t>Group. The purpose of the working group is to define data formats and exchange</a:t>
            </a:r>
          </a:p>
          <a:p>
            <a:r>
              <a:rPr lang="en-US" sz="1200" b="0" i="0" u="none" strike="noStrike" kern="1200" baseline="0" dirty="0" smtClean="0">
                <a:solidFill>
                  <a:schemeClr val="tx1"/>
                </a:solidFill>
                <a:latin typeface="Arial" pitchFamily="-110" charset="0"/>
                <a:ea typeface="+mn-ea"/>
                <a:cs typeface="+mn-cs"/>
              </a:rPr>
              <a:t>procedures for sharing information of interest to intrusion detection and response</a:t>
            </a:r>
          </a:p>
          <a:p>
            <a:r>
              <a:rPr lang="en-US" sz="1200" b="0" i="0" u="none" strike="noStrike" kern="1200" baseline="0" dirty="0" smtClean="0">
                <a:solidFill>
                  <a:schemeClr val="tx1"/>
                </a:solidFill>
                <a:latin typeface="Arial" pitchFamily="-110" charset="0"/>
                <a:ea typeface="+mn-ea"/>
                <a:cs typeface="+mn-cs"/>
              </a:rPr>
              <a:t>systems and to management systems that may need to interact with them. The</a:t>
            </a:r>
          </a:p>
          <a:p>
            <a:r>
              <a:rPr lang="en-US" sz="1200" b="0" i="0" u="none" strike="noStrike" kern="1200" baseline="0" dirty="0" smtClean="0">
                <a:solidFill>
                  <a:schemeClr val="tx1"/>
                </a:solidFill>
                <a:latin typeface="Arial" pitchFamily="-110" charset="0"/>
                <a:ea typeface="+mn-ea"/>
                <a:cs typeface="+mn-cs"/>
              </a:rPr>
              <a:t>working group issued the following RFCs in 2007:</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Intrusion Detection Message Exchange Requirements (RFC 4766):  This</a:t>
            </a:r>
          </a:p>
          <a:p>
            <a:r>
              <a:rPr lang="en-US" sz="1200" b="0" i="0" u="none" strike="noStrike" kern="1200" baseline="0" dirty="0" smtClean="0">
                <a:solidFill>
                  <a:schemeClr val="tx1"/>
                </a:solidFill>
                <a:latin typeface="Arial" pitchFamily="-110" charset="0"/>
                <a:ea typeface="+mn-ea"/>
                <a:cs typeface="+mn-cs"/>
              </a:rPr>
              <a:t>document defines requirements for the Intrusion Detection Message</a:t>
            </a:r>
          </a:p>
          <a:p>
            <a:r>
              <a:rPr lang="en-US" sz="1200" b="0" i="0" u="none" strike="noStrike" kern="1200" baseline="0" dirty="0" smtClean="0">
                <a:solidFill>
                  <a:schemeClr val="tx1"/>
                </a:solidFill>
                <a:latin typeface="Arial" pitchFamily="-110" charset="0"/>
                <a:ea typeface="+mn-ea"/>
                <a:cs typeface="+mn-cs"/>
              </a:rPr>
              <a:t>Exchange Format (IDMEF). The document also specifies requirements for a</a:t>
            </a:r>
          </a:p>
          <a:p>
            <a:r>
              <a:rPr lang="en-US" sz="1200" b="0" i="0" u="none" strike="noStrike" kern="1200" baseline="0" dirty="0" smtClean="0">
                <a:solidFill>
                  <a:schemeClr val="tx1"/>
                </a:solidFill>
                <a:latin typeface="Arial" pitchFamily="-110" charset="0"/>
                <a:ea typeface="+mn-ea"/>
                <a:cs typeface="+mn-cs"/>
              </a:rPr>
              <a:t>communication protocol for communicating IDMEF.</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The Intrusion Detection Message Exchange Format (RFC 4765):  This</a:t>
            </a:r>
          </a:p>
          <a:p>
            <a:r>
              <a:rPr lang="en-US" sz="1200" b="0" i="0" u="none" strike="noStrike" kern="1200" baseline="0" dirty="0" smtClean="0">
                <a:solidFill>
                  <a:schemeClr val="tx1"/>
                </a:solidFill>
                <a:latin typeface="Arial" pitchFamily="-110" charset="0"/>
                <a:ea typeface="+mn-ea"/>
                <a:cs typeface="+mn-cs"/>
              </a:rPr>
              <a:t>document describes a data model to represent information exported by</a:t>
            </a:r>
          </a:p>
          <a:p>
            <a:r>
              <a:rPr lang="en-US" sz="1200" b="0" i="0" u="none" strike="noStrike" kern="1200" baseline="0" dirty="0" smtClean="0">
                <a:solidFill>
                  <a:schemeClr val="tx1"/>
                </a:solidFill>
                <a:latin typeface="Arial" pitchFamily="-110" charset="0"/>
                <a:ea typeface="+mn-ea"/>
                <a:cs typeface="+mn-cs"/>
              </a:rPr>
              <a:t>intrusion detection systems and explains the rationale for using this model.</a:t>
            </a:r>
          </a:p>
          <a:p>
            <a:r>
              <a:rPr lang="en-US" sz="1200" b="0" i="0" u="none" strike="noStrike" kern="1200" baseline="0" dirty="0" smtClean="0">
                <a:solidFill>
                  <a:schemeClr val="tx1"/>
                </a:solidFill>
                <a:latin typeface="Arial" pitchFamily="-110" charset="0"/>
                <a:ea typeface="+mn-ea"/>
                <a:cs typeface="+mn-cs"/>
              </a:rPr>
              <a:t>An implementation of the data model in the Extensible Markup Language</a:t>
            </a:r>
          </a:p>
          <a:p>
            <a:r>
              <a:rPr lang="en-US" sz="1200" b="0" i="0" u="none" strike="noStrike" kern="1200" baseline="0" dirty="0" smtClean="0">
                <a:solidFill>
                  <a:schemeClr val="tx1"/>
                </a:solidFill>
                <a:latin typeface="Arial" pitchFamily="-110" charset="0"/>
                <a:ea typeface="+mn-ea"/>
                <a:cs typeface="+mn-cs"/>
              </a:rPr>
              <a:t>(XML) is presented, an XML Document Type Definition is developed, and</a:t>
            </a:r>
          </a:p>
          <a:p>
            <a:r>
              <a:rPr lang="en-US" sz="1200" b="0" i="0" u="none" strike="noStrike" kern="1200" baseline="0" dirty="0" smtClean="0">
                <a:solidFill>
                  <a:schemeClr val="tx1"/>
                </a:solidFill>
                <a:latin typeface="Arial" pitchFamily="-110" charset="0"/>
                <a:ea typeface="+mn-ea"/>
                <a:cs typeface="+mn-cs"/>
              </a:rPr>
              <a:t>examples are provided.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The Intrusion Detection Exchange Protocol (RFC 4767):  This document</a:t>
            </a:r>
          </a:p>
          <a:p>
            <a:r>
              <a:rPr lang="en-US" sz="1200" b="0" i="0" u="none" strike="noStrike" kern="1200" baseline="0" dirty="0" smtClean="0">
                <a:solidFill>
                  <a:schemeClr val="tx1"/>
                </a:solidFill>
                <a:latin typeface="Arial" pitchFamily="-110" charset="0"/>
                <a:ea typeface="+mn-ea"/>
                <a:cs typeface="+mn-cs"/>
              </a:rPr>
              <a:t>describes the Intrusion Detection Exchange Protocol (IDXP), an</a:t>
            </a:r>
          </a:p>
          <a:p>
            <a:r>
              <a:rPr lang="en-US" sz="1200" b="0" i="0" u="none" strike="noStrike" kern="1200" baseline="0" dirty="0" smtClean="0">
                <a:solidFill>
                  <a:schemeClr val="tx1"/>
                </a:solidFill>
                <a:latin typeface="Arial" pitchFamily="-110" charset="0"/>
                <a:ea typeface="+mn-ea"/>
                <a:cs typeface="+mn-cs"/>
              </a:rPr>
              <a:t>application-level protocol for exchanging data between intrusion detection</a:t>
            </a:r>
          </a:p>
          <a:p>
            <a:r>
              <a:rPr lang="en-US" sz="1200" b="0" i="0" u="none" strike="noStrike" kern="1200" baseline="0" dirty="0" smtClean="0">
                <a:solidFill>
                  <a:schemeClr val="tx1"/>
                </a:solidFill>
                <a:latin typeface="Arial" pitchFamily="-110" charset="0"/>
                <a:ea typeface="+mn-ea"/>
                <a:cs typeface="+mn-cs"/>
              </a:rPr>
              <a:t>entities. IDXP supports mutual-authentication, integrity, and confidentiality</a:t>
            </a:r>
          </a:p>
          <a:p>
            <a:r>
              <a:rPr lang="en-US" sz="1200" b="0" i="0" u="none" strike="noStrike" kern="1200" baseline="0" dirty="0" smtClean="0">
                <a:solidFill>
                  <a:schemeClr val="tx1"/>
                </a:solidFill>
                <a:latin typeface="Arial" pitchFamily="-110" charset="0"/>
                <a:ea typeface="+mn-ea"/>
                <a:cs typeface="+mn-cs"/>
              </a:rPr>
              <a:t>over a connection-oriented protocol.</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32</a:t>
            </a:fld>
            <a:endParaRPr lang="en-AU" dirty="0"/>
          </a:p>
        </p:txBody>
      </p:sp>
    </p:spTree>
    <p:extLst>
      <p:ext uri="{BB962C8B-B14F-4D97-AF65-F5344CB8AC3E}">
        <p14:creationId xmlns:p14="http://schemas.microsoft.com/office/powerpoint/2010/main" val="243018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2B049-E3D8-8C42-A58E-9986AC378AFD}" type="slidenum">
              <a:rPr lang="en-AU"/>
              <a:pPr/>
              <a:t>33</a:t>
            </a:fld>
            <a:endParaRPr lang="en-AU"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10" charset="0"/>
                <a:ea typeface="+mn-ea"/>
                <a:cs typeface="+mn-cs"/>
              </a:rPr>
              <a:t>Figure 8.7 illustrates the key elements of the model on which the intrusion</a:t>
            </a:r>
          </a:p>
          <a:p>
            <a:r>
              <a:rPr lang="en-US" sz="1200" b="0" kern="1200" baseline="0" dirty="0" smtClean="0">
                <a:solidFill>
                  <a:schemeClr val="tx1"/>
                </a:solidFill>
                <a:latin typeface="Arial" pitchFamily="-110" charset="0"/>
                <a:ea typeface="+mn-ea"/>
                <a:cs typeface="+mn-cs"/>
              </a:rPr>
              <a:t>detection message exchange approach is based. This model does not correspond</a:t>
            </a:r>
          </a:p>
          <a:p>
            <a:r>
              <a:rPr lang="en-US" sz="1200" b="0" kern="1200" baseline="0" dirty="0" smtClean="0">
                <a:solidFill>
                  <a:schemeClr val="tx1"/>
                </a:solidFill>
                <a:latin typeface="Arial" pitchFamily="-110" charset="0"/>
                <a:ea typeface="+mn-ea"/>
                <a:cs typeface="+mn-cs"/>
              </a:rPr>
              <a:t>to any particular product or implementation, but its functional components are the</a:t>
            </a:r>
          </a:p>
          <a:p>
            <a:r>
              <a:rPr lang="en-US" sz="1200" b="0" kern="1200" baseline="0" dirty="0" smtClean="0">
                <a:solidFill>
                  <a:schemeClr val="tx1"/>
                </a:solidFill>
                <a:latin typeface="Arial" pitchFamily="-110" charset="0"/>
                <a:ea typeface="+mn-ea"/>
                <a:cs typeface="+mn-cs"/>
              </a:rPr>
              <a:t>key elements of any IDS. The functional components are as follows: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Data source: The raw data that an IDS uses to detect unauthorized or undesired</a:t>
            </a:r>
          </a:p>
          <a:p>
            <a:r>
              <a:rPr lang="en-US" sz="1200" b="0" kern="1200" baseline="0" dirty="0" smtClean="0">
                <a:solidFill>
                  <a:schemeClr val="tx1"/>
                </a:solidFill>
                <a:latin typeface="Arial" pitchFamily="-110" charset="0"/>
                <a:ea typeface="+mn-ea"/>
                <a:cs typeface="+mn-cs"/>
              </a:rPr>
              <a:t>activity. Common data sources include network packets, operating system</a:t>
            </a:r>
          </a:p>
          <a:p>
            <a:r>
              <a:rPr lang="en-US" sz="1200" b="0" kern="1200" baseline="0" dirty="0" smtClean="0">
                <a:solidFill>
                  <a:schemeClr val="tx1"/>
                </a:solidFill>
                <a:latin typeface="Arial" pitchFamily="-110" charset="0"/>
                <a:ea typeface="+mn-ea"/>
                <a:cs typeface="+mn-cs"/>
              </a:rPr>
              <a:t>audit logs, application audit logs, and system-generated checksum data.</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Sensor: Collects data from the data source. The sensor forwards events to the</a:t>
            </a:r>
          </a:p>
          <a:p>
            <a:r>
              <a:rPr lang="en-US" sz="1200" b="0" kern="1200" baseline="0" dirty="0" smtClean="0">
                <a:solidFill>
                  <a:schemeClr val="tx1"/>
                </a:solidFill>
                <a:latin typeface="Arial" pitchFamily="-110" charset="0"/>
                <a:ea typeface="+mn-ea"/>
                <a:cs typeface="+mn-cs"/>
              </a:rPr>
              <a:t>analyzer.</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Analyzer: The ID component or process that analyzes the data collected by</a:t>
            </a:r>
          </a:p>
          <a:p>
            <a:r>
              <a:rPr lang="en-US" sz="1200" b="0" kern="1200" baseline="0" dirty="0" smtClean="0">
                <a:solidFill>
                  <a:schemeClr val="tx1"/>
                </a:solidFill>
                <a:latin typeface="Arial" pitchFamily="-110" charset="0"/>
                <a:ea typeface="+mn-ea"/>
                <a:cs typeface="+mn-cs"/>
              </a:rPr>
              <a:t>the sensor for signs of unauthorized or undesired activity or for events that</a:t>
            </a:r>
          </a:p>
          <a:p>
            <a:r>
              <a:rPr lang="en-US" sz="1200" b="0" kern="1200" baseline="0" dirty="0" smtClean="0">
                <a:solidFill>
                  <a:schemeClr val="tx1"/>
                </a:solidFill>
                <a:latin typeface="Arial" pitchFamily="-110" charset="0"/>
                <a:ea typeface="+mn-ea"/>
                <a:cs typeface="+mn-cs"/>
              </a:rPr>
              <a:t>might be of interest to the security administrator. In many existing IDSs, the</a:t>
            </a:r>
          </a:p>
          <a:p>
            <a:r>
              <a:rPr lang="en-US" sz="1200" b="0" kern="1200" baseline="0" dirty="0" smtClean="0">
                <a:solidFill>
                  <a:schemeClr val="tx1"/>
                </a:solidFill>
                <a:latin typeface="Arial" pitchFamily="-110" charset="0"/>
                <a:ea typeface="+mn-ea"/>
                <a:cs typeface="+mn-cs"/>
              </a:rPr>
              <a:t>sensor and the analyzer are part of the same component.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Administrator: The human with overall responsibility for setting the security</a:t>
            </a:r>
          </a:p>
          <a:p>
            <a:r>
              <a:rPr lang="en-US" sz="1200" b="0" kern="1200" baseline="0" dirty="0" smtClean="0">
                <a:solidFill>
                  <a:schemeClr val="tx1"/>
                </a:solidFill>
                <a:latin typeface="Arial" pitchFamily="-110" charset="0"/>
                <a:ea typeface="+mn-ea"/>
                <a:cs typeface="+mn-cs"/>
              </a:rPr>
              <a:t>policy of the organization, and, thus, for decisions about deploying and</a:t>
            </a:r>
          </a:p>
          <a:p>
            <a:r>
              <a:rPr lang="en-US" sz="1200" b="0" kern="1200" baseline="0" dirty="0" smtClean="0">
                <a:solidFill>
                  <a:schemeClr val="tx1"/>
                </a:solidFill>
                <a:latin typeface="Arial" pitchFamily="-110" charset="0"/>
                <a:ea typeface="+mn-ea"/>
                <a:cs typeface="+mn-cs"/>
              </a:rPr>
              <a:t>configuring the IDS. This may or may not be the same person as the operator</a:t>
            </a:r>
          </a:p>
          <a:p>
            <a:r>
              <a:rPr lang="en-US" sz="1200" b="0" kern="1200" baseline="0" dirty="0" smtClean="0">
                <a:solidFill>
                  <a:schemeClr val="tx1"/>
                </a:solidFill>
                <a:latin typeface="Arial" pitchFamily="-110" charset="0"/>
                <a:ea typeface="+mn-ea"/>
                <a:cs typeface="+mn-cs"/>
              </a:rPr>
              <a:t>of the IDS. In some organizations, the administrator is associated with the</a:t>
            </a:r>
          </a:p>
          <a:p>
            <a:r>
              <a:rPr lang="en-US" sz="1200" b="0" kern="1200" baseline="0" dirty="0" smtClean="0">
                <a:solidFill>
                  <a:schemeClr val="tx1"/>
                </a:solidFill>
                <a:latin typeface="Arial" pitchFamily="-110" charset="0"/>
                <a:ea typeface="+mn-ea"/>
                <a:cs typeface="+mn-cs"/>
              </a:rPr>
              <a:t>network or systems administration groups. In other organizations, it’s an</a:t>
            </a:r>
          </a:p>
          <a:p>
            <a:r>
              <a:rPr lang="en-US" sz="1200" b="0" kern="1200" baseline="0" dirty="0" smtClean="0">
                <a:solidFill>
                  <a:schemeClr val="tx1"/>
                </a:solidFill>
                <a:latin typeface="Arial" pitchFamily="-110" charset="0"/>
                <a:ea typeface="+mn-ea"/>
                <a:cs typeface="+mn-cs"/>
              </a:rPr>
              <a:t>independent position.</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Manager: The ID component or process from which the operator manages</a:t>
            </a:r>
          </a:p>
          <a:p>
            <a:r>
              <a:rPr lang="en-US" sz="1200" b="0" kern="1200" baseline="0" dirty="0" smtClean="0">
                <a:solidFill>
                  <a:schemeClr val="tx1"/>
                </a:solidFill>
                <a:latin typeface="Arial" pitchFamily="-110" charset="0"/>
                <a:ea typeface="+mn-ea"/>
                <a:cs typeface="+mn-cs"/>
              </a:rPr>
              <a:t>the various components of the ID system. Management functions typically</a:t>
            </a:r>
          </a:p>
          <a:p>
            <a:r>
              <a:rPr lang="en-US" sz="1200" b="0" kern="1200" baseline="0" dirty="0" smtClean="0">
                <a:solidFill>
                  <a:schemeClr val="tx1"/>
                </a:solidFill>
                <a:latin typeface="Arial" pitchFamily="-110" charset="0"/>
                <a:ea typeface="+mn-ea"/>
                <a:cs typeface="+mn-cs"/>
              </a:rPr>
              <a:t>include sensor configuration, analyzer configuration, event notification management,</a:t>
            </a:r>
          </a:p>
          <a:p>
            <a:r>
              <a:rPr lang="en-US" sz="1200" b="0" kern="1200" baseline="0" dirty="0" smtClean="0">
                <a:solidFill>
                  <a:schemeClr val="tx1"/>
                </a:solidFill>
                <a:latin typeface="Arial" pitchFamily="-110" charset="0"/>
                <a:ea typeface="+mn-ea"/>
                <a:cs typeface="+mn-cs"/>
              </a:rPr>
              <a:t>data consolidation, and reporting.</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Operator: The human that is the primary user of the IDS manager. The operator</a:t>
            </a:r>
          </a:p>
          <a:p>
            <a:r>
              <a:rPr lang="en-US" sz="1200" b="0" kern="1200" baseline="0" dirty="0" smtClean="0">
                <a:solidFill>
                  <a:schemeClr val="tx1"/>
                </a:solidFill>
                <a:latin typeface="Arial" pitchFamily="-110" charset="0"/>
                <a:ea typeface="+mn-ea"/>
                <a:cs typeface="+mn-cs"/>
              </a:rPr>
              <a:t>often monitors the output of the IDS and initiates or recommends further</a:t>
            </a:r>
          </a:p>
          <a:p>
            <a:r>
              <a:rPr lang="en-US" sz="1200" b="0" kern="1200" baseline="0" dirty="0" smtClean="0">
                <a:solidFill>
                  <a:schemeClr val="tx1"/>
                </a:solidFill>
                <a:latin typeface="Arial" pitchFamily="-110" charset="0"/>
                <a:ea typeface="+mn-ea"/>
                <a:cs typeface="+mn-cs"/>
              </a:rPr>
              <a:t>action.</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In this model, intrusion detection proceeds in the following manner. The sensor</a:t>
            </a:r>
          </a:p>
          <a:p>
            <a:r>
              <a:rPr lang="en-US" sz="1200" b="0" kern="1200" baseline="0" dirty="0" smtClean="0">
                <a:solidFill>
                  <a:schemeClr val="tx1"/>
                </a:solidFill>
                <a:latin typeface="Arial" pitchFamily="-110" charset="0"/>
                <a:ea typeface="+mn-ea"/>
                <a:cs typeface="+mn-cs"/>
              </a:rPr>
              <a:t>monitors data sources looking for suspicious activity , such as network sessions</a:t>
            </a:r>
          </a:p>
          <a:p>
            <a:r>
              <a:rPr lang="en-US" sz="1200" b="0" kern="1200" baseline="0" dirty="0" smtClean="0">
                <a:solidFill>
                  <a:schemeClr val="tx1"/>
                </a:solidFill>
                <a:latin typeface="Arial" pitchFamily="-110" charset="0"/>
                <a:ea typeface="+mn-ea"/>
                <a:cs typeface="+mn-cs"/>
              </a:rPr>
              <a:t>showing unexpected telnet activity, operating system log file entries showing a user</a:t>
            </a:r>
          </a:p>
          <a:p>
            <a:r>
              <a:rPr lang="en-US" sz="1200" b="0" kern="1200" baseline="0" dirty="0" smtClean="0">
                <a:solidFill>
                  <a:schemeClr val="tx1"/>
                </a:solidFill>
                <a:latin typeface="Arial" pitchFamily="-110" charset="0"/>
                <a:ea typeface="+mn-ea"/>
                <a:cs typeface="+mn-cs"/>
              </a:rPr>
              <a:t>attempting to access files to which he or she is not authorized to have access, and</a:t>
            </a:r>
          </a:p>
          <a:p>
            <a:r>
              <a:rPr lang="en-US" sz="1200" b="0" kern="1200" baseline="0" dirty="0" smtClean="0">
                <a:solidFill>
                  <a:schemeClr val="tx1"/>
                </a:solidFill>
                <a:latin typeface="Arial" pitchFamily="-110" charset="0"/>
                <a:ea typeface="+mn-ea"/>
                <a:cs typeface="+mn-cs"/>
              </a:rPr>
              <a:t>application log files showing persistent login failures. The sensor communicates suspicious</a:t>
            </a:r>
          </a:p>
          <a:p>
            <a:r>
              <a:rPr lang="en-US" sz="1200" b="0" kern="1200" baseline="0" dirty="0" smtClean="0">
                <a:solidFill>
                  <a:schemeClr val="tx1"/>
                </a:solidFill>
                <a:latin typeface="Arial" pitchFamily="-110" charset="0"/>
                <a:ea typeface="+mn-ea"/>
                <a:cs typeface="+mn-cs"/>
              </a:rPr>
              <a:t>activity to the analyzer as an event , which characterizes an activity within a</a:t>
            </a:r>
          </a:p>
          <a:p>
            <a:r>
              <a:rPr lang="en-US" sz="1200" b="0" kern="1200" baseline="0" dirty="0" smtClean="0">
                <a:solidFill>
                  <a:schemeClr val="tx1"/>
                </a:solidFill>
                <a:latin typeface="Arial" pitchFamily="-110" charset="0"/>
                <a:ea typeface="+mn-ea"/>
                <a:cs typeface="+mn-cs"/>
              </a:rPr>
              <a:t>given period of time. If the analyzer determines that the event is of interest, it sends</a:t>
            </a:r>
          </a:p>
          <a:p>
            <a:r>
              <a:rPr lang="en-US" sz="1200" b="0" kern="1200" baseline="0" dirty="0" smtClean="0">
                <a:solidFill>
                  <a:schemeClr val="tx1"/>
                </a:solidFill>
                <a:latin typeface="Arial" pitchFamily="-110" charset="0"/>
                <a:ea typeface="+mn-ea"/>
                <a:cs typeface="+mn-cs"/>
              </a:rPr>
              <a:t>an alert to the manager component that contains information about the unusual</a:t>
            </a:r>
          </a:p>
          <a:p>
            <a:r>
              <a:rPr lang="en-US" sz="1200" b="0" kern="1200" baseline="0" dirty="0" smtClean="0">
                <a:solidFill>
                  <a:schemeClr val="tx1"/>
                </a:solidFill>
                <a:latin typeface="Arial" pitchFamily="-110" charset="0"/>
                <a:ea typeface="+mn-ea"/>
                <a:cs typeface="+mn-cs"/>
              </a:rPr>
              <a:t>activity that was detected, as well as the specifics of the occurrence. The manager</a:t>
            </a:r>
          </a:p>
          <a:p>
            <a:r>
              <a:rPr lang="en-US" sz="1200" b="0" kern="1200" baseline="0" dirty="0" smtClean="0">
                <a:solidFill>
                  <a:schemeClr val="tx1"/>
                </a:solidFill>
                <a:latin typeface="Arial" pitchFamily="-110" charset="0"/>
                <a:ea typeface="+mn-ea"/>
                <a:cs typeface="+mn-cs"/>
              </a:rPr>
              <a:t>component issues a notification to the human operator. A response can be initiated</a:t>
            </a:r>
          </a:p>
          <a:p>
            <a:r>
              <a:rPr lang="en-US" sz="1200" b="0" kern="1200" baseline="0" dirty="0" smtClean="0">
                <a:solidFill>
                  <a:schemeClr val="tx1"/>
                </a:solidFill>
                <a:latin typeface="Arial" pitchFamily="-110" charset="0"/>
                <a:ea typeface="+mn-ea"/>
                <a:cs typeface="+mn-cs"/>
              </a:rPr>
              <a:t>automatically by the manager component or by the human operator. Examples of</a:t>
            </a:r>
          </a:p>
          <a:p>
            <a:r>
              <a:rPr lang="en-US" sz="1200" b="0" kern="1200" baseline="0" dirty="0" smtClean="0">
                <a:solidFill>
                  <a:schemeClr val="tx1"/>
                </a:solidFill>
                <a:latin typeface="Arial" pitchFamily="-110" charset="0"/>
                <a:ea typeface="+mn-ea"/>
                <a:cs typeface="+mn-cs"/>
              </a:rPr>
              <a:t>responses include logging the activity; recording the raw data (from the data source)</a:t>
            </a:r>
          </a:p>
          <a:p>
            <a:r>
              <a:rPr lang="en-US" sz="1200" b="0" kern="1200" baseline="0" dirty="0" smtClean="0">
                <a:solidFill>
                  <a:schemeClr val="tx1"/>
                </a:solidFill>
                <a:latin typeface="Arial" pitchFamily="-110" charset="0"/>
                <a:ea typeface="+mn-ea"/>
                <a:cs typeface="+mn-cs"/>
              </a:rPr>
              <a:t>that characterized the event; terminating a network, user, or application session; or</a:t>
            </a:r>
          </a:p>
          <a:p>
            <a:r>
              <a:rPr lang="en-US" sz="1200" b="0" kern="1200" baseline="0" dirty="0" smtClean="0">
                <a:solidFill>
                  <a:schemeClr val="tx1"/>
                </a:solidFill>
                <a:latin typeface="Arial" pitchFamily="-110" charset="0"/>
                <a:ea typeface="+mn-ea"/>
                <a:cs typeface="+mn-cs"/>
              </a:rPr>
              <a:t>altering network or system access controls. The security policy is the predefined,</a:t>
            </a:r>
          </a:p>
          <a:p>
            <a:r>
              <a:rPr lang="en-US" sz="1200" b="0" kern="1200" baseline="0" dirty="0" smtClean="0">
                <a:solidFill>
                  <a:schemeClr val="tx1"/>
                </a:solidFill>
                <a:latin typeface="Arial" pitchFamily="-110" charset="0"/>
                <a:ea typeface="+mn-ea"/>
                <a:cs typeface="+mn-cs"/>
              </a:rPr>
              <a:t>formally documented statement that defines what activities are allowed to take</a:t>
            </a:r>
          </a:p>
          <a:p>
            <a:r>
              <a:rPr lang="en-US" sz="1200" b="0" kern="1200" baseline="0" dirty="0" smtClean="0">
                <a:solidFill>
                  <a:schemeClr val="tx1"/>
                </a:solidFill>
                <a:latin typeface="Arial" pitchFamily="-110" charset="0"/>
                <a:ea typeface="+mn-ea"/>
                <a:cs typeface="+mn-cs"/>
              </a:rPr>
              <a:t>place on an organization’s network or on particular hosts to support the organization’s</a:t>
            </a:r>
          </a:p>
          <a:p>
            <a:r>
              <a:rPr lang="en-US" sz="1200" b="0" kern="1200" baseline="0" dirty="0" smtClean="0">
                <a:solidFill>
                  <a:schemeClr val="tx1"/>
                </a:solidFill>
                <a:latin typeface="Arial" pitchFamily="-110" charset="0"/>
                <a:ea typeface="+mn-ea"/>
                <a:cs typeface="+mn-cs"/>
              </a:rPr>
              <a:t>requirements. This includes, but is not limited to, which hosts are to be denied</a:t>
            </a:r>
          </a:p>
          <a:p>
            <a:r>
              <a:rPr lang="en-US" sz="1200" b="0" kern="1200" baseline="0" dirty="0" smtClean="0">
                <a:solidFill>
                  <a:schemeClr val="tx1"/>
                </a:solidFill>
                <a:latin typeface="Arial" pitchFamily="-110" charset="0"/>
                <a:ea typeface="+mn-ea"/>
                <a:cs typeface="+mn-cs"/>
              </a:rPr>
              <a:t>external network access.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The specification defines formats for event and alert messages, message types,</a:t>
            </a:r>
          </a:p>
          <a:p>
            <a:r>
              <a:rPr lang="en-US" sz="1200" b="0" kern="1200" baseline="0" dirty="0" smtClean="0">
                <a:solidFill>
                  <a:schemeClr val="tx1"/>
                </a:solidFill>
                <a:latin typeface="Arial" pitchFamily="-110" charset="0"/>
                <a:ea typeface="+mn-ea"/>
                <a:cs typeface="+mn-cs"/>
              </a:rPr>
              <a:t>and exchange protocols for communication of intrusion detection information.</a:t>
            </a:r>
            <a:endParaRPr lang="en-US" b="0" dirty="0">
              <a:latin typeface="Times New Roman"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0F55D-6EDD-2C45-B04A-CFEDCF91068B}" type="slidenum">
              <a:rPr lang="en-AU"/>
              <a:pPr/>
              <a:t>34</a:t>
            </a:fld>
            <a:endParaRPr lang="en-AU"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 further component of intrusion detection technology is the honeypot. Honeypots</a:t>
            </a:r>
          </a:p>
          <a:p>
            <a:r>
              <a:rPr lang="en-US" sz="1200" b="0" i="0" u="none" strike="noStrike" kern="1200" baseline="0" dirty="0" smtClean="0">
                <a:solidFill>
                  <a:schemeClr val="tx1"/>
                </a:solidFill>
                <a:latin typeface="Arial" pitchFamily="-110" charset="0"/>
                <a:ea typeface="+mn-ea"/>
                <a:cs typeface="+mn-cs"/>
              </a:rPr>
              <a:t>are decoy systems that are designed to lure a potential attacker away from critical</a:t>
            </a:r>
          </a:p>
          <a:p>
            <a:r>
              <a:rPr lang="en-US" sz="1200" b="0" i="0" u="none" strike="noStrike" kern="1200" baseline="0" dirty="0" smtClean="0">
                <a:solidFill>
                  <a:schemeClr val="tx1"/>
                </a:solidFill>
                <a:latin typeface="Arial" pitchFamily="-110" charset="0"/>
                <a:ea typeface="+mn-ea"/>
                <a:cs typeface="+mn-cs"/>
              </a:rPr>
              <a:t>systems. Honeypots are designed to:</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Divert an attacker from accessing critical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Collect information about the attacker’s activity.</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Encourage the attacker to stay on the system long enough for administrators</a:t>
            </a:r>
          </a:p>
          <a:p>
            <a:r>
              <a:rPr lang="en-US" sz="1200" b="0" i="0" u="none" strike="noStrike" kern="1200" baseline="0" dirty="0" smtClean="0">
                <a:solidFill>
                  <a:schemeClr val="tx1"/>
                </a:solidFill>
                <a:latin typeface="Arial" pitchFamily="-110" charset="0"/>
                <a:ea typeface="+mn-ea"/>
                <a:cs typeface="+mn-cs"/>
              </a:rPr>
              <a:t>to respond.</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These systems are filled with fabricated information designed to appear valuable</a:t>
            </a:r>
          </a:p>
          <a:p>
            <a:r>
              <a:rPr lang="en-US" sz="1200" b="0" i="0" u="none" strike="noStrike" kern="1200" baseline="0" dirty="0" smtClean="0">
                <a:solidFill>
                  <a:schemeClr val="tx1"/>
                </a:solidFill>
                <a:latin typeface="Arial" pitchFamily="-110" charset="0"/>
                <a:ea typeface="+mn-ea"/>
                <a:cs typeface="+mn-cs"/>
              </a:rPr>
              <a:t>but that a legitimate user of the system would not access. Thus, any access to</a:t>
            </a:r>
          </a:p>
          <a:p>
            <a:r>
              <a:rPr lang="en-US" sz="1200" b="0" i="0" u="none" strike="noStrike" kern="1200" baseline="0" dirty="0" smtClean="0">
                <a:solidFill>
                  <a:schemeClr val="tx1"/>
                </a:solidFill>
                <a:latin typeface="Arial" pitchFamily="-110" charset="0"/>
                <a:ea typeface="+mn-ea"/>
                <a:cs typeface="+mn-cs"/>
              </a:rPr>
              <a:t>the honeypot is suspect. The system is instrumented with sensitive monitors and</a:t>
            </a:r>
          </a:p>
          <a:p>
            <a:r>
              <a:rPr lang="en-US" sz="1200" b="0" i="0" u="none" strike="noStrike" kern="1200" baseline="0" dirty="0" smtClean="0">
                <a:solidFill>
                  <a:schemeClr val="tx1"/>
                </a:solidFill>
                <a:latin typeface="Arial" pitchFamily="-110" charset="0"/>
                <a:ea typeface="+mn-ea"/>
                <a:cs typeface="+mn-cs"/>
              </a:rPr>
              <a:t>event loggers that detect these accesses and collect information about the attacker’s</a:t>
            </a:r>
          </a:p>
          <a:p>
            <a:r>
              <a:rPr lang="en-US" sz="1200" b="0" i="0" u="none" strike="noStrike" kern="1200" baseline="0" dirty="0" smtClean="0">
                <a:solidFill>
                  <a:schemeClr val="tx1"/>
                </a:solidFill>
                <a:latin typeface="Arial" pitchFamily="-110" charset="0"/>
                <a:ea typeface="+mn-ea"/>
                <a:cs typeface="+mn-cs"/>
              </a:rPr>
              <a:t>activities. Because any attack against the honeypot is made to seem successful,</a:t>
            </a:r>
          </a:p>
          <a:p>
            <a:r>
              <a:rPr lang="en-US" sz="1200" b="0" i="0" u="none" strike="noStrike" kern="1200" baseline="0" dirty="0" smtClean="0">
                <a:solidFill>
                  <a:schemeClr val="tx1"/>
                </a:solidFill>
                <a:latin typeface="Arial" pitchFamily="-110" charset="0"/>
                <a:ea typeface="+mn-ea"/>
                <a:cs typeface="+mn-cs"/>
              </a:rPr>
              <a:t>administrators have time to mobilize and log and track the attacker without ever</a:t>
            </a:r>
          </a:p>
          <a:p>
            <a:r>
              <a:rPr lang="en-US" sz="1200" b="0" i="0" u="none" strike="noStrike" kern="1200" baseline="0" dirty="0" smtClean="0">
                <a:solidFill>
                  <a:schemeClr val="tx1"/>
                </a:solidFill>
                <a:latin typeface="Arial" pitchFamily="-110" charset="0"/>
                <a:ea typeface="+mn-ea"/>
                <a:cs typeface="+mn-cs"/>
              </a:rPr>
              <a:t>exposing productive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The honeypot is a resource that has no production value. There is no legitimate</a:t>
            </a:r>
          </a:p>
          <a:p>
            <a:r>
              <a:rPr lang="en-US" sz="1200" b="0" i="0" u="none" strike="noStrike" kern="1200" baseline="0" dirty="0" smtClean="0">
                <a:solidFill>
                  <a:schemeClr val="tx1"/>
                </a:solidFill>
                <a:latin typeface="Arial" pitchFamily="-110" charset="0"/>
                <a:ea typeface="+mn-ea"/>
                <a:cs typeface="+mn-cs"/>
              </a:rPr>
              <a:t>reason for anyone outside the network to interact with a honeypot. Thus, any</a:t>
            </a:r>
          </a:p>
          <a:p>
            <a:r>
              <a:rPr lang="en-US" sz="1200" b="0" i="0" u="none" strike="noStrike" kern="1200" baseline="0" dirty="0" smtClean="0">
                <a:solidFill>
                  <a:schemeClr val="tx1"/>
                </a:solidFill>
                <a:latin typeface="Arial" pitchFamily="-110" charset="0"/>
                <a:ea typeface="+mn-ea"/>
                <a:cs typeface="+mn-cs"/>
              </a:rPr>
              <a:t>attempt to communicate with the system is most likely a probe, scan, or attack. Conversely,</a:t>
            </a:r>
          </a:p>
          <a:p>
            <a:r>
              <a:rPr lang="en-US" sz="1200" b="0" i="0" u="none" strike="noStrike" kern="1200" baseline="0" dirty="0" smtClean="0">
                <a:solidFill>
                  <a:schemeClr val="tx1"/>
                </a:solidFill>
                <a:latin typeface="Arial" pitchFamily="-110" charset="0"/>
                <a:ea typeface="+mn-ea"/>
                <a:cs typeface="+mn-cs"/>
              </a:rPr>
              <a:t>if a honeypot initiates outbound communication, the system has probably</a:t>
            </a:r>
          </a:p>
          <a:p>
            <a:r>
              <a:rPr lang="en-US" sz="1200" b="0" i="0" u="none" strike="noStrike" kern="1200" baseline="0" dirty="0" smtClean="0">
                <a:solidFill>
                  <a:schemeClr val="tx1"/>
                </a:solidFill>
                <a:latin typeface="Arial" pitchFamily="-110" charset="0"/>
                <a:ea typeface="+mn-ea"/>
                <a:cs typeface="+mn-cs"/>
              </a:rPr>
              <a:t>been compromised.</a:t>
            </a:r>
          </a:p>
          <a:p>
            <a:endParaRPr lang="en-US" sz="1200" b="0" i="0" u="none" strike="noStrike" kern="1200" baseline="0" dirty="0" smtClean="0">
              <a:solidFill>
                <a:schemeClr val="tx1"/>
              </a:solidFill>
              <a:latin typeface="Arial" pitchFamily="-110"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0F55D-6EDD-2C45-B04A-CFEDCF91068B}" type="slidenum">
              <a:rPr lang="en-AU"/>
              <a:pPr/>
              <a:t>35</a:t>
            </a:fld>
            <a:endParaRPr lang="en-AU"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Honeypots are typically classified as being either low or high interaction.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Low interaction honeypot:  Consists of a software package that emulates particular</a:t>
            </a:r>
          </a:p>
          <a:p>
            <a:r>
              <a:rPr lang="en-US" sz="1200" b="0" i="0" u="none" strike="noStrike" kern="1200" baseline="0" dirty="0" smtClean="0">
                <a:solidFill>
                  <a:schemeClr val="tx1"/>
                </a:solidFill>
                <a:latin typeface="Arial" pitchFamily="-110" charset="0"/>
                <a:ea typeface="+mn-ea"/>
                <a:cs typeface="+mn-cs"/>
              </a:rPr>
              <a:t>IT services or systems well enough to provide a realistic initial interaction,</a:t>
            </a:r>
          </a:p>
          <a:p>
            <a:r>
              <a:rPr lang="en-US" sz="1200" b="0" i="0" u="none" strike="noStrike" kern="1200" baseline="0" dirty="0" smtClean="0">
                <a:solidFill>
                  <a:schemeClr val="tx1"/>
                </a:solidFill>
                <a:latin typeface="Arial" pitchFamily="-110" charset="0"/>
                <a:ea typeface="+mn-ea"/>
                <a:cs typeface="+mn-cs"/>
              </a:rPr>
              <a:t>but does not execute a full version of those services or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High interaction honeypot:  Is a real system, with a full operating system, services</a:t>
            </a:r>
          </a:p>
          <a:p>
            <a:r>
              <a:rPr lang="en-US" sz="1200" b="0" i="0" u="none" strike="noStrike" kern="1200" baseline="0" dirty="0" smtClean="0">
                <a:solidFill>
                  <a:schemeClr val="tx1"/>
                </a:solidFill>
                <a:latin typeface="Arial" pitchFamily="-110" charset="0"/>
                <a:ea typeface="+mn-ea"/>
                <a:cs typeface="+mn-cs"/>
              </a:rPr>
              <a:t>and applications, which are instrumented and deployed where they can be</a:t>
            </a:r>
          </a:p>
          <a:p>
            <a:r>
              <a:rPr lang="en-US" sz="1200" b="0" i="0" u="none" strike="noStrike" kern="1200" baseline="0" dirty="0" smtClean="0">
                <a:solidFill>
                  <a:schemeClr val="tx1"/>
                </a:solidFill>
                <a:latin typeface="Arial" pitchFamily="-110" charset="0"/>
                <a:ea typeface="+mn-ea"/>
                <a:cs typeface="+mn-cs"/>
              </a:rPr>
              <a:t>accessed by attackers.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A high interaction honeypot is a more realistic target that may occupy an</a:t>
            </a:r>
          </a:p>
          <a:p>
            <a:r>
              <a:rPr lang="en-US" sz="1200" b="0" i="0" u="none" strike="noStrike" kern="1200" baseline="0" dirty="0" smtClean="0">
                <a:solidFill>
                  <a:schemeClr val="tx1"/>
                </a:solidFill>
                <a:latin typeface="Arial" pitchFamily="-110" charset="0"/>
                <a:ea typeface="+mn-ea"/>
                <a:cs typeface="+mn-cs"/>
              </a:rPr>
              <a:t>attacker for an extended period. However, it requires significantly more resources,</a:t>
            </a:r>
          </a:p>
          <a:p>
            <a:r>
              <a:rPr lang="en-US" sz="1200" b="0" i="0" u="none" strike="noStrike" kern="1200" baseline="0" dirty="0" smtClean="0">
                <a:solidFill>
                  <a:schemeClr val="tx1"/>
                </a:solidFill>
                <a:latin typeface="Arial" pitchFamily="-110" charset="0"/>
                <a:ea typeface="+mn-ea"/>
                <a:cs typeface="+mn-cs"/>
              </a:rPr>
              <a:t>and if compromised could be used to initiate attacks on other systems. This may</a:t>
            </a:r>
          </a:p>
          <a:p>
            <a:r>
              <a:rPr lang="en-US" sz="1200" b="0" i="0" u="none" strike="noStrike" kern="1200" baseline="0" dirty="0" smtClean="0">
                <a:solidFill>
                  <a:schemeClr val="tx1"/>
                </a:solidFill>
                <a:latin typeface="Arial" pitchFamily="-110" charset="0"/>
                <a:ea typeface="+mn-ea"/>
                <a:cs typeface="+mn-cs"/>
              </a:rPr>
              <a:t>result in unwanted legal or reputational issues for the organization running it. A low</a:t>
            </a:r>
          </a:p>
          <a:p>
            <a:r>
              <a:rPr lang="en-US" sz="1200" b="0" i="0" u="none" strike="noStrike" kern="1200" baseline="0" dirty="0" smtClean="0">
                <a:solidFill>
                  <a:schemeClr val="tx1"/>
                </a:solidFill>
                <a:latin typeface="Arial" pitchFamily="-110" charset="0"/>
                <a:ea typeface="+mn-ea"/>
                <a:cs typeface="+mn-cs"/>
              </a:rPr>
              <a:t>interaction honeypot provides a less realistic target, able to identify intruders using</a:t>
            </a:r>
          </a:p>
          <a:p>
            <a:r>
              <a:rPr lang="en-US" sz="1200" b="0" i="0" u="none" strike="noStrike" kern="1200" baseline="0" dirty="0" smtClean="0">
                <a:solidFill>
                  <a:schemeClr val="tx1"/>
                </a:solidFill>
                <a:latin typeface="Arial" pitchFamily="-110" charset="0"/>
                <a:ea typeface="+mn-ea"/>
                <a:cs typeface="+mn-cs"/>
              </a:rPr>
              <a:t>the earlier stages of the attack methodology we discussed earlier in this chapter.</a:t>
            </a:r>
          </a:p>
          <a:p>
            <a:r>
              <a:rPr lang="en-US" sz="1200" b="0" i="0" u="none" strike="noStrike" kern="1200" baseline="0" dirty="0" smtClean="0">
                <a:solidFill>
                  <a:schemeClr val="tx1"/>
                </a:solidFill>
                <a:latin typeface="Arial" pitchFamily="-110" charset="0"/>
                <a:ea typeface="+mn-ea"/>
                <a:cs typeface="+mn-cs"/>
              </a:rPr>
              <a:t>This is often sufficient for use as a component of a distributed IDS to warn of imminent</a:t>
            </a:r>
          </a:p>
          <a:p>
            <a:r>
              <a:rPr lang="en-US" sz="1200" b="0" i="0" u="none" strike="noStrike" kern="1200" baseline="0" dirty="0" smtClean="0">
                <a:solidFill>
                  <a:schemeClr val="tx1"/>
                </a:solidFill>
                <a:latin typeface="Arial" pitchFamily="-110" charset="0"/>
                <a:ea typeface="+mn-ea"/>
                <a:cs typeface="+mn-cs"/>
              </a:rPr>
              <a:t>attack. “The </a:t>
            </a:r>
            <a:r>
              <a:rPr lang="en-US" sz="1200" b="0" i="0" u="none" strike="noStrike" kern="1200" baseline="0" dirty="0" err="1" smtClean="0">
                <a:solidFill>
                  <a:schemeClr val="tx1"/>
                </a:solidFill>
                <a:latin typeface="Arial" pitchFamily="-110" charset="0"/>
                <a:ea typeface="+mn-ea"/>
                <a:cs typeface="+mn-cs"/>
              </a:rPr>
              <a:t>Honeynet</a:t>
            </a:r>
            <a:r>
              <a:rPr lang="en-US" sz="1200" b="0" i="0" u="none" strike="noStrike" kern="1200" baseline="0" dirty="0" smtClean="0">
                <a:solidFill>
                  <a:schemeClr val="tx1"/>
                </a:solidFill>
                <a:latin typeface="Arial" pitchFamily="-110" charset="0"/>
                <a:ea typeface="+mn-ea"/>
                <a:cs typeface="+mn-cs"/>
              </a:rPr>
              <a:t> Project” provides a range of resources and packages</a:t>
            </a:r>
          </a:p>
          <a:p>
            <a:r>
              <a:rPr lang="en-US" sz="1200" b="0" i="0" u="none" strike="noStrike" kern="1200" baseline="0" dirty="0" smtClean="0">
                <a:solidFill>
                  <a:schemeClr val="tx1"/>
                </a:solidFill>
                <a:latin typeface="Arial" pitchFamily="-110" charset="0"/>
                <a:ea typeface="+mn-ea"/>
                <a:cs typeface="+mn-cs"/>
              </a:rPr>
              <a:t>for such systems.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Initial efforts involved a single honeypot computer with IP addresses designed</a:t>
            </a:r>
          </a:p>
          <a:p>
            <a:r>
              <a:rPr lang="en-US" sz="1200" b="0" i="0" u="none" strike="noStrike" kern="1200" baseline="0" dirty="0" smtClean="0">
                <a:solidFill>
                  <a:schemeClr val="tx1"/>
                </a:solidFill>
                <a:latin typeface="Arial" pitchFamily="-110" charset="0"/>
                <a:ea typeface="+mn-ea"/>
                <a:cs typeface="+mn-cs"/>
              </a:rPr>
              <a:t>to attract hackers. More recent research has focused on building entire honeypot</a:t>
            </a:r>
          </a:p>
          <a:p>
            <a:r>
              <a:rPr lang="en-US" sz="1200" b="0" i="0" u="none" strike="noStrike" kern="1200" baseline="0" dirty="0" smtClean="0">
                <a:solidFill>
                  <a:schemeClr val="tx1"/>
                </a:solidFill>
                <a:latin typeface="Arial" pitchFamily="-110" charset="0"/>
                <a:ea typeface="+mn-ea"/>
                <a:cs typeface="+mn-cs"/>
              </a:rPr>
              <a:t>networks that emulate an enterprise, possibly with actual or simulated traffic and</a:t>
            </a:r>
          </a:p>
          <a:p>
            <a:r>
              <a:rPr lang="en-US" sz="1200" b="0" i="0" u="none" strike="noStrike" kern="1200" baseline="0" dirty="0" smtClean="0">
                <a:solidFill>
                  <a:schemeClr val="tx1"/>
                </a:solidFill>
                <a:latin typeface="Arial" pitchFamily="-110" charset="0"/>
                <a:ea typeface="+mn-ea"/>
                <a:cs typeface="+mn-cs"/>
              </a:rPr>
              <a:t>data. Once hackers are within the network, administrators can observe their behavior</a:t>
            </a:r>
          </a:p>
          <a:p>
            <a:r>
              <a:rPr lang="en-US" sz="1200" b="0" i="0" u="none" strike="noStrike" kern="1200" baseline="0" dirty="0" smtClean="0">
                <a:solidFill>
                  <a:schemeClr val="tx1"/>
                </a:solidFill>
                <a:latin typeface="Arial" pitchFamily="-110" charset="0"/>
                <a:ea typeface="+mn-ea"/>
                <a:cs typeface="+mn-cs"/>
              </a:rPr>
              <a:t>in detail and figure out defenses.</a:t>
            </a:r>
          </a:p>
          <a:p>
            <a:endParaRPr lang="en-US" sz="1200" b="0" i="0" u="none" strike="noStrike" kern="1200" baseline="0" dirty="0" smtClean="0">
              <a:solidFill>
                <a:schemeClr val="tx1"/>
              </a:solidFill>
              <a:latin typeface="Arial" pitchFamily="-110"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B17A2-FD84-3340-A175-27E644E6C7A0}" type="slidenum">
              <a:rPr lang="en-AU"/>
              <a:pPr/>
              <a:t>36</a:t>
            </a:fld>
            <a:endParaRPr lang="en-AU"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10" charset="0"/>
                <a:ea typeface="+mn-ea"/>
                <a:cs typeface="+mn-cs"/>
              </a:rPr>
              <a:t>Honeypots can be deployed in a variety of locations. Figure 8.8 illustrates</a:t>
            </a:r>
          </a:p>
          <a:p>
            <a:r>
              <a:rPr lang="en-US" sz="1200" b="0" kern="1200" baseline="0" dirty="0" smtClean="0">
                <a:solidFill>
                  <a:schemeClr val="tx1"/>
                </a:solidFill>
                <a:latin typeface="Arial" pitchFamily="-110" charset="0"/>
                <a:ea typeface="+mn-ea"/>
                <a:cs typeface="+mn-cs"/>
              </a:rPr>
              <a:t>some possibilities. The location depends on a number of factors, such as the type</a:t>
            </a:r>
          </a:p>
          <a:p>
            <a:r>
              <a:rPr lang="en-US" sz="1200" b="0" kern="1200" baseline="0" dirty="0" smtClean="0">
                <a:solidFill>
                  <a:schemeClr val="tx1"/>
                </a:solidFill>
                <a:latin typeface="Arial" pitchFamily="-110" charset="0"/>
                <a:ea typeface="+mn-ea"/>
                <a:cs typeface="+mn-cs"/>
              </a:rPr>
              <a:t>of information the organization is interested in gathering and the level of risk that</a:t>
            </a:r>
          </a:p>
          <a:p>
            <a:r>
              <a:rPr lang="en-US" sz="1200" b="0" kern="1200" baseline="0" dirty="0" smtClean="0">
                <a:solidFill>
                  <a:schemeClr val="tx1"/>
                </a:solidFill>
                <a:latin typeface="Arial" pitchFamily="-110" charset="0"/>
                <a:ea typeface="+mn-ea"/>
                <a:cs typeface="+mn-cs"/>
              </a:rPr>
              <a:t>organizations can tolerate to obtain the maximum amount of data.</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honeypot outside the external firewall ( location 1 ) is useful for tracking</a:t>
            </a:r>
          </a:p>
          <a:p>
            <a:r>
              <a:rPr lang="en-US" sz="1200" b="0" kern="1200" baseline="0" dirty="0" smtClean="0">
                <a:solidFill>
                  <a:schemeClr val="tx1"/>
                </a:solidFill>
                <a:latin typeface="Arial" pitchFamily="-110" charset="0"/>
                <a:ea typeface="+mn-ea"/>
                <a:cs typeface="+mn-cs"/>
              </a:rPr>
              <a:t>attempts to connect to unused IP addresses within the scope of the network. A honeypot</a:t>
            </a:r>
          </a:p>
          <a:p>
            <a:r>
              <a:rPr lang="en-US" sz="1200" b="0" kern="1200" baseline="0" dirty="0" smtClean="0">
                <a:solidFill>
                  <a:schemeClr val="tx1"/>
                </a:solidFill>
                <a:latin typeface="Arial" pitchFamily="-110" charset="0"/>
                <a:ea typeface="+mn-ea"/>
                <a:cs typeface="+mn-cs"/>
              </a:rPr>
              <a:t>at this location does not increase the risk for the internal network. The danger</a:t>
            </a:r>
          </a:p>
          <a:p>
            <a:r>
              <a:rPr lang="en-US" sz="1200" b="0" kern="1200" baseline="0" dirty="0" smtClean="0">
                <a:solidFill>
                  <a:schemeClr val="tx1"/>
                </a:solidFill>
                <a:latin typeface="Arial" pitchFamily="-110" charset="0"/>
                <a:ea typeface="+mn-ea"/>
                <a:cs typeface="+mn-cs"/>
              </a:rPr>
              <a:t>of having a compromised system behind the firewall is avoided. Further, because</a:t>
            </a:r>
          </a:p>
          <a:p>
            <a:r>
              <a:rPr lang="en-US" sz="1200" b="0" kern="1200" baseline="0" dirty="0" smtClean="0">
                <a:solidFill>
                  <a:schemeClr val="tx1"/>
                </a:solidFill>
                <a:latin typeface="Arial" pitchFamily="-110" charset="0"/>
                <a:ea typeface="+mn-ea"/>
                <a:cs typeface="+mn-cs"/>
              </a:rPr>
              <a:t>the honeypot attracts many potential attacks, it reduces the alerts issued by the firewall</a:t>
            </a:r>
          </a:p>
          <a:p>
            <a:r>
              <a:rPr lang="en-US" sz="1200" b="0" kern="1200" baseline="0" dirty="0" smtClean="0">
                <a:solidFill>
                  <a:schemeClr val="tx1"/>
                </a:solidFill>
                <a:latin typeface="Arial" pitchFamily="-110" charset="0"/>
                <a:ea typeface="+mn-ea"/>
                <a:cs typeface="+mn-cs"/>
              </a:rPr>
              <a:t>and by internal IDS sensors, easing the management burden. The disadvantage</a:t>
            </a:r>
          </a:p>
          <a:p>
            <a:r>
              <a:rPr lang="en-US" sz="1200" b="0" kern="1200" baseline="0" dirty="0" smtClean="0">
                <a:solidFill>
                  <a:schemeClr val="tx1"/>
                </a:solidFill>
                <a:latin typeface="Arial" pitchFamily="-110" charset="0"/>
                <a:ea typeface="+mn-ea"/>
                <a:cs typeface="+mn-cs"/>
              </a:rPr>
              <a:t>of an external honeypot is that it has little or no ability to trap internal attackers,</a:t>
            </a:r>
          </a:p>
          <a:p>
            <a:r>
              <a:rPr lang="en-US" sz="1200" b="0" kern="1200" baseline="0" dirty="0" smtClean="0">
                <a:solidFill>
                  <a:schemeClr val="tx1"/>
                </a:solidFill>
                <a:latin typeface="Arial" pitchFamily="-110" charset="0"/>
                <a:ea typeface="+mn-ea"/>
                <a:cs typeface="+mn-cs"/>
              </a:rPr>
              <a:t>especially if the external firewall filters traffic in both directions.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The network of externally available services, such as Web and mail, often</a:t>
            </a:r>
          </a:p>
          <a:p>
            <a:r>
              <a:rPr lang="en-US" sz="1200" b="0" kern="1200" baseline="0" dirty="0" smtClean="0">
                <a:solidFill>
                  <a:schemeClr val="tx1"/>
                </a:solidFill>
                <a:latin typeface="Arial" pitchFamily="-110" charset="0"/>
                <a:ea typeface="+mn-ea"/>
                <a:cs typeface="+mn-cs"/>
              </a:rPr>
              <a:t>called the DMZ (demilitarized zone), is another candidate for locating a honeypot</a:t>
            </a:r>
          </a:p>
          <a:p>
            <a:r>
              <a:rPr lang="en-US" sz="1200" b="0" kern="1200" baseline="0" dirty="0" smtClean="0">
                <a:solidFill>
                  <a:schemeClr val="tx1"/>
                </a:solidFill>
                <a:latin typeface="Arial" pitchFamily="-110" charset="0"/>
                <a:ea typeface="+mn-ea"/>
                <a:cs typeface="+mn-cs"/>
              </a:rPr>
              <a:t>( location 2 ). The security administrator must assure that the other systems in the</a:t>
            </a:r>
          </a:p>
          <a:p>
            <a:r>
              <a:rPr lang="en-US" sz="1200" b="0" kern="1200" baseline="0" dirty="0" smtClean="0">
                <a:solidFill>
                  <a:schemeClr val="tx1"/>
                </a:solidFill>
                <a:latin typeface="Arial" pitchFamily="-110" charset="0"/>
                <a:ea typeface="+mn-ea"/>
                <a:cs typeface="+mn-cs"/>
              </a:rPr>
              <a:t>DMZ are secure against any activity generated by the honeypot. A disadvantage of</a:t>
            </a:r>
          </a:p>
          <a:p>
            <a:r>
              <a:rPr lang="en-US" sz="1200" b="0" kern="1200" baseline="0" dirty="0" smtClean="0">
                <a:solidFill>
                  <a:schemeClr val="tx1"/>
                </a:solidFill>
                <a:latin typeface="Arial" pitchFamily="-110" charset="0"/>
                <a:ea typeface="+mn-ea"/>
                <a:cs typeface="+mn-cs"/>
              </a:rPr>
              <a:t>this location is that a typical DMZ is not fully accessible, and the firewall typically</a:t>
            </a:r>
          </a:p>
          <a:p>
            <a:r>
              <a:rPr lang="en-US" sz="1200" b="0" kern="1200" baseline="0" dirty="0" smtClean="0">
                <a:solidFill>
                  <a:schemeClr val="tx1"/>
                </a:solidFill>
                <a:latin typeface="Arial" pitchFamily="-110" charset="0"/>
                <a:ea typeface="+mn-ea"/>
                <a:cs typeface="+mn-cs"/>
              </a:rPr>
              <a:t>blocks traffic to the DMZ the attempts to access unneeded services. Thus, the firewall</a:t>
            </a:r>
          </a:p>
          <a:p>
            <a:r>
              <a:rPr lang="en-US" sz="1200" b="0" kern="1200" baseline="0" dirty="0" smtClean="0">
                <a:solidFill>
                  <a:schemeClr val="tx1"/>
                </a:solidFill>
                <a:latin typeface="Arial" pitchFamily="-110" charset="0"/>
                <a:ea typeface="+mn-ea"/>
                <a:cs typeface="+mn-cs"/>
              </a:rPr>
              <a:t>either has to open up the traffic beyond what is permissible, which is risky, or</a:t>
            </a:r>
          </a:p>
          <a:p>
            <a:r>
              <a:rPr lang="en-US" sz="1200" b="0" kern="1200" baseline="0" dirty="0" smtClean="0">
                <a:solidFill>
                  <a:schemeClr val="tx1"/>
                </a:solidFill>
                <a:latin typeface="Arial" pitchFamily="-110" charset="0"/>
                <a:ea typeface="+mn-ea"/>
                <a:cs typeface="+mn-cs"/>
              </a:rPr>
              <a:t>limit the effectiveness of the honeypot.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fully internal honeypot ( location 3 ) has several advantages. Its most important</a:t>
            </a:r>
          </a:p>
          <a:p>
            <a:r>
              <a:rPr lang="en-US" sz="1200" b="0" kern="1200" baseline="0" dirty="0" smtClean="0">
                <a:solidFill>
                  <a:schemeClr val="tx1"/>
                </a:solidFill>
                <a:latin typeface="Arial" pitchFamily="-110" charset="0"/>
                <a:ea typeface="+mn-ea"/>
                <a:cs typeface="+mn-cs"/>
              </a:rPr>
              <a:t>advantage is that it can catch internal attacks. A honeypot at this location can</a:t>
            </a:r>
          </a:p>
          <a:p>
            <a:r>
              <a:rPr lang="en-US" sz="1200" b="0" kern="1200" baseline="0" dirty="0" smtClean="0">
                <a:solidFill>
                  <a:schemeClr val="tx1"/>
                </a:solidFill>
                <a:latin typeface="Arial" pitchFamily="-110" charset="0"/>
                <a:ea typeface="+mn-ea"/>
                <a:cs typeface="+mn-cs"/>
              </a:rPr>
              <a:t>also detect a misconfigured firewall that forwards impermissible traffic from the</a:t>
            </a:r>
          </a:p>
          <a:p>
            <a:r>
              <a:rPr lang="en-US" sz="1200" b="0" kern="1200" baseline="0" dirty="0" smtClean="0">
                <a:solidFill>
                  <a:schemeClr val="tx1"/>
                </a:solidFill>
                <a:latin typeface="Arial" pitchFamily="-110" charset="0"/>
                <a:ea typeface="+mn-ea"/>
                <a:cs typeface="+mn-cs"/>
              </a:rPr>
              <a:t>Internet to the internal network. There are several disadvantages. The most serious</a:t>
            </a:r>
          </a:p>
          <a:p>
            <a:r>
              <a:rPr lang="en-US" sz="1200" b="0" kern="1200" baseline="0" dirty="0" smtClean="0">
                <a:solidFill>
                  <a:schemeClr val="tx1"/>
                </a:solidFill>
                <a:latin typeface="Arial" pitchFamily="-110" charset="0"/>
                <a:ea typeface="+mn-ea"/>
                <a:cs typeface="+mn-cs"/>
              </a:rPr>
              <a:t>of these is if the honeypot is compromised so that it can attack other internal</a:t>
            </a:r>
          </a:p>
          <a:p>
            <a:r>
              <a:rPr lang="en-US" sz="1200" b="0" kern="1200" baseline="0" dirty="0" smtClean="0">
                <a:solidFill>
                  <a:schemeClr val="tx1"/>
                </a:solidFill>
                <a:latin typeface="Arial" pitchFamily="-110" charset="0"/>
                <a:ea typeface="+mn-ea"/>
                <a:cs typeface="+mn-cs"/>
              </a:rPr>
              <a:t>systems. Any further traffic from the Internet to the attacker is not blocked by the</a:t>
            </a:r>
          </a:p>
          <a:p>
            <a:r>
              <a:rPr lang="en-US" sz="1200" b="0" kern="1200" baseline="0" dirty="0" smtClean="0">
                <a:solidFill>
                  <a:schemeClr val="tx1"/>
                </a:solidFill>
                <a:latin typeface="Arial" pitchFamily="-110" charset="0"/>
                <a:ea typeface="+mn-ea"/>
                <a:cs typeface="+mn-cs"/>
              </a:rPr>
              <a:t>firewall because it is regarded as traffic to the honeypot only. Another difficulty for</a:t>
            </a:r>
          </a:p>
          <a:p>
            <a:r>
              <a:rPr lang="en-US" sz="1200" b="0" kern="1200" baseline="0" dirty="0" smtClean="0">
                <a:solidFill>
                  <a:schemeClr val="tx1"/>
                </a:solidFill>
                <a:latin typeface="Arial" pitchFamily="-110" charset="0"/>
                <a:ea typeface="+mn-ea"/>
                <a:cs typeface="+mn-cs"/>
              </a:rPr>
              <a:t>this honeypot location is that, as with location 2, the firewall must adjust its filtering</a:t>
            </a:r>
          </a:p>
          <a:p>
            <a:r>
              <a:rPr lang="en-US" sz="1200" b="0" kern="1200" baseline="0" dirty="0" smtClean="0">
                <a:solidFill>
                  <a:schemeClr val="tx1"/>
                </a:solidFill>
                <a:latin typeface="Arial" pitchFamily="-110" charset="0"/>
                <a:ea typeface="+mn-ea"/>
                <a:cs typeface="+mn-cs"/>
              </a:rPr>
              <a:t>to allow traffic to the honeypot, thus complicating firewall configuration and potentially</a:t>
            </a:r>
          </a:p>
          <a:p>
            <a:r>
              <a:rPr lang="en-US" sz="1200" b="0" kern="1200" baseline="0" dirty="0" smtClean="0">
                <a:solidFill>
                  <a:schemeClr val="tx1"/>
                </a:solidFill>
                <a:latin typeface="Arial" pitchFamily="-110" charset="0"/>
                <a:ea typeface="+mn-ea"/>
                <a:cs typeface="+mn-cs"/>
              </a:rPr>
              <a:t>compromising the internal network.</a:t>
            </a:r>
            <a:endParaRPr lang="en-US" b="0" dirty="0">
              <a:latin typeface="Times New Roman"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F56B2-38C2-D042-AFBD-79A384468EAE}" type="slidenum">
              <a:rPr lang="en-AU"/>
              <a:pPr/>
              <a:t>37</a:t>
            </a:fld>
            <a:endParaRPr lang="en-AU" dirty="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10" charset="0"/>
                <a:ea typeface="+mn-ea"/>
                <a:cs typeface="+mn-cs"/>
              </a:rPr>
              <a:t>Snort is an open source, highly configurable and portable host-based or network-based</a:t>
            </a:r>
          </a:p>
          <a:p>
            <a:r>
              <a:rPr lang="en-US" sz="1200" b="0" kern="1200" baseline="0" dirty="0" smtClean="0">
                <a:solidFill>
                  <a:schemeClr val="tx1"/>
                </a:solidFill>
                <a:latin typeface="Arial" pitchFamily="-110" charset="0"/>
                <a:ea typeface="+mn-ea"/>
                <a:cs typeface="+mn-cs"/>
              </a:rPr>
              <a:t>IDS. Snort is referred to as a lightweight IDS, which has the following characteristics: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Easily deployed on most nodes (host, server, router) of a network</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Efficient operation that uses small amount of memory and processor time</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Easily configured by system administrators who need to implement a specific</a:t>
            </a:r>
          </a:p>
          <a:p>
            <a:r>
              <a:rPr lang="en-US" sz="1200" b="0" kern="1200" baseline="0" dirty="0" smtClean="0">
                <a:solidFill>
                  <a:schemeClr val="tx1"/>
                </a:solidFill>
                <a:latin typeface="Arial" pitchFamily="-110" charset="0"/>
                <a:ea typeface="+mn-ea"/>
                <a:cs typeface="+mn-cs"/>
              </a:rPr>
              <a:t>security solution in a short amount of time</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Snort can perform real-time packet capture, protocol analysis, and content searching</a:t>
            </a:r>
          </a:p>
          <a:p>
            <a:r>
              <a:rPr lang="en-US" sz="1200" b="0" kern="1200" baseline="0" dirty="0" smtClean="0">
                <a:solidFill>
                  <a:schemeClr val="tx1"/>
                </a:solidFill>
                <a:latin typeface="Arial" pitchFamily="-110" charset="0"/>
                <a:ea typeface="+mn-ea"/>
                <a:cs typeface="+mn-cs"/>
              </a:rPr>
              <a:t>and matching. Snort can detect a variety of attacks and probes, based on a set of</a:t>
            </a:r>
          </a:p>
          <a:p>
            <a:r>
              <a:rPr lang="en-US" sz="1200" b="0" kern="1200" baseline="0" dirty="0" smtClean="0">
                <a:solidFill>
                  <a:schemeClr val="tx1"/>
                </a:solidFill>
                <a:latin typeface="Arial" pitchFamily="-110" charset="0"/>
                <a:ea typeface="+mn-ea"/>
                <a:cs typeface="+mn-cs"/>
              </a:rPr>
              <a:t>rules configured by a system administrator.</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Snort installation consists of four logical components ( Figure 8.9 ):</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Packet decoder: The packet decoder processes each captured packet to</a:t>
            </a:r>
          </a:p>
          <a:p>
            <a:r>
              <a:rPr lang="en-US" sz="1200" b="0" kern="1200" baseline="0" dirty="0" smtClean="0">
                <a:solidFill>
                  <a:schemeClr val="tx1"/>
                </a:solidFill>
                <a:latin typeface="Arial" pitchFamily="-110" charset="0"/>
                <a:ea typeface="+mn-ea"/>
                <a:cs typeface="+mn-cs"/>
              </a:rPr>
              <a:t>identify and isolate protocol headers at the data link, network, transport, and</a:t>
            </a:r>
          </a:p>
          <a:p>
            <a:r>
              <a:rPr lang="en-US" sz="1200" b="0" kern="1200" baseline="0" dirty="0" smtClean="0">
                <a:solidFill>
                  <a:schemeClr val="tx1"/>
                </a:solidFill>
                <a:latin typeface="Arial" pitchFamily="-110" charset="0"/>
                <a:ea typeface="+mn-ea"/>
                <a:cs typeface="+mn-cs"/>
              </a:rPr>
              <a:t>application layers. The decoder is designed to be as efficient as possible and its</a:t>
            </a:r>
          </a:p>
          <a:p>
            <a:r>
              <a:rPr lang="en-US" sz="1200" b="0" kern="1200" baseline="0" dirty="0" smtClean="0">
                <a:solidFill>
                  <a:schemeClr val="tx1"/>
                </a:solidFill>
                <a:latin typeface="Arial" pitchFamily="-110" charset="0"/>
                <a:ea typeface="+mn-ea"/>
                <a:cs typeface="+mn-cs"/>
              </a:rPr>
              <a:t>primary work consists of setting pointers so that the various protocol headers</a:t>
            </a:r>
          </a:p>
          <a:p>
            <a:r>
              <a:rPr lang="en-US" sz="1200" b="0" kern="1200" baseline="0" dirty="0" smtClean="0">
                <a:solidFill>
                  <a:schemeClr val="tx1"/>
                </a:solidFill>
                <a:latin typeface="Arial" pitchFamily="-110" charset="0"/>
                <a:ea typeface="+mn-ea"/>
                <a:cs typeface="+mn-cs"/>
              </a:rPr>
              <a:t>can be easily extracted.</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Detection engine: The detection engine does the actual work of intrusion</a:t>
            </a:r>
          </a:p>
          <a:p>
            <a:r>
              <a:rPr lang="en-US" sz="1200" b="0" kern="1200" baseline="0" dirty="0" smtClean="0">
                <a:solidFill>
                  <a:schemeClr val="tx1"/>
                </a:solidFill>
                <a:latin typeface="Arial" pitchFamily="-110" charset="0"/>
                <a:ea typeface="+mn-ea"/>
                <a:cs typeface="+mn-cs"/>
              </a:rPr>
              <a:t>detection. This module analyzes each packet based on a set of rules defined</a:t>
            </a:r>
          </a:p>
          <a:p>
            <a:r>
              <a:rPr lang="en-US" sz="1200" b="0" kern="1200" baseline="0" dirty="0" smtClean="0">
                <a:solidFill>
                  <a:schemeClr val="tx1"/>
                </a:solidFill>
                <a:latin typeface="Arial" pitchFamily="-110" charset="0"/>
                <a:ea typeface="+mn-ea"/>
                <a:cs typeface="+mn-cs"/>
              </a:rPr>
              <a:t>for this configuration of Snort by the security administrator. In essence, each</a:t>
            </a:r>
          </a:p>
          <a:p>
            <a:r>
              <a:rPr lang="en-US" sz="1200" b="0" kern="1200" baseline="0" dirty="0" smtClean="0">
                <a:solidFill>
                  <a:schemeClr val="tx1"/>
                </a:solidFill>
                <a:latin typeface="Arial" pitchFamily="-110" charset="0"/>
                <a:ea typeface="+mn-ea"/>
                <a:cs typeface="+mn-cs"/>
              </a:rPr>
              <a:t>packet is checked against all the rules to determine if the packet matches</a:t>
            </a:r>
          </a:p>
          <a:p>
            <a:r>
              <a:rPr lang="en-US" sz="1200" b="0" kern="1200" baseline="0" dirty="0" smtClean="0">
                <a:solidFill>
                  <a:schemeClr val="tx1"/>
                </a:solidFill>
                <a:latin typeface="Arial" pitchFamily="-110" charset="0"/>
                <a:ea typeface="+mn-ea"/>
                <a:cs typeface="+mn-cs"/>
              </a:rPr>
              <a:t>the characteristics defined by a rule. The first rule that matches the decoded</a:t>
            </a:r>
          </a:p>
          <a:p>
            <a:r>
              <a:rPr lang="en-US" sz="1200" b="0" kern="1200" baseline="0" dirty="0" smtClean="0">
                <a:solidFill>
                  <a:schemeClr val="tx1"/>
                </a:solidFill>
                <a:latin typeface="Arial" pitchFamily="-110" charset="0"/>
                <a:ea typeface="+mn-ea"/>
                <a:cs typeface="+mn-cs"/>
              </a:rPr>
              <a:t>packet triggers the action specified by the rule. If no rule matches the packet,</a:t>
            </a:r>
          </a:p>
          <a:p>
            <a:r>
              <a:rPr lang="en-US" sz="1200" b="0" kern="1200" baseline="0" dirty="0" smtClean="0">
                <a:solidFill>
                  <a:schemeClr val="tx1"/>
                </a:solidFill>
                <a:latin typeface="Arial" pitchFamily="-110" charset="0"/>
                <a:ea typeface="+mn-ea"/>
                <a:cs typeface="+mn-cs"/>
              </a:rPr>
              <a:t>the detection engine discards the packet.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Logger: For each packet that matches a rule, the rule specifies what logging</a:t>
            </a:r>
          </a:p>
          <a:p>
            <a:r>
              <a:rPr lang="en-US" sz="1200" b="0" kern="1200" baseline="0" dirty="0" smtClean="0">
                <a:solidFill>
                  <a:schemeClr val="tx1"/>
                </a:solidFill>
                <a:latin typeface="Arial" pitchFamily="-110" charset="0"/>
                <a:ea typeface="+mn-ea"/>
                <a:cs typeface="+mn-cs"/>
              </a:rPr>
              <a:t>and alerting options are to be taken. When a logger option is selected, the logger</a:t>
            </a:r>
          </a:p>
          <a:p>
            <a:r>
              <a:rPr lang="en-US" sz="1200" b="0" kern="1200" baseline="0" dirty="0" smtClean="0">
                <a:solidFill>
                  <a:schemeClr val="tx1"/>
                </a:solidFill>
                <a:latin typeface="Arial" pitchFamily="-110" charset="0"/>
                <a:ea typeface="+mn-ea"/>
                <a:cs typeface="+mn-cs"/>
              </a:rPr>
              <a:t>stores the detected packet in human readable format or in a more compact</a:t>
            </a:r>
          </a:p>
          <a:p>
            <a:r>
              <a:rPr lang="en-US" sz="1200" b="0" kern="1200" baseline="0" dirty="0" smtClean="0">
                <a:solidFill>
                  <a:schemeClr val="tx1"/>
                </a:solidFill>
                <a:latin typeface="Arial" pitchFamily="-110" charset="0"/>
                <a:ea typeface="+mn-ea"/>
                <a:cs typeface="+mn-cs"/>
              </a:rPr>
              <a:t>binary format in a designated log file. The security administrator can then use</a:t>
            </a:r>
          </a:p>
          <a:p>
            <a:r>
              <a:rPr lang="en-US" sz="1200" b="0" kern="1200" baseline="0" dirty="0" smtClean="0">
                <a:solidFill>
                  <a:schemeClr val="tx1"/>
                </a:solidFill>
                <a:latin typeface="Arial" pitchFamily="-110" charset="0"/>
                <a:ea typeface="+mn-ea"/>
                <a:cs typeface="+mn-cs"/>
              </a:rPr>
              <a:t>the log file for later analysis.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Alerter: For each detected packet, an alert can be sent. The alert option in the</a:t>
            </a:r>
          </a:p>
          <a:p>
            <a:r>
              <a:rPr lang="en-US" sz="1200" b="0" kern="1200" baseline="0" dirty="0" smtClean="0">
                <a:solidFill>
                  <a:schemeClr val="tx1"/>
                </a:solidFill>
                <a:latin typeface="Arial" pitchFamily="-110" charset="0"/>
                <a:ea typeface="+mn-ea"/>
                <a:cs typeface="+mn-cs"/>
              </a:rPr>
              <a:t>matching rule determines what information is included in the event notification.</a:t>
            </a:r>
          </a:p>
          <a:p>
            <a:r>
              <a:rPr lang="en-US" sz="1200" b="0" kern="1200" baseline="0" dirty="0" smtClean="0">
                <a:solidFill>
                  <a:schemeClr val="tx1"/>
                </a:solidFill>
                <a:latin typeface="Arial" pitchFamily="-110" charset="0"/>
                <a:ea typeface="+mn-ea"/>
                <a:cs typeface="+mn-cs"/>
              </a:rPr>
              <a:t>The event notification can be sent to a file, to a UNIX socket, or to a</a:t>
            </a:r>
          </a:p>
          <a:p>
            <a:r>
              <a:rPr lang="en-US" sz="1200" b="0" kern="1200" baseline="0" dirty="0" smtClean="0">
                <a:solidFill>
                  <a:schemeClr val="tx1"/>
                </a:solidFill>
                <a:latin typeface="Arial" pitchFamily="-110" charset="0"/>
                <a:ea typeface="+mn-ea"/>
                <a:cs typeface="+mn-cs"/>
              </a:rPr>
              <a:t>database. Alerting may also be turned off during testing or penetration studies.</a:t>
            </a:r>
          </a:p>
          <a:p>
            <a:r>
              <a:rPr lang="en-US" sz="1200" b="0" kern="1200" baseline="0" dirty="0" smtClean="0">
                <a:solidFill>
                  <a:schemeClr val="tx1"/>
                </a:solidFill>
                <a:latin typeface="Arial" pitchFamily="-110" charset="0"/>
                <a:ea typeface="+mn-ea"/>
                <a:cs typeface="+mn-cs"/>
              </a:rPr>
              <a:t>Using the UNIX socket, the alert can be sent to a management machine</a:t>
            </a:r>
          </a:p>
          <a:p>
            <a:r>
              <a:rPr lang="en-US" sz="1200" b="0" kern="1200" baseline="0" dirty="0" smtClean="0">
                <a:solidFill>
                  <a:schemeClr val="tx1"/>
                </a:solidFill>
                <a:latin typeface="Arial" pitchFamily="-110" charset="0"/>
                <a:ea typeface="+mn-ea"/>
                <a:cs typeface="+mn-cs"/>
              </a:rPr>
              <a:t>elsewhere on the network.</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A Snort implementation can be configured as a passive sensor, which monitors</a:t>
            </a:r>
          </a:p>
          <a:p>
            <a:r>
              <a:rPr lang="en-US" sz="1200" b="0" kern="1200" baseline="0" dirty="0" smtClean="0">
                <a:solidFill>
                  <a:schemeClr val="tx1"/>
                </a:solidFill>
                <a:latin typeface="Arial" pitchFamily="-110" charset="0"/>
                <a:ea typeface="+mn-ea"/>
                <a:cs typeface="+mn-cs"/>
              </a:rPr>
              <a:t>traffic but is not in the main transmission path of the traffic, or an inline sensor,</a:t>
            </a:r>
          </a:p>
          <a:p>
            <a:r>
              <a:rPr lang="en-US" sz="1200" b="0" kern="1200" baseline="0" dirty="0" smtClean="0">
                <a:solidFill>
                  <a:schemeClr val="tx1"/>
                </a:solidFill>
                <a:latin typeface="Arial" pitchFamily="-110" charset="0"/>
                <a:ea typeface="+mn-ea"/>
                <a:cs typeface="+mn-cs"/>
              </a:rPr>
              <a:t>through which all packet traffic must pass. In the latter case, Snort can perform</a:t>
            </a:r>
          </a:p>
          <a:p>
            <a:r>
              <a:rPr lang="en-US" sz="1200" b="0" kern="1200" baseline="0" dirty="0" smtClean="0">
                <a:solidFill>
                  <a:schemeClr val="tx1"/>
                </a:solidFill>
                <a:latin typeface="Arial" pitchFamily="-110" charset="0"/>
                <a:ea typeface="+mn-ea"/>
                <a:cs typeface="+mn-cs"/>
              </a:rPr>
              <a:t>intrusion prevention as well as intrusion detection. We defer a discussion of intrusion</a:t>
            </a:r>
          </a:p>
          <a:p>
            <a:r>
              <a:rPr lang="en-US" sz="1200" b="0" kern="1200" baseline="0" dirty="0" smtClean="0">
                <a:solidFill>
                  <a:schemeClr val="tx1"/>
                </a:solidFill>
                <a:latin typeface="Arial" pitchFamily="-110" charset="0"/>
                <a:ea typeface="+mn-ea"/>
                <a:cs typeface="+mn-cs"/>
              </a:rPr>
              <a:t>prevention to Chapter 9 .</a:t>
            </a:r>
            <a:endParaRPr lang="en-US" b="0" dirty="0">
              <a:latin typeface="Times New Roman"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EE00-8833-3A40-BDE4-73940C8D8075}" type="slidenum">
              <a:rPr lang="en-AU"/>
              <a:pPr/>
              <a:t>38</a:t>
            </a:fld>
            <a:endParaRPr lang="en-AU"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Snort uses a simple, flexible rule definition language that generates the rules used</a:t>
            </a:r>
          </a:p>
          <a:p>
            <a:r>
              <a:rPr lang="en-US" sz="1200" b="0" i="0" u="none" strike="noStrike" kern="1200" baseline="0" dirty="0" smtClean="0">
                <a:solidFill>
                  <a:schemeClr val="tx1"/>
                </a:solidFill>
                <a:latin typeface="Arial" pitchFamily="-110" charset="0"/>
                <a:ea typeface="+mn-ea"/>
                <a:cs typeface="+mn-cs"/>
              </a:rPr>
              <a:t>by the detection engine. Although the rules are simple and straightforward to write,</a:t>
            </a:r>
          </a:p>
          <a:p>
            <a:r>
              <a:rPr lang="en-US" sz="1200" b="0" i="0" u="none" strike="noStrike" kern="1200" baseline="0" dirty="0" smtClean="0">
                <a:solidFill>
                  <a:schemeClr val="tx1"/>
                </a:solidFill>
                <a:latin typeface="Arial" pitchFamily="-110" charset="0"/>
                <a:ea typeface="+mn-ea"/>
                <a:cs typeface="+mn-cs"/>
              </a:rPr>
              <a:t>they are powerful enough to detect a wide variety of hostile or suspicious traffic.</a:t>
            </a:r>
          </a:p>
          <a:p>
            <a:r>
              <a:rPr lang="en-US" sz="1200" b="0" i="0" u="none" strike="noStrike" kern="1200" baseline="0" dirty="0" smtClean="0">
                <a:solidFill>
                  <a:schemeClr val="tx1"/>
                </a:solidFill>
                <a:latin typeface="Arial" pitchFamily="-110" charset="0"/>
                <a:ea typeface="+mn-ea"/>
                <a:cs typeface="+mn-cs"/>
              </a:rPr>
              <a:t>Each rule consists of a fixed header and zero or more options (Figure 8.10).</a:t>
            </a:r>
            <a:endParaRPr lang="en-US" dirty="0">
              <a:latin typeface="Times New Roman"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EE00-8833-3A40-BDE4-73940C8D8075}" type="slidenum">
              <a:rPr lang="en-AU"/>
              <a:pPr/>
              <a:t>39</a:t>
            </a:fld>
            <a:endParaRPr lang="en-AU"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The header has the following elements: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Action:  The rule action tells Snort what to do when it finds a packet that</a:t>
            </a:r>
          </a:p>
          <a:p>
            <a:r>
              <a:rPr lang="en-US" sz="1200" b="0" i="0" u="none" strike="noStrike" kern="1200" baseline="0" dirty="0" smtClean="0">
                <a:solidFill>
                  <a:schemeClr val="tx1"/>
                </a:solidFill>
                <a:latin typeface="Arial" pitchFamily="-110" charset="0"/>
                <a:ea typeface="+mn-ea"/>
                <a:cs typeface="+mn-cs"/>
              </a:rPr>
              <a:t>matches the rule criteria. Table 8.3 lists the available actions. The last three</a:t>
            </a:r>
          </a:p>
          <a:p>
            <a:r>
              <a:rPr lang="en-US" sz="1200" b="0" i="0" u="none" strike="noStrike" kern="1200" baseline="0" dirty="0" smtClean="0">
                <a:solidFill>
                  <a:schemeClr val="tx1"/>
                </a:solidFill>
                <a:latin typeface="Arial" pitchFamily="-110" charset="0"/>
                <a:ea typeface="+mn-ea"/>
                <a:cs typeface="+mn-cs"/>
              </a:rPr>
              <a:t>actions in the list (drop, reject, </a:t>
            </a:r>
            <a:r>
              <a:rPr lang="en-US" sz="1200" b="0" i="0" u="none" strike="noStrike" kern="1200" baseline="0" dirty="0" err="1" smtClean="0">
                <a:solidFill>
                  <a:schemeClr val="tx1"/>
                </a:solidFill>
                <a:latin typeface="Arial" pitchFamily="-110" charset="0"/>
                <a:ea typeface="+mn-ea"/>
                <a:cs typeface="+mn-cs"/>
              </a:rPr>
              <a:t>sdrop</a:t>
            </a:r>
            <a:r>
              <a:rPr lang="en-US" sz="1200" b="0" i="0" u="none" strike="noStrike" kern="1200" baseline="0" dirty="0" smtClean="0">
                <a:solidFill>
                  <a:schemeClr val="tx1"/>
                </a:solidFill>
                <a:latin typeface="Arial" pitchFamily="-110" charset="0"/>
                <a:ea typeface="+mn-ea"/>
                <a:cs typeface="+mn-cs"/>
              </a:rPr>
              <a:t>) are only available in inline mode.</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Protocol: Snort proceeds in the analysis if the packet protocol matches this field.</a:t>
            </a:r>
          </a:p>
          <a:p>
            <a:r>
              <a:rPr lang="en-US" sz="1200" b="0" i="0" u="none" strike="noStrike" kern="1200" baseline="0" dirty="0" smtClean="0">
                <a:solidFill>
                  <a:schemeClr val="tx1"/>
                </a:solidFill>
                <a:latin typeface="Arial" pitchFamily="-110" charset="0"/>
                <a:ea typeface="+mn-ea"/>
                <a:cs typeface="+mn-cs"/>
              </a:rPr>
              <a:t>The current version of Snort (2.9) recognizes four protocols: TCP, UDP, ICMP,</a:t>
            </a:r>
          </a:p>
          <a:p>
            <a:r>
              <a:rPr lang="en-US" sz="1200" b="0" i="0" u="none" strike="noStrike" kern="1200" baseline="0" dirty="0" smtClean="0">
                <a:solidFill>
                  <a:schemeClr val="tx1"/>
                </a:solidFill>
                <a:latin typeface="Arial" pitchFamily="-110" charset="0"/>
                <a:ea typeface="+mn-ea"/>
                <a:cs typeface="+mn-cs"/>
              </a:rPr>
              <a:t>and IP. Future releases of Snort will support a greater range of protocols.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Source IP address: Designates the source of the packet. The rule may specify a</a:t>
            </a:r>
          </a:p>
          <a:p>
            <a:r>
              <a:rPr lang="en-US" sz="1200" b="0" i="0" u="none" strike="noStrike" kern="1200" baseline="0" dirty="0" smtClean="0">
                <a:solidFill>
                  <a:schemeClr val="tx1"/>
                </a:solidFill>
                <a:latin typeface="Arial" pitchFamily="-110" charset="0"/>
                <a:ea typeface="+mn-ea"/>
                <a:cs typeface="+mn-cs"/>
              </a:rPr>
              <a:t>specific IP address, any IP address, a list of specific IP addresses, or the negation</a:t>
            </a:r>
          </a:p>
          <a:p>
            <a:r>
              <a:rPr lang="en-US" sz="1200" b="0" i="0" u="none" strike="noStrike" kern="1200" baseline="0" dirty="0" smtClean="0">
                <a:solidFill>
                  <a:schemeClr val="tx1"/>
                </a:solidFill>
                <a:latin typeface="Arial" pitchFamily="-110" charset="0"/>
                <a:ea typeface="+mn-ea"/>
                <a:cs typeface="+mn-cs"/>
              </a:rPr>
              <a:t>of a specific IP address or list. The negation indicates that any IP address</a:t>
            </a:r>
          </a:p>
          <a:p>
            <a:r>
              <a:rPr lang="en-US" sz="1200" b="0" i="0" u="none" strike="noStrike" kern="1200" baseline="0" dirty="0" smtClean="0">
                <a:solidFill>
                  <a:schemeClr val="tx1"/>
                </a:solidFill>
                <a:latin typeface="Arial" pitchFamily="-110" charset="0"/>
                <a:ea typeface="+mn-ea"/>
                <a:cs typeface="+mn-cs"/>
              </a:rPr>
              <a:t>other than those listed is a match.</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Source port: This field designates the source port for the specified protocol (e.g.,</a:t>
            </a:r>
          </a:p>
          <a:p>
            <a:r>
              <a:rPr lang="en-US" sz="1200" b="0" i="0" u="none" strike="noStrike" kern="1200" baseline="0" dirty="0" smtClean="0">
                <a:solidFill>
                  <a:schemeClr val="tx1"/>
                </a:solidFill>
                <a:latin typeface="Arial" pitchFamily="-110" charset="0"/>
                <a:ea typeface="+mn-ea"/>
                <a:cs typeface="+mn-cs"/>
              </a:rPr>
              <a:t>a TCP port). Port numbers may be specified in a number of ways, including specific</a:t>
            </a:r>
          </a:p>
          <a:p>
            <a:r>
              <a:rPr lang="en-US" sz="1200" b="0" i="0" u="none" strike="noStrike" kern="1200" baseline="0" dirty="0" smtClean="0">
                <a:solidFill>
                  <a:schemeClr val="tx1"/>
                </a:solidFill>
                <a:latin typeface="Arial" pitchFamily="-110" charset="0"/>
                <a:ea typeface="+mn-ea"/>
                <a:cs typeface="+mn-cs"/>
              </a:rPr>
              <a:t>port number, any ports, static port definitions, ranges, and by negation.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Direction: This field takes on one of two values: unidirectional (-</a:t>
            </a:r>
            <a:r>
              <a:rPr lang="en-US" sz="1200" b="1" i="0" u="none" strike="noStrike" kern="1200" baseline="0" dirty="0" smtClean="0">
                <a:solidFill>
                  <a:schemeClr val="tx1"/>
                </a:solidFill>
                <a:latin typeface="Arial" pitchFamily="-110" charset="0"/>
                <a:ea typeface="+mn-ea"/>
                <a:cs typeface="+mn-cs"/>
              </a:rPr>
              <a:t>&gt;</a:t>
            </a:r>
            <a:r>
              <a:rPr lang="en-US" sz="1200" b="0" i="0" u="none" strike="noStrike" kern="1200" baseline="0" dirty="0" smtClean="0">
                <a:solidFill>
                  <a:schemeClr val="tx1"/>
                </a:solidFill>
                <a:latin typeface="Arial" pitchFamily="-110" charset="0"/>
                <a:ea typeface="+mn-ea"/>
                <a:cs typeface="+mn-cs"/>
              </a:rPr>
              <a:t>) or bidirectional</a:t>
            </a:r>
          </a:p>
          <a:p>
            <a:r>
              <a:rPr lang="en-US" sz="1200" b="0" i="0" u="none" strike="noStrike" kern="1200" baseline="0" dirty="0" smtClean="0">
                <a:solidFill>
                  <a:schemeClr val="tx1"/>
                </a:solidFill>
                <a:latin typeface="Arial" pitchFamily="-110" charset="0"/>
                <a:ea typeface="+mn-ea"/>
                <a:cs typeface="+mn-cs"/>
              </a:rPr>
              <a:t>(</a:t>
            </a:r>
            <a:r>
              <a:rPr lang="en-US" sz="1200" b="1" i="0" u="none" strike="noStrike" kern="1200" baseline="0" dirty="0" smtClean="0">
                <a:solidFill>
                  <a:schemeClr val="tx1"/>
                </a:solidFill>
                <a:latin typeface="Arial" pitchFamily="-110" charset="0"/>
                <a:ea typeface="+mn-ea"/>
                <a:cs typeface="+mn-cs"/>
              </a:rPr>
              <a:t>&lt;-&gt;</a:t>
            </a:r>
            <a:r>
              <a:rPr lang="en-US" sz="1200" b="0" i="0" u="none" strike="noStrike" kern="1200" baseline="0" dirty="0" smtClean="0">
                <a:solidFill>
                  <a:schemeClr val="tx1"/>
                </a:solidFill>
                <a:latin typeface="Arial" pitchFamily="-110" charset="0"/>
                <a:ea typeface="+mn-ea"/>
                <a:cs typeface="+mn-cs"/>
              </a:rPr>
              <a:t>). The bidirectional option tells Snort to consider the address/</a:t>
            </a:r>
          </a:p>
          <a:p>
            <a:r>
              <a:rPr lang="en-US" sz="1200" b="0" i="0" u="none" strike="noStrike" kern="1200" baseline="0" dirty="0" smtClean="0">
                <a:solidFill>
                  <a:schemeClr val="tx1"/>
                </a:solidFill>
                <a:latin typeface="Arial" pitchFamily="-110" charset="0"/>
                <a:ea typeface="+mn-ea"/>
                <a:cs typeface="+mn-cs"/>
              </a:rPr>
              <a:t>port pairs in the rule as either source followed by destination or destination</a:t>
            </a:r>
          </a:p>
          <a:p>
            <a:r>
              <a:rPr lang="en-US" sz="1200" b="0" i="0" u="none" strike="noStrike" kern="1200" baseline="0" dirty="0" smtClean="0">
                <a:solidFill>
                  <a:schemeClr val="tx1"/>
                </a:solidFill>
                <a:latin typeface="Arial" pitchFamily="-110" charset="0"/>
                <a:ea typeface="+mn-ea"/>
                <a:cs typeface="+mn-cs"/>
              </a:rPr>
              <a:t>followed by source. The bidirectional option enables Snort to monitor both</a:t>
            </a:r>
          </a:p>
          <a:p>
            <a:r>
              <a:rPr lang="en-US" sz="1200" b="0" i="0" u="none" strike="noStrike" kern="1200" baseline="0" dirty="0" smtClean="0">
                <a:solidFill>
                  <a:schemeClr val="tx1"/>
                </a:solidFill>
                <a:latin typeface="Arial" pitchFamily="-110" charset="0"/>
                <a:ea typeface="+mn-ea"/>
                <a:cs typeface="+mn-cs"/>
              </a:rPr>
              <a:t>sides of a conversation.</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Destination IP address: Designates the destination of the packet.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Destination port: Designates the destination port.</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Following the rule header may be one or more rule options. Each option</a:t>
            </a:r>
          </a:p>
          <a:p>
            <a:r>
              <a:rPr lang="en-US" sz="1200" b="0" i="0" u="none" strike="noStrike" kern="1200" baseline="0" dirty="0" smtClean="0">
                <a:solidFill>
                  <a:schemeClr val="tx1"/>
                </a:solidFill>
                <a:latin typeface="Arial" pitchFamily="-110" charset="0"/>
                <a:ea typeface="+mn-ea"/>
                <a:cs typeface="+mn-cs"/>
              </a:rPr>
              <a:t>consists of an option keyword, which defines the option; followed by arguments,</a:t>
            </a:r>
          </a:p>
          <a:p>
            <a:r>
              <a:rPr lang="en-US" sz="1200" b="0" i="0" u="none" strike="noStrike" kern="1200" baseline="0" dirty="0" smtClean="0">
                <a:solidFill>
                  <a:schemeClr val="tx1"/>
                </a:solidFill>
                <a:latin typeface="Arial" pitchFamily="-110" charset="0"/>
                <a:ea typeface="+mn-ea"/>
                <a:cs typeface="+mn-cs"/>
              </a:rPr>
              <a:t>which specify the details of the option. In the written form, the set of rule options is</a:t>
            </a:r>
          </a:p>
          <a:p>
            <a:r>
              <a:rPr lang="en-US" sz="1200" b="0" i="0" u="none" strike="noStrike" kern="1200" baseline="0" dirty="0" smtClean="0">
                <a:solidFill>
                  <a:schemeClr val="tx1"/>
                </a:solidFill>
                <a:latin typeface="Arial" pitchFamily="-110" charset="0"/>
                <a:ea typeface="+mn-ea"/>
                <a:cs typeface="+mn-cs"/>
              </a:rPr>
              <a:t>separated from the header by being enclosed in parentheses. Snort rule options are</a:t>
            </a:r>
          </a:p>
          <a:p>
            <a:r>
              <a:rPr lang="en-US" sz="1200" b="0" i="0" u="none" strike="noStrike" kern="1200" baseline="0" dirty="0" smtClean="0">
                <a:solidFill>
                  <a:schemeClr val="tx1"/>
                </a:solidFill>
                <a:latin typeface="Arial" pitchFamily="-110" charset="0"/>
                <a:ea typeface="+mn-ea"/>
                <a:cs typeface="+mn-cs"/>
              </a:rPr>
              <a:t>separated from each other using the semicolon (;) character. Rule option keywords</a:t>
            </a:r>
          </a:p>
          <a:p>
            <a:r>
              <a:rPr lang="en-US" sz="1200" b="0" i="0" u="none" strike="noStrike" kern="1200" baseline="0" dirty="0" smtClean="0">
                <a:solidFill>
                  <a:schemeClr val="tx1"/>
                </a:solidFill>
                <a:latin typeface="Arial" pitchFamily="-110" charset="0"/>
                <a:ea typeface="+mn-ea"/>
                <a:cs typeface="+mn-cs"/>
              </a:rPr>
              <a:t>are separated from their arguments with a colon (:) character.</a:t>
            </a:r>
          </a:p>
          <a:p>
            <a:endParaRPr lang="en-US" dirty="0">
              <a:latin typeface="Times New Roman"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Activists:  Are either individuals, usually working as insiders, or members of</a:t>
            </a:r>
          </a:p>
          <a:p>
            <a:r>
              <a:rPr lang="en-US" sz="1200" b="0" i="0" u="none" strike="noStrike" kern="1200" baseline="0" dirty="0" smtClean="0">
                <a:solidFill>
                  <a:schemeClr val="tx1"/>
                </a:solidFill>
                <a:latin typeface="Arial" pitchFamily="-110" charset="0"/>
                <a:ea typeface="+mn-ea"/>
                <a:cs typeface="+mn-cs"/>
              </a:rPr>
              <a:t>a larger group of outsider attackers, who are motivated by social or political</a:t>
            </a:r>
          </a:p>
          <a:p>
            <a:r>
              <a:rPr lang="en-US" sz="1200" b="0" i="0" u="none" strike="noStrike" kern="1200" baseline="0" dirty="0" smtClean="0">
                <a:solidFill>
                  <a:schemeClr val="tx1"/>
                </a:solidFill>
                <a:latin typeface="Arial" pitchFamily="-110" charset="0"/>
                <a:ea typeface="+mn-ea"/>
                <a:cs typeface="+mn-cs"/>
              </a:rPr>
              <a:t>causes. They are also known as </a:t>
            </a:r>
            <a:r>
              <a:rPr lang="en-US" sz="1200" b="0" i="0" u="none" strike="noStrike" kern="1200" baseline="0" dirty="0" err="1" smtClean="0">
                <a:solidFill>
                  <a:schemeClr val="tx1"/>
                </a:solidFill>
                <a:latin typeface="Arial" pitchFamily="-110" charset="0"/>
                <a:ea typeface="+mn-ea"/>
                <a:cs typeface="+mn-cs"/>
              </a:rPr>
              <a:t>hacktivists</a:t>
            </a:r>
            <a:r>
              <a:rPr lang="en-US" sz="1200" b="0" i="0" u="none" strike="noStrike" kern="1200" baseline="0" dirty="0" smtClean="0">
                <a:solidFill>
                  <a:schemeClr val="tx1"/>
                </a:solidFill>
                <a:latin typeface="Arial" pitchFamily="-110" charset="0"/>
                <a:ea typeface="+mn-ea"/>
                <a:cs typeface="+mn-cs"/>
              </a:rPr>
              <a:t>, and their skill level is often quite</a:t>
            </a:r>
          </a:p>
          <a:p>
            <a:r>
              <a:rPr lang="en-US" sz="1200" b="0" i="0" u="none" strike="noStrike" kern="1200" baseline="0" dirty="0" smtClean="0">
                <a:solidFill>
                  <a:schemeClr val="tx1"/>
                </a:solidFill>
                <a:latin typeface="Arial" pitchFamily="-110" charset="0"/>
                <a:ea typeface="+mn-ea"/>
                <a:cs typeface="+mn-cs"/>
              </a:rPr>
              <a:t>low. The aim of their attacks is often to promote and publicize their cause,</a:t>
            </a:r>
          </a:p>
          <a:p>
            <a:r>
              <a:rPr lang="en-US" sz="1200" b="0" i="0" u="none" strike="noStrike" kern="1200" baseline="0" dirty="0" smtClean="0">
                <a:solidFill>
                  <a:schemeClr val="tx1"/>
                </a:solidFill>
                <a:latin typeface="Arial" pitchFamily="-110" charset="0"/>
                <a:ea typeface="+mn-ea"/>
                <a:cs typeface="+mn-cs"/>
              </a:rPr>
              <a:t>typically through website defacement, denial of service attacks, or the theft</a:t>
            </a:r>
          </a:p>
          <a:p>
            <a:r>
              <a:rPr lang="en-US" sz="1200" b="0" i="0" u="none" strike="noStrike" kern="1200" baseline="0" dirty="0" smtClean="0">
                <a:solidFill>
                  <a:schemeClr val="tx1"/>
                </a:solidFill>
                <a:latin typeface="Arial" pitchFamily="-110" charset="0"/>
                <a:ea typeface="+mn-ea"/>
                <a:cs typeface="+mn-cs"/>
              </a:rPr>
              <a:t>and distribution of data that results in negative publicity or compromise of</a:t>
            </a:r>
          </a:p>
          <a:p>
            <a:r>
              <a:rPr lang="en-US" sz="1200" b="0" i="0" u="none" strike="noStrike" kern="1200" baseline="0" dirty="0" smtClean="0">
                <a:solidFill>
                  <a:schemeClr val="tx1"/>
                </a:solidFill>
                <a:latin typeface="Arial" pitchFamily="-110" charset="0"/>
                <a:ea typeface="+mn-ea"/>
                <a:cs typeface="+mn-cs"/>
              </a:rPr>
              <a:t>their targets. Well-known recent examples include the activities of the groups</a:t>
            </a:r>
          </a:p>
          <a:p>
            <a:r>
              <a:rPr lang="en-US" sz="1200" b="0" i="0" u="none" strike="noStrike" kern="1200" baseline="0" dirty="0" smtClean="0">
                <a:solidFill>
                  <a:schemeClr val="tx1"/>
                </a:solidFill>
                <a:latin typeface="Arial" pitchFamily="-110" charset="0"/>
                <a:ea typeface="+mn-ea"/>
                <a:cs typeface="+mn-cs"/>
              </a:rPr>
              <a:t>Anonymous and </a:t>
            </a:r>
            <a:r>
              <a:rPr lang="en-US" sz="1200" b="0" i="0" u="none" strike="noStrike" kern="1200" baseline="0" dirty="0" err="1" smtClean="0">
                <a:solidFill>
                  <a:schemeClr val="tx1"/>
                </a:solidFill>
                <a:latin typeface="Arial" pitchFamily="-110" charset="0"/>
                <a:ea typeface="+mn-ea"/>
                <a:cs typeface="+mn-cs"/>
              </a:rPr>
              <a:t>LulzSec</a:t>
            </a:r>
            <a:r>
              <a:rPr lang="en-US" sz="1200" b="0" i="0" u="none" strike="noStrike" kern="1200" baseline="0" dirty="0" smtClean="0">
                <a:solidFill>
                  <a:schemeClr val="tx1"/>
                </a:solidFill>
                <a:latin typeface="Arial" pitchFamily="-110" charset="0"/>
                <a:ea typeface="+mn-ea"/>
                <a:cs typeface="+mn-cs"/>
              </a:rPr>
              <a:t>, and the actions of Chelsea (formerly Bradley)</a:t>
            </a:r>
          </a:p>
          <a:p>
            <a:r>
              <a:rPr lang="en-US" sz="1200" b="0" i="0" u="none" strike="noStrike" kern="1200" baseline="0" dirty="0" smtClean="0">
                <a:solidFill>
                  <a:schemeClr val="tx1"/>
                </a:solidFill>
                <a:latin typeface="Arial" pitchFamily="-110" charset="0"/>
                <a:ea typeface="+mn-ea"/>
                <a:cs typeface="+mn-cs"/>
              </a:rPr>
              <a:t>Manning and Edward Snowden.</a:t>
            </a:r>
          </a:p>
          <a:p>
            <a:endParaRPr lang="en-US" sz="1200" b="0" i="0" u="none" strike="noStrike" kern="1200" baseline="0" dirty="0" smtClean="0">
              <a:solidFill>
                <a:schemeClr val="tx1"/>
              </a:solidFill>
              <a:latin typeface="Arial" pitchFamily="-110" charset="0"/>
              <a:ea typeface="+mn-ea"/>
              <a:cs typeface="+mn-cs"/>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pPr/>
              <a:t>4</a:t>
            </a:fld>
            <a:endParaRPr lang="en-AU" dirty="0"/>
          </a:p>
        </p:txBody>
      </p:sp>
    </p:spTree>
    <p:extLst>
      <p:ext uri="{BB962C8B-B14F-4D97-AF65-F5344CB8AC3E}">
        <p14:creationId xmlns:p14="http://schemas.microsoft.com/office/powerpoint/2010/main" val="293424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Arial" pitchFamily="-110" charset="0"/>
                <a:ea typeface="+mn-ea"/>
                <a:cs typeface="+mn-cs"/>
              </a:rPr>
              <a:t>There are four major categories of rule options:</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meta-data: Provide information about the rule but do not have any affect during</a:t>
            </a:r>
          </a:p>
          <a:p>
            <a:r>
              <a:rPr lang="en-US" sz="1200" b="0" kern="1200" baseline="0" dirty="0" smtClean="0">
                <a:solidFill>
                  <a:schemeClr val="tx1"/>
                </a:solidFill>
                <a:latin typeface="Arial" pitchFamily="-110" charset="0"/>
                <a:ea typeface="+mn-ea"/>
                <a:cs typeface="+mn-cs"/>
              </a:rPr>
              <a:t>detection</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payload: Look for data inside the packet payload and can be interrelated</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non-payload: Look for non-payload data</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 post-detection: Rule-specific triggers that happen after a rule has matched a</a:t>
            </a:r>
          </a:p>
          <a:p>
            <a:r>
              <a:rPr lang="en-US" sz="1200" b="0" kern="1200" baseline="0" dirty="0" smtClean="0">
                <a:solidFill>
                  <a:schemeClr val="tx1"/>
                </a:solidFill>
                <a:latin typeface="Arial" pitchFamily="-110" charset="0"/>
                <a:ea typeface="+mn-ea"/>
                <a:cs typeface="+mn-cs"/>
              </a:rPr>
              <a:t>packet</a:t>
            </a:r>
          </a:p>
          <a:p>
            <a:endParaRPr lang="en-US" sz="1200" b="0" kern="1200" baseline="0" dirty="0" smtClean="0">
              <a:solidFill>
                <a:schemeClr val="tx1"/>
              </a:solidFill>
              <a:latin typeface="Arial" pitchFamily="-110" charset="0"/>
              <a:ea typeface="+mn-ea"/>
              <a:cs typeface="+mn-cs"/>
            </a:endParaRPr>
          </a:p>
          <a:p>
            <a:r>
              <a:rPr lang="en-US" sz="1200" b="0" kern="1200" baseline="0" dirty="0" smtClean="0">
                <a:solidFill>
                  <a:schemeClr val="tx1"/>
                </a:solidFill>
                <a:latin typeface="Arial" pitchFamily="-110" charset="0"/>
                <a:ea typeface="+mn-ea"/>
                <a:cs typeface="+mn-cs"/>
              </a:rPr>
              <a:t>Table 8.4 provides examples of options in each category.</a:t>
            </a:r>
            <a:endParaRPr lang="en-US" b="0"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40</a:t>
            </a:fld>
            <a:endParaRPr lang="en-A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41</a:t>
            </a:fld>
            <a:endParaRPr lang="en-AU" dirty="0">
              <a:solidFill>
                <a:srgbClr val="000000"/>
              </a:solidFill>
            </a:endParaRPr>
          </a:p>
        </p:txBody>
      </p:sp>
      <p:sp>
        <p:nvSpPr>
          <p:cNvPr id="206852" name="Rectangle 4"/>
          <p:cNvSpPr>
            <a:spLocks noGrp="1" noRot="1" noChangeAspect="1" noChangeArrowheads="1" noTextEdit="1"/>
          </p:cNvSpPr>
          <p:nvPr>
            <p:ph type="sldImg"/>
          </p:nvPr>
        </p:nvSpPr>
        <p:spPr>
          <a:xfrm>
            <a:off x="1143000" y="685800"/>
            <a:ext cx="4572000" cy="3429000"/>
          </a:xfrm>
          <a:ln/>
        </p:spPr>
      </p:sp>
      <p:sp>
        <p:nvSpPr>
          <p:cNvPr id="206853" name="Rectangle 5"/>
          <p:cNvSpPr>
            <a:spLocks noGrp="1" noChangeArrowheads="1"/>
          </p:cNvSpPr>
          <p:nvPr>
            <p:ph type="body" idx="1"/>
          </p:nvPr>
        </p:nvSpPr>
        <p:spPr/>
        <p:txBody>
          <a:bodyPr/>
          <a:lstStyle/>
          <a:p>
            <a:r>
              <a:rPr lang="en-US" dirty="0">
                <a:latin typeface="Times New Roman" pitchFamily="-107" charset="0"/>
              </a:rPr>
              <a:t>Chapter</a:t>
            </a:r>
            <a:r>
              <a:rPr lang="en-US" dirty="0" smtClean="0">
                <a:latin typeface="Times New Roman" pitchFamily="-107" charset="0"/>
              </a:rPr>
              <a:t> 8 </a:t>
            </a:r>
            <a:r>
              <a:rPr lang="en-US" dirty="0">
                <a:latin typeface="Times New Roman" pitchFamily="-107" charset="0"/>
              </a:rPr>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State-sponsored organizations:  Are groups of hackers sponsored by governments</a:t>
            </a:r>
          </a:p>
          <a:p>
            <a:r>
              <a:rPr lang="en-US" sz="1200" b="0" i="0" u="none" strike="noStrike" kern="1200" baseline="0" dirty="0" smtClean="0">
                <a:solidFill>
                  <a:schemeClr val="tx1"/>
                </a:solidFill>
                <a:latin typeface="Arial" pitchFamily="-110" charset="0"/>
                <a:ea typeface="+mn-ea"/>
                <a:cs typeface="+mn-cs"/>
              </a:rPr>
              <a:t>to conduct espionage or sabotage activities. They are also known as</a:t>
            </a:r>
          </a:p>
          <a:p>
            <a:r>
              <a:rPr lang="en-US" sz="1200" b="0" i="0" u="none" strike="noStrike" kern="1200" baseline="0" dirty="0" smtClean="0">
                <a:solidFill>
                  <a:schemeClr val="tx1"/>
                </a:solidFill>
                <a:latin typeface="Arial" pitchFamily="-110" charset="0"/>
                <a:ea typeface="+mn-ea"/>
                <a:cs typeface="+mn-cs"/>
              </a:rPr>
              <a:t>Advanced Persistent Threats (APTs), due to the covert nature and persistence</a:t>
            </a:r>
          </a:p>
          <a:p>
            <a:r>
              <a:rPr lang="en-US" sz="1200" b="0" i="0" u="none" strike="noStrike" kern="1200" baseline="0" dirty="0" smtClean="0">
                <a:solidFill>
                  <a:schemeClr val="tx1"/>
                </a:solidFill>
                <a:latin typeface="Arial" pitchFamily="-110" charset="0"/>
                <a:ea typeface="+mn-ea"/>
                <a:cs typeface="+mn-cs"/>
              </a:rPr>
              <a:t>over extended periods involved with many attacks in this class. Recent</a:t>
            </a:r>
          </a:p>
          <a:p>
            <a:r>
              <a:rPr lang="en-US" sz="1200" b="0" i="0" u="none" strike="noStrike" kern="1200" baseline="0" dirty="0" smtClean="0">
                <a:solidFill>
                  <a:schemeClr val="tx1"/>
                </a:solidFill>
                <a:latin typeface="Arial" pitchFamily="-110" charset="0"/>
                <a:ea typeface="+mn-ea"/>
                <a:cs typeface="+mn-cs"/>
              </a:rPr>
              <a:t>reports such as [MAND13], and information revealed by Edward Snowden,</a:t>
            </a:r>
          </a:p>
          <a:p>
            <a:r>
              <a:rPr lang="en-US" sz="1200" b="0" i="0" u="none" strike="noStrike" kern="1200" baseline="0" dirty="0" smtClean="0">
                <a:solidFill>
                  <a:schemeClr val="tx1"/>
                </a:solidFill>
                <a:latin typeface="Arial" pitchFamily="-110" charset="0"/>
                <a:ea typeface="+mn-ea"/>
                <a:cs typeface="+mn-cs"/>
              </a:rPr>
              <a:t>indicate the widespread nature and scope of these activities by a wide range of</a:t>
            </a:r>
          </a:p>
          <a:p>
            <a:r>
              <a:rPr lang="en-US" sz="1200" b="0" i="0" u="none" strike="noStrike" kern="1200" baseline="0" dirty="0" smtClean="0">
                <a:solidFill>
                  <a:schemeClr val="tx1"/>
                </a:solidFill>
                <a:latin typeface="Arial" pitchFamily="-110" charset="0"/>
                <a:ea typeface="+mn-ea"/>
                <a:cs typeface="+mn-cs"/>
              </a:rPr>
              <a:t>countries from China to the USA, UK, and their intelligence allies.</a:t>
            </a:r>
          </a:p>
          <a:p>
            <a:endParaRPr lang="en-US" sz="1200" b="0" i="0" u="none" strike="noStrike" kern="1200" baseline="0" dirty="0" smtClean="0">
              <a:solidFill>
                <a:schemeClr val="tx1"/>
              </a:solidFill>
              <a:latin typeface="Arial" pitchFamily="-110" charset="0"/>
              <a:ea typeface="+mn-ea"/>
              <a:cs typeface="+mn-cs"/>
            </a:endParaRPr>
          </a:p>
          <a:p>
            <a:endParaRPr lang="en-US" dirty="0" smtClean="0"/>
          </a:p>
          <a:p>
            <a:endParaRPr lang="en-US" sz="1200" b="0" i="0" u="none" strike="noStrike" kern="1200" baseline="0" dirty="0" smtClean="0">
              <a:solidFill>
                <a:schemeClr val="tx1"/>
              </a:solidFill>
              <a:latin typeface="Arial" pitchFamily="-110" charset="0"/>
              <a:ea typeface="+mn-ea"/>
              <a:cs typeface="+mn-cs"/>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pPr/>
              <a:t>5</a:t>
            </a:fld>
            <a:endParaRPr lang="en-AU" dirty="0"/>
          </a:p>
        </p:txBody>
      </p:sp>
    </p:spTree>
    <p:extLst>
      <p:ext uri="{BB962C8B-B14F-4D97-AF65-F5344CB8AC3E}">
        <p14:creationId xmlns:p14="http://schemas.microsoft.com/office/powerpoint/2010/main" val="29342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Others:  Are hackers with motivations other than those listed above, including</a:t>
            </a:r>
          </a:p>
          <a:p>
            <a:r>
              <a:rPr lang="en-US" sz="1200" b="0" i="0" u="none" strike="noStrike" kern="1200" baseline="0" dirty="0" smtClean="0">
                <a:solidFill>
                  <a:schemeClr val="tx1"/>
                </a:solidFill>
                <a:latin typeface="Arial" pitchFamily="-110" charset="0"/>
                <a:ea typeface="+mn-ea"/>
                <a:cs typeface="+mn-cs"/>
              </a:rPr>
              <a:t>classic hackers or crackers who are motivated by technical challenge or</a:t>
            </a:r>
          </a:p>
          <a:p>
            <a:r>
              <a:rPr lang="en-US" sz="1200" b="0" i="0" u="none" strike="noStrike" kern="1200" baseline="0" dirty="0" smtClean="0">
                <a:solidFill>
                  <a:schemeClr val="tx1"/>
                </a:solidFill>
                <a:latin typeface="Arial" pitchFamily="-110" charset="0"/>
                <a:ea typeface="+mn-ea"/>
                <a:cs typeface="+mn-cs"/>
              </a:rPr>
              <a:t>by peer-group esteem and reputation. Many of those responsible for discovering</a:t>
            </a:r>
          </a:p>
          <a:p>
            <a:r>
              <a:rPr lang="en-US" sz="1200" b="0" i="0" u="none" strike="noStrike" kern="1200" baseline="0" dirty="0" smtClean="0">
                <a:solidFill>
                  <a:schemeClr val="tx1"/>
                </a:solidFill>
                <a:latin typeface="Arial" pitchFamily="-110" charset="0"/>
                <a:ea typeface="+mn-ea"/>
                <a:cs typeface="+mn-cs"/>
              </a:rPr>
              <a:t>new categories of buffer overflow vulnerabilities [MEER10] could be</a:t>
            </a:r>
          </a:p>
          <a:p>
            <a:r>
              <a:rPr lang="en-US" sz="1200" b="0" i="0" u="none" strike="noStrike" kern="1200" baseline="0" dirty="0" smtClean="0">
                <a:solidFill>
                  <a:schemeClr val="tx1"/>
                </a:solidFill>
                <a:latin typeface="Arial" pitchFamily="-110" charset="0"/>
                <a:ea typeface="+mn-ea"/>
                <a:cs typeface="+mn-cs"/>
              </a:rPr>
              <a:t>regarded as members of this class. Also, given the wide availability of attack</a:t>
            </a:r>
          </a:p>
          <a:p>
            <a:r>
              <a:rPr lang="en-US" sz="1200" b="0" i="0" u="none" strike="noStrike" kern="1200" baseline="0" dirty="0" smtClean="0">
                <a:solidFill>
                  <a:schemeClr val="tx1"/>
                </a:solidFill>
                <a:latin typeface="Arial" pitchFamily="-110" charset="0"/>
                <a:ea typeface="+mn-ea"/>
                <a:cs typeface="+mn-cs"/>
              </a:rPr>
              <a:t>toolkits, there is a pool of “hobby hackers” using them to explore system and</a:t>
            </a:r>
          </a:p>
          <a:p>
            <a:r>
              <a:rPr lang="en-US" sz="1200" b="0" i="0" u="none" strike="noStrike" kern="1200" baseline="0" dirty="0" smtClean="0">
                <a:solidFill>
                  <a:schemeClr val="tx1"/>
                </a:solidFill>
                <a:latin typeface="Arial" pitchFamily="-110" charset="0"/>
                <a:ea typeface="+mn-ea"/>
                <a:cs typeface="+mn-cs"/>
              </a:rPr>
              <a:t>network security, who could potentially become recruits for the above classes.</a:t>
            </a:r>
            <a:endParaRPr lang="en-US" dirty="0" smtClean="0">
              <a:latin typeface="Times New Roman" pitchFamily="-110" charset="0"/>
            </a:endParaRPr>
          </a:p>
          <a:p>
            <a:endParaRPr lang="en-US" sz="1200" b="0" i="0" u="none" strike="noStrike" kern="1200" baseline="0" dirty="0" smtClean="0">
              <a:solidFill>
                <a:schemeClr val="tx1"/>
              </a:solidFill>
              <a:latin typeface="Arial" pitchFamily="-110" charset="0"/>
              <a:ea typeface="+mn-ea"/>
              <a:cs typeface="+mn-cs"/>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pPr/>
              <a:t>6</a:t>
            </a:fld>
            <a:endParaRPr lang="en-AU" dirty="0"/>
          </a:p>
        </p:txBody>
      </p:sp>
    </p:spTree>
    <p:extLst>
      <p:ext uri="{BB962C8B-B14F-4D97-AF65-F5344CB8AC3E}">
        <p14:creationId xmlns:p14="http://schemas.microsoft.com/office/powerpoint/2010/main" val="29342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Across these classes of intruders, there is also a range of skill levels seen.</a:t>
            </a:r>
          </a:p>
          <a:p>
            <a:r>
              <a:rPr lang="en-US" sz="1200" b="0" i="0" u="none" strike="noStrike" kern="1200" baseline="0" dirty="0" smtClean="0">
                <a:solidFill>
                  <a:schemeClr val="tx1"/>
                </a:solidFill>
                <a:latin typeface="Arial" pitchFamily="-110" charset="0"/>
                <a:ea typeface="+mn-ea"/>
                <a:cs typeface="+mn-cs"/>
              </a:rPr>
              <a:t>These can be broadly classified as:</a:t>
            </a:r>
          </a:p>
          <a:p>
            <a:endParaRPr lang="en-US" sz="1200" b="0" i="0" u="none" strike="noStrike" kern="1200" baseline="0" dirty="0" smtClean="0">
              <a:solidFill>
                <a:schemeClr val="tx1"/>
              </a:solidFill>
              <a:latin typeface="Arial" pitchFamily="-110" charset="0"/>
              <a:ea typeface="+mn-ea"/>
              <a:cs typeface="+mn-cs"/>
            </a:endParaRPr>
          </a:p>
          <a:p>
            <a:r>
              <a:rPr lang="en-US" sz="1200" b="0" i="0" u="none" strike="noStrike" kern="1200" baseline="0" dirty="0" smtClean="0">
                <a:solidFill>
                  <a:schemeClr val="tx1"/>
                </a:solidFill>
                <a:latin typeface="Arial" pitchFamily="-110" charset="0"/>
                <a:ea typeface="+mn-ea"/>
                <a:cs typeface="+mn-cs"/>
              </a:rPr>
              <a:t>• Apprentice:  Hackers with minimal technical skill who primarily use existing</a:t>
            </a:r>
          </a:p>
          <a:p>
            <a:r>
              <a:rPr lang="en-US" sz="1200" b="0" i="0" u="none" strike="noStrike" kern="1200" baseline="0" dirty="0" smtClean="0">
                <a:solidFill>
                  <a:schemeClr val="tx1"/>
                </a:solidFill>
                <a:latin typeface="Arial" pitchFamily="-110" charset="0"/>
                <a:ea typeface="+mn-ea"/>
                <a:cs typeface="+mn-cs"/>
              </a:rPr>
              <a:t>attack toolkits. They likely comprise the largest number of attackers, including</a:t>
            </a:r>
          </a:p>
          <a:p>
            <a:r>
              <a:rPr lang="en-US" sz="1200" b="0" i="0" u="none" strike="noStrike" kern="1200" baseline="0" dirty="0" smtClean="0">
                <a:solidFill>
                  <a:schemeClr val="tx1"/>
                </a:solidFill>
                <a:latin typeface="Arial" pitchFamily="-110" charset="0"/>
                <a:ea typeface="+mn-ea"/>
                <a:cs typeface="+mn-cs"/>
              </a:rPr>
              <a:t>many criminal and activist attackers. Given their use of existing known</a:t>
            </a:r>
          </a:p>
          <a:p>
            <a:r>
              <a:rPr lang="en-US" sz="1200" b="0" i="0" u="none" strike="noStrike" kern="1200" baseline="0" dirty="0" smtClean="0">
                <a:solidFill>
                  <a:schemeClr val="tx1"/>
                </a:solidFill>
                <a:latin typeface="Arial" pitchFamily="-110" charset="0"/>
                <a:ea typeface="+mn-ea"/>
                <a:cs typeface="+mn-cs"/>
              </a:rPr>
              <a:t>tools, these attackers are the easiest to defend against. They are also known as</a:t>
            </a:r>
          </a:p>
          <a:p>
            <a:r>
              <a:rPr lang="en-US" sz="1200" b="0" i="0" u="none" strike="noStrike" kern="1200" baseline="0" dirty="0" smtClean="0">
                <a:solidFill>
                  <a:schemeClr val="tx1"/>
                </a:solidFill>
                <a:latin typeface="Arial" pitchFamily="-110" charset="0"/>
                <a:ea typeface="+mn-ea"/>
                <a:cs typeface="+mn-cs"/>
              </a:rPr>
              <a:t>“script-kiddies” due to their use of existing scripts (tools).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7</a:t>
            </a:fld>
            <a:endParaRPr lang="en-AU" dirty="0"/>
          </a:p>
        </p:txBody>
      </p:sp>
    </p:spTree>
    <p:extLst>
      <p:ext uri="{BB962C8B-B14F-4D97-AF65-F5344CB8AC3E}">
        <p14:creationId xmlns:p14="http://schemas.microsoft.com/office/powerpoint/2010/main" val="373816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Journeyman: Hackers with sufficient technical skills to modify and extend</a:t>
            </a:r>
          </a:p>
          <a:p>
            <a:r>
              <a:rPr lang="en-US" sz="1200" b="0" i="0" u="none" strike="noStrike" kern="1200" baseline="0" dirty="0" smtClean="0">
                <a:solidFill>
                  <a:schemeClr val="tx1"/>
                </a:solidFill>
                <a:latin typeface="Arial" pitchFamily="-110" charset="0"/>
                <a:ea typeface="+mn-ea"/>
                <a:cs typeface="+mn-cs"/>
              </a:rPr>
              <a:t>attack toolkits to use newly discovered, or purchased, vulnerabilities; or to</a:t>
            </a:r>
          </a:p>
          <a:p>
            <a:r>
              <a:rPr lang="en-US" sz="1200" b="0" i="0" u="none" strike="noStrike" kern="1200" baseline="0" dirty="0" smtClean="0">
                <a:solidFill>
                  <a:schemeClr val="tx1"/>
                </a:solidFill>
                <a:latin typeface="Arial" pitchFamily="-110" charset="0"/>
                <a:ea typeface="+mn-ea"/>
                <a:cs typeface="+mn-cs"/>
              </a:rPr>
              <a:t>focus on different target groups. They may also be able to locate new vulnerabilities</a:t>
            </a:r>
          </a:p>
          <a:p>
            <a:r>
              <a:rPr lang="en-US" sz="1200" b="0" i="0" u="none" strike="noStrike" kern="1200" baseline="0" dirty="0" smtClean="0">
                <a:solidFill>
                  <a:schemeClr val="tx1"/>
                </a:solidFill>
                <a:latin typeface="Arial" pitchFamily="-110" charset="0"/>
                <a:ea typeface="+mn-ea"/>
                <a:cs typeface="+mn-cs"/>
              </a:rPr>
              <a:t>to exploit that are similar to some already known. A number of</a:t>
            </a:r>
          </a:p>
          <a:p>
            <a:r>
              <a:rPr lang="en-US" sz="1200" b="0" i="0" u="none" strike="noStrike" kern="1200" baseline="0" dirty="0" smtClean="0">
                <a:solidFill>
                  <a:schemeClr val="tx1"/>
                </a:solidFill>
                <a:latin typeface="Arial" pitchFamily="-110" charset="0"/>
                <a:ea typeface="+mn-ea"/>
                <a:cs typeface="+mn-cs"/>
              </a:rPr>
              <a:t>hackers with such skills are likely found in all intruder classes listed above,</a:t>
            </a:r>
          </a:p>
          <a:p>
            <a:r>
              <a:rPr lang="en-US" sz="1200" b="0" i="0" u="none" strike="noStrike" kern="1200" baseline="0" dirty="0" smtClean="0">
                <a:solidFill>
                  <a:schemeClr val="tx1"/>
                </a:solidFill>
                <a:latin typeface="Arial" pitchFamily="-110" charset="0"/>
                <a:ea typeface="+mn-ea"/>
                <a:cs typeface="+mn-cs"/>
              </a:rPr>
              <a:t>adapting tools for use by others. The changes in attack tools make identifying</a:t>
            </a:r>
          </a:p>
          <a:p>
            <a:r>
              <a:rPr lang="en-US" sz="1200" b="0" i="0" u="none" strike="noStrike" kern="1200" baseline="0" dirty="0" smtClean="0">
                <a:solidFill>
                  <a:schemeClr val="tx1"/>
                </a:solidFill>
                <a:latin typeface="Arial" pitchFamily="-110" charset="0"/>
                <a:ea typeface="+mn-ea"/>
                <a:cs typeface="+mn-cs"/>
              </a:rPr>
              <a:t>and defending against such attacks harder.</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8</a:t>
            </a:fld>
            <a:endParaRPr lang="en-AU" dirty="0"/>
          </a:p>
        </p:txBody>
      </p:sp>
    </p:spTree>
    <p:extLst>
      <p:ext uri="{BB962C8B-B14F-4D97-AF65-F5344CB8AC3E}">
        <p14:creationId xmlns:p14="http://schemas.microsoft.com/office/powerpoint/2010/main" val="293618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mn-ea"/>
                <a:cs typeface="+mn-cs"/>
              </a:rPr>
              <a:t> Hackers with high-level technical skills capable of discovering brand</a:t>
            </a:r>
          </a:p>
          <a:p>
            <a:r>
              <a:rPr lang="en-US" sz="1200" b="0" i="0" u="none" strike="noStrike" kern="1200" baseline="0" dirty="0" smtClean="0">
                <a:solidFill>
                  <a:schemeClr val="tx1"/>
                </a:solidFill>
                <a:latin typeface="Arial" pitchFamily="-110" charset="0"/>
                <a:ea typeface="+mn-ea"/>
                <a:cs typeface="+mn-cs"/>
              </a:rPr>
              <a:t>new categories of vulnerabilities, or writing new powerful attack toolkits.</a:t>
            </a:r>
          </a:p>
          <a:p>
            <a:r>
              <a:rPr lang="en-US" sz="1200" b="0" i="0" u="none" strike="noStrike" kern="1200" baseline="0" dirty="0" smtClean="0">
                <a:solidFill>
                  <a:schemeClr val="tx1"/>
                </a:solidFill>
                <a:latin typeface="Arial" pitchFamily="-110" charset="0"/>
                <a:ea typeface="+mn-ea"/>
                <a:cs typeface="+mn-cs"/>
              </a:rPr>
              <a:t>Some of the better-known classical hackers are of this level, as clearly are</a:t>
            </a:r>
          </a:p>
          <a:p>
            <a:r>
              <a:rPr lang="en-US" sz="1200" b="0" i="0" u="none" strike="noStrike" kern="1200" baseline="0" dirty="0" smtClean="0">
                <a:solidFill>
                  <a:schemeClr val="tx1"/>
                </a:solidFill>
                <a:latin typeface="Arial" pitchFamily="-110" charset="0"/>
                <a:ea typeface="+mn-ea"/>
                <a:cs typeface="+mn-cs"/>
              </a:rPr>
              <a:t> some of those employed by some state-sponsored organizations, as the designation</a:t>
            </a:r>
          </a:p>
          <a:p>
            <a:r>
              <a:rPr lang="en-US" sz="1200" b="0" i="0" u="none" strike="noStrike" kern="1200" baseline="0" dirty="0" smtClean="0">
                <a:solidFill>
                  <a:schemeClr val="tx1"/>
                </a:solidFill>
                <a:latin typeface="Arial" pitchFamily="-110" charset="0"/>
                <a:ea typeface="+mn-ea"/>
                <a:cs typeface="+mn-cs"/>
              </a:rPr>
              <a:t>APT suggests. This makes defending against these attacks of the highest</a:t>
            </a:r>
          </a:p>
          <a:p>
            <a:r>
              <a:rPr lang="en-US" sz="1200" b="0" i="0" u="none" strike="noStrike" kern="1200" baseline="0" dirty="0" smtClean="0">
                <a:solidFill>
                  <a:schemeClr val="tx1"/>
                </a:solidFill>
                <a:latin typeface="Arial" pitchFamily="-110" charset="0"/>
                <a:ea typeface="+mn-ea"/>
                <a:cs typeface="+mn-cs"/>
              </a:rPr>
              <a:t>difficulty.</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pPr/>
              <a:t>9</a:t>
            </a:fld>
            <a:endParaRPr lang="en-AU" dirty="0"/>
          </a:p>
        </p:txBody>
      </p:sp>
    </p:spTree>
    <p:extLst>
      <p:ext uri="{BB962C8B-B14F-4D97-AF65-F5344CB8AC3E}">
        <p14:creationId xmlns:p14="http://schemas.microsoft.com/office/powerpoint/2010/main" val="374192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9"/>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6"/>
            <a:ext cx="2133600" cy="259317"/>
          </a:xfrm>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prstClr val="white">
                  <a:lumMod val="65000"/>
                  <a:lumOff val="35000"/>
                </a:prstClr>
              </a:solidFill>
            </a:endParaRPr>
          </a:p>
        </p:txBody>
      </p:sp>
      <p:sp>
        <p:nvSpPr>
          <p:cNvPr id="14" name="Picture Placeholder 13"/>
          <p:cNvSpPr>
            <a:spLocks noGrp="1"/>
          </p:cNvSpPr>
          <p:nvPr>
            <p:ph type="pic" sz="quarter" idx="12"/>
          </p:nvPr>
        </p:nvSpPr>
        <p:spPr>
          <a:xfrm>
            <a:off x="636493" y="533401"/>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8"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xmlns:p14="http://schemas.microsoft.com/office/powerpoint/2010/main" spd="slow"/>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2.wmf"/><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extLst/>
          </a:blip>
          <a:stretch>
            <a:fillRect/>
          </a:stretch>
        </p:blipFill>
        <p:spPr>
          <a:xfrm>
            <a:off x="2195736" y="332656"/>
            <a:ext cx="4791334" cy="62268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67544" y="-243408"/>
            <a:ext cx="8229600" cy="1600200"/>
          </a:xfrm>
        </p:spPr>
        <p:txBody>
          <a:bodyPr/>
          <a:lstStyle/>
          <a:p>
            <a:r>
              <a:rPr lang="en-US" dirty="0">
                <a:solidFill>
                  <a:srgbClr val="FFB91D"/>
                </a:solidFill>
              </a:rPr>
              <a:t>Examples of Intrusion</a:t>
            </a:r>
          </a:p>
        </p:txBody>
      </p:sp>
      <p:sp>
        <p:nvSpPr>
          <p:cNvPr id="208899" name="Rectangle 3"/>
          <p:cNvSpPr>
            <a:spLocks noGrp="1" noChangeArrowheads="1"/>
          </p:cNvSpPr>
          <p:nvPr>
            <p:ph idx="1"/>
          </p:nvPr>
        </p:nvSpPr>
        <p:spPr>
          <a:xfrm>
            <a:off x="457200" y="1828800"/>
            <a:ext cx="8229600" cy="4724399"/>
          </a:xfrm>
        </p:spPr>
        <p:txBody>
          <a:bodyPr>
            <a:normAutofit fontScale="92500" lnSpcReduction="10000"/>
          </a:bodyPr>
          <a:lstStyle/>
          <a:p>
            <a:pPr>
              <a:lnSpc>
                <a:spcPct val="90000"/>
              </a:lnSpc>
              <a:buClr>
                <a:schemeClr val="accent2"/>
              </a:buClr>
            </a:pPr>
            <a:r>
              <a:rPr lang="en-US" sz="2800" dirty="0"/>
              <a:t>R</a:t>
            </a:r>
            <a:r>
              <a:rPr lang="en-US" sz="2800" dirty="0" smtClean="0"/>
              <a:t>emote </a:t>
            </a:r>
            <a:r>
              <a:rPr lang="en-US" sz="2800" dirty="0"/>
              <a:t>root compromise</a:t>
            </a:r>
          </a:p>
          <a:p>
            <a:pPr>
              <a:lnSpc>
                <a:spcPct val="90000"/>
              </a:lnSpc>
              <a:buClr>
                <a:schemeClr val="accent2"/>
              </a:buClr>
            </a:pPr>
            <a:r>
              <a:rPr lang="en-US" sz="2800" dirty="0"/>
              <a:t>W</a:t>
            </a:r>
            <a:r>
              <a:rPr lang="en-US" sz="2800" dirty="0" smtClean="0"/>
              <a:t>eb </a:t>
            </a:r>
            <a:r>
              <a:rPr lang="en-US" sz="2800" dirty="0"/>
              <a:t>server defacement</a:t>
            </a:r>
          </a:p>
          <a:p>
            <a:pPr>
              <a:lnSpc>
                <a:spcPct val="90000"/>
              </a:lnSpc>
              <a:buClr>
                <a:schemeClr val="accent2"/>
              </a:buClr>
            </a:pPr>
            <a:r>
              <a:rPr lang="en-US" sz="2800" dirty="0" smtClean="0"/>
              <a:t>Guessing/cracking </a:t>
            </a:r>
            <a:r>
              <a:rPr lang="en-US" sz="2800" dirty="0"/>
              <a:t>passwords</a:t>
            </a:r>
            <a:endParaRPr lang="en-US" sz="2800" dirty="0" smtClean="0"/>
          </a:p>
          <a:p>
            <a:pPr>
              <a:lnSpc>
                <a:spcPct val="90000"/>
              </a:lnSpc>
              <a:buClr>
                <a:schemeClr val="accent2"/>
              </a:buClr>
            </a:pPr>
            <a:r>
              <a:rPr lang="en-US" sz="2800" dirty="0"/>
              <a:t>C</a:t>
            </a:r>
            <a:r>
              <a:rPr lang="en-US" sz="2800" dirty="0" smtClean="0"/>
              <a:t>opying databases containing                    credit card numbers</a:t>
            </a:r>
          </a:p>
          <a:p>
            <a:pPr>
              <a:lnSpc>
                <a:spcPct val="90000"/>
              </a:lnSpc>
              <a:buClr>
                <a:schemeClr val="accent2"/>
              </a:buClr>
            </a:pPr>
            <a:r>
              <a:rPr lang="en-US" sz="2800" dirty="0"/>
              <a:t>V</a:t>
            </a:r>
            <a:r>
              <a:rPr lang="en-US" sz="2800" dirty="0" smtClean="0"/>
              <a:t>iewing sensitive data without authorization</a:t>
            </a:r>
          </a:p>
          <a:p>
            <a:pPr>
              <a:lnSpc>
                <a:spcPct val="90000"/>
              </a:lnSpc>
              <a:buClr>
                <a:schemeClr val="accent2"/>
              </a:buClr>
            </a:pPr>
            <a:r>
              <a:rPr lang="en-US" sz="2800" dirty="0"/>
              <a:t>R</a:t>
            </a:r>
            <a:r>
              <a:rPr lang="en-US" sz="2800" dirty="0" smtClean="0"/>
              <a:t>unning </a:t>
            </a:r>
            <a:r>
              <a:rPr lang="en-US" sz="2800" dirty="0"/>
              <a:t>a packet sniffer</a:t>
            </a:r>
          </a:p>
          <a:p>
            <a:pPr>
              <a:lnSpc>
                <a:spcPct val="90000"/>
              </a:lnSpc>
              <a:buClr>
                <a:schemeClr val="accent2"/>
              </a:buClr>
            </a:pPr>
            <a:r>
              <a:rPr lang="en-US" sz="2800" dirty="0"/>
              <a:t>D</a:t>
            </a:r>
            <a:r>
              <a:rPr lang="en-US" sz="2800" dirty="0" smtClean="0"/>
              <a:t>istributing </a:t>
            </a:r>
            <a:r>
              <a:rPr lang="en-US" sz="2800" dirty="0"/>
              <a:t>pirated software</a:t>
            </a:r>
          </a:p>
          <a:p>
            <a:pPr>
              <a:lnSpc>
                <a:spcPct val="90000"/>
              </a:lnSpc>
              <a:buClr>
                <a:schemeClr val="accent2"/>
              </a:buClr>
            </a:pPr>
            <a:r>
              <a:rPr lang="en-US" sz="2800" dirty="0"/>
              <a:t>U</a:t>
            </a:r>
            <a:r>
              <a:rPr lang="en-US" sz="2800" dirty="0" smtClean="0"/>
              <a:t>sing </a:t>
            </a:r>
            <a:r>
              <a:rPr lang="en-US" sz="2800" dirty="0"/>
              <a:t>an unsecured modem to </a:t>
            </a:r>
            <a:r>
              <a:rPr lang="en-US" sz="2800" dirty="0" smtClean="0"/>
              <a:t>access internal network</a:t>
            </a:r>
          </a:p>
          <a:p>
            <a:pPr>
              <a:lnSpc>
                <a:spcPct val="90000"/>
              </a:lnSpc>
              <a:buClr>
                <a:schemeClr val="accent2"/>
              </a:buClr>
            </a:pPr>
            <a:r>
              <a:rPr lang="en-US" sz="2800" dirty="0"/>
              <a:t>I</a:t>
            </a:r>
            <a:r>
              <a:rPr lang="en-US" sz="2800" dirty="0" smtClean="0"/>
              <a:t>mpersonating an executive to get information</a:t>
            </a:r>
          </a:p>
          <a:p>
            <a:pPr>
              <a:lnSpc>
                <a:spcPct val="90000"/>
              </a:lnSpc>
              <a:buClr>
                <a:schemeClr val="accent2"/>
              </a:buClr>
            </a:pPr>
            <a:r>
              <a:rPr lang="en-US" sz="2800" dirty="0"/>
              <a:t>U</a:t>
            </a:r>
            <a:r>
              <a:rPr lang="en-US" sz="2800" dirty="0" smtClean="0"/>
              <a:t>sing </a:t>
            </a:r>
            <a:r>
              <a:rPr lang="en-US" sz="2800" dirty="0"/>
              <a:t>an unattended workstation</a:t>
            </a:r>
          </a:p>
        </p:txBody>
      </p:sp>
      <p:pic>
        <p:nvPicPr>
          <p:cNvPr id="4" name="Picture 3"/>
          <p:cNvPicPr>
            <a:picLocks noChangeAspect="1"/>
          </p:cNvPicPr>
          <p:nvPr/>
        </p:nvPicPr>
        <p:blipFill>
          <a:blip r:embed="rId3"/>
          <a:stretch>
            <a:fillRect/>
          </a:stretch>
        </p:blipFill>
        <p:spPr>
          <a:xfrm>
            <a:off x="6804248" y="1556792"/>
            <a:ext cx="1800200" cy="2063306"/>
          </a:xfrm>
          <a:prstGeom prst="rect">
            <a:avLst/>
          </a:prstGeom>
          <a:effectLst>
            <a:softEdge rad="63500"/>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Intruder Behavior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700554"/>
              </p:ext>
            </p:extLst>
          </p:nvPr>
        </p:nvGraphicFramePr>
        <p:xfrm>
          <a:off x="457200" y="2132856"/>
          <a:ext cx="8229600" cy="399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7425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3029"/>
          <a:stretch/>
        </p:blipFill>
        <p:spPr>
          <a:xfrm>
            <a:off x="12842" y="1"/>
            <a:ext cx="5311023" cy="6844886"/>
          </a:xfrm>
          <a:prstGeom prst="rect">
            <a:avLst/>
          </a:prstGeom>
        </p:spPr>
      </p:pic>
      <p:sp>
        <p:nvSpPr>
          <p:cNvPr id="14" name="Rectangle 13"/>
          <p:cNvSpPr/>
          <p:nvPr/>
        </p:nvSpPr>
        <p:spPr>
          <a:xfrm>
            <a:off x="5508104" y="980728"/>
            <a:ext cx="3445775" cy="2062103"/>
          </a:xfrm>
          <a:prstGeom prst="rect">
            <a:avLst/>
          </a:prstGeom>
        </p:spPr>
        <p:txBody>
          <a:bodyPr wrap="none">
            <a:spAutoFit/>
          </a:bodyPr>
          <a:lstStyle/>
          <a:p>
            <a:pPr algn="ctr"/>
            <a:r>
              <a:rPr lang="en-US" sz="3200" dirty="0">
                <a:latin typeface="+mn-lt"/>
              </a:rPr>
              <a:t>Table 8.1 </a:t>
            </a:r>
            <a:endParaRPr lang="en-US" sz="3200" dirty="0" smtClean="0">
              <a:latin typeface="+mn-lt"/>
            </a:endParaRPr>
          </a:p>
          <a:p>
            <a:pPr algn="ctr"/>
            <a:endParaRPr lang="en-US" sz="3200" dirty="0" smtClean="0">
              <a:latin typeface="+mn-lt"/>
            </a:endParaRPr>
          </a:p>
          <a:p>
            <a:pPr algn="ctr"/>
            <a:r>
              <a:rPr lang="en-US" sz="3200" dirty="0" smtClean="0">
                <a:latin typeface="+mn-lt"/>
              </a:rPr>
              <a:t>Examples </a:t>
            </a:r>
            <a:r>
              <a:rPr lang="en-US" sz="3200" dirty="0">
                <a:latin typeface="+mn-lt"/>
              </a:rPr>
              <a:t>of </a:t>
            </a:r>
            <a:endParaRPr lang="en-US" sz="3200" dirty="0" smtClean="0">
              <a:latin typeface="+mn-lt"/>
            </a:endParaRPr>
          </a:p>
          <a:p>
            <a:pPr algn="ctr"/>
            <a:r>
              <a:rPr lang="en-US" sz="3200" dirty="0" smtClean="0">
                <a:latin typeface="+mn-lt"/>
              </a:rPr>
              <a:t>Intruder </a:t>
            </a:r>
            <a:r>
              <a:rPr lang="en-US" sz="3200" dirty="0">
                <a:latin typeface="+mn-lt"/>
              </a:rPr>
              <a:t>Behavior </a:t>
            </a:r>
          </a:p>
        </p:txBody>
      </p:sp>
      <p:sp>
        <p:nvSpPr>
          <p:cNvPr id="15" name="TextBox 14"/>
          <p:cNvSpPr txBox="1"/>
          <p:nvPr/>
        </p:nvSpPr>
        <p:spPr>
          <a:xfrm>
            <a:off x="5436096" y="5949280"/>
            <a:ext cx="3528392" cy="738664"/>
          </a:xfrm>
          <a:prstGeom prst="rect">
            <a:avLst/>
          </a:prstGeom>
          <a:noFill/>
        </p:spPr>
        <p:txBody>
          <a:bodyPr wrap="square" rtlCol="0">
            <a:spAutoFit/>
          </a:bodyPr>
          <a:lstStyle/>
          <a:p>
            <a:endParaRPr lang="en-US" dirty="0" smtClean="0"/>
          </a:p>
          <a:p>
            <a:r>
              <a:rPr lang="en-US" sz="1200" dirty="0" smtClean="0"/>
              <a:t>(Table can be found on pages 271-272 in textbook.)</a:t>
            </a:r>
            <a:endParaRPr lang="en-US" sz="1200" dirty="0"/>
          </a:p>
        </p:txBody>
      </p:sp>
    </p:spTree>
    <p:extLst>
      <p:ext uri="{BB962C8B-B14F-4D97-AF65-F5344CB8AC3E}">
        <p14:creationId xmlns:p14="http://schemas.microsoft.com/office/powerpoint/2010/main" val="365675052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533400"/>
            <a:ext cx="8153400" cy="5693866"/>
          </a:xfrm>
          <a:prstGeom prst="rect">
            <a:avLst/>
          </a:prstGeom>
        </p:spPr>
        <p:txBody>
          <a:bodyPr wrap="square">
            <a:spAutoFit/>
          </a:bodyPr>
          <a:lstStyle/>
          <a:p>
            <a:pPr algn="ctr"/>
            <a:r>
              <a:rPr lang="en-US" sz="3600" b="1" i="0" dirty="0" smtClean="0">
                <a:solidFill>
                  <a:srgbClr val="FFB91D"/>
                </a:solidFill>
                <a:effectLst>
                  <a:outerShdw blurRad="38100" dist="38100" dir="2700000" algn="tl">
                    <a:srgbClr val="000000">
                      <a:alpha val="43137"/>
                    </a:srgbClr>
                  </a:outerShdw>
                </a:effectLst>
                <a:latin typeface="+mn-lt"/>
                <a:ea typeface="Times"/>
                <a:cs typeface="Times"/>
              </a:rPr>
              <a:t>			</a:t>
            </a:r>
            <a:r>
              <a:rPr lang="en-US" sz="3600" b="1" dirty="0">
                <a:solidFill>
                  <a:srgbClr val="FFB91D"/>
                </a:solidFill>
                <a:effectLst>
                  <a:outerShdw blurRad="38100" dist="38100" dir="2700000" algn="tl">
                    <a:srgbClr val="000000">
                      <a:alpha val="43137"/>
                    </a:srgbClr>
                  </a:outerShdw>
                </a:effectLst>
                <a:latin typeface="+mn-lt"/>
                <a:ea typeface="Times"/>
                <a:cs typeface="Times"/>
              </a:rPr>
              <a:t>D</a:t>
            </a:r>
            <a:r>
              <a:rPr lang="en-US" sz="3600" b="1" i="0" dirty="0" smtClean="0">
                <a:solidFill>
                  <a:srgbClr val="FFB91D"/>
                </a:solidFill>
                <a:effectLst>
                  <a:outerShdw blurRad="38100" dist="38100" dir="2700000" algn="tl">
                    <a:srgbClr val="000000">
                      <a:alpha val="43137"/>
                    </a:srgbClr>
                  </a:outerShdw>
                </a:effectLst>
                <a:latin typeface="+mn-lt"/>
                <a:ea typeface="Times"/>
                <a:cs typeface="Times"/>
              </a:rPr>
              <a:t>efinitions from RFC 2828 </a:t>
            </a:r>
          </a:p>
          <a:p>
            <a:pPr algn="ctr"/>
            <a:r>
              <a:rPr lang="en-US" sz="3600" b="1" i="0" dirty="0" smtClean="0">
                <a:solidFill>
                  <a:srgbClr val="FFB91D"/>
                </a:solidFill>
                <a:effectLst>
                  <a:outerShdw blurRad="38100" dist="38100" dir="2700000" algn="tl">
                    <a:srgbClr val="000000">
                      <a:alpha val="43137"/>
                    </a:srgbClr>
                  </a:outerShdw>
                </a:effectLst>
                <a:latin typeface="+mn-lt"/>
                <a:ea typeface="Times"/>
                <a:cs typeface="Times"/>
              </a:rPr>
              <a:t>			(Internet Security Glossary)</a:t>
            </a:r>
          </a:p>
          <a:p>
            <a:pPr algn="ctr"/>
            <a:endParaRPr lang="en-US" sz="3600" b="1" i="0" dirty="0" smtClean="0">
              <a:solidFill>
                <a:srgbClr val="FFB91D"/>
              </a:solidFill>
              <a:effectLst>
                <a:outerShdw blurRad="38100" dist="38100" dir="2700000" algn="tl">
                  <a:srgbClr val="000000">
                    <a:alpha val="43137"/>
                  </a:srgbClr>
                </a:outerShdw>
              </a:effectLst>
              <a:latin typeface="+mn-lt"/>
              <a:ea typeface="Times"/>
              <a:cs typeface="Times"/>
            </a:endParaRPr>
          </a:p>
          <a:p>
            <a:pPr algn="ctr"/>
            <a:r>
              <a:rPr lang="en-US" sz="3600" b="1" i="0" dirty="0" smtClean="0">
                <a:solidFill>
                  <a:srgbClr val="FFB91D"/>
                </a:solidFill>
                <a:effectLst>
                  <a:outerShdw blurRad="38100" dist="38100" dir="2700000" algn="tl">
                    <a:srgbClr val="000000">
                      <a:alpha val="43137"/>
                    </a:srgbClr>
                  </a:outerShdw>
                </a:effectLst>
                <a:latin typeface="+mn-lt"/>
                <a:ea typeface="Times"/>
                <a:cs typeface="Times"/>
              </a:rPr>
              <a:t>	</a:t>
            </a:r>
            <a:endParaRPr lang="en-US" sz="2400" b="1" i="0" dirty="0" smtClean="0">
              <a:effectLst>
                <a:outerShdw blurRad="38100" dist="38100" dir="2700000" algn="tl">
                  <a:srgbClr val="000000">
                    <a:alpha val="43137"/>
                  </a:srgbClr>
                </a:outerShdw>
              </a:effectLst>
              <a:latin typeface="+mn-lt"/>
              <a:ea typeface="Times"/>
              <a:cs typeface="Times"/>
            </a:endParaRPr>
          </a:p>
          <a:p>
            <a:r>
              <a:rPr lang="en-US" sz="2200" b="1" dirty="0">
                <a:solidFill>
                  <a:srgbClr val="FFB91D"/>
                </a:solidFill>
                <a:effectLst>
                  <a:outerShdw blurRad="38100" dist="38100" dir="2700000" algn="tl">
                    <a:srgbClr val="000000">
                      <a:alpha val="43137"/>
                    </a:srgbClr>
                  </a:outerShdw>
                </a:effectLst>
                <a:latin typeface="+mj-lt"/>
                <a:ea typeface="Times"/>
                <a:cs typeface="Times"/>
              </a:rPr>
              <a:t>Security Intrusion: </a:t>
            </a:r>
            <a:r>
              <a:rPr lang="en-US" sz="2200" b="0" i="0" dirty="0" smtClean="0">
                <a:latin typeface="+mj-lt"/>
                <a:ea typeface="Times"/>
                <a:cs typeface="Times"/>
              </a:rPr>
              <a:t>A security event, or a combination of multiple security events, that constitutes a security incident in which an intruder gains, or attempts to gain, access to a system (or system resource) without having authorization to do so.</a:t>
            </a:r>
          </a:p>
          <a:p>
            <a:endParaRPr lang="en-US" sz="2200" b="0" i="0" dirty="0" smtClean="0">
              <a:solidFill>
                <a:srgbClr val="000000"/>
              </a:solidFill>
              <a:latin typeface="Times"/>
              <a:ea typeface="Times"/>
              <a:cs typeface="Times"/>
            </a:endParaRPr>
          </a:p>
          <a:p>
            <a:r>
              <a:rPr lang="en-US" sz="2200" b="1" dirty="0">
                <a:solidFill>
                  <a:srgbClr val="FFB91D"/>
                </a:solidFill>
                <a:effectLst>
                  <a:outerShdw blurRad="38100" dist="38100" dir="2700000" algn="tl">
                    <a:srgbClr val="000000">
                      <a:alpha val="43137"/>
                    </a:srgbClr>
                  </a:outerShdw>
                </a:effectLst>
                <a:latin typeface="+mj-lt"/>
                <a:ea typeface="Times"/>
                <a:cs typeface="Times"/>
              </a:rPr>
              <a:t>Intrusion Detection: </a:t>
            </a:r>
            <a:r>
              <a:rPr lang="en-US" sz="2200" b="0" i="0" dirty="0" smtClean="0">
                <a:latin typeface="+mj-lt"/>
                <a:ea typeface="Times"/>
                <a:cs typeface="Times"/>
              </a:rPr>
              <a:t>A security service that monitors and analyzes system events for the purpose of finding, and providing real-time or near real-time warning of, attempts to access system resources in an unauthorized manner.</a:t>
            </a:r>
            <a:endParaRPr lang="en-US" sz="2200" dirty="0">
              <a:latin typeface="+mj-lt"/>
            </a:endParaRPr>
          </a:p>
        </p:txBody>
      </p:sp>
      <p:pic>
        <p:nvPicPr>
          <p:cNvPr id="17" name="Picture 16"/>
          <p:cNvPicPr>
            <a:picLocks noChangeAspect="1"/>
          </p:cNvPicPr>
          <p:nvPr/>
        </p:nvPicPr>
        <p:blipFill>
          <a:blip r:embed="rId3"/>
          <a:stretch>
            <a:fillRect/>
          </a:stretch>
        </p:blipFill>
        <p:spPr>
          <a:xfrm rot="21075942">
            <a:off x="97977" y="457630"/>
            <a:ext cx="2417660" cy="202880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04800" y="228600"/>
            <a:ext cx="4876800" cy="1524000"/>
          </a:xfrm>
        </p:spPr>
        <p:txBody>
          <a:bodyPr>
            <a:no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a:cs typeface="Times"/>
              </a:rPr>
              <a:t>Intrusion Detection System (IDS)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a:cs typeface="Time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8372525"/>
              </p:ext>
            </p:extLst>
          </p:nvPr>
        </p:nvGraphicFramePr>
        <p:xfrm>
          <a:off x="4495800" y="2895600"/>
          <a:ext cx="4206240" cy="364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half" idx="2"/>
          </p:nvPr>
        </p:nvSpPr>
        <p:spPr>
          <a:xfrm>
            <a:off x="323528" y="2060848"/>
            <a:ext cx="3744416" cy="4797152"/>
          </a:xfrm>
        </p:spPr>
        <p:txBody>
          <a:bodyPr>
            <a:normAutofit fontScale="55000" lnSpcReduction="20000"/>
          </a:bodyPr>
          <a:lstStyle/>
          <a:p>
            <a:pPr marL="342900" lvl="1" indent="-342900">
              <a:spcBef>
                <a:spcPts val="1200"/>
              </a:spcBef>
              <a:buClr>
                <a:schemeClr val="accent1"/>
              </a:buClr>
              <a:buSzPct val="80000"/>
              <a:buFont typeface="Wingdings" pitchFamily="2" charset="2"/>
              <a:buChar char=""/>
            </a:pPr>
            <a:r>
              <a:rPr lang="en-US" sz="3871" dirty="0"/>
              <a:t>H</a:t>
            </a:r>
            <a:r>
              <a:rPr lang="en-US" sz="3871" dirty="0" smtClean="0"/>
              <a:t>ost-based IDS (HIDS)</a:t>
            </a:r>
          </a:p>
          <a:p>
            <a:pPr marL="685800" lvl="1" indent="-336550">
              <a:spcBef>
                <a:spcPts val="1200"/>
              </a:spcBef>
              <a:buFont typeface="Wingdings" pitchFamily="2" charset="2"/>
              <a:buChar char=""/>
            </a:pPr>
            <a:r>
              <a:rPr lang="en-US" sz="2800" dirty="0"/>
              <a:t>M</a:t>
            </a:r>
            <a:r>
              <a:rPr lang="en-US" sz="2800" dirty="0" smtClean="0"/>
              <a:t>onitors the characteristics of a single host for suspicious activity</a:t>
            </a:r>
          </a:p>
          <a:p>
            <a:pPr marL="342900" lvl="1" indent="-342900">
              <a:spcBef>
                <a:spcPts val="1200"/>
              </a:spcBef>
              <a:buClr>
                <a:schemeClr val="accent1"/>
              </a:buClr>
              <a:buSzPct val="80000"/>
              <a:buFont typeface="Wingdings" pitchFamily="2" charset="2"/>
              <a:buChar char=""/>
            </a:pPr>
            <a:r>
              <a:rPr lang="en-US" sz="3800" dirty="0" smtClean="0"/>
              <a:t>Network</a:t>
            </a:r>
            <a:r>
              <a:rPr lang="en-US" sz="3800" dirty="0"/>
              <a:t>-based </a:t>
            </a:r>
            <a:r>
              <a:rPr lang="en-US" sz="3800" dirty="0" smtClean="0"/>
              <a:t>IDS (NIDS)</a:t>
            </a:r>
            <a:endParaRPr lang="en-US" sz="3800" dirty="0"/>
          </a:p>
          <a:p>
            <a:pPr marL="685800" lvl="1" indent="-336550">
              <a:spcBef>
                <a:spcPts val="1200"/>
              </a:spcBef>
              <a:buFont typeface="Wingdings" pitchFamily="2" charset="2"/>
              <a:buChar char=""/>
            </a:pPr>
            <a:r>
              <a:rPr lang="en-US" sz="2800" dirty="0"/>
              <a:t>M</a:t>
            </a:r>
            <a:r>
              <a:rPr lang="en-US" sz="2800" dirty="0" smtClean="0"/>
              <a:t>onitors network traffic and analyzes network, transport, and application protocols to identify suspicious activity</a:t>
            </a:r>
          </a:p>
          <a:p>
            <a:pPr marL="342900" lvl="1" indent="-342900">
              <a:spcBef>
                <a:spcPts val="1200"/>
              </a:spcBef>
              <a:buClr>
                <a:schemeClr val="accent1"/>
              </a:buClr>
              <a:buSzPct val="80000"/>
              <a:buFont typeface="Wingdings" pitchFamily="2" charset="2"/>
              <a:buChar char=""/>
            </a:pPr>
            <a:r>
              <a:rPr lang="en-US" sz="3800" dirty="0"/>
              <a:t>Distributed or hybrid </a:t>
            </a:r>
            <a:r>
              <a:rPr lang="en-US" sz="3800" dirty="0" smtClean="0"/>
              <a:t>IDS</a:t>
            </a:r>
          </a:p>
          <a:p>
            <a:pPr marL="685800" lvl="1" indent="-336550">
              <a:spcBef>
                <a:spcPts val="1200"/>
              </a:spcBef>
              <a:buSzPct val="80000"/>
              <a:buFont typeface="Wingdings" pitchFamily="2" charset="2"/>
              <a:buChar char=""/>
            </a:pPr>
            <a:r>
              <a:rPr lang="en-US" sz="2700" dirty="0"/>
              <a:t>Combines information from a number of sensors, often both host and network based, in a central analyzer that is able to better identify </a:t>
            </a:r>
            <a:r>
              <a:rPr lang="en-US" sz="2700" dirty="0" smtClean="0"/>
              <a:t>and </a:t>
            </a:r>
            <a:r>
              <a:rPr lang="en-US" sz="2700" dirty="0"/>
              <a:t>respond to intrusion activity</a:t>
            </a:r>
          </a:p>
          <a:p>
            <a:pPr marL="1143000" lvl="2" indent="-336550">
              <a:spcBef>
                <a:spcPts val="1872"/>
              </a:spcBef>
              <a:buFont typeface="Wingdings" pitchFamily="2" charset="2"/>
              <a:buChar char=""/>
            </a:pPr>
            <a:endParaRPr lang="en-US" sz="2600" dirty="0" smtClean="0"/>
          </a:p>
          <a:p>
            <a:endParaRPr lang="en-US" dirty="0"/>
          </a:p>
        </p:txBody>
      </p:sp>
      <p:pic>
        <p:nvPicPr>
          <p:cNvPr id="9" name="Picture 8"/>
          <p:cNvPicPr>
            <a:picLocks noChangeAspect="1"/>
          </p:cNvPicPr>
          <p:nvPr/>
        </p:nvPicPr>
        <p:blipFill>
          <a:blip r:embed="rId8"/>
          <a:stretch>
            <a:fillRect/>
          </a:stretch>
        </p:blipFill>
        <p:spPr>
          <a:xfrm>
            <a:off x="5638800" y="457200"/>
            <a:ext cx="2295970" cy="1861127"/>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rotWithShape="1">
          <a:blip r:embed="rId3">
            <a:extLst>
              <a:ext uri="{28A0092B-C50C-407E-A947-70E740481C1C}">
                <a14:useLocalDpi xmlns:a14="http://schemas.microsoft.com/office/drawing/2010/main" val="0"/>
              </a:ext>
            </a:extLst>
          </a:blip>
          <a:srcRect t="18070" b="18461"/>
          <a:stretch/>
        </p:blipFill>
        <p:spPr>
          <a:xfrm>
            <a:off x="408939" y="0"/>
            <a:ext cx="8349615" cy="6858000"/>
          </a:xfrm>
          <a:prstGeom prst="rect">
            <a:avLst/>
          </a:prstGeom>
          <a:solidFill>
            <a:schemeClr val="tx1"/>
          </a:solidFill>
        </p:spPr>
      </p:pic>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a:solidFill>
                  <a:srgbClr val="FFB91D"/>
                </a:solidFill>
              </a:rPr>
              <a:t>IDS 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1555835"/>
              </p:ext>
            </p:extLst>
          </p:nvPr>
        </p:nvGraphicFramePr>
        <p:xfrm>
          <a:off x="457200" y="19050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24744"/>
          </a:xfrm>
        </p:spPr>
        <p:txBody>
          <a:bodyPr>
            <a:normAutofit/>
          </a:bodyPr>
          <a:lstStyle/>
          <a:p>
            <a:r>
              <a:rPr lang="en-US" dirty="0" smtClean="0">
                <a:solidFill>
                  <a:srgbClr val="FFB91D"/>
                </a:solidFill>
              </a:rPr>
              <a:t>Analysis Approaches</a:t>
            </a:r>
            <a:endParaRPr lang="en-US" dirty="0">
              <a:solidFill>
                <a:srgbClr val="FFB91D"/>
              </a:solidFill>
            </a:endParaRPr>
          </a:p>
        </p:txBody>
      </p:sp>
      <p:sp>
        <p:nvSpPr>
          <p:cNvPr id="6" name="Text Placeholder 5"/>
          <p:cNvSpPr>
            <a:spLocks noGrp="1"/>
          </p:cNvSpPr>
          <p:nvPr>
            <p:ph type="body" idx="1"/>
          </p:nvPr>
        </p:nvSpPr>
        <p:spPr>
          <a:xfrm>
            <a:off x="467544" y="1700808"/>
            <a:ext cx="3931920" cy="573741"/>
          </a:xfrm>
          <a:solidFill>
            <a:schemeClr val="accent2"/>
          </a:solidFill>
          <a:ln>
            <a:solidFill>
              <a:schemeClr val="accent2"/>
            </a:solidFill>
          </a:ln>
        </p:spPr>
        <p:txBody>
          <a:bodyPr/>
          <a:lstStyle/>
          <a:p>
            <a:r>
              <a:rPr lang="en-US" sz="2800" dirty="0">
                <a:solidFill>
                  <a:srgbClr val="800000"/>
                </a:solidFill>
              </a:rPr>
              <a:t>A</a:t>
            </a:r>
            <a:r>
              <a:rPr lang="en-US" sz="2800" dirty="0" smtClean="0">
                <a:solidFill>
                  <a:srgbClr val="800000"/>
                </a:solidFill>
              </a:rPr>
              <a:t>nomaly detection</a:t>
            </a:r>
            <a:endParaRPr lang="en-US" sz="2800" dirty="0">
              <a:solidFill>
                <a:srgbClr val="800000"/>
              </a:solidFill>
            </a:endParaRPr>
          </a:p>
        </p:txBody>
      </p:sp>
      <p:sp>
        <p:nvSpPr>
          <p:cNvPr id="8" name="Text Placeholder 7"/>
          <p:cNvSpPr>
            <a:spLocks noGrp="1"/>
          </p:cNvSpPr>
          <p:nvPr>
            <p:ph type="body" sz="quarter" idx="3"/>
          </p:nvPr>
        </p:nvSpPr>
        <p:spPr>
          <a:xfrm>
            <a:off x="4716016" y="1484784"/>
            <a:ext cx="3931920" cy="947936"/>
          </a:xfrm>
          <a:solidFill>
            <a:schemeClr val="accent2"/>
          </a:solidFill>
        </p:spPr>
        <p:txBody>
          <a:bodyPr/>
          <a:lstStyle/>
          <a:p>
            <a:r>
              <a:rPr lang="en-US" sz="2800" dirty="0" smtClean="0">
                <a:solidFill>
                  <a:srgbClr val="800000"/>
                </a:solidFill>
              </a:rPr>
              <a:t>Signature/Heuristic detection</a:t>
            </a:r>
          </a:p>
        </p:txBody>
      </p:sp>
      <p:sp>
        <p:nvSpPr>
          <p:cNvPr id="7" name="Content Placeholder 6"/>
          <p:cNvSpPr>
            <a:spLocks noGrp="1"/>
          </p:cNvSpPr>
          <p:nvPr>
            <p:ph sz="quarter" idx="13"/>
          </p:nvPr>
        </p:nvSpPr>
        <p:spPr>
          <a:xfrm>
            <a:off x="467544" y="2708920"/>
            <a:ext cx="3931920" cy="3827929"/>
          </a:xfrm>
        </p:spPr>
        <p:txBody>
          <a:bodyPr>
            <a:normAutofit fontScale="92500" lnSpcReduction="10000"/>
          </a:bodyPr>
          <a:lstStyle/>
          <a:p>
            <a:pPr>
              <a:spcAft>
                <a:spcPts val="800"/>
              </a:spcAft>
              <a:buSzPct val="140000"/>
            </a:pPr>
            <a:r>
              <a:rPr lang="en-US" dirty="0" smtClean="0"/>
              <a:t>Involves the collection of data relating to the behavior of legitimate users over a period of time</a:t>
            </a:r>
          </a:p>
          <a:p>
            <a:pPr>
              <a:spcAft>
                <a:spcPts val="800"/>
              </a:spcAft>
              <a:buSzPct val="140000"/>
            </a:pPr>
            <a:r>
              <a:rPr lang="en-US" dirty="0" smtClean="0"/>
              <a:t>Current observed behavior is analyzed to determine whether this behavior is that of a legitimate user or that of an intruder</a:t>
            </a:r>
          </a:p>
        </p:txBody>
      </p:sp>
      <p:sp>
        <p:nvSpPr>
          <p:cNvPr id="9" name="Content Placeholder 8"/>
          <p:cNvSpPr>
            <a:spLocks noGrp="1"/>
          </p:cNvSpPr>
          <p:nvPr>
            <p:ph sz="quarter" idx="14"/>
          </p:nvPr>
        </p:nvSpPr>
        <p:spPr>
          <a:xfrm>
            <a:off x="4716016" y="2636912"/>
            <a:ext cx="3931920" cy="3446929"/>
          </a:xfrm>
        </p:spPr>
        <p:txBody>
          <a:bodyPr>
            <a:noAutofit/>
          </a:bodyPr>
          <a:lstStyle/>
          <a:p>
            <a:pPr>
              <a:spcAft>
                <a:spcPts val="800"/>
              </a:spcAft>
              <a:buSzPct val="140000"/>
            </a:pPr>
            <a:r>
              <a:rPr lang="en-US" sz="2200" dirty="0"/>
              <a:t>Uses a set of known malicious data patterns or attack rules that are compared with current behavior</a:t>
            </a:r>
          </a:p>
          <a:p>
            <a:pPr>
              <a:spcAft>
                <a:spcPts val="800"/>
              </a:spcAft>
              <a:buSzPct val="140000"/>
            </a:pPr>
            <a:r>
              <a:rPr lang="en-US" sz="2200" dirty="0"/>
              <a:t>Also known as misuse detection</a:t>
            </a:r>
          </a:p>
          <a:p>
            <a:pPr>
              <a:spcAft>
                <a:spcPts val="800"/>
              </a:spcAft>
              <a:buSzPct val="140000"/>
            </a:pPr>
            <a:r>
              <a:rPr lang="en-US" sz="2200" dirty="0"/>
              <a:t>Can only identify known attacks for which it has patterns or rules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600200"/>
          </a:xfrm>
        </p:spPr>
        <p:txBody>
          <a:bodyPr/>
          <a:lstStyle/>
          <a:p>
            <a:r>
              <a:rPr lang="en-US" dirty="0" smtClean="0"/>
              <a:t>Anomaly Detection</a:t>
            </a:r>
            <a:endParaRPr lang="en-US" dirty="0"/>
          </a:p>
        </p:txBody>
      </p:sp>
      <p:sp>
        <p:nvSpPr>
          <p:cNvPr id="3" name="Content Placeholder 2"/>
          <p:cNvSpPr>
            <a:spLocks noGrp="1"/>
          </p:cNvSpPr>
          <p:nvPr>
            <p:ph idx="1"/>
          </p:nvPr>
        </p:nvSpPr>
        <p:spPr>
          <a:xfrm>
            <a:off x="467544" y="1700808"/>
            <a:ext cx="8229600" cy="966192"/>
          </a:xfrm>
        </p:spPr>
        <p:txBody>
          <a:bodyPr>
            <a:normAutofit/>
          </a:bodyPr>
          <a:lstStyle/>
          <a:p>
            <a:pPr marL="0" indent="0">
              <a:buSzPct val="140000"/>
              <a:buNone/>
            </a:pPr>
            <a:r>
              <a:rPr lang="en-US" sz="2800" dirty="0" smtClean="0"/>
              <a:t>A variety of classification approaches are used:</a:t>
            </a:r>
          </a:p>
        </p:txBody>
      </p:sp>
      <p:graphicFrame>
        <p:nvGraphicFramePr>
          <p:cNvPr id="4" name="Diagram 3"/>
          <p:cNvGraphicFramePr/>
          <p:nvPr/>
        </p:nvGraphicFramePr>
        <p:xfrm>
          <a:off x="990600" y="2819400"/>
          <a:ext cx="73914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701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424"/>
            <a:ext cx="9144000" cy="1340768"/>
          </a:xfrm>
        </p:spPr>
        <p:txBody>
          <a:bodyPr/>
          <a:lstStyle/>
          <a:p>
            <a:r>
              <a:rPr lang="en-US" sz="4800" dirty="0" smtClean="0"/>
              <a:t>Signature or Heuristic Detection</a:t>
            </a:r>
            <a:endParaRPr lang="en-US" sz="4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55000173"/>
              </p:ext>
            </p:extLst>
          </p:nvPr>
        </p:nvGraphicFramePr>
        <p:xfrm>
          <a:off x="323528" y="1124744"/>
          <a:ext cx="842493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6037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a:t>
            </a:r>
            <a:r>
              <a:rPr lang="en-US" dirty="0"/>
              <a:t>8</a:t>
            </a:r>
          </a:p>
        </p:txBody>
      </p:sp>
      <p:sp>
        <p:nvSpPr>
          <p:cNvPr id="13" name="Subtitle 12"/>
          <p:cNvSpPr>
            <a:spLocks noGrp="1"/>
          </p:cNvSpPr>
          <p:nvPr>
            <p:ph type="subTitle" idx="1"/>
          </p:nvPr>
        </p:nvSpPr>
        <p:spPr/>
        <p:txBody>
          <a:bodyPr>
            <a:normAutofit/>
          </a:bodyPr>
          <a:lstStyle/>
          <a:p>
            <a:pPr algn="ctr"/>
            <a:r>
              <a:rPr lang="en-US" sz="3200" dirty="0" smtClean="0"/>
              <a:t>Intrusion Detection</a:t>
            </a:r>
          </a:p>
          <a:p>
            <a:endParaRPr lang="en-US"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solidFill>
                <a:prstClr val="white"/>
              </a:solidFill>
              <a:latin typeface="Arial" pitchFamily="1" charset="0"/>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r="-1190"/>
          <a:stretch/>
        </p:blipFill>
        <p:spPr>
          <a:xfrm>
            <a:off x="3275856" y="908720"/>
            <a:ext cx="2592288" cy="2221260"/>
          </a:xfrm>
          <a:prstGeom prst="round1Rect">
            <a:avLst/>
          </a:prstGeom>
          <a:effectLst>
            <a:softEdge rad="127000"/>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26"/>
          <p:cNvSpPr>
            <a:spLocks noGrp="1" noChangeArrowheads="1"/>
          </p:cNvSpPr>
          <p:nvPr>
            <p:ph type="title"/>
          </p:nvPr>
        </p:nvSpPr>
        <p:spPr/>
        <p:txBody>
          <a:bodyPr/>
          <a:lstStyle/>
          <a:p>
            <a:r>
              <a:rPr lang="en-US" dirty="0">
                <a:solidFill>
                  <a:srgbClr val="FFB91D"/>
                </a:solidFill>
              </a:rPr>
              <a:t>Host-</a:t>
            </a:r>
            <a:r>
              <a:rPr lang="en-US" dirty="0" smtClean="0">
                <a:solidFill>
                  <a:srgbClr val="FFB91D"/>
                </a:solidFill>
              </a:rPr>
              <a:t>Based Intrusion Detection (HIDS)</a:t>
            </a:r>
            <a:endParaRPr lang="en-US" dirty="0">
              <a:solidFill>
                <a:srgbClr val="FFB91D"/>
              </a:solidFill>
            </a:endParaRPr>
          </a:p>
        </p:txBody>
      </p:sp>
      <p:sp>
        <p:nvSpPr>
          <p:cNvPr id="233475" name="Rectangle 1027"/>
          <p:cNvSpPr>
            <a:spLocks noGrp="1" noChangeArrowheads="1"/>
          </p:cNvSpPr>
          <p:nvPr>
            <p:ph idx="1"/>
          </p:nvPr>
        </p:nvSpPr>
        <p:spPr>
          <a:xfrm>
            <a:off x="457200" y="1916832"/>
            <a:ext cx="8229600" cy="4608512"/>
          </a:xfrm>
        </p:spPr>
        <p:txBody>
          <a:bodyPr>
            <a:normAutofit/>
          </a:bodyPr>
          <a:lstStyle/>
          <a:p>
            <a:r>
              <a:rPr lang="en-US" sz="2800" dirty="0"/>
              <a:t>A</a:t>
            </a:r>
            <a:r>
              <a:rPr lang="en-US" sz="2800" dirty="0" smtClean="0"/>
              <a:t>dds a specialized layer of security software to vulnerable or sensitive systems</a:t>
            </a:r>
          </a:p>
          <a:p>
            <a:r>
              <a:rPr lang="en-US" sz="2800" dirty="0" smtClean="0"/>
              <a:t>Can use either anomaly or signature and heuristic approaches</a:t>
            </a:r>
          </a:p>
          <a:p>
            <a:r>
              <a:rPr lang="en-US" sz="2800" dirty="0"/>
              <a:t>M</a:t>
            </a:r>
            <a:r>
              <a:rPr lang="en-US" sz="2800" dirty="0" smtClean="0"/>
              <a:t>onitors activity </a:t>
            </a:r>
            <a:r>
              <a:rPr lang="en-US" sz="2800" dirty="0"/>
              <a:t>to detect suspicious behavior</a:t>
            </a:r>
          </a:p>
          <a:p>
            <a:pPr lvl="1"/>
            <a:r>
              <a:rPr lang="en-US" sz="2000" dirty="0"/>
              <a:t>P</a:t>
            </a:r>
            <a:r>
              <a:rPr lang="en-US" sz="2000" dirty="0" smtClean="0"/>
              <a:t>rimary </a:t>
            </a:r>
            <a:r>
              <a:rPr lang="en-US" sz="2000" dirty="0"/>
              <a:t>purpose is to detect intrusions, log suspicious events, and send alerts</a:t>
            </a:r>
          </a:p>
          <a:p>
            <a:pPr lvl="1"/>
            <a:r>
              <a:rPr lang="en-US" sz="2000" dirty="0"/>
              <a:t>C</a:t>
            </a:r>
            <a:r>
              <a:rPr lang="en-US" sz="2000" dirty="0" smtClean="0"/>
              <a:t>an </a:t>
            </a:r>
            <a:r>
              <a:rPr lang="en-US" sz="2000" dirty="0"/>
              <a:t>detect both external and internal </a:t>
            </a:r>
            <a:r>
              <a:rPr lang="en-US" sz="2000" dirty="0" smtClean="0"/>
              <a:t>intrusions</a:t>
            </a:r>
            <a:endParaRPr lang="en-US" sz="2000" dirty="0"/>
          </a:p>
        </p:txBody>
      </p:sp>
      <p:pic>
        <p:nvPicPr>
          <p:cNvPr id="5" name="Picture 4"/>
          <p:cNvPicPr>
            <a:picLocks noChangeAspect="1"/>
          </p:cNvPicPr>
          <p:nvPr/>
        </p:nvPicPr>
        <p:blipFill>
          <a:blip r:embed="rId3"/>
          <a:stretch>
            <a:fillRect/>
          </a:stretch>
        </p:blipFill>
        <p:spPr>
          <a:xfrm>
            <a:off x="7086600" y="4723544"/>
            <a:ext cx="2057400" cy="2134456"/>
          </a:xfrm>
          <a:prstGeom prst="rect">
            <a:avLst/>
          </a:prstGeom>
          <a:scene3d>
            <a:camera prst="orthographicFront">
              <a:rot lat="0" lon="10199978" rev="0"/>
            </a:camera>
            <a:lightRig rig="threePt" dir="t"/>
          </a:scene3d>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dirty="0" smtClean="0"/>
              <a:t>Data Sources and Sensors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10065388"/>
              </p:ext>
            </p:extLst>
          </p:nvPr>
        </p:nvGraphicFramePr>
        <p:xfrm>
          <a:off x="467544" y="191683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0054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6" t="2905" r="-3006" b="1426"/>
          <a:stretch/>
        </p:blipFill>
        <p:spPr>
          <a:xfrm>
            <a:off x="11598" y="0"/>
            <a:ext cx="6939588" cy="6847741"/>
          </a:xfrm>
          <a:prstGeom prst="rect">
            <a:avLst/>
          </a:prstGeom>
          <a:solidFill>
            <a:schemeClr val="tx1"/>
          </a:solidFill>
        </p:spPr>
      </p:pic>
      <p:sp>
        <p:nvSpPr>
          <p:cNvPr id="4" name="TextBox 3"/>
          <p:cNvSpPr txBox="1"/>
          <p:nvPr/>
        </p:nvSpPr>
        <p:spPr>
          <a:xfrm>
            <a:off x="7020272" y="548680"/>
            <a:ext cx="2123728" cy="3539431"/>
          </a:xfrm>
          <a:prstGeom prst="rect">
            <a:avLst/>
          </a:prstGeom>
          <a:noFill/>
        </p:spPr>
        <p:txBody>
          <a:bodyPr wrap="square" rtlCol="0">
            <a:spAutoFit/>
          </a:bodyPr>
          <a:lstStyle/>
          <a:p>
            <a:pPr algn="ctr"/>
            <a:r>
              <a:rPr lang="en-US" sz="2800" dirty="0">
                <a:latin typeface="+mj-lt"/>
              </a:rPr>
              <a:t>Table </a:t>
            </a:r>
            <a:r>
              <a:rPr lang="en-US" sz="2800" dirty="0" smtClean="0">
                <a:latin typeface="+mj-lt"/>
              </a:rPr>
              <a:t>8.2</a:t>
            </a:r>
          </a:p>
          <a:p>
            <a:pPr algn="ctr"/>
            <a:endParaRPr lang="en-US" sz="2800" dirty="0" smtClean="0">
              <a:latin typeface="+mj-lt"/>
            </a:endParaRPr>
          </a:p>
          <a:p>
            <a:pPr algn="ctr"/>
            <a:r>
              <a:rPr lang="en-US" sz="2800" dirty="0" smtClean="0">
                <a:latin typeface="+mj-lt"/>
              </a:rPr>
              <a:t>Linux </a:t>
            </a:r>
            <a:r>
              <a:rPr lang="en-US" sz="2800" dirty="0">
                <a:latin typeface="+mj-lt"/>
              </a:rPr>
              <a:t>System Calls and Windows DLLs Monitored </a:t>
            </a:r>
          </a:p>
        </p:txBody>
      </p:sp>
      <p:sp>
        <p:nvSpPr>
          <p:cNvPr id="5" name="TextBox 4"/>
          <p:cNvSpPr txBox="1"/>
          <p:nvPr/>
        </p:nvSpPr>
        <p:spPr>
          <a:xfrm>
            <a:off x="6948264" y="6165304"/>
            <a:ext cx="2195736" cy="430887"/>
          </a:xfrm>
          <a:prstGeom prst="rect">
            <a:avLst/>
          </a:prstGeom>
          <a:noFill/>
        </p:spPr>
        <p:txBody>
          <a:bodyPr wrap="square" rtlCol="0">
            <a:spAutoFit/>
          </a:bodyPr>
          <a:lstStyle/>
          <a:p>
            <a:r>
              <a:rPr lang="en-US" sz="1100" dirty="0" smtClean="0">
                <a:latin typeface="+mj-lt"/>
              </a:rPr>
              <a:t>(Table can be found on page 280 in the textbook)</a:t>
            </a:r>
            <a:endParaRPr lang="en-US" sz="1100" dirty="0">
              <a:latin typeface="+mj-lt"/>
            </a:endParaRPr>
          </a:p>
        </p:txBody>
      </p:sp>
    </p:spTree>
    <p:extLst>
      <p:ext uri="{BB962C8B-B14F-4D97-AF65-F5344CB8AC3E}">
        <p14:creationId xmlns:p14="http://schemas.microsoft.com/office/powerpoint/2010/main" val="1947668950"/>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rotWithShape="1">
          <a:blip r:embed="rId3">
            <a:extLst>
              <a:ext uri="{28A0092B-C50C-407E-A947-70E740481C1C}">
                <a14:useLocalDpi xmlns:a14="http://schemas.microsoft.com/office/drawing/2010/main" val="0"/>
              </a:ext>
            </a:extLst>
          </a:blip>
          <a:srcRect l="2366" t="4182" r="1730" b="5320"/>
          <a:stretch/>
        </p:blipFill>
        <p:spPr>
          <a:xfrm>
            <a:off x="317518" y="286762"/>
            <a:ext cx="8511525" cy="6206383"/>
          </a:xfrm>
          <a:prstGeom prst="rect">
            <a:avLst/>
          </a:prstGeom>
          <a:solidFill>
            <a:schemeClr val="tx1"/>
          </a:solid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l="-2319" t="5973" r="2319" b="33694"/>
          <a:stretch/>
        </p:blipFill>
        <p:spPr>
          <a:xfrm>
            <a:off x="611561" y="404663"/>
            <a:ext cx="7976912" cy="6228139"/>
          </a:xfrm>
          <a:prstGeom prst="rect">
            <a:avLst/>
          </a:prstGeom>
          <a:solidFill>
            <a:schemeClr val="tx1"/>
          </a:solidFill>
        </p:spPr>
      </p:pic>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475656" y="404664"/>
            <a:ext cx="8229600" cy="1600200"/>
          </a:xfrm>
        </p:spPr>
        <p:txBody>
          <a:bodyPr>
            <a:normAutofit/>
          </a:bodyPr>
          <a:lstStyle/>
          <a:p>
            <a:r>
              <a:rPr lang="en-US" dirty="0">
                <a:solidFill>
                  <a:srgbClr val="FFB91D"/>
                </a:solidFill>
              </a:rPr>
              <a:t>Network-Based </a:t>
            </a:r>
            <a:r>
              <a:rPr lang="en-US" dirty="0" smtClean="0">
                <a:solidFill>
                  <a:srgbClr val="FFB91D"/>
                </a:solidFill>
              </a:rPr>
              <a:t>IDS </a:t>
            </a:r>
            <a:br>
              <a:rPr lang="en-US" dirty="0" smtClean="0">
                <a:solidFill>
                  <a:srgbClr val="FFB91D"/>
                </a:solidFill>
              </a:rPr>
            </a:br>
            <a:r>
              <a:rPr lang="en-US" dirty="0" smtClean="0">
                <a:solidFill>
                  <a:srgbClr val="FFB91D"/>
                </a:solidFill>
              </a:rPr>
              <a:t>(NIDS)</a:t>
            </a:r>
            <a:endParaRPr lang="en-US" dirty="0">
              <a:solidFill>
                <a:srgbClr val="FFB91D"/>
              </a:solidFill>
            </a:endParaRPr>
          </a:p>
        </p:txBody>
      </p:sp>
      <p:graphicFrame>
        <p:nvGraphicFramePr>
          <p:cNvPr id="50" name="Content Placeholder 49"/>
          <p:cNvGraphicFramePr>
            <a:graphicFrameLocks noGrp="1"/>
          </p:cNvGraphicFramePr>
          <p:nvPr>
            <p:ph idx="1"/>
            <p:extLst>
              <p:ext uri="{D42A27DB-BD31-4B8C-83A1-F6EECF244321}">
                <p14:modId xmlns:p14="http://schemas.microsoft.com/office/powerpoint/2010/main" val="388762629"/>
              </p:ext>
            </p:extLst>
          </p:nvPr>
        </p:nvGraphicFramePr>
        <p:xfrm>
          <a:off x="467544" y="2276872"/>
          <a:ext cx="83820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 name="Picture 50"/>
          <p:cNvPicPr>
            <a:picLocks noChangeAspect="1"/>
          </p:cNvPicPr>
          <p:nvPr/>
        </p:nvPicPr>
        <p:blipFill>
          <a:blip r:embed="rId8"/>
          <a:stretch>
            <a:fillRect/>
          </a:stretch>
        </p:blipFill>
        <p:spPr>
          <a:xfrm>
            <a:off x="0" y="0"/>
            <a:ext cx="2544706" cy="2640013"/>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p:blipFill rotWithShape="1">
          <a:blip r:embed="rId3">
            <a:extLst>
              <a:ext uri="{28A0092B-C50C-407E-A947-70E740481C1C}">
                <a14:useLocalDpi xmlns:a14="http://schemas.microsoft.com/office/drawing/2010/main" val="0"/>
              </a:ext>
            </a:extLst>
          </a:blip>
          <a:srcRect l="7301" t="27030" r="3479" b="16670"/>
          <a:stretch/>
        </p:blipFill>
        <p:spPr>
          <a:xfrm>
            <a:off x="611560" y="188640"/>
            <a:ext cx="7860756" cy="6419214"/>
          </a:xfrm>
          <a:prstGeom prst="rect">
            <a:avLst/>
          </a:prstGeom>
          <a:solidFill>
            <a:schemeClr val="tx1"/>
          </a:solid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l="1916" t="4629" r="1731" b="7560"/>
          <a:stretch/>
        </p:blipFill>
        <p:spPr>
          <a:xfrm>
            <a:off x="297032" y="317488"/>
            <a:ext cx="8551389" cy="6022033"/>
          </a:xfrm>
          <a:prstGeom prst="rect">
            <a:avLst/>
          </a:prstGeom>
          <a:solidFill>
            <a:schemeClr val="accent4">
              <a:lumMod val="20000"/>
              <a:lumOff val="80000"/>
            </a:schemeClr>
          </a:solidFill>
        </p:spPr>
      </p:pic>
    </p:spTree>
  </p:cSld>
  <p:clrMapOvr>
    <a:masterClrMapping/>
  </p:clrMapOvr>
  <p:transition xmlns:p14="http://schemas.microsoft.com/office/powerpoint/2010/main" spd="slow">
    <p:wheel spokes="2"/>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dirty="0">
                <a:solidFill>
                  <a:srgbClr val="FFB91D"/>
                </a:solidFill>
              </a:rPr>
              <a:t>Intrusion Detection Techniques</a:t>
            </a:r>
          </a:p>
        </p:txBody>
      </p:sp>
      <p:sp>
        <p:nvSpPr>
          <p:cNvPr id="2" name="Text Placeholder 1"/>
          <p:cNvSpPr>
            <a:spLocks noGrp="1"/>
          </p:cNvSpPr>
          <p:nvPr>
            <p:ph type="body" idx="1"/>
          </p:nvPr>
        </p:nvSpPr>
        <p:spPr>
          <a:xfrm>
            <a:off x="395536" y="1772816"/>
            <a:ext cx="4040188" cy="897632"/>
          </a:xfrm>
        </p:spPr>
        <p:txBody>
          <a:bodyPr/>
          <a:lstStyle/>
          <a:p>
            <a:r>
              <a:rPr lang="en-US" dirty="0" smtClean="0"/>
              <a:t>Attacks suitable for</a:t>
            </a:r>
          </a:p>
          <a:p>
            <a:r>
              <a:rPr lang="en-US" dirty="0" smtClean="0"/>
              <a:t>Signature detection</a:t>
            </a:r>
            <a:endParaRPr lang="en-US" dirty="0"/>
          </a:p>
        </p:txBody>
      </p:sp>
      <p:sp>
        <p:nvSpPr>
          <p:cNvPr id="3" name="Text Placeholder 2"/>
          <p:cNvSpPr>
            <a:spLocks noGrp="1"/>
          </p:cNvSpPr>
          <p:nvPr>
            <p:ph type="body" sz="quarter" idx="3"/>
          </p:nvPr>
        </p:nvSpPr>
        <p:spPr>
          <a:xfrm>
            <a:off x="4716016" y="1772816"/>
            <a:ext cx="4041775" cy="897632"/>
          </a:xfrm>
        </p:spPr>
        <p:txBody>
          <a:bodyPr/>
          <a:lstStyle/>
          <a:p>
            <a:r>
              <a:rPr lang="en-US" dirty="0" smtClean="0"/>
              <a:t>Attacks suitable for</a:t>
            </a:r>
          </a:p>
          <a:p>
            <a:r>
              <a:rPr lang="en-US" dirty="0" smtClean="0"/>
              <a:t>Anomaly detection</a:t>
            </a:r>
            <a:endParaRPr lang="en-US" dirty="0"/>
          </a:p>
        </p:txBody>
      </p:sp>
      <p:sp>
        <p:nvSpPr>
          <p:cNvPr id="249859" name="Rectangle 3"/>
          <p:cNvSpPr>
            <a:spLocks noGrp="1" noChangeArrowheads="1"/>
          </p:cNvSpPr>
          <p:nvPr>
            <p:ph sz="quarter" idx="13"/>
          </p:nvPr>
        </p:nvSpPr>
        <p:spPr>
          <a:xfrm>
            <a:off x="395536" y="3068960"/>
            <a:ext cx="4041648" cy="3553592"/>
          </a:xfrm>
        </p:spPr>
        <p:txBody>
          <a:bodyPr>
            <a:normAutofit/>
          </a:bodyPr>
          <a:lstStyle/>
          <a:p>
            <a:pPr>
              <a:buClr>
                <a:schemeClr val="accent2"/>
              </a:buClr>
            </a:pPr>
            <a:r>
              <a:rPr lang="en-US" sz="2000" dirty="0" smtClean="0"/>
              <a:t>Application layer reconnaissance and attacks</a:t>
            </a:r>
          </a:p>
          <a:p>
            <a:pPr>
              <a:buClr>
                <a:schemeClr val="accent2"/>
              </a:buClr>
            </a:pPr>
            <a:r>
              <a:rPr lang="en-US" sz="2000" dirty="0" smtClean="0"/>
              <a:t>Transport layer reconnaissance and attacks</a:t>
            </a:r>
          </a:p>
          <a:p>
            <a:pPr>
              <a:buClr>
                <a:schemeClr val="accent2"/>
              </a:buClr>
            </a:pPr>
            <a:r>
              <a:rPr lang="en-US" sz="2000" dirty="0" smtClean="0"/>
              <a:t>Network layer reconnaissance and attacks</a:t>
            </a:r>
          </a:p>
          <a:p>
            <a:pPr>
              <a:buClr>
                <a:schemeClr val="accent2"/>
              </a:buClr>
            </a:pPr>
            <a:r>
              <a:rPr lang="en-US" sz="2000" dirty="0" smtClean="0"/>
              <a:t>Unexpected application services</a:t>
            </a:r>
          </a:p>
          <a:p>
            <a:pPr>
              <a:buClr>
                <a:schemeClr val="accent2"/>
              </a:buClr>
            </a:pPr>
            <a:r>
              <a:rPr lang="en-US" sz="2000" dirty="0" smtClean="0"/>
              <a:t>Policy violations</a:t>
            </a:r>
          </a:p>
        </p:txBody>
      </p:sp>
      <p:sp>
        <p:nvSpPr>
          <p:cNvPr id="4" name="Content Placeholder 3"/>
          <p:cNvSpPr>
            <a:spLocks noGrp="1"/>
          </p:cNvSpPr>
          <p:nvPr>
            <p:ph sz="quarter" idx="14"/>
          </p:nvPr>
        </p:nvSpPr>
        <p:spPr>
          <a:xfrm>
            <a:off x="4932040" y="3212976"/>
            <a:ext cx="3681608" cy="3481139"/>
          </a:xfrm>
        </p:spPr>
        <p:txBody>
          <a:bodyPr>
            <a:normAutofit/>
          </a:bodyPr>
          <a:lstStyle/>
          <a:p>
            <a:pPr>
              <a:buClr>
                <a:schemeClr val="accent2"/>
              </a:buClr>
            </a:pPr>
            <a:r>
              <a:rPr lang="en-US" sz="2000" dirty="0"/>
              <a:t>Denial-of-service (</a:t>
            </a:r>
            <a:r>
              <a:rPr lang="en-US" sz="2000" dirty="0" err="1"/>
              <a:t>DoS</a:t>
            </a:r>
            <a:r>
              <a:rPr lang="en-US" sz="2000" dirty="0"/>
              <a:t>) attacks</a:t>
            </a:r>
          </a:p>
          <a:p>
            <a:pPr>
              <a:buClr>
                <a:schemeClr val="accent2"/>
              </a:buClr>
            </a:pPr>
            <a:r>
              <a:rPr lang="en-US" sz="2000" dirty="0"/>
              <a:t>Scanning</a:t>
            </a:r>
          </a:p>
          <a:p>
            <a:pPr>
              <a:buClr>
                <a:schemeClr val="accent2"/>
              </a:buClr>
            </a:pPr>
            <a:r>
              <a:rPr lang="en-US" sz="2000" dirty="0"/>
              <a:t>Worms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Stateful</a:t>
            </a:r>
            <a:r>
              <a:rPr lang="en-US" dirty="0" smtClean="0"/>
              <a:t> Protocol Analysis (SPA)</a:t>
            </a:r>
            <a:endParaRPr lang="en-US" dirty="0"/>
          </a:p>
        </p:txBody>
      </p:sp>
      <p:sp>
        <p:nvSpPr>
          <p:cNvPr id="3" name="Content Placeholder 2"/>
          <p:cNvSpPr>
            <a:spLocks noGrp="1"/>
          </p:cNvSpPr>
          <p:nvPr>
            <p:ph idx="1"/>
          </p:nvPr>
        </p:nvSpPr>
        <p:spPr>
          <a:xfrm>
            <a:off x="395536" y="1988840"/>
            <a:ext cx="8229600" cy="4525963"/>
          </a:xfrm>
        </p:spPr>
        <p:txBody>
          <a:bodyPr/>
          <a:lstStyle/>
          <a:p>
            <a:r>
              <a:rPr lang="en-US" dirty="0" smtClean="0"/>
              <a:t>Subset of anomaly detection that compares observed network traffic against predetermined universal vendor supplied profiles of benign protocol traffic</a:t>
            </a:r>
          </a:p>
          <a:p>
            <a:pPr lvl="1"/>
            <a:r>
              <a:rPr lang="en-US" sz="2000" dirty="0" smtClean="0"/>
              <a:t>This distinguishes it from anomaly techniques trained with organization specific traffic protocols</a:t>
            </a:r>
          </a:p>
          <a:p>
            <a:pPr marL="342900" lvl="1" indent="-342900">
              <a:buFont typeface="Arial" pitchFamily="34" charset="0"/>
              <a:buChar char="•"/>
            </a:pPr>
            <a:r>
              <a:rPr lang="en-US" sz="2400" dirty="0"/>
              <a:t>Understands and tracks network, transport, and application protocol states to ensure they progress as expected</a:t>
            </a:r>
          </a:p>
          <a:p>
            <a:r>
              <a:rPr lang="en-US" dirty="0" smtClean="0"/>
              <a:t>A key disadvantage is the high resource use it requires</a:t>
            </a:r>
            <a:endParaRPr lang="en-US" dirty="0"/>
          </a:p>
        </p:txBody>
      </p:sp>
    </p:spTree>
    <p:extLst>
      <p:ext uri="{BB962C8B-B14F-4D97-AF65-F5344CB8AC3E}">
        <p14:creationId xmlns:p14="http://schemas.microsoft.com/office/powerpoint/2010/main" val="27698325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GB" sz="5400" dirty="0" smtClean="0"/>
              <a:t>Classes of Intruders –</a:t>
            </a:r>
            <a:br>
              <a:rPr lang="en-GB" sz="5400" dirty="0" smtClean="0"/>
            </a:br>
            <a:r>
              <a:rPr lang="en-GB" dirty="0" smtClean="0"/>
              <a:t>Cyber Criminals</a:t>
            </a:r>
            <a:endParaRPr lang="en-AU" sz="5400" dirty="0"/>
          </a:p>
        </p:txBody>
      </p:sp>
      <p:sp>
        <p:nvSpPr>
          <p:cNvPr id="11" name="TextBox 10"/>
          <p:cNvSpPr txBox="1"/>
          <p:nvPr/>
        </p:nvSpPr>
        <p:spPr>
          <a:xfrm>
            <a:off x="467544" y="1916832"/>
            <a:ext cx="8305800" cy="4445319"/>
          </a:xfrm>
          <a:prstGeom prst="rect">
            <a:avLst/>
          </a:prstGeom>
          <a:noFill/>
        </p:spPr>
        <p:txBody>
          <a:bodyPr wrap="square" rtlCol="0">
            <a:spAutoFit/>
          </a:bodyPr>
          <a:lstStyle/>
          <a:p>
            <a:pPr marL="347472" indent="-342900">
              <a:lnSpc>
                <a:spcPct val="80000"/>
              </a:lnSpc>
              <a:spcBef>
                <a:spcPts val="800"/>
              </a:spcBef>
              <a:buClr>
                <a:schemeClr val="accent1"/>
              </a:buClr>
              <a:buSzPct val="90000"/>
              <a:buFont typeface="Wingdings" pitchFamily="2" charset="2"/>
              <a:buChar char=""/>
            </a:pPr>
            <a:r>
              <a:rPr lang="en-US" sz="2200" dirty="0" smtClean="0">
                <a:effectLst>
                  <a:outerShdw blurRad="50800" dist="50800" dir="2700000" algn="tl" rotWithShape="0">
                    <a:schemeClr val="bg1">
                      <a:alpha val="30000"/>
                    </a:schemeClr>
                  </a:outerShdw>
                </a:effectLst>
                <a:latin typeface="+mj-lt"/>
              </a:rPr>
              <a:t>Individuals or members of an organized crime group with a goal of financial reward</a:t>
            </a:r>
          </a:p>
          <a:p>
            <a:pPr marL="347472" indent="-342900">
              <a:lnSpc>
                <a:spcPct val="80000"/>
              </a:lnSpc>
              <a:spcBef>
                <a:spcPts val="800"/>
              </a:spcBef>
              <a:buClr>
                <a:schemeClr val="accent1"/>
              </a:buClr>
              <a:buSzPct val="90000"/>
              <a:buFont typeface="Wingdings" pitchFamily="2" charset="2"/>
              <a:buChar char=""/>
            </a:pPr>
            <a:r>
              <a:rPr lang="en-US" sz="2200" dirty="0" smtClean="0">
                <a:effectLst>
                  <a:outerShdw blurRad="50800" dist="50800" dir="2700000" algn="tl" rotWithShape="0">
                    <a:schemeClr val="bg1">
                      <a:alpha val="30000"/>
                    </a:schemeClr>
                  </a:outerShdw>
                </a:effectLst>
                <a:latin typeface="+mj-lt"/>
              </a:rPr>
              <a:t>Their activities may include: </a:t>
            </a:r>
          </a:p>
          <a:p>
            <a:pPr marL="1261872" lvl="2" indent="-342900">
              <a:lnSpc>
                <a:spcPct val="80000"/>
              </a:lnSpc>
              <a:spcBef>
                <a:spcPts val="800"/>
              </a:spcBef>
              <a:buClr>
                <a:schemeClr val="tx1"/>
              </a:buClr>
              <a:buSzPct val="70000"/>
              <a:buFont typeface="Wingdings" pitchFamily="2" charset="2"/>
              <a:buChar char=""/>
            </a:pPr>
            <a:r>
              <a:rPr lang="en-US" sz="2200" dirty="0">
                <a:effectLst>
                  <a:outerShdw blurRad="50800" dist="50800" dir="2700000" algn="tl" rotWithShape="0">
                    <a:schemeClr val="bg1">
                      <a:alpha val="30000"/>
                    </a:schemeClr>
                  </a:outerShdw>
                </a:effectLst>
                <a:latin typeface="+mj-lt"/>
              </a:rPr>
              <a:t>I</a:t>
            </a:r>
            <a:r>
              <a:rPr lang="en-US" sz="2200" dirty="0" smtClean="0">
                <a:effectLst>
                  <a:outerShdw blurRad="50800" dist="50800" dir="2700000" algn="tl" rotWithShape="0">
                    <a:schemeClr val="bg1">
                      <a:alpha val="30000"/>
                    </a:schemeClr>
                  </a:outerShdw>
                </a:effectLst>
                <a:latin typeface="+mj-lt"/>
              </a:rPr>
              <a:t>dentity theft</a:t>
            </a:r>
          </a:p>
          <a:p>
            <a:pPr marL="1261872" lvl="2" indent="-342900">
              <a:lnSpc>
                <a:spcPct val="80000"/>
              </a:lnSpc>
              <a:spcBef>
                <a:spcPts val="800"/>
              </a:spcBef>
              <a:buClr>
                <a:schemeClr val="tx1"/>
              </a:buClr>
              <a:buSzPct val="70000"/>
              <a:buFont typeface="Wingdings" pitchFamily="2" charset="2"/>
              <a:buChar char=""/>
            </a:pPr>
            <a:r>
              <a:rPr lang="en-US" sz="2200" dirty="0">
                <a:effectLst>
                  <a:outerShdw blurRad="50800" dist="50800" dir="2700000" algn="tl" rotWithShape="0">
                    <a:schemeClr val="bg1">
                      <a:alpha val="30000"/>
                    </a:schemeClr>
                  </a:outerShdw>
                </a:effectLst>
                <a:latin typeface="+mj-lt"/>
              </a:rPr>
              <a:t>T</a:t>
            </a:r>
            <a:r>
              <a:rPr lang="en-US" sz="2200" dirty="0" smtClean="0">
                <a:effectLst>
                  <a:outerShdw blurRad="50800" dist="50800" dir="2700000" algn="tl" rotWithShape="0">
                    <a:schemeClr val="bg1">
                      <a:alpha val="30000"/>
                    </a:schemeClr>
                  </a:outerShdw>
                </a:effectLst>
                <a:latin typeface="+mj-lt"/>
              </a:rPr>
              <a:t>heft of financial credentials</a:t>
            </a:r>
          </a:p>
          <a:p>
            <a:pPr marL="1261872" lvl="2" indent="-342900">
              <a:lnSpc>
                <a:spcPct val="80000"/>
              </a:lnSpc>
              <a:spcBef>
                <a:spcPts val="800"/>
              </a:spcBef>
              <a:buClr>
                <a:schemeClr val="tx1"/>
              </a:buClr>
              <a:buSzPct val="70000"/>
              <a:buFont typeface="Wingdings" pitchFamily="2" charset="2"/>
              <a:buChar char=""/>
            </a:pPr>
            <a:r>
              <a:rPr lang="en-US" sz="2200" dirty="0">
                <a:effectLst>
                  <a:outerShdw blurRad="50800" dist="50800" dir="2700000" algn="tl" rotWithShape="0">
                    <a:schemeClr val="bg1">
                      <a:alpha val="30000"/>
                    </a:schemeClr>
                  </a:outerShdw>
                </a:effectLst>
                <a:latin typeface="+mj-lt"/>
              </a:rPr>
              <a:t>C</a:t>
            </a:r>
            <a:r>
              <a:rPr lang="en-US" sz="2200" dirty="0" smtClean="0">
                <a:effectLst>
                  <a:outerShdw blurRad="50800" dist="50800" dir="2700000" algn="tl" rotWithShape="0">
                    <a:schemeClr val="bg1">
                      <a:alpha val="30000"/>
                    </a:schemeClr>
                  </a:outerShdw>
                </a:effectLst>
                <a:latin typeface="+mj-lt"/>
              </a:rPr>
              <a:t>orporate espionage</a:t>
            </a:r>
          </a:p>
          <a:p>
            <a:pPr marL="1261872" lvl="2" indent="-342900">
              <a:lnSpc>
                <a:spcPct val="80000"/>
              </a:lnSpc>
              <a:spcBef>
                <a:spcPts val="800"/>
              </a:spcBef>
              <a:buClr>
                <a:schemeClr val="tx1"/>
              </a:buClr>
              <a:buSzPct val="70000"/>
              <a:buFont typeface="Wingdings" pitchFamily="2" charset="2"/>
              <a:buChar char=""/>
            </a:pPr>
            <a:r>
              <a:rPr lang="en-US" sz="2200" dirty="0">
                <a:effectLst>
                  <a:outerShdw blurRad="50800" dist="50800" dir="2700000" algn="tl" rotWithShape="0">
                    <a:schemeClr val="bg1">
                      <a:alpha val="30000"/>
                    </a:schemeClr>
                  </a:outerShdw>
                </a:effectLst>
                <a:latin typeface="+mj-lt"/>
              </a:rPr>
              <a:t>D</a:t>
            </a:r>
            <a:r>
              <a:rPr lang="en-US" sz="2200" dirty="0" smtClean="0">
                <a:effectLst>
                  <a:outerShdw blurRad="50800" dist="50800" dir="2700000" algn="tl" rotWithShape="0">
                    <a:schemeClr val="bg1">
                      <a:alpha val="30000"/>
                    </a:schemeClr>
                  </a:outerShdw>
                </a:effectLst>
                <a:latin typeface="+mj-lt"/>
              </a:rPr>
              <a:t>ata theft</a:t>
            </a:r>
          </a:p>
          <a:p>
            <a:pPr marL="1261872" lvl="2" indent="-342900">
              <a:lnSpc>
                <a:spcPct val="80000"/>
              </a:lnSpc>
              <a:spcBef>
                <a:spcPts val="800"/>
              </a:spcBef>
              <a:buClr>
                <a:schemeClr val="tx1"/>
              </a:buClr>
              <a:buSzPct val="70000"/>
              <a:buFont typeface="Wingdings" pitchFamily="2" charset="2"/>
              <a:buChar char=""/>
            </a:pPr>
            <a:r>
              <a:rPr lang="en-US" sz="2200" dirty="0">
                <a:effectLst>
                  <a:outerShdw blurRad="50800" dist="50800" dir="2700000" algn="tl" rotWithShape="0">
                    <a:schemeClr val="bg1">
                      <a:alpha val="30000"/>
                    </a:schemeClr>
                  </a:outerShdw>
                </a:effectLst>
                <a:latin typeface="+mj-lt"/>
              </a:rPr>
              <a:t>D</a:t>
            </a:r>
            <a:r>
              <a:rPr lang="en-US" sz="2200" dirty="0" smtClean="0">
                <a:effectLst>
                  <a:outerShdw blurRad="50800" dist="50800" dir="2700000" algn="tl" rotWithShape="0">
                    <a:schemeClr val="bg1">
                      <a:alpha val="30000"/>
                    </a:schemeClr>
                  </a:outerShdw>
                </a:effectLst>
                <a:latin typeface="+mj-lt"/>
              </a:rPr>
              <a:t>ata ransoming</a:t>
            </a:r>
          </a:p>
          <a:p>
            <a:pPr marL="347472" indent="-342900">
              <a:lnSpc>
                <a:spcPct val="80000"/>
              </a:lnSpc>
              <a:spcBef>
                <a:spcPts val="800"/>
              </a:spcBef>
              <a:buClr>
                <a:schemeClr val="accent1"/>
              </a:buClr>
              <a:buSzPct val="90000"/>
              <a:buFont typeface="Wingdings" pitchFamily="2" charset="2"/>
              <a:buChar char=""/>
            </a:pPr>
            <a:r>
              <a:rPr lang="en-US" sz="2200" dirty="0" smtClean="0">
                <a:effectLst>
                  <a:outerShdw blurRad="50800" dist="50800" dir="2700000" algn="tl" rotWithShape="0">
                    <a:schemeClr val="bg1">
                      <a:alpha val="30000"/>
                    </a:schemeClr>
                  </a:outerShdw>
                </a:effectLst>
                <a:latin typeface="+mj-lt"/>
              </a:rPr>
              <a:t>Typically they are young, often Eastern European, Russian, or southeast Asian hackers, who do business on the Web</a:t>
            </a:r>
          </a:p>
          <a:p>
            <a:pPr marL="347472" indent="-342900">
              <a:lnSpc>
                <a:spcPct val="80000"/>
              </a:lnSpc>
              <a:spcBef>
                <a:spcPts val="800"/>
              </a:spcBef>
              <a:buClr>
                <a:schemeClr val="accent1"/>
              </a:buClr>
              <a:buSzPct val="90000"/>
              <a:buFont typeface="Wingdings" pitchFamily="2" charset="2"/>
              <a:buChar char=""/>
            </a:pPr>
            <a:r>
              <a:rPr lang="en-US" sz="2200" dirty="0" smtClean="0">
                <a:effectLst>
                  <a:outerShdw blurRad="50800" dist="50800" dir="2700000" algn="tl" rotWithShape="0">
                    <a:schemeClr val="bg1">
                      <a:alpha val="30000"/>
                    </a:schemeClr>
                  </a:outerShdw>
                </a:effectLst>
                <a:latin typeface="+mj-lt"/>
              </a:rPr>
              <a:t>They meet in underground forums to trade tips and data and coordinate attacks</a:t>
            </a:r>
            <a:endParaRPr lang="en-US" dirty="0">
              <a:latin typeface="+mj-lt"/>
            </a:endParaRPr>
          </a:p>
        </p:txBody>
      </p:sp>
      <p:pic>
        <p:nvPicPr>
          <p:cNvPr id="3" name="Picture 2"/>
          <p:cNvPicPr>
            <a:picLocks noChangeAspect="1"/>
          </p:cNvPicPr>
          <p:nvPr/>
        </p:nvPicPr>
        <p:blipFill>
          <a:blip r:embed="rId3"/>
          <a:stretch>
            <a:fillRect/>
          </a:stretch>
        </p:blipFill>
        <p:spPr>
          <a:xfrm>
            <a:off x="6372200" y="2564904"/>
            <a:ext cx="1718568" cy="2077509"/>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dirty="0" smtClean="0"/>
              <a:t>Logging of Alerts</a:t>
            </a:r>
            <a:endParaRPr lang="en-US" dirty="0"/>
          </a:p>
        </p:txBody>
      </p:sp>
      <p:sp>
        <p:nvSpPr>
          <p:cNvPr id="3" name="Content Placeholder 2"/>
          <p:cNvSpPr>
            <a:spLocks noGrp="1"/>
          </p:cNvSpPr>
          <p:nvPr>
            <p:ph idx="1"/>
          </p:nvPr>
        </p:nvSpPr>
        <p:spPr>
          <a:xfrm>
            <a:off x="457200" y="1600202"/>
            <a:ext cx="8229600" cy="4925142"/>
          </a:xfrm>
        </p:spPr>
        <p:txBody>
          <a:bodyPr>
            <a:normAutofit/>
          </a:bodyPr>
          <a:lstStyle/>
          <a:p>
            <a:r>
              <a:rPr lang="en-US" dirty="0" smtClean="0"/>
              <a:t>Typical information logged by a NIDS sensor includes:</a:t>
            </a:r>
          </a:p>
          <a:p>
            <a:pPr lvl="1"/>
            <a:r>
              <a:rPr lang="en-US" sz="1800" dirty="0" smtClean="0"/>
              <a:t>Timestamp</a:t>
            </a:r>
          </a:p>
          <a:p>
            <a:pPr lvl="1"/>
            <a:r>
              <a:rPr lang="en-US" sz="1800" dirty="0" smtClean="0"/>
              <a:t>Connection or session ID</a:t>
            </a:r>
          </a:p>
          <a:p>
            <a:pPr lvl="1"/>
            <a:r>
              <a:rPr lang="en-US" sz="1800" dirty="0" smtClean="0"/>
              <a:t>Event or alert type</a:t>
            </a:r>
          </a:p>
          <a:p>
            <a:pPr lvl="1"/>
            <a:r>
              <a:rPr lang="en-US" sz="1800" dirty="0" smtClean="0"/>
              <a:t>Rating</a:t>
            </a:r>
          </a:p>
          <a:p>
            <a:pPr lvl="1"/>
            <a:r>
              <a:rPr lang="en-US" sz="1800" dirty="0" smtClean="0"/>
              <a:t>Network, transport, and application layer protocols</a:t>
            </a:r>
          </a:p>
          <a:p>
            <a:pPr lvl="1"/>
            <a:r>
              <a:rPr lang="en-US" sz="1800" dirty="0" smtClean="0"/>
              <a:t>Source and destination IP addresses</a:t>
            </a:r>
          </a:p>
          <a:p>
            <a:pPr lvl="1"/>
            <a:r>
              <a:rPr lang="en-US" sz="1800" dirty="0" smtClean="0"/>
              <a:t>Source and destination TCP or UDP ports, or ICMP types and codes</a:t>
            </a:r>
          </a:p>
          <a:p>
            <a:pPr lvl="1"/>
            <a:r>
              <a:rPr lang="en-US" sz="1800" dirty="0" smtClean="0"/>
              <a:t>Number of bytes  transmitted over the connection</a:t>
            </a:r>
          </a:p>
          <a:p>
            <a:pPr lvl="1"/>
            <a:r>
              <a:rPr lang="en-US" sz="1800" dirty="0" smtClean="0"/>
              <a:t>Decoded payload data, such as application requests and responses</a:t>
            </a:r>
          </a:p>
          <a:p>
            <a:pPr lvl="1"/>
            <a:r>
              <a:rPr lang="en-US" sz="1800" dirty="0" smtClean="0"/>
              <a:t>State-related information</a:t>
            </a:r>
            <a:endParaRPr lang="en-US" sz="1800" dirty="0"/>
          </a:p>
        </p:txBody>
      </p:sp>
    </p:spTree>
    <p:extLst>
      <p:ext uri="{BB962C8B-B14F-4D97-AF65-F5344CB8AC3E}">
        <p14:creationId xmlns:p14="http://schemas.microsoft.com/office/powerpoint/2010/main" val="15808491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6.pdf"/>
          <p:cNvPicPr>
            <a:picLocks noChangeAspect="1"/>
          </p:cNvPicPr>
          <p:nvPr/>
        </p:nvPicPr>
        <p:blipFill rotWithShape="1">
          <a:blip r:embed="rId3">
            <a:extLst>
              <a:ext uri="{28A0092B-C50C-407E-A947-70E740481C1C}">
                <a14:useLocalDpi xmlns:a14="http://schemas.microsoft.com/office/drawing/2010/main" val="0"/>
              </a:ext>
            </a:extLst>
          </a:blip>
          <a:srcRect l="-1932" t="20588" r="1932" b="9187"/>
          <a:stretch/>
        </p:blipFill>
        <p:spPr>
          <a:xfrm>
            <a:off x="827584" y="260648"/>
            <a:ext cx="7077160" cy="6431695"/>
          </a:xfrm>
          <a:prstGeom prst="rect">
            <a:avLst/>
          </a:prstGeom>
          <a:solidFill>
            <a:schemeClr val="tx1"/>
          </a:solid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4800" dirty="0" smtClean="0"/>
              <a:t>IETF Intrusion Detection Working Group</a:t>
            </a:r>
            <a:endParaRPr lang="en-US" sz="4800" dirty="0"/>
          </a:p>
        </p:txBody>
      </p:sp>
      <p:sp>
        <p:nvSpPr>
          <p:cNvPr id="3" name="Content Placeholder 2"/>
          <p:cNvSpPr>
            <a:spLocks noGrp="1"/>
          </p:cNvSpPr>
          <p:nvPr>
            <p:ph idx="1"/>
          </p:nvPr>
        </p:nvSpPr>
        <p:spPr>
          <a:xfrm>
            <a:off x="0" y="1828800"/>
            <a:ext cx="8915400" cy="1295400"/>
          </a:xfrm>
        </p:spPr>
        <p:txBody>
          <a:bodyPr>
            <a:normAutofit fontScale="77500" lnSpcReduction="20000"/>
          </a:bodyPr>
          <a:lstStyle/>
          <a:p>
            <a:pPr>
              <a:spcBef>
                <a:spcPts val="600"/>
              </a:spcBef>
              <a:spcAft>
                <a:spcPts val="600"/>
              </a:spcAft>
            </a:pPr>
            <a:r>
              <a:rPr lang="en-US" dirty="0"/>
              <a:t>Purpose is to define data formats and exchange procedures for sharing information of interest to intrusion detection and response systems and to management systems that may need to interact with them</a:t>
            </a:r>
          </a:p>
          <a:p>
            <a:pPr>
              <a:spcBef>
                <a:spcPts val="600"/>
              </a:spcBef>
              <a:spcAft>
                <a:spcPts val="600"/>
              </a:spcAft>
            </a:pPr>
            <a:r>
              <a:rPr lang="en-US" dirty="0" smtClean="0"/>
              <a:t>The working group issued the following RFCs in 2007:</a:t>
            </a:r>
          </a:p>
        </p:txBody>
      </p:sp>
      <p:graphicFrame>
        <p:nvGraphicFramePr>
          <p:cNvPr id="4" name="Diagram 3"/>
          <p:cNvGraphicFramePr/>
          <p:nvPr/>
        </p:nvGraphicFramePr>
        <p:xfrm>
          <a:off x="381000" y="2971800"/>
          <a:ext cx="8534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65109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1051" b="4723"/>
          <a:stretch/>
        </p:blipFill>
        <p:spPr>
          <a:xfrm>
            <a:off x="1395461" y="188640"/>
            <a:ext cx="5912843" cy="6444921"/>
          </a:xfrm>
          <a:prstGeom prst="rect">
            <a:avLst/>
          </a:prstGeom>
          <a:solidFill>
            <a:schemeClr val="tx1"/>
          </a:solidFill>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6263" y="-387424"/>
            <a:ext cx="7256984" cy="1600200"/>
          </a:xfrm>
        </p:spPr>
        <p:txBody>
          <a:bodyPr/>
          <a:lstStyle/>
          <a:p>
            <a:r>
              <a:rPr lang="en-US" dirty="0" smtClean="0">
                <a:solidFill>
                  <a:srgbClr val="FFB91D"/>
                </a:solidFill>
              </a:rPr>
              <a:t>Honeypots</a:t>
            </a:r>
            <a:endParaRPr lang="en-US" dirty="0">
              <a:solidFill>
                <a:srgbClr val="FFB91D"/>
              </a:solidFill>
            </a:endParaRPr>
          </a:p>
        </p:txBody>
      </p:sp>
      <p:sp>
        <p:nvSpPr>
          <p:cNvPr id="256003" name="Rectangle 3"/>
          <p:cNvSpPr>
            <a:spLocks noGrp="1" noChangeArrowheads="1"/>
          </p:cNvSpPr>
          <p:nvPr>
            <p:ph idx="1"/>
          </p:nvPr>
        </p:nvSpPr>
        <p:spPr>
          <a:xfrm>
            <a:off x="251520" y="1844824"/>
            <a:ext cx="8229600" cy="4896544"/>
          </a:xfrm>
        </p:spPr>
        <p:txBody>
          <a:bodyPr>
            <a:normAutofit/>
          </a:bodyPr>
          <a:lstStyle/>
          <a:p>
            <a:pPr>
              <a:buClr>
                <a:schemeClr val="accent1"/>
              </a:buClr>
            </a:pPr>
            <a:r>
              <a:rPr lang="en-US" dirty="0"/>
              <a:t>D</a:t>
            </a:r>
            <a:r>
              <a:rPr lang="en-US" dirty="0" smtClean="0"/>
              <a:t>ecoy systems designed to: </a:t>
            </a:r>
          </a:p>
          <a:p>
            <a:pPr lvl="1"/>
            <a:r>
              <a:rPr lang="en-US" sz="1700" dirty="0"/>
              <a:t>L</a:t>
            </a:r>
            <a:r>
              <a:rPr lang="en-US" sz="1700" dirty="0" smtClean="0"/>
              <a:t>ure a potential attacker away from critical systems</a:t>
            </a:r>
          </a:p>
          <a:p>
            <a:pPr lvl="1"/>
            <a:r>
              <a:rPr lang="en-US" sz="1700" dirty="0"/>
              <a:t>C</a:t>
            </a:r>
            <a:r>
              <a:rPr lang="en-US" sz="1700" dirty="0" smtClean="0"/>
              <a:t>ollect information about the attacker’s activity</a:t>
            </a:r>
          </a:p>
          <a:p>
            <a:pPr lvl="1"/>
            <a:r>
              <a:rPr lang="en-US" sz="1700" dirty="0"/>
              <a:t>E</a:t>
            </a:r>
            <a:r>
              <a:rPr lang="en-US" sz="1700" dirty="0" smtClean="0"/>
              <a:t>ncourage the attacker to stay on the system long enough for administrators to respond</a:t>
            </a:r>
          </a:p>
          <a:p>
            <a:pPr marL="342900" lvl="1" indent="-342900">
              <a:buClr>
                <a:schemeClr val="accent1"/>
              </a:buClr>
              <a:buFont typeface="Arial" pitchFamily="34" charset="0"/>
              <a:buChar char="•"/>
            </a:pPr>
            <a:r>
              <a:rPr lang="en-US" sz="2400" dirty="0"/>
              <a:t>Systems are filled with fabricated information that a legitimate user of the system wouldn’t access</a:t>
            </a:r>
          </a:p>
          <a:p>
            <a:pPr marL="342900" lvl="1" indent="-342900">
              <a:buClr>
                <a:schemeClr val="accent1"/>
              </a:buClr>
              <a:buFont typeface="Arial" pitchFamily="34" charset="0"/>
              <a:buChar char="•"/>
            </a:pPr>
            <a:r>
              <a:rPr lang="en-US" sz="2400" dirty="0"/>
              <a:t>Resources that have no production value</a:t>
            </a:r>
          </a:p>
          <a:p>
            <a:pPr lvl="1"/>
            <a:r>
              <a:rPr lang="en-US" sz="1700" dirty="0" smtClean="0"/>
              <a:t>Therefore incoming communication is most likely a probe, scan, or attack</a:t>
            </a:r>
          </a:p>
          <a:p>
            <a:pPr lvl="1"/>
            <a:r>
              <a:rPr lang="en-US" sz="1700" dirty="0" smtClean="0"/>
              <a:t>Initiated outbound communication suggests that the system has probably been </a:t>
            </a:r>
            <a:r>
              <a:rPr lang="en-US" sz="1700" dirty="0" smtClean="0"/>
              <a:t>compromised</a:t>
            </a:r>
            <a:endParaRPr lang="en-US" sz="1700" dirty="0" smtClean="0"/>
          </a:p>
        </p:txBody>
      </p:sp>
      <p:pic>
        <p:nvPicPr>
          <p:cNvPr id="6" name="Picture 5"/>
          <p:cNvPicPr>
            <a:picLocks noChangeAspect="1"/>
          </p:cNvPicPr>
          <p:nvPr/>
        </p:nvPicPr>
        <p:blipFill>
          <a:blip r:embed="rId3"/>
          <a:stretch>
            <a:fillRect/>
          </a:stretch>
        </p:blipFill>
        <p:spPr>
          <a:xfrm>
            <a:off x="6784075" y="304800"/>
            <a:ext cx="2150659" cy="2216834"/>
          </a:xfrm>
          <a:prstGeom prst="rect">
            <a:avLst/>
          </a:prstGeom>
          <a:scene3d>
            <a:camera prst="orthographicFront">
              <a:rot lat="0" lon="10499978" rev="0"/>
            </a:camera>
            <a:lightRig rig="threePt" dir="t"/>
          </a:scene3d>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827584" y="260648"/>
            <a:ext cx="7256984" cy="1600200"/>
          </a:xfrm>
        </p:spPr>
        <p:txBody>
          <a:bodyPr/>
          <a:lstStyle/>
          <a:p>
            <a:r>
              <a:rPr lang="en-US" dirty="0" smtClean="0">
                <a:solidFill>
                  <a:srgbClr val="FFB91D"/>
                </a:solidFill>
              </a:rPr>
              <a:t>Honeypot Classifications</a:t>
            </a:r>
            <a:endParaRPr lang="en-US" dirty="0">
              <a:solidFill>
                <a:srgbClr val="FFB91D"/>
              </a:solidFill>
            </a:endParaRPr>
          </a:p>
        </p:txBody>
      </p:sp>
      <p:sp>
        <p:nvSpPr>
          <p:cNvPr id="256003" name="Rectangle 3"/>
          <p:cNvSpPr>
            <a:spLocks noGrp="1" noChangeArrowheads="1"/>
          </p:cNvSpPr>
          <p:nvPr>
            <p:ph idx="1"/>
          </p:nvPr>
        </p:nvSpPr>
        <p:spPr>
          <a:xfrm>
            <a:off x="251520" y="2060848"/>
            <a:ext cx="8229600" cy="5040560"/>
          </a:xfrm>
        </p:spPr>
        <p:txBody>
          <a:bodyPr>
            <a:normAutofit/>
          </a:bodyPr>
          <a:lstStyle/>
          <a:p>
            <a:pPr marL="342900" lvl="1" indent="-342900">
              <a:buClr>
                <a:schemeClr val="accent1"/>
              </a:buClr>
              <a:buFont typeface="Arial" pitchFamily="34" charset="0"/>
              <a:buChar char="•"/>
            </a:pPr>
            <a:r>
              <a:rPr lang="en-US" sz="2400" dirty="0" smtClean="0"/>
              <a:t>Low interaction honeypot</a:t>
            </a:r>
          </a:p>
          <a:p>
            <a:pPr lvl="1"/>
            <a:r>
              <a:rPr lang="en-US" sz="1700" dirty="0"/>
              <a:t>C</a:t>
            </a:r>
            <a:r>
              <a:rPr lang="en-US" sz="1700" dirty="0" smtClean="0"/>
              <a:t>onsists </a:t>
            </a:r>
            <a:r>
              <a:rPr lang="en-US" sz="1700" dirty="0"/>
              <a:t>of a software package that emulates particular IT services or systems well enough to provide a realistic initial interaction, but does not execute a full version of those services or </a:t>
            </a:r>
            <a:r>
              <a:rPr lang="en-US" sz="1700" dirty="0" smtClean="0"/>
              <a:t>systems</a:t>
            </a:r>
          </a:p>
          <a:p>
            <a:pPr lvl="1"/>
            <a:r>
              <a:rPr lang="en-US" sz="1700" dirty="0"/>
              <a:t>Provides a less realistic target</a:t>
            </a:r>
          </a:p>
          <a:p>
            <a:pPr lvl="1"/>
            <a:r>
              <a:rPr lang="en-US" sz="1700" dirty="0"/>
              <a:t>Often sufficient for use as a component of a distributed IDS to warn of imminent attack</a:t>
            </a:r>
          </a:p>
          <a:p>
            <a:pPr marL="342900" lvl="1" indent="-342900">
              <a:buClr>
                <a:schemeClr val="accent1"/>
              </a:buClr>
              <a:buFont typeface="Arial" pitchFamily="34" charset="0"/>
              <a:buChar char="•"/>
            </a:pPr>
            <a:r>
              <a:rPr lang="en-US" sz="2400" dirty="0"/>
              <a:t>High interaction honeypot</a:t>
            </a:r>
          </a:p>
          <a:p>
            <a:pPr lvl="1"/>
            <a:r>
              <a:rPr lang="en-US" sz="1700" dirty="0"/>
              <a:t>A</a:t>
            </a:r>
            <a:r>
              <a:rPr lang="en-US" sz="1700" dirty="0" smtClean="0"/>
              <a:t> </a:t>
            </a:r>
            <a:r>
              <a:rPr lang="en-US" sz="1700" dirty="0"/>
              <a:t>real system, with a full operating system, services and applications, which are instrumented and deployed where they can be accessed by </a:t>
            </a:r>
            <a:r>
              <a:rPr lang="en-US" sz="1700" dirty="0" smtClean="0"/>
              <a:t>attackers</a:t>
            </a:r>
          </a:p>
          <a:p>
            <a:pPr lvl="1"/>
            <a:r>
              <a:rPr lang="en-US" sz="1700" dirty="0"/>
              <a:t>Is a more realistic target that may occupy an attacker for an extended period</a:t>
            </a:r>
          </a:p>
          <a:p>
            <a:pPr lvl="1"/>
            <a:r>
              <a:rPr lang="en-US" sz="1700" dirty="0"/>
              <a:t>However, it requires significantly more resources</a:t>
            </a:r>
          </a:p>
          <a:p>
            <a:pPr lvl="1"/>
            <a:r>
              <a:rPr lang="en-US" sz="1700" dirty="0"/>
              <a:t>If compromised could be used to initiate attacks on other systems</a:t>
            </a:r>
          </a:p>
        </p:txBody>
      </p:sp>
      <p:pic>
        <p:nvPicPr>
          <p:cNvPr id="5" name="Picture 4"/>
          <p:cNvPicPr>
            <a:picLocks noChangeAspect="1"/>
          </p:cNvPicPr>
          <p:nvPr/>
        </p:nvPicPr>
        <p:blipFill>
          <a:blip r:embed="rId3"/>
          <a:stretch>
            <a:fillRect/>
          </a:stretch>
        </p:blipFill>
        <p:spPr>
          <a:xfrm>
            <a:off x="323528" y="188640"/>
            <a:ext cx="1353756" cy="1600200"/>
          </a:xfrm>
          <a:prstGeom prst="rect">
            <a:avLst/>
          </a:prstGeom>
        </p:spPr>
      </p:pic>
      <p:pic>
        <p:nvPicPr>
          <p:cNvPr id="7" name="Picture 6"/>
          <p:cNvPicPr>
            <a:picLocks noChangeAspect="1"/>
          </p:cNvPicPr>
          <p:nvPr/>
        </p:nvPicPr>
        <p:blipFill>
          <a:blip r:embed="rId4"/>
          <a:stretch>
            <a:fillRect/>
          </a:stretch>
        </p:blipFill>
        <p:spPr>
          <a:xfrm>
            <a:off x="7437781" y="395258"/>
            <a:ext cx="1466850" cy="1356442"/>
          </a:xfrm>
          <a:prstGeom prst="rect">
            <a:avLst/>
          </a:prstGeom>
        </p:spPr>
      </p:pic>
    </p:spTree>
    <p:extLst>
      <p:ext uri="{BB962C8B-B14F-4D97-AF65-F5344CB8AC3E}">
        <p14:creationId xmlns:p14="http://schemas.microsoft.com/office/powerpoint/2010/main" val="41510793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6025" b="3436"/>
          <a:stretch/>
        </p:blipFill>
        <p:spPr>
          <a:xfrm>
            <a:off x="1763688" y="188640"/>
            <a:ext cx="5597392" cy="6558309"/>
          </a:xfrm>
          <a:prstGeom prst="rect">
            <a:avLst/>
          </a:prstGeom>
          <a:solidFill>
            <a:schemeClr val="tx1"/>
          </a:solidFill>
        </p:spPr>
      </p:pic>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rotWithShape="1">
          <a:blip r:embed="rId3">
            <a:extLst>
              <a:ext uri="{28A0092B-C50C-407E-A947-70E740481C1C}">
                <a14:useLocalDpi xmlns:a14="http://schemas.microsoft.com/office/drawing/2010/main" val="0"/>
              </a:ext>
            </a:extLst>
          </a:blip>
          <a:srcRect l="6292" t="8525" r="5697" b="32390"/>
          <a:stretch/>
        </p:blipFill>
        <p:spPr>
          <a:xfrm>
            <a:off x="128334" y="836712"/>
            <a:ext cx="8782737" cy="4556110"/>
          </a:xfrm>
          <a:prstGeom prst="rect">
            <a:avLst/>
          </a:prstGeom>
          <a:solidFill>
            <a:schemeClr val="tx1"/>
          </a:solidFill>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Snort.pdf"/>
          <p:cNvPicPr>
            <a:picLocks noChangeAspect="1"/>
          </p:cNvPicPr>
          <p:nvPr/>
        </p:nvPicPr>
        <p:blipFill rotWithShape="1">
          <a:blip r:embed="rId3">
            <a:extLst>
              <a:ext uri="{28A0092B-C50C-407E-A947-70E740481C1C}">
                <a14:useLocalDpi xmlns:a14="http://schemas.microsoft.com/office/drawing/2010/main" val="0"/>
              </a:ext>
            </a:extLst>
          </a:blip>
          <a:srcRect l="5206" t="4883" r="5251" b="55724"/>
          <a:stretch/>
        </p:blipFill>
        <p:spPr>
          <a:xfrm>
            <a:off x="179512" y="836712"/>
            <a:ext cx="8712968" cy="4960669"/>
          </a:xfrm>
          <a:prstGeom prst="rect">
            <a:avLst/>
          </a:prstGeom>
          <a:solidFill>
            <a:schemeClr val="tx1"/>
          </a:solidFill>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2348880"/>
            <a:ext cx="8857970" cy="4160842"/>
          </a:xfrm>
          <a:prstGeom prst="rect">
            <a:avLst/>
          </a:prstGeom>
        </p:spPr>
      </p:pic>
      <p:sp>
        <p:nvSpPr>
          <p:cNvPr id="5" name="TextBox 4"/>
          <p:cNvSpPr txBox="1"/>
          <p:nvPr/>
        </p:nvSpPr>
        <p:spPr>
          <a:xfrm>
            <a:off x="-34664" y="332656"/>
            <a:ext cx="9144000" cy="1446550"/>
          </a:xfrm>
          <a:prstGeom prst="rect">
            <a:avLst/>
          </a:prstGeom>
          <a:noFill/>
        </p:spPr>
        <p:txBody>
          <a:bodyPr wrap="square" rtlCol="0">
            <a:spAutoFit/>
          </a:bodyPr>
          <a:lstStyle/>
          <a:p>
            <a:pPr algn="ctr"/>
            <a:r>
              <a:rPr lang="en-US" sz="4400" b="1" dirty="0">
                <a:latin typeface="+mn-lt"/>
              </a:rPr>
              <a:t>Table 8.3  </a:t>
            </a:r>
            <a:endParaRPr lang="en-US" sz="4400" b="1" dirty="0" smtClean="0">
              <a:latin typeface="+mn-lt"/>
            </a:endParaRPr>
          </a:p>
          <a:p>
            <a:pPr algn="ctr"/>
            <a:r>
              <a:rPr lang="en-US" sz="4400" b="1" dirty="0" smtClean="0">
                <a:latin typeface="+mn-lt"/>
              </a:rPr>
              <a:t>Snort </a:t>
            </a:r>
            <a:r>
              <a:rPr lang="en-US" sz="4400" b="1" dirty="0">
                <a:latin typeface="+mn-lt"/>
              </a:rPr>
              <a:t>Rule Actions</a:t>
            </a:r>
            <a:r>
              <a:rPr lang="en-US" sz="4400" dirty="0">
                <a:latin typeface="+mn-lt"/>
              </a:rPr>
              <a:t> </a:t>
            </a:r>
          </a:p>
        </p:txBody>
      </p:sp>
    </p:spTree>
    <p:extLst>
      <p:ext uri="{BB962C8B-B14F-4D97-AF65-F5344CB8AC3E}">
        <p14:creationId xmlns:p14="http://schemas.microsoft.com/office/powerpoint/2010/main" val="3222394405"/>
      </p:ext>
    </p:extLst>
  </p:cSld>
  <p:clrMapOvr>
    <a:masterClrMapping/>
  </p:clrMapOvr>
  <p:transition xmlns:p14="http://schemas.microsoft.com/office/powerpoint/2010/main" spd="slow">
    <p:zo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lstStyle/>
          <a:p>
            <a:r>
              <a:rPr lang="en-GB" dirty="0"/>
              <a:t>Classes of Intruders –</a:t>
            </a:r>
            <a:br>
              <a:rPr lang="en-GB" dirty="0"/>
            </a:br>
            <a:r>
              <a:rPr lang="en-GB" dirty="0" smtClean="0"/>
              <a:t>Activists</a:t>
            </a:r>
            <a:endParaRPr lang="en-US" dirty="0"/>
          </a:p>
        </p:txBody>
      </p:sp>
      <p:sp>
        <p:nvSpPr>
          <p:cNvPr id="3" name="Content Placeholder 2"/>
          <p:cNvSpPr>
            <a:spLocks noGrp="1"/>
          </p:cNvSpPr>
          <p:nvPr>
            <p:ph idx="1"/>
          </p:nvPr>
        </p:nvSpPr>
        <p:spPr>
          <a:xfrm>
            <a:off x="467544" y="1988840"/>
            <a:ext cx="8229600" cy="4525963"/>
          </a:xfrm>
        </p:spPr>
        <p:txBody>
          <a:bodyPr>
            <a:normAutofit/>
          </a:bodyPr>
          <a:lstStyle/>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Are either individuals, usually working as insiders, or members of a larger group of outsider attackers, who are motivated by social or political causes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Also know as </a:t>
            </a:r>
            <a:r>
              <a:rPr lang="en-US" sz="2200" dirty="0" err="1" smtClean="0">
                <a:solidFill>
                  <a:schemeClr val="tx1"/>
                </a:solidFill>
                <a:effectLst>
                  <a:outerShdw blurRad="50800" dist="50800" dir="2700000" algn="tl" rotWithShape="0">
                    <a:schemeClr val="bg1">
                      <a:alpha val="30000"/>
                    </a:schemeClr>
                  </a:outerShdw>
                </a:effectLst>
              </a:rPr>
              <a:t>hacktivists</a:t>
            </a:r>
            <a:endParaRPr lang="en-US" sz="2200" dirty="0" smtClean="0">
              <a:solidFill>
                <a:schemeClr val="tx1"/>
              </a:solidFill>
              <a:effectLst>
                <a:outerShdw blurRad="50800" dist="50800" dir="2700000" algn="tl" rotWithShape="0">
                  <a:schemeClr val="bg1">
                    <a:alpha val="30000"/>
                  </a:schemeClr>
                </a:outerShdw>
              </a:effectLst>
            </a:endParaRP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smtClean="0">
                <a:solidFill>
                  <a:schemeClr val="tx1"/>
                </a:solidFill>
                <a:effectLst>
                  <a:outerShdw blurRad="50800" dist="50800" dir="2700000" algn="tl" rotWithShape="0">
                    <a:schemeClr val="bg1">
                      <a:alpha val="30000"/>
                    </a:schemeClr>
                  </a:outerShdw>
                </a:effectLst>
              </a:rPr>
              <a:t>Skill </a:t>
            </a:r>
            <a:r>
              <a:rPr lang="en-US" sz="2200" dirty="0">
                <a:solidFill>
                  <a:schemeClr val="tx1"/>
                </a:solidFill>
                <a:effectLst>
                  <a:outerShdw blurRad="50800" dist="50800" dir="2700000" algn="tl" rotWithShape="0">
                    <a:schemeClr val="bg1">
                      <a:alpha val="30000"/>
                    </a:schemeClr>
                  </a:outerShdw>
                </a:effectLst>
              </a:rPr>
              <a:t>level is often quite low</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Aim of their attacks is often to promote and </a:t>
            </a:r>
            <a:r>
              <a:rPr lang="en-US" sz="2200" dirty="0" smtClean="0">
                <a:solidFill>
                  <a:schemeClr val="tx1"/>
                </a:solidFill>
                <a:effectLst>
                  <a:outerShdw blurRad="50800" dist="50800" dir="2700000" algn="tl" rotWithShape="0">
                    <a:schemeClr val="bg1">
                      <a:alpha val="30000"/>
                    </a:schemeClr>
                  </a:outerShdw>
                </a:effectLst>
              </a:rPr>
              <a:t>publicize </a:t>
            </a:r>
            <a:r>
              <a:rPr lang="en-US" sz="2200" dirty="0">
                <a:solidFill>
                  <a:schemeClr val="tx1"/>
                </a:solidFill>
                <a:effectLst>
                  <a:outerShdw blurRad="50800" dist="50800" dir="2700000" algn="tl" rotWithShape="0">
                    <a:schemeClr val="bg1">
                      <a:alpha val="30000"/>
                    </a:schemeClr>
                  </a:outerShdw>
                </a:effectLst>
              </a:rPr>
              <a:t>their cause typically </a:t>
            </a:r>
            <a:r>
              <a:rPr lang="en-US" sz="2200" dirty="0" smtClean="0">
                <a:solidFill>
                  <a:schemeClr val="tx1"/>
                </a:solidFill>
                <a:effectLst>
                  <a:outerShdw blurRad="50800" dist="50800" dir="2700000" algn="tl" rotWithShape="0">
                    <a:schemeClr val="bg1">
                      <a:alpha val="30000"/>
                    </a:schemeClr>
                  </a:outerShdw>
                </a:effectLst>
              </a:rPr>
              <a:t>through:</a:t>
            </a: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W</a:t>
            </a:r>
            <a:r>
              <a:rPr lang="en-US" sz="2200" dirty="0" smtClean="0">
                <a:solidFill>
                  <a:schemeClr val="tx1"/>
                </a:solidFill>
                <a:effectLst>
                  <a:outerShdw blurRad="50800" dist="50800" dir="2700000" algn="tl" rotWithShape="0">
                    <a:schemeClr val="bg1">
                      <a:alpha val="30000"/>
                    </a:schemeClr>
                  </a:outerShdw>
                </a:effectLst>
              </a:rPr>
              <a:t>ebsite defacement</a:t>
            </a:r>
            <a:endParaRPr lang="en-US" sz="2200" dirty="0">
              <a:solidFill>
                <a:schemeClr val="tx1"/>
              </a:solidFill>
              <a:effectLst>
                <a:outerShdw blurRad="50800" dist="50800" dir="2700000" algn="tl" rotWithShape="0">
                  <a:schemeClr val="bg1">
                    <a:alpha val="30000"/>
                  </a:schemeClr>
                </a:outerShdw>
              </a:effectLst>
            </a:endParaRP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smtClean="0">
                <a:solidFill>
                  <a:schemeClr val="tx1"/>
                </a:solidFill>
                <a:effectLst>
                  <a:outerShdw blurRad="50800" dist="50800" dir="2700000" algn="tl" rotWithShape="0">
                    <a:schemeClr val="bg1">
                      <a:alpha val="30000"/>
                    </a:schemeClr>
                  </a:outerShdw>
                </a:effectLst>
              </a:rPr>
              <a:t>Denial </a:t>
            </a:r>
            <a:r>
              <a:rPr lang="en-US" sz="2200" dirty="0">
                <a:solidFill>
                  <a:schemeClr val="tx1"/>
                </a:solidFill>
                <a:effectLst>
                  <a:outerShdw blurRad="50800" dist="50800" dir="2700000" algn="tl" rotWithShape="0">
                    <a:schemeClr val="bg1">
                      <a:alpha val="30000"/>
                    </a:schemeClr>
                  </a:outerShdw>
                </a:effectLst>
              </a:rPr>
              <a:t>of service </a:t>
            </a:r>
            <a:r>
              <a:rPr lang="en-US" sz="2200" dirty="0" smtClean="0">
                <a:solidFill>
                  <a:schemeClr val="tx1"/>
                </a:solidFill>
                <a:effectLst>
                  <a:outerShdw blurRad="50800" dist="50800" dir="2700000" algn="tl" rotWithShape="0">
                    <a:schemeClr val="bg1">
                      <a:alpha val="30000"/>
                    </a:schemeClr>
                  </a:outerShdw>
                </a:effectLst>
              </a:rPr>
              <a:t>attacks</a:t>
            </a:r>
            <a:endParaRPr lang="en-US" sz="2200" dirty="0">
              <a:solidFill>
                <a:schemeClr val="tx1"/>
              </a:solidFill>
              <a:effectLst>
                <a:outerShdw blurRad="50800" dist="50800" dir="2700000" algn="tl" rotWithShape="0">
                  <a:schemeClr val="bg1">
                    <a:alpha val="30000"/>
                  </a:schemeClr>
                </a:outerShdw>
              </a:effectLst>
            </a:endParaRP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T</a:t>
            </a:r>
            <a:r>
              <a:rPr lang="en-US" sz="2200" dirty="0" smtClean="0">
                <a:solidFill>
                  <a:schemeClr val="tx1"/>
                </a:solidFill>
                <a:effectLst>
                  <a:outerShdw blurRad="50800" dist="50800" dir="2700000" algn="tl" rotWithShape="0">
                    <a:schemeClr val="bg1">
                      <a:alpha val="30000"/>
                    </a:schemeClr>
                  </a:outerShdw>
                </a:effectLst>
              </a:rPr>
              <a:t>heft </a:t>
            </a:r>
            <a:r>
              <a:rPr lang="en-US" sz="2200" dirty="0">
                <a:solidFill>
                  <a:schemeClr val="tx1"/>
                </a:solidFill>
                <a:effectLst>
                  <a:outerShdw blurRad="50800" dist="50800" dir="2700000" algn="tl" rotWithShape="0">
                    <a:schemeClr val="bg1">
                      <a:alpha val="30000"/>
                    </a:schemeClr>
                  </a:outerShdw>
                </a:effectLst>
              </a:rPr>
              <a:t>and distribution of data that results in negative publicity or compromise of their targets</a:t>
            </a:r>
          </a:p>
        </p:txBody>
      </p:sp>
    </p:spTree>
    <p:extLst>
      <p:ext uri="{BB962C8B-B14F-4D97-AF65-F5344CB8AC3E}">
        <p14:creationId xmlns:p14="http://schemas.microsoft.com/office/powerpoint/2010/main" val="41170357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14092377"/>
              </p:ext>
            </p:extLst>
          </p:nvPr>
        </p:nvGraphicFramePr>
        <p:xfrm>
          <a:off x="9443" y="0"/>
          <a:ext cx="5328591" cy="6984739"/>
        </p:xfrm>
        <a:graphic>
          <a:graphicData uri="http://schemas.openxmlformats.org/presentationml/2006/ole">
            <mc:AlternateContent xmlns:mc="http://schemas.openxmlformats.org/markup-compatibility/2006">
              <mc:Choice xmlns:v="urn:schemas-microsoft-com:vml" Requires="v">
                <p:oleObj spid="_x0000_s308263" name="Document" r:id="rId5" imgW="6083076" imgH="7975306" progId="Word.Document.12">
                  <p:embed/>
                </p:oleObj>
              </mc:Choice>
              <mc:Fallback>
                <p:oleObj name="Document" r:id="rId5" imgW="6083076" imgH="7975306" progId="Word.Document.12">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3" y="0"/>
                        <a:ext cx="5328591" cy="6984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652120" y="1196752"/>
            <a:ext cx="3312368" cy="3170099"/>
          </a:xfrm>
          <a:prstGeom prst="rect">
            <a:avLst/>
          </a:prstGeom>
          <a:noFill/>
        </p:spPr>
        <p:txBody>
          <a:bodyPr wrap="square" rtlCol="0">
            <a:spAutoFit/>
          </a:bodyPr>
          <a:lstStyle/>
          <a:p>
            <a:pPr algn="ctr"/>
            <a:r>
              <a:rPr lang="en-US" sz="4000" b="1" dirty="0">
                <a:latin typeface="+mn-lt"/>
              </a:rPr>
              <a:t>Table 8.4 </a:t>
            </a:r>
            <a:endParaRPr lang="en-US" sz="4000" b="1" dirty="0" smtClean="0">
              <a:latin typeface="+mn-lt"/>
            </a:endParaRPr>
          </a:p>
          <a:p>
            <a:pPr algn="ctr"/>
            <a:r>
              <a:rPr lang="en-US" sz="4000" b="1" dirty="0" smtClean="0">
                <a:latin typeface="+mn-lt"/>
              </a:rPr>
              <a:t> </a:t>
            </a:r>
          </a:p>
          <a:p>
            <a:pPr algn="ctr"/>
            <a:r>
              <a:rPr lang="en-US" sz="4000" b="1" dirty="0" smtClean="0">
                <a:latin typeface="+mn-lt"/>
              </a:rPr>
              <a:t>Examples </a:t>
            </a:r>
            <a:r>
              <a:rPr lang="en-US" sz="4000" b="1" dirty="0">
                <a:latin typeface="+mn-lt"/>
              </a:rPr>
              <a:t>of </a:t>
            </a:r>
            <a:endParaRPr lang="en-US" sz="4000" b="1" dirty="0" smtClean="0">
              <a:latin typeface="+mn-lt"/>
            </a:endParaRPr>
          </a:p>
          <a:p>
            <a:pPr algn="ctr"/>
            <a:r>
              <a:rPr lang="en-US" sz="4000" b="1" dirty="0" smtClean="0">
                <a:latin typeface="+mn-lt"/>
              </a:rPr>
              <a:t>Snort </a:t>
            </a:r>
            <a:r>
              <a:rPr lang="en-US" sz="4000" b="1" dirty="0">
                <a:latin typeface="+mn-lt"/>
              </a:rPr>
              <a:t>Rule Options</a:t>
            </a:r>
            <a:r>
              <a:rPr lang="en-US" sz="4000" dirty="0">
                <a:latin typeface="+mn-lt"/>
              </a:rPr>
              <a:t> </a:t>
            </a:r>
          </a:p>
        </p:txBody>
      </p:sp>
      <p:sp>
        <p:nvSpPr>
          <p:cNvPr id="6" name="TextBox 5"/>
          <p:cNvSpPr txBox="1"/>
          <p:nvPr/>
        </p:nvSpPr>
        <p:spPr>
          <a:xfrm>
            <a:off x="5500668" y="6381328"/>
            <a:ext cx="3676307" cy="276999"/>
          </a:xfrm>
          <a:prstGeom prst="rect">
            <a:avLst/>
          </a:prstGeom>
          <a:noFill/>
        </p:spPr>
        <p:txBody>
          <a:bodyPr wrap="none" rtlCol="0">
            <a:spAutoFit/>
          </a:bodyPr>
          <a:lstStyle/>
          <a:p>
            <a:r>
              <a:rPr lang="en-US" sz="1200" dirty="0" smtClean="0">
                <a:latin typeface="+mj-lt"/>
              </a:rPr>
              <a:t>(Table can be found on page 299 in textbook.)</a:t>
            </a:r>
            <a:endParaRPr lang="en-US" sz="1200" dirty="0">
              <a:latin typeface="+mj-lt"/>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7"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724128" y="1268760"/>
            <a:ext cx="3096344" cy="5589240"/>
          </a:xfrm>
        </p:spPr>
        <p:txBody>
          <a:bodyPr>
            <a:normAutofit fontScale="77500" lnSpcReduction="20000"/>
          </a:bodyPr>
          <a:lstStyle/>
          <a:p>
            <a:pPr marL="342900" lvl="1" indent="-342900">
              <a:buFont typeface="Arial" pitchFamily="34" charset="0"/>
              <a:buChar char="•"/>
            </a:pPr>
            <a:r>
              <a:rPr lang="en-AU" sz="2800" dirty="0"/>
              <a:t>Host-based intrusion detection</a:t>
            </a:r>
          </a:p>
          <a:p>
            <a:pPr lvl="1"/>
            <a:r>
              <a:rPr lang="en-AU" sz="1900" dirty="0"/>
              <a:t>Data sources and sensors</a:t>
            </a:r>
          </a:p>
          <a:p>
            <a:pPr lvl="1"/>
            <a:r>
              <a:rPr lang="en-AU" sz="1900" dirty="0"/>
              <a:t>Anomaly HIDS</a:t>
            </a:r>
          </a:p>
          <a:p>
            <a:pPr lvl="1"/>
            <a:r>
              <a:rPr lang="en-AU" sz="1900" dirty="0"/>
              <a:t>Signature or heuristic HIDS</a:t>
            </a:r>
          </a:p>
          <a:p>
            <a:pPr lvl="1"/>
            <a:r>
              <a:rPr lang="en-AU" sz="1900" dirty="0"/>
              <a:t>Distributed HIDS</a:t>
            </a:r>
          </a:p>
          <a:p>
            <a:pPr marL="342900" lvl="1" indent="-342900">
              <a:buFont typeface="Arial" pitchFamily="34" charset="0"/>
              <a:buChar char="•"/>
            </a:pPr>
            <a:r>
              <a:rPr lang="en-AU" sz="2800" dirty="0"/>
              <a:t>Network-based intrusion detection</a:t>
            </a:r>
          </a:p>
          <a:p>
            <a:pPr lvl="1"/>
            <a:r>
              <a:rPr lang="en-AU" sz="1900" dirty="0"/>
              <a:t>Types of network sensors</a:t>
            </a:r>
          </a:p>
          <a:p>
            <a:pPr lvl="1"/>
            <a:r>
              <a:rPr lang="en-AU" sz="1900" dirty="0"/>
              <a:t>NIDS sensor deployment</a:t>
            </a:r>
          </a:p>
          <a:p>
            <a:pPr lvl="1"/>
            <a:r>
              <a:rPr lang="en-AU" sz="1900" dirty="0"/>
              <a:t>Intrusion detection techniques</a:t>
            </a:r>
          </a:p>
          <a:p>
            <a:pPr lvl="1"/>
            <a:r>
              <a:rPr lang="en-AU" sz="1900" dirty="0"/>
              <a:t>Logging of </a:t>
            </a:r>
            <a:r>
              <a:rPr lang="en-AU" sz="1900" dirty="0" smtClean="0"/>
              <a:t>alerts</a:t>
            </a:r>
          </a:p>
          <a:p>
            <a:pPr marL="342900" lvl="1" indent="-342900">
              <a:buFont typeface="Arial" pitchFamily="34" charset="0"/>
              <a:buChar char="•"/>
            </a:pPr>
            <a:r>
              <a:rPr lang="en-AU" sz="2800" dirty="0"/>
              <a:t>Example system: Snort</a:t>
            </a:r>
          </a:p>
          <a:p>
            <a:pPr lvl="1"/>
            <a:r>
              <a:rPr lang="en-AU" sz="1900" dirty="0" smtClean="0"/>
              <a:t>Snort architecture</a:t>
            </a:r>
          </a:p>
          <a:p>
            <a:pPr lvl="1"/>
            <a:r>
              <a:rPr lang="en-AU" sz="1900" dirty="0" smtClean="0"/>
              <a:t>Snort rules</a:t>
            </a:r>
            <a:endParaRPr lang="en-AU" sz="1900" dirty="0"/>
          </a:p>
        </p:txBody>
      </p:sp>
      <p:sp>
        <p:nvSpPr>
          <p:cNvPr id="2" name="Content Placeholder 1"/>
          <p:cNvSpPr>
            <a:spLocks noGrp="1"/>
          </p:cNvSpPr>
          <p:nvPr>
            <p:ph sz="quarter" idx="13"/>
          </p:nvPr>
        </p:nvSpPr>
        <p:spPr>
          <a:xfrm>
            <a:off x="179512" y="1340768"/>
            <a:ext cx="4041648" cy="5517232"/>
          </a:xfrm>
        </p:spPr>
        <p:txBody>
          <a:bodyPr>
            <a:normAutofit/>
          </a:bodyPr>
          <a:lstStyle/>
          <a:p>
            <a:r>
              <a:rPr lang="en-US" dirty="0" smtClean="0"/>
              <a:t>Intruders</a:t>
            </a:r>
          </a:p>
          <a:p>
            <a:pPr lvl="1"/>
            <a:r>
              <a:rPr lang="en-US" sz="1600" dirty="0" smtClean="0"/>
              <a:t>Intruder behavior</a:t>
            </a:r>
          </a:p>
          <a:p>
            <a:r>
              <a:rPr lang="en-US" dirty="0" smtClean="0"/>
              <a:t>Intrusion detection</a:t>
            </a:r>
          </a:p>
          <a:p>
            <a:pPr lvl="1"/>
            <a:r>
              <a:rPr lang="en-US" sz="1600" dirty="0" smtClean="0"/>
              <a:t>Basic principles</a:t>
            </a:r>
          </a:p>
          <a:p>
            <a:pPr lvl="1"/>
            <a:r>
              <a:rPr lang="en-US" dirty="0" smtClean="0"/>
              <a:t>The base-rate fallacy</a:t>
            </a:r>
          </a:p>
          <a:p>
            <a:pPr lvl="1"/>
            <a:r>
              <a:rPr lang="en-US" sz="1600" dirty="0" smtClean="0"/>
              <a:t>Requirements</a:t>
            </a:r>
          </a:p>
          <a:p>
            <a:r>
              <a:rPr lang="en-US" dirty="0" smtClean="0"/>
              <a:t>Analysis approaches</a:t>
            </a:r>
          </a:p>
          <a:p>
            <a:pPr lvl="1"/>
            <a:r>
              <a:rPr lang="en-US" sz="1600" dirty="0" smtClean="0"/>
              <a:t>Anomaly detection</a:t>
            </a:r>
          </a:p>
          <a:p>
            <a:pPr lvl="1"/>
            <a:r>
              <a:rPr lang="en-US" dirty="0" smtClean="0"/>
              <a:t>Signature or heuristic detection</a:t>
            </a:r>
          </a:p>
          <a:p>
            <a:r>
              <a:rPr lang="en-US" sz="2200" dirty="0" smtClean="0"/>
              <a:t>Distributed or hybrid intrusion detection</a:t>
            </a:r>
          </a:p>
          <a:p>
            <a:r>
              <a:rPr lang="en-US" sz="2200" dirty="0" smtClean="0"/>
              <a:t>Intrusion detection exchange format</a:t>
            </a:r>
          </a:p>
          <a:p>
            <a:r>
              <a:rPr lang="en-US" sz="2200" dirty="0" smtClean="0"/>
              <a:t>Honeypots </a:t>
            </a:r>
            <a:endParaRPr lang="en-US" sz="22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190"/>
          <a:stretch/>
        </p:blipFill>
        <p:spPr>
          <a:xfrm>
            <a:off x="3851920" y="2564904"/>
            <a:ext cx="1872208" cy="1604244"/>
          </a:xfrm>
          <a:prstGeom prst="round1Rect">
            <a:avLst/>
          </a:prstGeom>
          <a:effectLst>
            <a:softEdge rad="127000"/>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GB" sz="4400" dirty="0"/>
              <a:t>Classes of Intruders –</a:t>
            </a:r>
            <a:br>
              <a:rPr lang="en-GB" sz="4400" dirty="0"/>
            </a:br>
            <a:r>
              <a:rPr lang="en-GB" sz="4400" dirty="0" smtClean="0"/>
              <a:t>State-Sponsored Organizations</a:t>
            </a:r>
            <a:endParaRPr lang="en-US" sz="4400" dirty="0"/>
          </a:p>
        </p:txBody>
      </p:sp>
      <p:sp>
        <p:nvSpPr>
          <p:cNvPr id="3" name="Content Placeholder 2"/>
          <p:cNvSpPr>
            <a:spLocks noGrp="1"/>
          </p:cNvSpPr>
          <p:nvPr>
            <p:ph idx="1"/>
          </p:nvPr>
        </p:nvSpPr>
        <p:spPr>
          <a:xfrm>
            <a:off x="467544" y="2348880"/>
            <a:ext cx="8229600" cy="4021907"/>
          </a:xfrm>
        </p:spPr>
        <p:txBody>
          <a:bodyPr/>
          <a:lstStyle/>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Groups of hackers sponsored by governments to conduct espionage or sabotage activities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Also known as Advanced Persistent Threats (APTs) due to the covert nature and persistence over extended periods involved with any attacks in this class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Widespread nature and scope of these </a:t>
            </a:r>
            <a:r>
              <a:rPr lang="en-US" sz="2200" dirty="0" smtClean="0">
                <a:solidFill>
                  <a:schemeClr val="tx1"/>
                </a:solidFill>
                <a:effectLst>
                  <a:outerShdw blurRad="50800" dist="50800" dir="2700000" algn="tl" rotWithShape="0">
                    <a:schemeClr val="bg1">
                      <a:alpha val="30000"/>
                    </a:schemeClr>
                  </a:outerShdw>
                </a:effectLst>
              </a:rPr>
              <a:t>               activities </a:t>
            </a:r>
            <a:r>
              <a:rPr lang="en-US" sz="2200" dirty="0">
                <a:solidFill>
                  <a:schemeClr val="tx1"/>
                </a:solidFill>
                <a:effectLst>
                  <a:outerShdw blurRad="50800" dist="50800" dir="2700000" algn="tl" rotWithShape="0">
                    <a:schemeClr val="bg1">
                      <a:alpha val="30000"/>
                    </a:schemeClr>
                  </a:outerShdw>
                </a:effectLst>
              </a:rPr>
              <a:t>by a wide range of countries </a:t>
            </a:r>
            <a:r>
              <a:rPr lang="en-US" sz="2200" dirty="0" smtClean="0">
                <a:solidFill>
                  <a:schemeClr val="tx1"/>
                </a:solidFill>
                <a:effectLst>
                  <a:outerShdw blurRad="50800" dist="50800" dir="2700000" algn="tl" rotWithShape="0">
                    <a:schemeClr val="bg1">
                      <a:alpha val="30000"/>
                    </a:schemeClr>
                  </a:outerShdw>
                </a:effectLst>
              </a:rPr>
              <a:t>                           from </a:t>
            </a:r>
            <a:r>
              <a:rPr lang="en-US" sz="2200" dirty="0">
                <a:solidFill>
                  <a:schemeClr val="tx1"/>
                </a:solidFill>
                <a:effectLst>
                  <a:outerShdw blurRad="50800" dist="50800" dir="2700000" algn="tl" rotWithShape="0">
                    <a:schemeClr val="bg1">
                      <a:alpha val="30000"/>
                    </a:schemeClr>
                  </a:outerShdw>
                </a:effectLst>
              </a:rPr>
              <a:t>China to the USA, UK, and their </a:t>
            </a:r>
            <a:r>
              <a:rPr lang="en-US" sz="2200" dirty="0" smtClean="0">
                <a:solidFill>
                  <a:schemeClr val="tx1"/>
                </a:solidFill>
                <a:effectLst>
                  <a:outerShdw blurRad="50800" dist="50800" dir="2700000" algn="tl" rotWithShape="0">
                    <a:schemeClr val="bg1">
                      <a:alpha val="30000"/>
                    </a:schemeClr>
                  </a:outerShdw>
                </a:effectLst>
              </a:rPr>
              <a:t>                 intelligence </a:t>
            </a:r>
            <a:r>
              <a:rPr lang="en-US" sz="2200" dirty="0">
                <a:solidFill>
                  <a:schemeClr val="tx1"/>
                </a:solidFill>
                <a:effectLst>
                  <a:outerShdw blurRad="50800" dist="50800" dir="2700000" algn="tl" rotWithShape="0">
                    <a:schemeClr val="bg1">
                      <a:alpha val="30000"/>
                    </a:schemeClr>
                  </a:outerShdw>
                </a:effectLst>
              </a:rPr>
              <a:t>allies</a:t>
            </a:r>
          </a:p>
        </p:txBody>
      </p:sp>
      <p:pic>
        <p:nvPicPr>
          <p:cNvPr id="4" name="Picture 3"/>
          <p:cNvPicPr>
            <a:picLocks noChangeAspect="1"/>
          </p:cNvPicPr>
          <p:nvPr/>
        </p:nvPicPr>
        <p:blipFill>
          <a:blip r:embed="rId3"/>
          <a:stretch>
            <a:fillRect/>
          </a:stretch>
        </p:blipFill>
        <p:spPr>
          <a:xfrm>
            <a:off x="6804248" y="4509120"/>
            <a:ext cx="1948717" cy="1919023"/>
          </a:xfrm>
          <a:prstGeom prst="rect">
            <a:avLst/>
          </a:prstGeom>
        </p:spPr>
      </p:pic>
    </p:spTree>
    <p:extLst>
      <p:ext uri="{BB962C8B-B14F-4D97-AF65-F5344CB8AC3E}">
        <p14:creationId xmlns:p14="http://schemas.microsoft.com/office/powerpoint/2010/main" val="33473895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Classes of Intruders –</a:t>
            </a:r>
            <a:b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Others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67544" y="1772816"/>
            <a:ext cx="8229600" cy="4525963"/>
          </a:xfrm>
        </p:spPr>
        <p:txBody>
          <a:bodyPr>
            <a:normAutofit/>
          </a:bodyPr>
          <a:lstStyle/>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Hackers with motivations other than those previously listed</a:t>
            </a:r>
          </a:p>
          <a:p>
            <a:pPr marL="347472" fontAlgn="base">
              <a:spcBef>
                <a:spcPts val="1400"/>
              </a:spcBef>
              <a:buClr>
                <a:schemeClr val="accent1"/>
              </a:buClr>
              <a:buSzPct val="90000"/>
              <a:buFont typeface="Wingdings" pitchFamily="2" charset="2"/>
              <a:buChar char=""/>
            </a:pPr>
            <a:r>
              <a:rPr lang="en-US" sz="2200" dirty="0" smtClean="0">
                <a:solidFill>
                  <a:schemeClr val="tx1"/>
                </a:solidFill>
                <a:effectLst>
                  <a:outerShdw blurRad="50800" dist="50800" dir="2700000" algn="tl" rotWithShape="0">
                    <a:schemeClr val="bg1">
                      <a:alpha val="30000"/>
                    </a:schemeClr>
                  </a:outerShdw>
                </a:effectLst>
              </a:rPr>
              <a:t>Include </a:t>
            </a:r>
            <a:r>
              <a:rPr lang="en-US" sz="2200" dirty="0">
                <a:solidFill>
                  <a:schemeClr val="tx1"/>
                </a:solidFill>
                <a:effectLst>
                  <a:outerShdw blurRad="50800" dist="50800" dir="2700000" algn="tl" rotWithShape="0">
                    <a:schemeClr val="bg1">
                      <a:alpha val="30000"/>
                    </a:schemeClr>
                  </a:outerShdw>
                </a:effectLst>
              </a:rPr>
              <a:t>classic hackers or crackers who are motivated by technical challenge or by peer-group esteem and reputation</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Many of those responsible for discovering new categories of buffer overflow vulnerabilities could be regarded as members of this class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Given the wide availability of attack toolkits, there is a pool of “hobby </a:t>
            </a:r>
            <a:r>
              <a:rPr lang="en-US" sz="2200" dirty="0" smtClean="0">
                <a:solidFill>
                  <a:schemeClr val="tx1"/>
                </a:solidFill>
                <a:effectLst>
                  <a:outerShdw blurRad="50800" dist="50800" dir="2700000" algn="tl" rotWithShape="0">
                    <a:schemeClr val="bg1">
                      <a:alpha val="30000"/>
                    </a:schemeClr>
                  </a:outerShdw>
                </a:effectLst>
              </a:rPr>
              <a:t>hackers” </a:t>
            </a:r>
            <a:r>
              <a:rPr lang="en-US" sz="2200" dirty="0">
                <a:solidFill>
                  <a:schemeClr val="tx1"/>
                </a:solidFill>
                <a:effectLst>
                  <a:outerShdw blurRad="50800" dist="50800" dir="2700000" algn="tl" rotWithShape="0">
                    <a:schemeClr val="bg1">
                      <a:alpha val="30000"/>
                    </a:schemeClr>
                  </a:outerShdw>
                </a:effectLst>
              </a:rPr>
              <a:t>using them to explore system and network </a:t>
            </a:r>
            <a:r>
              <a:rPr lang="en-US" sz="2200" dirty="0" smtClean="0">
                <a:solidFill>
                  <a:schemeClr val="tx1"/>
                </a:solidFill>
                <a:effectLst>
                  <a:outerShdw blurRad="50800" dist="50800" dir="2700000" algn="tl" rotWithShape="0">
                    <a:schemeClr val="bg1">
                      <a:alpha val="30000"/>
                    </a:schemeClr>
                  </a:outerShdw>
                </a:effectLst>
              </a:rPr>
              <a:t>security</a:t>
            </a:r>
            <a:endParaRPr lang="en-US" sz="2200" dirty="0">
              <a:solidFill>
                <a:schemeClr val="tx1"/>
              </a:solidFill>
              <a:effectLst>
                <a:outerShdw blurRad="50800" dist="50800" dir="2700000" algn="tl" rotWithShape="0">
                  <a:schemeClr val="bg1">
                    <a:alpha val="30000"/>
                  </a:schemeClr>
                </a:outerShdw>
              </a:effectLst>
            </a:endParaRPr>
          </a:p>
        </p:txBody>
      </p:sp>
    </p:spTree>
    <p:extLst>
      <p:ext uri="{BB962C8B-B14F-4D97-AF65-F5344CB8AC3E}">
        <p14:creationId xmlns:p14="http://schemas.microsoft.com/office/powerpoint/2010/main" val="21412830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US" dirty="0" smtClean="0"/>
              <a:t>Intruder Skill Levels –</a:t>
            </a:r>
            <a:br>
              <a:rPr lang="en-US" dirty="0" smtClean="0"/>
            </a:br>
            <a:r>
              <a:rPr lang="en-US" dirty="0" smtClean="0"/>
              <a:t>Apprentice</a:t>
            </a:r>
            <a:endParaRPr lang="en-US" dirty="0"/>
          </a:p>
        </p:txBody>
      </p:sp>
      <p:sp>
        <p:nvSpPr>
          <p:cNvPr id="3" name="Content Placeholder 2"/>
          <p:cNvSpPr>
            <a:spLocks noGrp="1"/>
          </p:cNvSpPr>
          <p:nvPr>
            <p:ph idx="1"/>
          </p:nvPr>
        </p:nvSpPr>
        <p:spPr>
          <a:xfrm>
            <a:off x="467544" y="2132856"/>
            <a:ext cx="8229600" cy="4525963"/>
          </a:xfrm>
        </p:spPr>
        <p:txBody>
          <a:bodyPr>
            <a:normAutofit/>
          </a:bodyPr>
          <a:lstStyle/>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Hackers with minimal technical skill who primarily use existing attack toolkits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They likely comprise the largest number of </a:t>
            </a:r>
            <a:r>
              <a:rPr lang="en-US" sz="2200" dirty="0" smtClean="0">
                <a:solidFill>
                  <a:schemeClr val="tx1"/>
                </a:solidFill>
                <a:effectLst>
                  <a:outerShdw blurRad="50800" dist="50800" dir="2700000" algn="tl" rotWithShape="0">
                    <a:schemeClr val="bg1">
                      <a:alpha val="30000"/>
                    </a:schemeClr>
                  </a:outerShdw>
                </a:effectLst>
              </a:rPr>
              <a:t>attackers, </a:t>
            </a:r>
            <a:r>
              <a:rPr lang="en-US" sz="2200" dirty="0">
                <a:solidFill>
                  <a:schemeClr val="tx1"/>
                </a:solidFill>
                <a:effectLst>
                  <a:outerShdw blurRad="50800" dist="50800" dir="2700000" algn="tl" rotWithShape="0">
                    <a:schemeClr val="bg1">
                      <a:alpha val="30000"/>
                    </a:schemeClr>
                  </a:outerShdw>
                </a:effectLst>
              </a:rPr>
              <a:t>including many criminal and activist attackers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Given their use of existing known tools, these attackers are the easiest to defend against</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Also known as “script-kiddies” due to their use of existing scripts (tools)</a:t>
            </a:r>
          </a:p>
        </p:txBody>
      </p:sp>
      <p:pic>
        <p:nvPicPr>
          <p:cNvPr id="4" name="Picture 3"/>
          <p:cNvPicPr>
            <a:picLocks noChangeAspect="1"/>
          </p:cNvPicPr>
          <p:nvPr/>
        </p:nvPicPr>
        <p:blipFill>
          <a:blip r:embed="rId3"/>
          <a:stretch>
            <a:fillRect/>
          </a:stretch>
        </p:blipFill>
        <p:spPr>
          <a:xfrm>
            <a:off x="7236296" y="5085184"/>
            <a:ext cx="1358900" cy="1663700"/>
          </a:xfrm>
          <a:prstGeom prst="rect">
            <a:avLst/>
          </a:prstGeom>
        </p:spPr>
      </p:pic>
    </p:spTree>
    <p:extLst>
      <p:ext uri="{BB962C8B-B14F-4D97-AF65-F5344CB8AC3E}">
        <p14:creationId xmlns:p14="http://schemas.microsoft.com/office/powerpoint/2010/main" val="35239733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lstStyle/>
          <a:p>
            <a:r>
              <a:rPr lang="en-US" dirty="0"/>
              <a:t>Intruder Skill Levels –</a:t>
            </a:r>
            <a:br>
              <a:rPr lang="en-US" dirty="0"/>
            </a:br>
            <a:r>
              <a:rPr lang="en-US" dirty="0" smtClean="0"/>
              <a:t>Journeyman</a:t>
            </a:r>
            <a:endParaRPr lang="en-US" dirty="0"/>
          </a:p>
        </p:txBody>
      </p:sp>
      <p:sp>
        <p:nvSpPr>
          <p:cNvPr id="3" name="Content Placeholder 2"/>
          <p:cNvSpPr>
            <a:spLocks noGrp="1"/>
          </p:cNvSpPr>
          <p:nvPr>
            <p:ph idx="1"/>
          </p:nvPr>
        </p:nvSpPr>
        <p:spPr>
          <a:xfrm>
            <a:off x="467544" y="1916832"/>
            <a:ext cx="8229600" cy="4525963"/>
          </a:xfrm>
        </p:spPr>
        <p:txBody>
          <a:bodyPr/>
          <a:lstStyle/>
          <a:p>
            <a:pPr>
              <a:buClr>
                <a:schemeClr val="accent1"/>
              </a:buClr>
              <a:buSzPct val="150000"/>
            </a:pPr>
            <a:r>
              <a:rPr lang="en-US" dirty="0" smtClean="0"/>
              <a:t>Hackers with sufficient technical skills to modify and extend attack toolkits to use newly discovered, or purchased, vulnerabilities</a:t>
            </a:r>
          </a:p>
          <a:p>
            <a:pPr>
              <a:buClr>
                <a:schemeClr val="accent1"/>
              </a:buClr>
              <a:buSzPct val="150000"/>
            </a:pPr>
            <a:r>
              <a:rPr lang="en-US" dirty="0" smtClean="0"/>
              <a:t>They may be able to locate new vulnerabilities to exploit that are similar to some already known</a:t>
            </a:r>
          </a:p>
          <a:p>
            <a:pPr>
              <a:buClr>
                <a:schemeClr val="accent1"/>
              </a:buClr>
              <a:buSzPct val="150000"/>
            </a:pPr>
            <a:r>
              <a:rPr lang="en-US" dirty="0" smtClean="0"/>
              <a:t>Hackers with such skills are likely found in all intruder classes</a:t>
            </a:r>
          </a:p>
          <a:p>
            <a:pPr>
              <a:buClr>
                <a:schemeClr val="accent1"/>
              </a:buClr>
              <a:buSzPct val="150000"/>
            </a:pPr>
            <a:r>
              <a:rPr lang="en-US" dirty="0" smtClean="0"/>
              <a:t>Adapt tools for use by others</a:t>
            </a:r>
            <a:endParaRPr lang="en-US"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4571" b="90000" l="5238" r="90000"/>
                    </a14:imgEffect>
                    <a14:imgEffect>
                      <a14:saturation sat="33000"/>
                    </a14:imgEffect>
                  </a14:imgLayer>
                </a14:imgProps>
              </a:ext>
            </a:extLst>
          </a:blip>
          <a:stretch>
            <a:fillRect/>
          </a:stretch>
        </p:blipFill>
        <p:spPr>
          <a:xfrm>
            <a:off x="6300192" y="4725144"/>
            <a:ext cx="1936304" cy="1936304"/>
          </a:xfrm>
          <a:prstGeom prst="rect">
            <a:avLst/>
          </a:prstGeom>
        </p:spPr>
      </p:pic>
    </p:spTree>
    <p:extLst>
      <p:ext uri="{BB962C8B-B14F-4D97-AF65-F5344CB8AC3E}">
        <p14:creationId xmlns:p14="http://schemas.microsoft.com/office/powerpoint/2010/main" val="29651204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Intruder Skill Levels –</a:t>
            </a:r>
            <a:br>
              <a:rPr lang="en-US" dirty="0"/>
            </a:br>
            <a:r>
              <a:rPr lang="en-US" dirty="0" smtClean="0"/>
              <a:t>Master</a:t>
            </a:r>
            <a:endParaRPr lang="en-US" dirty="0"/>
          </a:p>
        </p:txBody>
      </p:sp>
      <p:sp>
        <p:nvSpPr>
          <p:cNvPr id="3" name="Content Placeholder 2"/>
          <p:cNvSpPr>
            <a:spLocks noGrp="1"/>
          </p:cNvSpPr>
          <p:nvPr>
            <p:ph idx="1"/>
          </p:nvPr>
        </p:nvSpPr>
        <p:spPr>
          <a:xfrm>
            <a:off x="467544" y="1988840"/>
            <a:ext cx="8229600" cy="4525963"/>
          </a:xfrm>
        </p:spPr>
        <p:txBody>
          <a:bodyPr/>
          <a:lstStyle/>
          <a:p>
            <a:pPr>
              <a:buClr>
                <a:schemeClr val="accent1"/>
              </a:buClr>
              <a:buSzPct val="150000"/>
            </a:pPr>
            <a:r>
              <a:rPr lang="en-US" dirty="0" smtClean="0"/>
              <a:t>Hackers with high-level technical skills capable of discovering brand new categories of vulnerabilities</a:t>
            </a:r>
          </a:p>
          <a:p>
            <a:pPr>
              <a:buClr>
                <a:schemeClr val="accent1"/>
              </a:buClr>
              <a:buSzPct val="150000"/>
            </a:pPr>
            <a:r>
              <a:rPr lang="en-US" dirty="0" smtClean="0"/>
              <a:t>Write new powerful attack toolkits</a:t>
            </a:r>
          </a:p>
          <a:p>
            <a:pPr>
              <a:buClr>
                <a:schemeClr val="accent1"/>
              </a:buClr>
              <a:buSzPct val="150000"/>
            </a:pPr>
            <a:r>
              <a:rPr lang="en-US" dirty="0" smtClean="0"/>
              <a:t>Some of the better known classical hackers are of this level</a:t>
            </a:r>
          </a:p>
          <a:p>
            <a:pPr>
              <a:buClr>
                <a:schemeClr val="accent1"/>
              </a:buClr>
              <a:buSzPct val="150000"/>
            </a:pPr>
            <a:r>
              <a:rPr lang="en-US" dirty="0" smtClean="0"/>
              <a:t>Some are employed by state-sponsored organizations</a:t>
            </a:r>
          </a:p>
          <a:p>
            <a:pPr>
              <a:buClr>
                <a:schemeClr val="accent1"/>
              </a:buClr>
              <a:buSzPct val="150000"/>
            </a:pPr>
            <a:r>
              <a:rPr lang="en-US" dirty="0" smtClean="0"/>
              <a:t>Defending against these attacks is of the         highest difficulty</a:t>
            </a:r>
            <a:endParaRPr lang="en-US" dirty="0"/>
          </a:p>
        </p:txBody>
      </p:sp>
      <p:pic>
        <p:nvPicPr>
          <p:cNvPr id="4" name="Picture 3"/>
          <p:cNvPicPr>
            <a:picLocks noChangeAspect="1"/>
          </p:cNvPicPr>
          <p:nvPr/>
        </p:nvPicPr>
        <p:blipFill>
          <a:blip r:embed="rId3"/>
          <a:stretch>
            <a:fillRect/>
          </a:stretch>
        </p:blipFill>
        <p:spPr>
          <a:xfrm>
            <a:off x="7380312" y="4149080"/>
            <a:ext cx="1368152" cy="2462673"/>
          </a:xfrm>
          <a:prstGeom prst="rect">
            <a:avLst/>
          </a:prstGeom>
        </p:spPr>
      </p:pic>
    </p:spTree>
    <p:extLst>
      <p:ext uri="{BB962C8B-B14F-4D97-AF65-F5344CB8AC3E}">
        <p14:creationId xmlns:p14="http://schemas.microsoft.com/office/powerpoint/2010/main" val="41500408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27850</TotalTime>
  <Words>14771</Words>
  <Application>Microsoft Macintosh PowerPoint</Application>
  <PresentationFormat>On-screen Show (4:3)</PresentationFormat>
  <Paragraphs>1466</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Executive</vt:lpstr>
      <vt:lpstr>Document</vt:lpstr>
      <vt:lpstr>PowerPoint Presentation</vt:lpstr>
      <vt:lpstr>Chapter 8</vt:lpstr>
      <vt:lpstr>Classes of Intruders – Cyber Criminals</vt:lpstr>
      <vt:lpstr>Classes of Intruders – Activists</vt:lpstr>
      <vt:lpstr>Classes of Intruders – State-Sponsored Organizations</vt:lpstr>
      <vt:lpstr>Classes of Intruders – Others</vt:lpstr>
      <vt:lpstr>Intruder Skill Levels – Apprentice</vt:lpstr>
      <vt:lpstr>Intruder Skill Levels – Journeyman</vt:lpstr>
      <vt:lpstr>Intruder Skill Levels – Master</vt:lpstr>
      <vt:lpstr>Examples of Intrusion</vt:lpstr>
      <vt:lpstr>Intruder Behavior</vt:lpstr>
      <vt:lpstr>PowerPoint Presentation</vt:lpstr>
      <vt:lpstr>PowerPoint Presentation</vt:lpstr>
      <vt:lpstr>Intrusion Detection System (IDS)</vt:lpstr>
      <vt:lpstr>PowerPoint Presentation</vt:lpstr>
      <vt:lpstr>IDS Requirements</vt:lpstr>
      <vt:lpstr>Analysis Approaches</vt:lpstr>
      <vt:lpstr>Anomaly Detection</vt:lpstr>
      <vt:lpstr>Signature or Heuristic Detection</vt:lpstr>
      <vt:lpstr>Host-Based Intrusion Detection (HIDS)</vt:lpstr>
      <vt:lpstr>Data Sources and Sensors</vt:lpstr>
      <vt:lpstr>PowerPoint Presentation</vt:lpstr>
      <vt:lpstr>PowerPoint Presentation</vt:lpstr>
      <vt:lpstr>PowerPoint Presentation</vt:lpstr>
      <vt:lpstr>Network-Based IDS  (NIDS)</vt:lpstr>
      <vt:lpstr>PowerPoint Presentation</vt:lpstr>
      <vt:lpstr>PowerPoint Presentation</vt:lpstr>
      <vt:lpstr>Intrusion Detection Techniques</vt:lpstr>
      <vt:lpstr>Stateful Protocol Analysis (SPA)</vt:lpstr>
      <vt:lpstr>Logging of Alerts</vt:lpstr>
      <vt:lpstr>PowerPoint Presentation</vt:lpstr>
      <vt:lpstr>IETF Intrusion Detection Working Group</vt:lpstr>
      <vt:lpstr>PowerPoint Presentation</vt:lpstr>
      <vt:lpstr>Honeypots</vt:lpstr>
      <vt:lpstr>Honeypot Classifications</vt:lpstr>
      <vt:lpstr>PowerPoint Presentation</vt:lpstr>
      <vt:lpstr>PowerPoint Presentation</vt:lpstr>
      <vt:lpstr>PowerPoint Presentation</vt:lpstr>
      <vt:lpstr>PowerPoint Presentation</vt:lpstr>
      <vt:lpstr>PowerPoint Presentation</vt:lpstr>
      <vt:lpstr>Summary</vt:lpstr>
    </vt:vector>
  </TitlesOfParts>
  <Manager/>
  <Company>Computer Science,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6 Lecture Overheads</dc:subject>
  <dc:creator>Dr Lawrie Brown</dc:creator>
  <cp:keywords/>
  <dc:description/>
  <cp:lastModifiedBy>Kim Mclaughlin</cp:lastModifiedBy>
  <cp:revision>158</cp:revision>
  <dcterms:created xsi:type="dcterms:W3CDTF">2014-09-08T16:25:16Z</dcterms:created>
  <dcterms:modified xsi:type="dcterms:W3CDTF">2014-11-03T02:30:48Z</dcterms:modified>
  <cp:category/>
</cp:coreProperties>
</file>