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549" r:id="rId3"/>
    <p:sldId id="449" r:id="rId4"/>
    <p:sldId id="574" r:id="rId5"/>
    <p:sldId id="263" r:id="rId6"/>
    <p:sldId id="571" r:id="rId7"/>
    <p:sldId id="543" r:id="rId8"/>
    <p:sldId id="573" r:id="rId9"/>
    <p:sldId id="572" r:id="rId10"/>
    <p:sldId id="553" r:id="rId11"/>
    <p:sldId id="554" r:id="rId12"/>
    <p:sldId id="555" r:id="rId13"/>
    <p:sldId id="557" r:id="rId14"/>
    <p:sldId id="558" r:id="rId15"/>
    <p:sldId id="559" r:id="rId16"/>
    <p:sldId id="560" r:id="rId17"/>
    <p:sldId id="561" r:id="rId18"/>
    <p:sldId id="564" r:id="rId19"/>
    <p:sldId id="565" r:id="rId20"/>
    <p:sldId id="566" r:id="rId21"/>
    <p:sldId id="567" r:id="rId22"/>
    <p:sldId id="569" r:id="rId23"/>
    <p:sldId id="570" r:id="rId24"/>
  </p:sldIdLst>
  <p:sldSz cx="9144000" cy="6858000" type="screen4x3"/>
  <p:notesSz cx="7099300" cy="9385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99"/>
    <a:srgbClr val="FF6600"/>
    <a:srgbClr val="FF3300"/>
    <a:srgbClr val="FFFFFF"/>
    <a:srgbClr val="800000"/>
    <a:srgbClr val="CCCCFF"/>
    <a:srgbClr val="990099"/>
    <a:srgbClr val="99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2487" autoAdjust="0"/>
  </p:normalViewPr>
  <p:slideViewPr>
    <p:cSldViewPr>
      <p:cViewPr>
        <p:scale>
          <a:sx n="80" d="100"/>
          <a:sy n="80" d="100"/>
        </p:scale>
        <p:origin x="-828" y="240"/>
      </p:cViewPr>
      <p:guideLst>
        <p:guide orient="horz" pos="144"/>
        <p:guide pos="2880"/>
      </p:guideLst>
    </p:cSldViewPr>
  </p:slideViewPr>
  <p:outlineViewPr>
    <p:cViewPr>
      <p:scale>
        <a:sx n="33" d="100"/>
        <a:sy n="33" d="100"/>
      </p:scale>
      <p:origin x="0" y="25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400" y="-90"/>
      </p:cViewPr>
      <p:guideLst>
        <p:guide orient="horz" pos="2956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F94FAF-2071-4A43-A2C9-6DE5E133C4CE}" type="doc">
      <dgm:prSet loTypeId="urn:microsoft.com/office/officeart/2005/8/layout/hProcess6" loCatId="process" qsTypeId="urn:microsoft.com/office/officeart/2005/8/quickstyle/simple1#1" qsCatId="simple" csTypeId="urn:microsoft.com/office/officeart/2005/8/colors/accent1_2#1" csCatId="accent1" phldr="1"/>
      <dgm:spPr/>
    </dgm:pt>
    <dgm:pt modelId="{E2E5C31D-85A3-452B-B262-C8511CC4E3E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200" b="1" dirty="0" smtClean="0"/>
            <a:t>The Mission</a:t>
          </a:r>
          <a:endParaRPr lang="en-US" sz="1200" b="1" dirty="0"/>
        </a:p>
      </dgm:t>
    </dgm:pt>
    <dgm:pt modelId="{C10C310C-7892-4AAA-B7D1-52E9135281BB}" type="parTrans" cxnId="{2532E552-DFAE-4BCF-975B-D32927A06B6A}">
      <dgm:prSet/>
      <dgm:spPr/>
      <dgm:t>
        <a:bodyPr/>
        <a:lstStyle/>
        <a:p>
          <a:endParaRPr lang="en-US"/>
        </a:p>
      </dgm:t>
    </dgm:pt>
    <dgm:pt modelId="{C084CE79-C56E-46A2-A8EB-CC436758604A}" type="sibTrans" cxnId="{2532E552-DFAE-4BCF-975B-D32927A06B6A}">
      <dgm:prSet/>
      <dgm:spPr/>
      <dgm:t>
        <a:bodyPr/>
        <a:lstStyle/>
        <a:p>
          <a:endParaRPr lang="en-US"/>
        </a:p>
      </dgm:t>
    </dgm:pt>
    <dgm:pt modelId="{E86DC0EC-35DF-4078-B836-F5792658EC7C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200" b="1" dirty="0" smtClean="0"/>
            <a:t>The APC / JONO</a:t>
          </a:r>
          <a:endParaRPr lang="en-US" sz="1200" b="1" dirty="0"/>
        </a:p>
      </dgm:t>
    </dgm:pt>
    <dgm:pt modelId="{84C70F6A-45E8-4F1C-8CC4-31001CFAACE7}" type="parTrans" cxnId="{91A5B325-C6D5-46C5-9CFC-63C744CFA0C9}">
      <dgm:prSet/>
      <dgm:spPr/>
      <dgm:t>
        <a:bodyPr/>
        <a:lstStyle/>
        <a:p>
          <a:endParaRPr lang="en-US"/>
        </a:p>
      </dgm:t>
    </dgm:pt>
    <dgm:pt modelId="{97CA41AA-A9E7-4AE6-8348-2F74D3B8F45D}" type="sibTrans" cxnId="{91A5B325-C6D5-46C5-9CFC-63C744CFA0C9}">
      <dgm:prSet/>
      <dgm:spPr/>
      <dgm:t>
        <a:bodyPr/>
        <a:lstStyle/>
        <a:p>
          <a:endParaRPr lang="en-US"/>
        </a:p>
      </dgm:t>
    </dgm:pt>
    <dgm:pt modelId="{4146A692-9E08-4402-84C2-AF8BB34035E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200" b="1" dirty="0" smtClean="0"/>
            <a:t>The Mapping</a:t>
          </a:r>
          <a:endParaRPr lang="en-US" sz="1200" b="1" dirty="0"/>
        </a:p>
      </dgm:t>
    </dgm:pt>
    <dgm:pt modelId="{71ECE796-B16C-4A4D-9EF4-D7823BEB77CC}" type="parTrans" cxnId="{AF429D29-F0DE-44BA-9D57-395803558F7E}">
      <dgm:prSet/>
      <dgm:spPr/>
      <dgm:t>
        <a:bodyPr/>
        <a:lstStyle/>
        <a:p>
          <a:endParaRPr lang="en-US"/>
        </a:p>
      </dgm:t>
    </dgm:pt>
    <dgm:pt modelId="{B411A459-4CBB-4DAF-A0E3-6DA398C0FF10}" type="sibTrans" cxnId="{AF429D29-F0DE-44BA-9D57-395803558F7E}">
      <dgm:prSet/>
      <dgm:spPr/>
      <dgm:t>
        <a:bodyPr/>
        <a:lstStyle/>
        <a:p>
          <a:endParaRPr lang="en-US"/>
        </a:p>
      </dgm:t>
    </dgm:pt>
    <dgm:pt modelId="{F17C710F-9B7D-48D0-A6BF-1AA3AD816324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200" b="1" dirty="0" smtClean="0"/>
            <a:t>Working Session</a:t>
          </a:r>
          <a:endParaRPr lang="en-US" sz="1200" b="1" dirty="0"/>
        </a:p>
      </dgm:t>
    </dgm:pt>
    <dgm:pt modelId="{5F7E64FE-FAD9-4C20-9C41-9E681F83C66B}" type="parTrans" cxnId="{FC715097-2822-49E4-9F7C-6CBA1DDB356F}">
      <dgm:prSet/>
      <dgm:spPr/>
      <dgm:t>
        <a:bodyPr/>
        <a:lstStyle/>
        <a:p>
          <a:endParaRPr lang="en-US"/>
        </a:p>
      </dgm:t>
    </dgm:pt>
    <dgm:pt modelId="{8544D61E-1492-417F-9F86-3887AAC1B2B8}" type="sibTrans" cxnId="{FC715097-2822-49E4-9F7C-6CBA1DDB356F}">
      <dgm:prSet/>
      <dgm:spPr/>
      <dgm:t>
        <a:bodyPr/>
        <a:lstStyle/>
        <a:p>
          <a:endParaRPr lang="en-US"/>
        </a:p>
      </dgm:t>
    </dgm:pt>
    <dgm:pt modelId="{CBB6587A-9E4C-4D60-BDE4-0213C404F1B2}" type="pres">
      <dgm:prSet presAssocID="{20F94FAF-2071-4A43-A2C9-6DE5E133C4CE}" presName="theList" presStyleCnt="0">
        <dgm:presLayoutVars>
          <dgm:dir/>
          <dgm:animLvl val="lvl"/>
          <dgm:resizeHandles val="exact"/>
        </dgm:presLayoutVars>
      </dgm:prSet>
      <dgm:spPr/>
    </dgm:pt>
    <dgm:pt modelId="{15EAF1CF-3303-41D7-BBB9-0D48A7812E54}" type="pres">
      <dgm:prSet presAssocID="{E2E5C31D-85A3-452B-B262-C8511CC4E3E7}" presName="compNode" presStyleCnt="0"/>
      <dgm:spPr/>
    </dgm:pt>
    <dgm:pt modelId="{D8866DD6-3073-4B34-BCD7-721B12232018}" type="pres">
      <dgm:prSet presAssocID="{E2E5C31D-85A3-452B-B262-C8511CC4E3E7}" presName="noGeometry" presStyleCnt="0"/>
      <dgm:spPr/>
    </dgm:pt>
    <dgm:pt modelId="{66795E7E-921B-4BE5-9E0F-066ABF981C4F}" type="pres">
      <dgm:prSet presAssocID="{E2E5C31D-85A3-452B-B262-C8511CC4E3E7}" presName="childTextVisible" presStyleLbl="bgAccFollowNode1" presStyleIdx="0" presStyleCnt="4" custLinFactNeighborX="-1220" custLinFactNeighborY="-2254">
        <dgm:presLayoutVars>
          <dgm:bulletEnabled val="1"/>
        </dgm:presLayoutVars>
      </dgm:prSet>
      <dgm:spPr>
        <a:solidFill>
          <a:schemeClr val="accent1">
            <a:lumMod val="50000"/>
            <a:alpha val="90000"/>
          </a:schemeClr>
        </a:solidFill>
      </dgm:spPr>
    </dgm:pt>
    <dgm:pt modelId="{F4366436-F7EB-49C0-BE96-030ED7FB4A7A}" type="pres">
      <dgm:prSet presAssocID="{E2E5C31D-85A3-452B-B262-C8511CC4E3E7}" presName="childTextHidden" presStyleLbl="bgAccFollowNode1" presStyleIdx="0" presStyleCnt="4"/>
      <dgm:spPr/>
    </dgm:pt>
    <dgm:pt modelId="{EAD65187-F815-41F7-9F81-820DF8B74AF5}" type="pres">
      <dgm:prSet presAssocID="{E2E5C31D-85A3-452B-B262-C8511CC4E3E7}" presName="parentText" presStyleLbl="node1" presStyleIdx="0" presStyleCnt="4" custScaleX="123161" custScaleY="1274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C72D72-D26C-45B4-930B-B11FB8ACF849}" type="pres">
      <dgm:prSet presAssocID="{E2E5C31D-85A3-452B-B262-C8511CC4E3E7}" presName="aSpace" presStyleCnt="0"/>
      <dgm:spPr/>
    </dgm:pt>
    <dgm:pt modelId="{273F204F-8550-478E-8429-2C49F2D4AC90}" type="pres">
      <dgm:prSet presAssocID="{E86DC0EC-35DF-4078-B836-F5792658EC7C}" presName="compNode" presStyleCnt="0"/>
      <dgm:spPr/>
    </dgm:pt>
    <dgm:pt modelId="{D5E359EF-6F87-4A43-9418-C70E9C0B4031}" type="pres">
      <dgm:prSet presAssocID="{E86DC0EC-35DF-4078-B836-F5792658EC7C}" presName="noGeometry" presStyleCnt="0"/>
      <dgm:spPr/>
    </dgm:pt>
    <dgm:pt modelId="{ED6DBE2C-7169-4068-85FB-C898AED9BE91}" type="pres">
      <dgm:prSet presAssocID="{E86DC0EC-35DF-4078-B836-F5792658EC7C}" presName="childTextVisible" presStyleLbl="bgAccFollowNode1" presStyleIdx="1" presStyleCnt="4">
        <dgm:presLayoutVars>
          <dgm:bulletEnabled val="1"/>
        </dgm:presLayoutVars>
      </dgm:prSet>
      <dgm:spPr>
        <a:solidFill>
          <a:schemeClr val="accent1">
            <a:lumMod val="50000"/>
            <a:alpha val="90000"/>
          </a:schemeClr>
        </a:solidFill>
      </dgm:spPr>
    </dgm:pt>
    <dgm:pt modelId="{F4F1C6F8-7239-48AE-885E-8435FDF5874D}" type="pres">
      <dgm:prSet presAssocID="{E86DC0EC-35DF-4078-B836-F5792658EC7C}" presName="childTextHidden" presStyleLbl="bgAccFollowNode1" presStyleIdx="1" presStyleCnt="4"/>
      <dgm:spPr/>
    </dgm:pt>
    <dgm:pt modelId="{6DCAC2C2-BAC4-4016-BB6D-CA0EC355C905}" type="pres">
      <dgm:prSet presAssocID="{E86DC0EC-35DF-4078-B836-F5792658EC7C}" presName="parentText" presStyleLbl="node1" presStyleIdx="1" presStyleCnt="4" custScaleX="117970" custScaleY="1266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02235-2EF4-40E8-A6BE-D21CAC972AB6}" type="pres">
      <dgm:prSet presAssocID="{E86DC0EC-35DF-4078-B836-F5792658EC7C}" presName="aSpace" presStyleCnt="0"/>
      <dgm:spPr/>
    </dgm:pt>
    <dgm:pt modelId="{1BD99429-FC71-486D-A14D-B441D10FFECC}" type="pres">
      <dgm:prSet presAssocID="{4146A692-9E08-4402-84C2-AF8BB34035E9}" presName="compNode" presStyleCnt="0"/>
      <dgm:spPr/>
    </dgm:pt>
    <dgm:pt modelId="{4E4DF067-55E1-486A-8B9D-97D893787F30}" type="pres">
      <dgm:prSet presAssocID="{4146A692-9E08-4402-84C2-AF8BB34035E9}" presName="noGeometry" presStyleCnt="0"/>
      <dgm:spPr/>
    </dgm:pt>
    <dgm:pt modelId="{8AEA7624-EB23-49D8-9AD5-8424911AA033}" type="pres">
      <dgm:prSet presAssocID="{4146A692-9E08-4402-84C2-AF8BB34035E9}" presName="childTextVisible" presStyleLbl="bgAccFollowNode1" presStyleIdx="2" presStyleCnt="4">
        <dgm:presLayoutVars>
          <dgm:bulletEnabled val="1"/>
        </dgm:presLayoutVars>
      </dgm:prSet>
      <dgm:spPr>
        <a:solidFill>
          <a:schemeClr val="accent1">
            <a:lumMod val="50000"/>
            <a:alpha val="90000"/>
          </a:schemeClr>
        </a:solidFill>
      </dgm:spPr>
    </dgm:pt>
    <dgm:pt modelId="{14ECD93D-84E9-41FC-B9E2-FA28865C405A}" type="pres">
      <dgm:prSet presAssocID="{4146A692-9E08-4402-84C2-AF8BB34035E9}" presName="childTextHidden" presStyleLbl="bgAccFollowNode1" presStyleIdx="2" presStyleCnt="4"/>
      <dgm:spPr/>
    </dgm:pt>
    <dgm:pt modelId="{FBBA1E14-7D0C-458F-8E6F-C038EA3F1957}" type="pres">
      <dgm:prSet presAssocID="{4146A692-9E08-4402-84C2-AF8BB34035E9}" presName="parentText" presStyleLbl="node1" presStyleIdx="2" presStyleCnt="4" custScaleX="123139" custScaleY="1287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EFC29-378D-4069-A246-810A0AD72EDF}" type="pres">
      <dgm:prSet presAssocID="{4146A692-9E08-4402-84C2-AF8BB34035E9}" presName="aSpace" presStyleCnt="0"/>
      <dgm:spPr/>
    </dgm:pt>
    <dgm:pt modelId="{BAB6DC9C-FB93-4FFB-BFD3-624FDC2126B6}" type="pres">
      <dgm:prSet presAssocID="{F17C710F-9B7D-48D0-A6BF-1AA3AD816324}" presName="compNode" presStyleCnt="0"/>
      <dgm:spPr/>
    </dgm:pt>
    <dgm:pt modelId="{568E4E14-6D80-43DB-9019-63C06D1C7297}" type="pres">
      <dgm:prSet presAssocID="{F17C710F-9B7D-48D0-A6BF-1AA3AD816324}" presName="noGeometry" presStyleCnt="0"/>
      <dgm:spPr/>
    </dgm:pt>
    <dgm:pt modelId="{3833C46F-EAB4-439A-8B6B-6E1489DBEF96}" type="pres">
      <dgm:prSet presAssocID="{F17C710F-9B7D-48D0-A6BF-1AA3AD816324}" presName="childTextVisible" presStyleLbl="bgAccFollowNode1" presStyleIdx="3" presStyleCnt="4">
        <dgm:presLayoutVars>
          <dgm:bulletEnabled val="1"/>
        </dgm:presLayoutVars>
      </dgm:prSet>
      <dgm:spPr>
        <a:solidFill>
          <a:schemeClr val="accent1">
            <a:lumMod val="50000"/>
            <a:alpha val="90000"/>
          </a:schemeClr>
        </a:solidFill>
      </dgm:spPr>
    </dgm:pt>
    <dgm:pt modelId="{FB8EAB59-07CA-4E34-B1A4-B90434FEBD0E}" type="pres">
      <dgm:prSet presAssocID="{F17C710F-9B7D-48D0-A6BF-1AA3AD816324}" presName="childTextHidden" presStyleLbl="bgAccFollowNode1" presStyleIdx="3" presStyleCnt="4"/>
      <dgm:spPr/>
    </dgm:pt>
    <dgm:pt modelId="{151A7E27-26DE-4EAE-A42C-DD37510A6459}" type="pres">
      <dgm:prSet presAssocID="{F17C710F-9B7D-48D0-A6BF-1AA3AD816324}" presName="parentText" presStyleLbl="node1" presStyleIdx="3" presStyleCnt="4" custScaleX="124396" custScaleY="1302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32E552-DFAE-4BCF-975B-D32927A06B6A}" srcId="{20F94FAF-2071-4A43-A2C9-6DE5E133C4CE}" destId="{E2E5C31D-85A3-452B-B262-C8511CC4E3E7}" srcOrd="0" destOrd="0" parTransId="{C10C310C-7892-4AAA-B7D1-52E9135281BB}" sibTransId="{C084CE79-C56E-46A2-A8EB-CC436758604A}"/>
    <dgm:cxn modelId="{701A4D06-89F3-449C-A490-E433A733C83C}" type="presOf" srcId="{E86DC0EC-35DF-4078-B836-F5792658EC7C}" destId="{6DCAC2C2-BAC4-4016-BB6D-CA0EC355C905}" srcOrd="0" destOrd="0" presId="urn:microsoft.com/office/officeart/2005/8/layout/hProcess6"/>
    <dgm:cxn modelId="{AF429D29-F0DE-44BA-9D57-395803558F7E}" srcId="{20F94FAF-2071-4A43-A2C9-6DE5E133C4CE}" destId="{4146A692-9E08-4402-84C2-AF8BB34035E9}" srcOrd="2" destOrd="0" parTransId="{71ECE796-B16C-4A4D-9EF4-D7823BEB77CC}" sibTransId="{B411A459-4CBB-4DAF-A0E3-6DA398C0FF10}"/>
    <dgm:cxn modelId="{864DA74E-1A77-4CED-806F-4DBDAB0AC3F2}" type="presOf" srcId="{4146A692-9E08-4402-84C2-AF8BB34035E9}" destId="{FBBA1E14-7D0C-458F-8E6F-C038EA3F1957}" srcOrd="0" destOrd="0" presId="urn:microsoft.com/office/officeart/2005/8/layout/hProcess6"/>
    <dgm:cxn modelId="{46C4D806-95DE-4A1A-84D9-199AA822024E}" type="presOf" srcId="{20F94FAF-2071-4A43-A2C9-6DE5E133C4CE}" destId="{CBB6587A-9E4C-4D60-BDE4-0213C404F1B2}" srcOrd="0" destOrd="0" presId="urn:microsoft.com/office/officeart/2005/8/layout/hProcess6"/>
    <dgm:cxn modelId="{FC715097-2822-49E4-9F7C-6CBA1DDB356F}" srcId="{20F94FAF-2071-4A43-A2C9-6DE5E133C4CE}" destId="{F17C710F-9B7D-48D0-A6BF-1AA3AD816324}" srcOrd="3" destOrd="0" parTransId="{5F7E64FE-FAD9-4C20-9C41-9E681F83C66B}" sibTransId="{8544D61E-1492-417F-9F86-3887AAC1B2B8}"/>
    <dgm:cxn modelId="{0570EBAC-63BA-4EBD-B817-1E78658801DB}" type="presOf" srcId="{F17C710F-9B7D-48D0-A6BF-1AA3AD816324}" destId="{151A7E27-26DE-4EAE-A42C-DD37510A6459}" srcOrd="0" destOrd="0" presId="urn:microsoft.com/office/officeart/2005/8/layout/hProcess6"/>
    <dgm:cxn modelId="{96D45555-D76A-40D9-9D57-97DA20A9ED3F}" type="presOf" srcId="{E2E5C31D-85A3-452B-B262-C8511CC4E3E7}" destId="{EAD65187-F815-41F7-9F81-820DF8B74AF5}" srcOrd="0" destOrd="0" presId="urn:microsoft.com/office/officeart/2005/8/layout/hProcess6"/>
    <dgm:cxn modelId="{91A5B325-C6D5-46C5-9CFC-63C744CFA0C9}" srcId="{20F94FAF-2071-4A43-A2C9-6DE5E133C4CE}" destId="{E86DC0EC-35DF-4078-B836-F5792658EC7C}" srcOrd="1" destOrd="0" parTransId="{84C70F6A-45E8-4F1C-8CC4-31001CFAACE7}" sibTransId="{97CA41AA-A9E7-4AE6-8348-2F74D3B8F45D}"/>
    <dgm:cxn modelId="{B8C65179-EE43-4E4E-83B1-B78A14ACCCFE}" type="presParOf" srcId="{CBB6587A-9E4C-4D60-BDE4-0213C404F1B2}" destId="{15EAF1CF-3303-41D7-BBB9-0D48A7812E54}" srcOrd="0" destOrd="0" presId="urn:microsoft.com/office/officeart/2005/8/layout/hProcess6"/>
    <dgm:cxn modelId="{98EC4DDB-AA17-4AD3-BA4E-DD19011CBA08}" type="presParOf" srcId="{15EAF1CF-3303-41D7-BBB9-0D48A7812E54}" destId="{D8866DD6-3073-4B34-BCD7-721B12232018}" srcOrd="0" destOrd="0" presId="urn:microsoft.com/office/officeart/2005/8/layout/hProcess6"/>
    <dgm:cxn modelId="{4852F66A-F649-434D-AA1C-D6CADC21D8DD}" type="presParOf" srcId="{15EAF1CF-3303-41D7-BBB9-0D48A7812E54}" destId="{66795E7E-921B-4BE5-9E0F-066ABF981C4F}" srcOrd="1" destOrd="0" presId="urn:microsoft.com/office/officeart/2005/8/layout/hProcess6"/>
    <dgm:cxn modelId="{9BABFD53-6BA4-4ED6-B45E-7F3DABA05543}" type="presParOf" srcId="{15EAF1CF-3303-41D7-BBB9-0D48A7812E54}" destId="{F4366436-F7EB-49C0-BE96-030ED7FB4A7A}" srcOrd="2" destOrd="0" presId="urn:microsoft.com/office/officeart/2005/8/layout/hProcess6"/>
    <dgm:cxn modelId="{D15EF077-042B-436E-9C29-A16117D404C6}" type="presParOf" srcId="{15EAF1CF-3303-41D7-BBB9-0D48A7812E54}" destId="{EAD65187-F815-41F7-9F81-820DF8B74AF5}" srcOrd="3" destOrd="0" presId="urn:microsoft.com/office/officeart/2005/8/layout/hProcess6"/>
    <dgm:cxn modelId="{6E8FDCEE-ECB4-4E28-AC7C-7E47F71FE31B}" type="presParOf" srcId="{CBB6587A-9E4C-4D60-BDE4-0213C404F1B2}" destId="{7CC72D72-D26C-45B4-930B-B11FB8ACF849}" srcOrd="1" destOrd="0" presId="urn:microsoft.com/office/officeart/2005/8/layout/hProcess6"/>
    <dgm:cxn modelId="{C3C8D6F9-6CB5-4BA6-A8A6-603E8B46E4B1}" type="presParOf" srcId="{CBB6587A-9E4C-4D60-BDE4-0213C404F1B2}" destId="{273F204F-8550-478E-8429-2C49F2D4AC90}" srcOrd="2" destOrd="0" presId="urn:microsoft.com/office/officeart/2005/8/layout/hProcess6"/>
    <dgm:cxn modelId="{CB501C2E-EB03-4100-AF19-16E76784B1B5}" type="presParOf" srcId="{273F204F-8550-478E-8429-2C49F2D4AC90}" destId="{D5E359EF-6F87-4A43-9418-C70E9C0B4031}" srcOrd="0" destOrd="0" presId="urn:microsoft.com/office/officeart/2005/8/layout/hProcess6"/>
    <dgm:cxn modelId="{444EF2EF-1C4A-45D6-95DA-5F56D2FC045E}" type="presParOf" srcId="{273F204F-8550-478E-8429-2C49F2D4AC90}" destId="{ED6DBE2C-7169-4068-85FB-C898AED9BE91}" srcOrd="1" destOrd="0" presId="urn:microsoft.com/office/officeart/2005/8/layout/hProcess6"/>
    <dgm:cxn modelId="{6DD03A7A-77D6-433B-9035-4ABBD83EEB97}" type="presParOf" srcId="{273F204F-8550-478E-8429-2C49F2D4AC90}" destId="{F4F1C6F8-7239-48AE-885E-8435FDF5874D}" srcOrd="2" destOrd="0" presId="urn:microsoft.com/office/officeart/2005/8/layout/hProcess6"/>
    <dgm:cxn modelId="{9E917EFD-21B6-4306-9554-68935615F141}" type="presParOf" srcId="{273F204F-8550-478E-8429-2C49F2D4AC90}" destId="{6DCAC2C2-BAC4-4016-BB6D-CA0EC355C905}" srcOrd="3" destOrd="0" presId="urn:microsoft.com/office/officeart/2005/8/layout/hProcess6"/>
    <dgm:cxn modelId="{3725FF20-F077-45F8-BB8F-4D862B251AB0}" type="presParOf" srcId="{CBB6587A-9E4C-4D60-BDE4-0213C404F1B2}" destId="{2B202235-2EF4-40E8-A6BE-D21CAC972AB6}" srcOrd="3" destOrd="0" presId="urn:microsoft.com/office/officeart/2005/8/layout/hProcess6"/>
    <dgm:cxn modelId="{680D6673-2D76-4772-A915-AB0C7823FC6F}" type="presParOf" srcId="{CBB6587A-9E4C-4D60-BDE4-0213C404F1B2}" destId="{1BD99429-FC71-486D-A14D-B441D10FFECC}" srcOrd="4" destOrd="0" presId="urn:microsoft.com/office/officeart/2005/8/layout/hProcess6"/>
    <dgm:cxn modelId="{A4E4D5CF-7F47-48B3-9E08-F88829078764}" type="presParOf" srcId="{1BD99429-FC71-486D-A14D-B441D10FFECC}" destId="{4E4DF067-55E1-486A-8B9D-97D893787F30}" srcOrd="0" destOrd="0" presId="urn:microsoft.com/office/officeart/2005/8/layout/hProcess6"/>
    <dgm:cxn modelId="{D9B9DA6E-C786-4236-88FD-72DB2B959546}" type="presParOf" srcId="{1BD99429-FC71-486D-A14D-B441D10FFECC}" destId="{8AEA7624-EB23-49D8-9AD5-8424911AA033}" srcOrd="1" destOrd="0" presId="urn:microsoft.com/office/officeart/2005/8/layout/hProcess6"/>
    <dgm:cxn modelId="{954F8230-8FBC-426E-96D0-6CD8DF062F05}" type="presParOf" srcId="{1BD99429-FC71-486D-A14D-B441D10FFECC}" destId="{14ECD93D-84E9-41FC-B9E2-FA28865C405A}" srcOrd="2" destOrd="0" presId="urn:microsoft.com/office/officeart/2005/8/layout/hProcess6"/>
    <dgm:cxn modelId="{F0065C36-EBB3-4D18-8D45-3FA1EE42527C}" type="presParOf" srcId="{1BD99429-FC71-486D-A14D-B441D10FFECC}" destId="{FBBA1E14-7D0C-458F-8E6F-C038EA3F1957}" srcOrd="3" destOrd="0" presId="urn:microsoft.com/office/officeart/2005/8/layout/hProcess6"/>
    <dgm:cxn modelId="{95C8121B-1915-41F0-AC5D-25B269CAC13F}" type="presParOf" srcId="{CBB6587A-9E4C-4D60-BDE4-0213C404F1B2}" destId="{C54EFC29-378D-4069-A246-810A0AD72EDF}" srcOrd="5" destOrd="0" presId="urn:microsoft.com/office/officeart/2005/8/layout/hProcess6"/>
    <dgm:cxn modelId="{1F031F6E-C78B-4344-B7E7-B448B9629F79}" type="presParOf" srcId="{CBB6587A-9E4C-4D60-BDE4-0213C404F1B2}" destId="{BAB6DC9C-FB93-4FFB-BFD3-624FDC2126B6}" srcOrd="6" destOrd="0" presId="urn:microsoft.com/office/officeart/2005/8/layout/hProcess6"/>
    <dgm:cxn modelId="{7B102A93-64D0-4F6E-B392-C4B0DED2A7A2}" type="presParOf" srcId="{BAB6DC9C-FB93-4FFB-BFD3-624FDC2126B6}" destId="{568E4E14-6D80-43DB-9019-63C06D1C7297}" srcOrd="0" destOrd="0" presId="urn:microsoft.com/office/officeart/2005/8/layout/hProcess6"/>
    <dgm:cxn modelId="{F49AA8D3-2B79-4D30-921E-A88E6034533D}" type="presParOf" srcId="{BAB6DC9C-FB93-4FFB-BFD3-624FDC2126B6}" destId="{3833C46F-EAB4-439A-8B6B-6E1489DBEF96}" srcOrd="1" destOrd="0" presId="urn:microsoft.com/office/officeart/2005/8/layout/hProcess6"/>
    <dgm:cxn modelId="{EB1A23F2-894D-40B8-85A2-BE4B79BA16E1}" type="presParOf" srcId="{BAB6DC9C-FB93-4FFB-BFD3-624FDC2126B6}" destId="{FB8EAB59-07CA-4E34-B1A4-B90434FEBD0E}" srcOrd="2" destOrd="0" presId="urn:microsoft.com/office/officeart/2005/8/layout/hProcess6"/>
    <dgm:cxn modelId="{C2F5F8AE-2B18-4D53-84A2-28641E8FC09F}" type="presParOf" srcId="{BAB6DC9C-FB93-4FFB-BFD3-624FDC2126B6}" destId="{151A7E27-26DE-4EAE-A42C-DD37510A645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586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l" eaLnBrk="0" hangingPunct="0">
              <a:lnSpc>
                <a:spcPct val="130000"/>
              </a:lnSpc>
              <a:buFontTx/>
              <a:buChar char="•"/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469586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r" eaLnBrk="0" hangingPunct="0">
              <a:lnSpc>
                <a:spcPct val="130000"/>
              </a:lnSpc>
              <a:buFontTx/>
              <a:buChar char="•"/>
              <a:defRPr sz="1300">
                <a:cs typeface="+mn-cs"/>
              </a:defRPr>
            </a:lvl1pPr>
          </a:lstStyle>
          <a:p>
            <a:pPr>
              <a:defRPr/>
            </a:pPr>
            <a:fld id="{9E0D57E1-9326-4EFC-B99D-5E294F17DC67}" type="datetimeFigureOut">
              <a:rPr lang="en-US"/>
              <a:pPr>
                <a:defRPr/>
              </a:pPr>
              <a:t>7/17/2013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112"/>
            <a:ext cx="3076363" cy="469586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l" eaLnBrk="0" hangingPunct="0">
              <a:lnSpc>
                <a:spcPct val="130000"/>
              </a:lnSpc>
              <a:buFontTx/>
              <a:buChar char="•"/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8914112"/>
            <a:ext cx="3076363" cy="469586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r" eaLnBrk="0" hangingPunct="0">
              <a:lnSpc>
                <a:spcPct val="130000"/>
              </a:lnSpc>
              <a:buFontTx/>
              <a:buChar char="•"/>
              <a:defRPr sz="1300">
                <a:cs typeface="+mn-cs"/>
              </a:defRPr>
            </a:lvl1pPr>
          </a:lstStyle>
          <a:p>
            <a:pPr>
              <a:defRPr/>
            </a:pPr>
            <a:fld id="{90FCECF0-0365-441E-98C4-7A3ED92B8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84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46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73" tIns="44537" rIns="89073" bIns="44537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buClrTx/>
              <a:buFontTx/>
              <a:buNone/>
              <a:defRPr sz="13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46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73" tIns="44537" rIns="89073" bIns="44537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Tx/>
              <a:buFontTx/>
              <a:buNone/>
              <a:defRPr sz="13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89475" cy="3517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458659"/>
            <a:ext cx="5679440" cy="422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73" tIns="44537" rIns="89073" bIns="445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5715"/>
            <a:ext cx="3076363" cy="46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73" tIns="44537" rIns="89073" bIns="44537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buClrTx/>
              <a:buFontTx/>
              <a:buNone/>
              <a:defRPr sz="13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8915715"/>
            <a:ext cx="3076363" cy="46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73" tIns="44537" rIns="89073" bIns="44537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Tx/>
              <a:buFontTx/>
              <a:buNone/>
              <a:defRPr sz="13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535C794-2905-41D5-B41B-19EDFCFB3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4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4021026" y="8915321"/>
            <a:ext cx="3076683" cy="46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058" tIns="44530" rIns="89058" bIns="44530" anchor="b"/>
          <a:lstStyle/>
          <a:p>
            <a:pPr algn="r"/>
            <a:fld id="{EFBF6046-5E32-4FD2-87E7-52A94FE31E61}" type="slidenum">
              <a:rPr lang="en-US" sz="1300">
                <a:latin typeface="Arial" pitchFamily="34" charset="0"/>
              </a:rPr>
              <a:pPr algn="r"/>
              <a:t>2</a:t>
            </a:fld>
            <a:endParaRPr lang="en-US" sz="1300" dirty="0">
              <a:latin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9058" tIns="44530" rIns="89058" bIns="44530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7152" indent="-347152" eaLnBrk="1" hangingPunct="1">
              <a:spcBef>
                <a:spcPct val="20000"/>
              </a:spcBef>
              <a:defRPr/>
            </a:pPr>
            <a:r>
              <a:rPr lang="en-US" b="1" kern="0" dirty="0" smtClean="0"/>
              <a:t>WHY MAP:</a:t>
            </a:r>
          </a:p>
          <a:p>
            <a:pPr marL="347152" indent="-347152" eaLnBrk="1" hangingPunct="1">
              <a:spcBef>
                <a:spcPct val="20000"/>
              </a:spcBef>
              <a:buFontTx/>
              <a:buChar char="•"/>
              <a:defRPr/>
            </a:pPr>
            <a:endParaRPr lang="en-US" kern="0" dirty="0" smtClean="0"/>
          </a:p>
          <a:p>
            <a:pPr marL="347152" indent="-347152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/>
              <a:t>Going through this process helps RM’s to understand How APC’s are replaced within GFEBS by multiple different Budget &amp; Cost Objects.</a:t>
            </a:r>
          </a:p>
          <a:p>
            <a:pPr marL="347152" indent="-347152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/>
              <a:t>Having Legacy APC codes mapped to GFEBS objects provides a crosswalk table that can be utilized by organizations to combine STANFINS data with GFEBS data when executions in both financial systems for the same fiscal year.</a:t>
            </a:r>
          </a:p>
          <a:p>
            <a:pPr marL="347152" indent="-347152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/>
              <a:t>Ensures all cost management master data has been identified to be created within the GFEBS conversion load sheets the capture teams generate.</a:t>
            </a: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44625-E497-4196-ADA3-739C636BAA3C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6. Allows the file can be filtered throughout the process to focus on APCs</a:t>
            </a:r>
            <a:r>
              <a:rPr lang="en-US" baseline="0" dirty="0" smtClean="0"/>
              <a:t> for specific scenarios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2CE10-6FDD-4DDA-A25C-237C03EEB520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Many of the APC’s are generated to create the funding lines of accounting budget LOA’s.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Sometimes they are listed as FAC “0’s” but more likely are FAC “3’s” with some logic in the APC code which indicates it is a funding LOA.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Organizations:</a:t>
            </a:r>
          </a:p>
          <a:p>
            <a:endParaRPr lang="en-US" smtClean="0"/>
          </a:p>
          <a:p>
            <a:pPr eaLnBrk="1" hangingPunct="1">
              <a:buFontTx/>
              <a:buChar char="•"/>
            </a:pPr>
            <a:r>
              <a:rPr lang="en-US" smtClean="0"/>
              <a:t> APC codes often did not go to the lowest level of the organization however within GFEBS there will be a code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Some organizations are generating DTS LOA’s per cost centers (For TDA Orgs)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Many APC typically map to a single cost center since organizations usually spend more than one budget LOA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>
              <a:buFontTx/>
              <a:buChar char="•"/>
            </a:pPr>
            <a:endParaRPr lang="en-US" smtClean="0"/>
          </a:p>
          <a:p>
            <a:endParaRPr lang="en-US" smtClean="0"/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EFBA2-F463-49CF-94B5-3243B865FF9D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 smtClean="0"/>
              <a:t>  </a:t>
            </a:r>
            <a:endParaRPr lang="en-US" dirty="0" smtClean="0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5A56E-A369-49FC-8DA5-4F6B8DA527C2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z="1000" dirty="0" smtClean="0"/>
              <a:t>  </a:t>
            </a:r>
            <a:endParaRPr lang="en-US" dirty="0" smtClean="0"/>
          </a:p>
        </p:txBody>
      </p:sp>
      <p:sp>
        <p:nvSpPr>
          <p:cNvPr id="99331" name="Slide Number Placeholder 3"/>
          <p:cNvSpPr txBox="1">
            <a:spLocks noGrp="1"/>
          </p:cNvSpPr>
          <p:nvPr/>
        </p:nvSpPr>
        <p:spPr bwMode="auto">
          <a:xfrm>
            <a:off x="4021542" y="8915073"/>
            <a:ext cx="3076149" cy="46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185" tIns="47093" rIns="94185" bIns="47093" anchor="b"/>
          <a:lstStyle/>
          <a:p>
            <a:pPr algn="r" defTabSz="941810"/>
            <a:fld id="{925C19F1-F66C-452E-BB98-252BA9555FDD}" type="slidenum">
              <a:rPr lang="en-US" sz="1200"/>
              <a:pPr algn="r" defTabSz="941810"/>
              <a:t>19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Tx/>
              <a:buChar char="•"/>
            </a:pPr>
            <a:endParaRPr lang="en-US" smtClean="0"/>
          </a:p>
          <a:p>
            <a:endParaRPr lang="en-US" smtClean="0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DC3BF-2757-4E62-A647-623C65DA811B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4022937" y="8917665"/>
            <a:ext cx="3076363" cy="46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958" tIns="46980" rIns="93958" bIns="46980" anchor="b"/>
          <a:lstStyle/>
          <a:p>
            <a:pPr algn="r" defTabSz="921620" eaLnBrk="0" hangingPunct="0"/>
            <a:fld id="{A7DFC50D-3E04-4517-9513-3276BEC161F4}" type="slidenum">
              <a:rPr lang="en-US" sz="1300"/>
              <a:pPr algn="r" defTabSz="921620" eaLnBrk="0" hangingPunct="0"/>
              <a:t>3</a:t>
            </a:fld>
            <a:endParaRPr lang="en-US" sz="1300" dirty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4850"/>
            <a:ext cx="4689475" cy="35179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458019"/>
            <a:ext cx="5206153" cy="4221756"/>
          </a:xfrm>
          <a:noFill/>
          <a:ln/>
        </p:spPr>
        <p:txBody>
          <a:bodyPr lIns="93892" tIns="46947" rIns="93892" bIns="46947"/>
          <a:lstStyle/>
          <a:p>
            <a:endParaRPr lang="en-US" b="0" dirty="0" smtClean="0"/>
          </a:p>
          <a:p>
            <a:r>
              <a:rPr lang="en-US" b="0" dirty="0" smtClean="0"/>
              <a:t>Deployment strategy involves –</a:t>
            </a:r>
          </a:p>
          <a:p>
            <a:endParaRPr lang="en-US" b="0" dirty="0" smtClean="0"/>
          </a:p>
          <a:p>
            <a:pPr>
              <a:buFontTx/>
              <a:buChar char="•"/>
            </a:pPr>
            <a:r>
              <a:rPr lang="en-US" b="0" dirty="0" smtClean="0"/>
              <a:t> Releases -- refer to functionality in system</a:t>
            </a:r>
          </a:p>
          <a:p>
            <a:pPr>
              <a:buFontTx/>
              <a:buChar char="•"/>
            </a:pPr>
            <a:r>
              <a:rPr lang="en-US" b="0" dirty="0" smtClean="0"/>
              <a:t> Waves –refer to systematic implementation over time</a:t>
            </a:r>
          </a:p>
          <a:p>
            <a:pPr>
              <a:buFontTx/>
              <a:buChar char="•"/>
            </a:pPr>
            <a:r>
              <a:rPr lang="en-US" b="0" dirty="0" smtClean="0"/>
              <a:t> Sites – typically refer to forts or installations that include mission, installation and tenant organizations </a:t>
            </a:r>
          </a:p>
          <a:p>
            <a:endParaRPr lang="en-US" b="1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3667" name="Slide Number Placeholder 3"/>
          <p:cNvSpPr txBox="1">
            <a:spLocks noGrp="1"/>
          </p:cNvSpPr>
          <p:nvPr/>
        </p:nvSpPr>
        <p:spPr bwMode="auto">
          <a:xfrm>
            <a:off x="4021542" y="8915073"/>
            <a:ext cx="3076149" cy="46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185" tIns="47093" rIns="94185" bIns="47093" anchor="b"/>
          <a:lstStyle/>
          <a:p>
            <a:pPr algn="r" defTabSz="941810"/>
            <a:fld id="{4CF885A0-768B-44BE-BBE5-5F92E92B5EF9}" type="slidenum">
              <a:rPr lang="en-US" sz="1200"/>
              <a:pPr algn="r" defTabSz="941810"/>
              <a:t>23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4022618" y="8917063"/>
            <a:ext cx="3076682" cy="46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38" tIns="47469" rIns="94938" bIns="47469" anchor="b"/>
          <a:lstStyle/>
          <a:p>
            <a:pPr algn="r" defTabSz="931863" eaLnBrk="0" hangingPunct="0">
              <a:spcBef>
                <a:spcPct val="0"/>
              </a:spcBef>
            </a:pPr>
            <a:fld id="{6A240206-361C-4C9D-AEE3-26B4F26E8553}" type="slidenum">
              <a:rPr lang="en-US" sz="1200">
                <a:ea typeface="ＭＳ Ｐゴシック" pitchFamily="34" charset="-128"/>
              </a:rPr>
              <a:pPr algn="r" defTabSz="931863" eaLnBrk="0" hangingPunct="0">
                <a:spcBef>
                  <a:spcPct val="0"/>
                </a:spcBef>
              </a:pPr>
              <a:t>4</a:t>
            </a:fld>
            <a:endParaRPr lang="en-US" sz="1200">
              <a:ea typeface="ＭＳ Ｐゴシック" pitchFamily="34" charset="-128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587" y="705519"/>
            <a:ext cx="4721719" cy="3518103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37" y="4457740"/>
            <a:ext cx="5207427" cy="4222041"/>
          </a:xfrm>
          <a:noFill/>
          <a:ln/>
        </p:spPr>
        <p:txBody>
          <a:bodyPr lIns="94871" tIns="47436" rIns="94871" bIns="47436"/>
          <a:lstStyle/>
          <a:p>
            <a:endParaRPr lang="en-US" b="1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5C794-2905-41D5-B41B-19EDFCFB3A1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 limited cost culture that is present in the Army is embedded into the APC string.  </a:t>
            </a:r>
          </a:p>
          <a:p>
            <a:endParaRPr lang="en-US" smtClean="0"/>
          </a:p>
          <a:p>
            <a:r>
              <a:rPr lang="en-US" smtClean="0"/>
              <a:t>GFEBS is eliminating the APC string but the analytical need still remains.  DASA-CE has put together a team to build to cost management perspective, or the cost model to Army.  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C775EC-614A-4585-8B9B-B75E415A13D6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Although the world is changing the APC is a key link.  This change doesn’t need to leave a wake of destruction but rather should offer an opportunity for change.</a:t>
            </a: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E1C352-6C09-40F2-8AEF-E83749D0ED20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AFM seal brigh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3" y="112713"/>
            <a:ext cx="124618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7188" y="146050"/>
            <a:ext cx="11017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010400" cy="944562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F9E19-3E78-400D-AF0B-C2BF9D58FC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0" dirty="0" smtClean="0"/>
              <a:t>S2L7_p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FM seal brigh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3" y="112713"/>
            <a:ext cx="124618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7188" y="146050"/>
            <a:ext cx="11017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010400" cy="944562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S1L1_p</a:t>
            </a:r>
            <a:endParaRPr lang="en-US" dirty="0"/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30903-0405-4385-947A-62A13C1F0E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934200" cy="9445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76200" y="6324600"/>
            <a:ext cx="1219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S1L1_p</a:t>
            </a:r>
            <a:endParaRPr lang="en-US" dirty="0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62000" y="632460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30903-0405-4385-947A-62A13C1F0E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858000" cy="8683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8B24B-DAC6-44AD-8AEE-8B1A5FD7BC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pPr>
              <a:defRPr/>
            </a:pPr>
            <a:r>
              <a:rPr lang="en-US"/>
              <a:t>S1L1_p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858000" cy="9445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76200" y="6324600"/>
            <a:ext cx="1219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S1L1_p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62000" y="632460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30903-0405-4385-947A-62A13C1F0E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858000" cy="8683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76200" y="6324600"/>
            <a:ext cx="1219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S1L1_p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62000" y="6324600"/>
            <a:ext cx="533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30903-0405-4385-947A-62A13C1F0E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1B235D6-0F02-468E-9575-16428F547F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S2L2_p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AFM seal brigh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3" y="112713"/>
            <a:ext cx="124618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7188" y="146050"/>
            <a:ext cx="11017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6" descr="AFM seal bright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413" y="0"/>
            <a:ext cx="1246187" cy="1238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51" name="Picture 2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77188" y="57150"/>
            <a:ext cx="11017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76200" y="6324600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S1L1_p</a:t>
            </a:r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62000" y="63246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D38E4A-CFA6-4341-B8D4-144EE23848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76" r:id="rId2"/>
    <p:sldLayoutId id="2147483782" r:id="rId3"/>
    <p:sldLayoutId id="2147483778" r:id="rId4"/>
    <p:sldLayoutId id="2147483780" r:id="rId5"/>
    <p:sldLayoutId id="2147483781" r:id="rId6"/>
    <p:sldLayoutId id="2147483791" r:id="rId7"/>
    <p:sldLayoutId id="2147483792" r:id="rId8"/>
    <p:sldLayoutId id="2147483797" r:id="rId9"/>
    <p:sldLayoutId id="2147483798" r:id="rId10"/>
    <p:sldLayoutId id="2147483805" r:id="rId11"/>
    <p:sldLayoutId id="2147483806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image" Target="../media/image10.wmf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management 101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DASA-CE Training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 bwMode="auto">
          <a:xfrm>
            <a:off x="1143000" y="274638"/>
            <a:ext cx="6858000" cy="944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The Paradigm Shift</a:t>
            </a:r>
          </a:p>
        </p:txBody>
      </p:sp>
      <p:sp>
        <p:nvSpPr>
          <p:cNvPr id="73730" name="Rectangle 3"/>
          <p:cNvSpPr txBox="1">
            <a:spLocks noChangeArrowheads="1"/>
          </p:cNvSpPr>
          <p:nvPr/>
        </p:nvSpPr>
        <p:spPr bwMode="auto">
          <a:xfrm>
            <a:off x="762000" y="1447800"/>
            <a:ext cx="7620000" cy="3581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n-lt"/>
              </a:rPr>
              <a:t>Army has committed to new information technology applications (i.e. ERPs) such as GFEBS, GCSS, LMP, etc.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n-lt"/>
              </a:rPr>
              <a:t>Within these applications: </a:t>
            </a:r>
            <a:r>
              <a:rPr lang="en-US" sz="2400" b="1" dirty="0">
                <a:latin typeface="+mn-lt"/>
              </a:rPr>
              <a:t>APCs no longer exist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n-lt"/>
              </a:rPr>
              <a:t>The core of everything that RM’s currently rely on </a:t>
            </a:r>
            <a:r>
              <a:rPr lang="en-US" sz="2400" dirty="0" smtClean="0">
                <a:latin typeface="+mn-lt"/>
              </a:rPr>
              <a:t>has now changed.</a:t>
            </a:r>
            <a:endParaRPr lang="en-US" sz="24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n-lt"/>
            </a:endParaRPr>
          </a:p>
        </p:txBody>
      </p:sp>
      <p:pic>
        <p:nvPicPr>
          <p:cNvPr id="73731" name="Picture 5" descr="MCj041031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57200" y="4591050"/>
            <a:ext cx="32766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MSj00974850000[1].wav">
            <a:hlinkClick r:id="" action="ppaction://media"/>
          </p:cNvPr>
          <p:cNvPicPr>
            <a:picLocks noRot="1" noChangeAspect="1"/>
          </p:cNvPicPr>
          <p:nvPr>
            <a:wavAudioFile r:embed="rId1" name="MSj00974850000[1]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5486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11" descr="j02860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2667000"/>
            <a:ext cx="9191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AutoShape 14"/>
          <p:cNvSpPr>
            <a:spLocks noChangeAspect="1" noChangeArrowheads="1" noTextEdit="1"/>
          </p:cNvSpPr>
          <p:nvPr/>
        </p:nvSpPr>
        <p:spPr bwMode="auto">
          <a:xfrm>
            <a:off x="5867400" y="4572000"/>
            <a:ext cx="1100138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3735" name="Picture 39" descr="j029384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4495800"/>
            <a:ext cx="1738313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5943600" y="4724400"/>
            <a:ext cx="1676400" cy="1447800"/>
            <a:chOff x="4567" y="2880"/>
            <a:chExt cx="521" cy="473"/>
          </a:xfrm>
        </p:grpSpPr>
        <p:sp>
          <p:nvSpPr>
            <p:cNvPr id="73738" name="Rectangle 19"/>
            <p:cNvSpPr>
              <a:spLocks noChangeArrowheads="1"/>
            </p:cNvSpPr>
            <p:nvPr/>
          </p:nvSpPr>
          <p:spPr bwMode="auto">
            <a:xfrm>
              <a:off x="4809" y="3319"/>
              <a:ext cx="33" cy="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39" name="Freeform 21"/>
            <p:cNvSpPr>
              <a:spLocks/>
            </p:cNvSpPr>
            <p:nvPr/>
          </p:nvSpPr>
          <p:spPr bwMode="auto">
            <a:xfrm>
              <a:off x="4633" y="3059"/>
              <a:ext cx="160" cy="58"/>
            </a:xfrm>
            <a:custGeom>
              <a:avLst/>
              <a:gdLst>
                <a:gd name="T0" fmla="*/ 156 w 321"/>
                <a:gd name="T1" fmla="*/ 40 h 115"/>
                <a:gd name="T2" fmla="*/ 156 w 321"/>
                <a:gd name="T3" fmla="*/ 40 h 115"/>
                <a:gd name="T4" fmla="*/ 148 w 321"/>
                <a:gd name="T5" fmla="*/ 35 h 115"/>
                <a:gd name="T6" fmla="*/ 141 w 321"/>
                <a:gd name="T7" fmla="*/ 30 h 115"/>
                <a:gd name="T8" fmla="*/ 132 w 321"/>
                <a:gd name="T9" fmla="*/ 26 h 115"/>
                <a:gd name="T10" fmla="*/ 124 w 321"/>
                <a:gd name="T11" fmla="*/ 23 h 115"/>
                <a:gd name="T12" fmla="*/ 116 w 321"/>
                <a:gd name="T13" fmla="*/ 19 h 115"/>
                <a:gd name="T14" fmla="*/ 107 w 321"/>
                <a:gd name="T15" fmla="*/ 16 h 115"/>
                <a:gd name="T16" fmla="*/ 98 w 321"/>
                <a:gd name="T17" fmla="*/ 13 h 115"/>
                <a:gd name="T18" fmla="*/ 89 w 321"/>
                <a:gd name="T19" fmla="*/ 10 h 115"/>
                <a:gd name="T20" fmla="*/ 79 w 321"/>
                <a:gd name="T21" fmla="*/ 8 h 115"/>
                <a:gd name="T22" fmla="*/ 70 w 321"/>
                <a:gd name="T23" fmla="*/ 6 h 115"/>
                <a:gd name="T24" fmla="*/ 60 w 321"/>
                <a:gd name="T25" fmla="*/ 4 h 115"/>
                <a:gd name="T26" fmla="*/ 51 w 321"/>
                <a:gd name="T27" fmla="*/ 3 h 115"/>
                <a:gd name="T28" fmla="*/ 41 w 321"/>
                <a:gd name="T29" fmla="*/ 2 h 115"/>
                <a:gd name="T30" fmla="*/ 31 w 321"/>
                <a:gd name="T31" fmla="*/ 1 h 115"/>
                <a:gd name="T32" fmla="*/ 21 w 321"/>
                <a:gd name="T33" fmla="*/ 0 h 115"/>
                <a:gd name="T34" fmla="*/ 10 w 321"/>
                <a:gd name="T35" fmla="*/ 0 h 115"/>
                <a:gd name="T36" fmla="*/ 6 w 321"/>
                <a:gd name="T37" fmla="*/ 1 h 115"/>
                <a:gd name="T38" fmla="*/ 3 w 321"/>
                <a:gd name="T39" fmla="*/ 3 h 115"/>
                <a:gd name="T40" fmla="*/ 1 w 321"/>
                <a:gd name="T41" fmla="*/ 7 h 115"/>
                <a:gd name="T42" fmla="*/ 0 w 321"/>
                <a:gd name="T43" fmla="*/ 11 h 115"/>
                <a:gd name="T44" fmla="*/ 1 w 321"/>
                <a:gd name="T45" fmla="*/ 15 h 115"/>
                <a:gd name="T46" fmla="*/ 3 w 321"/>
                <a:gd name="T47" fmla="*/ 18 h 115"/>
                <a:gd name="T48" fmla="*/ 6 w 321"/>
                <a:gd name="T49" fmla="*/ 21 h 115"/>
                <a:gd name="T50" fmla="*/ 10 w 321"/>
                <a:gd name="T51" fmla="*/ 21 h 115"/>
                <a:gd name="T52" fmla="*/ 20 w 321"/>
                <a:gd name="T53" fmla="*/ 21 h 115"/>
                <a:gd name="T54" fmla="*/ 29 w 321"/>
                <a:gd name="T55" fmla="*/ 22 h 115"/>
                <a:gd name="T56" fmla="*/ 39 w 321"/>
                <a:gd name="T57" fmla="*/ 22 h 115"/>
                <a:gd name="T58" fmla="*/ 48 w 321"/>
                <a:gd name="T59" fmla="*/ 23 h 115"/>
                <a:gd name="T60" fmla="*/ 56 w 321"/>
                <a:gd name="T61" fmla="*/ 25 h 115"/>
                <a:gd name="T62" fmla="*/ 66 w 321"/>
                <a:gd name="T63" fmla="*/ 26 h 115"/>
                <a:gd name="T64" fmla="*/ 74 w 321"/>
                <a:gd name="T65" fmla="*/ 29 h 115"/>
                <a:gd name="T66" fmla="*/ 83 w 321"/>
                <a:gd name="T67" fmla="*/ 30 h 115"/>
                <a:gd name="T68" fmla="*/ 92 w 321"/>
                <a:gd name="T69" fmla="*/ 33 h 115"/>
                <a:gd name="T70" fmla="*/ 100 w 321"/>
                <a:gd name="T71" fmla="*/ 36 h 115"/>
                <a:gd name="T72" fmla="*/ 108 w 321"/>
                <a:gd name="T73" fmla="*/ 38 h 115"/>
                <a:gd name="T74" fmla="*/ 116 w 321"/>
                <a:gd name="T75" fmla="*/ 42 h 115"/>
                <a:gd name="T76" fmla="*/ 123 w 321"/>
                <a:gd name="T77" fmla="*/ 45 h 115"/>
                <a:gd name="T78" fmla="*/ 131 w 321"/>
                <a:gd name="T79" fmla="*/ 49 h 115"/>
                <a:gd name="T80" fmla="*/ 138 w 321"/>
                <a:gd name="T81" fmla="*/ 53 h 115"/>
                <a:gd name="T82" fmla="*/ 145 w 321"/>
                <a:gd name="T83" fmla="*/ 57 h 115"/>
                <a:gd name="T84" fmla="*/ 148 w 321"/>
                <a:gd name="T85" fmla="*/ 58 h 115"/>
                <a:gd name="T86" fmla="*/ 152 w 321"/>
                <a:gd name="T87" fmla="*/ 58 h 115"/>
                <a:gd name="T88" fmla="*/ 156 w 321"/>
                <a:gd name="T89" fmla="*/ 57 h 115"/>
                <a:gd name="T90" fmla="*/ 158 w 321"/>
                <a:gd name="T91" fmla="*/ 54 h 115"/>
                <a:gd name="T92" fmla="*/ 160 w 321"/>
                <a:gd name="T93" fmla="*/ 50 h 115"/>
                <a:gd name="T94" fmla="*/ 160 w 321"/>
                <a:gd name="T95" fmla="*/ 46 h 115"/>
                <a:gd name="T96" fmla="*/ 158 w 321"/>
                <a:gd name="T97" fmla="*/ 42 h 115"/>
                <a:gd name="T98" fmla="*/ 156 w 321"/>
                <a:gd name="T99" fmla="*/ 40 h 1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1"/>
                <a:gd name="T151" fmla="*/ 0 h 115"/>
                <a:gd name="T152" fmla="*/ 321 w 321"/>
                <a:gd name="T153" fmla="*/ 115 h 1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1" h="115">
                  <a:moveTo>
                    <a:pt x="312" y="79"/>
                  </a:moveTo>
                  <a:lnTo>
                    <a:pt x="312" y="79"/>
                  </a:lnTo>
                  <a:lnTo>
                    <a:pt x="297" y="69"/>
                  </a:lnTo>
                  <a:lnTo>
                    <a:pt x="282" y="60"/>
                  </a:lnTo>
                  <a:lnTo>
                    <a:pt x="265" y="52"/>
                  </a:lnTo>
                  <a:lnTo>
                    <a:pt x="249" y="45"/>
                  </a:lnTo>
                  <a:lnTo>
                    <a:pt x="232" y="38"/>
                  </a:lnTo>
                  <a:lnTo>
                    <a:pt x="215" y="31"/>
                  </a:lnTo>
                  <a:lnTo>
                    <a:pt x="196" y="26"/>
                  </a:lnTo>
                  <a:lnTo>
                    <a:pt x="179" y="20"/>
                  </a:lnTo>
                  <a:lnTo>
                    <a:pt x="159" y="15"/>
                  </a:lnTo>
                  <a:lnTo>
                    <a:pt x="141" y="12"/>
                  </a:lnTo>
                  <a:lnTo>
                    <a:pt x="121" y="8"/>
                  </a:lnTo>
                  <a:lnTo>
                    <a:pt x="102" y="5"/>
                  </a:lnTo>
                  <a:lnTo>
                    <a:pt x="82" y="4"/>
                  </a:lnTo>
                  <a:lnTo>
                    <a:pt x="62" y="1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6" y="36"/>
                  </a:lnTo>
                  <a:lnTo>
                    <a:pt x="13" y="41"/>
                  </a:lnTo>
                  <a:lnTo>
                    <a:pt x="21" y="42"/>
                  </a:lnTo>
                  <a:lnTo>
                    <a:pt x="40" y="42"/>
                  </a:lnTo>
                  <a:lnTo>
                    <a:pt x="58" y="43"/>
                  </a:lnTo>
                  <a:lnTo>
                    <a:pt x="78" y="44"/>
                  </a:lnTo>
                  <a:lnTo>
                    <a:pt x="96" y="46"/>
                  </a:lnTo>
                  <a:lnTo>
                    <a:pt x="113" y="50"/>
                  </a:lnTo>
                  <a:lnTo>
                    <a:pt x="132" y="52"/>
                  </a:lnTo>
                  <a:lnTo>
                    <a:pt x="149" y="57"/>
                  </a:lnTo>
                  <a:lnTo>
                    <a:pt x="166" y="60"/>
                  </a:lnTo>
                  <a:lnTo>
                    <a:pt x="184" y="66"/>
                  </a:lnTo>
                  <a:lnTo>
                    <a:pt x="200" y="71"/>
                  </a:lnTo>
                  <a:lnTo>
                    <a:pt x="216" y="76"/>
                  </a:lnTo>
                  <a:lnTo>
                    <a:pt x="232" y="83"/>
                  </a:lnTo>
                  <a:lnTo>
                    <a:pt x="247" y="90"/>
                  </a:lnTo>
                  <a:lnTo>
                    <a:pt x="262" y="97"/>
                  </a:lnTo>
                  <a:lnTo>
                    <a:pt x="276" y="105"/>
                  </a:lnTo>
                  <a:lnTo>
                    <a:pt x="290" y="113"/>
                  </a:lnTo>
                  <a:lnTo>
                    <a:pt x="297" y="115"/>
                  </a:lnTo>
                  <a:lnTo>
                    <a:pt x="305" y="115"/>
                  </a:lnTo>
                  <a:lnTo>
                    <a:pt x="312" y="113"/>
                  </a:lnTo>
                  <a:lnTo>
                    <a:pt x="317" y="107"/>
                  </a:lnTo>
                  <a:lnTo>
                    <a:pt x="321" y="99"/>
                  </a:lnTo>
                  <a:lnTo>
                    <a:pt x="321" y="91"/>
                  </a:lnTo>
                  <a:lnTo>
                    <a:pt x="317" y="84"/>
                  </a:lnTo>
                  <a:lnTo>
                    <a:pt x="312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0" name="Freeform 22"/>
            <p:cNvSpPr>
              <a:spLocks/>
            </p:cNvSpPr>
            <p:nvPr/>
          </p:nvSpPr>
          <p:spPr bwMode="auto">
            <a:xfrm>
              <a:off x="4853" y="2986"/>
              <a:ext cx="163" cy="59"/>
            </a:xfrm>
            <a:custGeom>
              <a:avLst/>
              <a:gdLst>
                <a:gd name="T0" fmla="*/ 16 w 326"/>
                <a:gd name="T1" fmla="*/ 57 h 119"/>
                <a:gd name="T2" fmla="*/ 16 w 326"/>
                <a:gd name="T3" fmla="*/ 57 h 119"/>
                <a:gd name="T4" fmla="*/ 23 w 326"/>
                <a:gd name="T5" fmla="*/ 53 h 119"/>
                <a:gd name="T6" fmla="*/ 29 w 326"/>
                <a:gd name="T7" fmla="*/ 49 h 119"/>
                <a:gd name="T8" fmla="*/ 37 w 326"/>
                <a:gd name="T9" fmla="*/ 45 h 119"/>
                <a:gd name="T10" fmla="*/ 44 w 326"/>
                <a:gd name="T11" fmla="*/ 42 h 119"/>
                <a:gd name="T12" fmla="*/ 52 w 326"/>
                <a:gd name="T13" fmla="*/ 38 h 119"/>
                <a:gd name="T14" fmla="*/ 61 w 326"/>
                <a:gd name="T15" fmla="*/ 35 h 119"/>
                <a:gd name="T16" fmla="*/ 69 w 326"/>
                <a:gd name="T17" fmla="*/ 33 h 119"/>
                <a:gd name="T18" fmla="*/ 78 w 326"/>
                <a:gd name="T19" fmla="*/ 30 h 119"/>
                <a:gd name="T20" fmla="*/ 87 w 326"/>
                <a:gd name="T21" fmla="*/ 28 h 119"/>
                <a:gd name="T22" fmla="*/ 95 w 326"/>
                <a:gd name="T23" fmla="*/ 26 h 119"/>
                <a:gd name="T24" fmla="*/ 104 w 326"/>
                <a:gd name="T25" fmla="*/ 24 h 119"/>
                <a:gd name="T26" fmla="*/ 114 w 326"/>
                <a:gd name="T27" fmla="*/ 23 h 119"/>
                <a:gd name="T28" fmla="*/ 123 w 326"/>
                <a:gd name="T29" fmla="*/ 22 h 119"/>
                <a:gd name="T30" fmla="*/ 133 w 326"/>
                <a:gd name="T31" fmla="*/ 21 h 119"/>
                <a:gd name="T32" fmla="*/ 143 w 326"/>
                <a:gd name="T33" fmla="*/ 20 h 119"/>
                <a:gd name="T34" fmla="*/ 153 w 326"/>
                <a:gd name="T35" fmla="*/ 20 h 119"/>
                <a:gd name="T36" fmla="*/ 157 w 326"/>
                <a:gd name="T37" fmla="*/ 20 h 119"/>
                <a:gd name="T38" fmla="*/ 160 w 326"/>
                <a:gd name="T39" fmla="*/ 18 h 119"/>
                <a:gd name="T40" fmla="*/ 162 w 326"/>
                <a:gd name="T41" fmla="*/ 14 h 119"/>
                <a:gd name="T42" fmla="*/ 163 w 326"/>
                <a:gd name="T43" fmla="*/ 10 h 119"/>
                <a:gd name="T44" fmla="*/ 162 w 326"/>
                <a:gd name="T45" fmla="*/ 6 h 119"/>
                <a:gd name="T46" fmla="*/ 160 w 326"/>
                <a:gd name="T47" fmla="*/ 3 h 119"/>
                <a:gd name="T48" fmla="*/ 157 w 326"/>
                <a:gd name="T49" fmla="*/ 0 h 119"/>
                <a:gd name="T50" fmla="*/ 153 w 326"/>
                <a:gd name="T51" fmla="*/ 0 h 119"/>
                <a:gd name="T52" fmla="*/ 142 w 326"/>
                <a:gd name="T53" fmla="*/ 0 h 119"/>
                <a:gd name="T54" fmla="*/ 132 w 326"/>
                <a:gd name="T55" fmla="*/ 0 h 119"/>
                <a:gd name="T56" fmla="*/ 121 w 326"/>
                <a:gd name="T57" fmla="*/ 1 h 119"/>
                <a:gd name="T58" fmla="*/ 111 w 326"/>
                <a:gd name="T59" fmla="*/ 3 h 119"/>
                <a:gd name="T60" fmla="*/ 101 w 326"/>
                <a:gd name="T61" fmla="*/ 4 h 119"/>
                <a:gd name="T62" fmla="*/ 91 w 326"/>
                <a:gd name="T63" fmla="*/ 6 h 119"/>
                <a:gd name="T64" fmla="*/ 81 w 326"/>
                <a:gd name="T65" fmla="*/ 8 h 119"/>
                <a:gd name="T66" fmla="*/ 72 w 326"/>
                <a:gd name="T67" fmla="*/ 11 h 119"/>
                <a:gd name="T68" fmla="*/ 62 w 326"/>
                <a:gd name="T69" fmla="*/ 13 h 119"/>
                <a:gd name="T70" fmla="*/ 53 w 326"/>
                <a:gd name="T71" fmla="*/ 16 h 119"/>
                <a:gd name="T72" fmla="*/ 44 w 326"/>
                <a:gd name="T73" fmla="*/ 20 h 119"/>
                <a:gd name="T74" fmla="*/ 36 w 326"/>
                <a:gd name="T75" fmla="*/ 23 h 119"/>
                <a:gd name="T76" fmla="*/ 27 w 326"/>
                <a:gd name="T77" fmla="*/ 27 h 119"/>
                <a:gd name="T78" fmla="*/ 19 w 326"/>
                <a:gd name="T79" fmla="*/ 31 h 119"/>
                <a:gd name="T80" fmla="*/ 11 w 326"/>
                <a:gd name="T81" fmla="*/ 36 h 119"/>
                <a:gd name="T82" fmla="*/ 4 w 326"/>
                <a:gd name="T83" fmla="*/ 41 h 119"/>
                <a:gd name="T84" fmla="*/ 1 w 326"/>
                <a:gd name="T85" fmla="*/ 44 h 119"/>
                <a:gd name="T86" fmla="*/ 0 w 326"/>
                <a:gd name="T87" fmla="*/ 47 h 119"/>
                <a:gd name="T88" fmla="*/ 0 w 326"/>
                <a:gd name="T89" fmla="*/ 51 h 119"/>
                <a:gd name="T90" fmla="*/ 1 w 326"/>
                <a:gd name="T91" fmla="*/ 55 h 119"/>
                <a:gd name="T92" fmla="*/ 5 w 326"/>
                <a:gd name="T93" fmla="*/ 58 h 119"/>
                <a:gd name="T94" fmla="*/ 8 w 326"/>
                <a:gd name="T95" fmla="*/ 59 h 119"/>
                <a:gd name="T96" fmla="*/ 12 w 326"/>
                <a:gd name="T97" fmla="*/ 59 h 119"/>
                <a:gd name="T98" fmla="*/ 16 w 326"/>
                <a:gd name="T99" fmla="*/ 57 h 11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6"/>
                <a:gd name="T151" fmla="*/ 0 h 119"/>
                <a:gd name="T152" fmla="*/ 326 w 326"/>
                <a:gd name="T153" fmla="*/ 119 h 11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6" h="119">
                  <a:moveTo>
                    <a:pt x="32" y="115"/>
                  </a:moveTo>
                  <a:lnTo>
                    <a:pt x="32" y="115"/>
                  </a:lnTo>
                  <a:lnTo>
                    <a:pt x="46" y="107"/>
                  </a:lnTo>
                  <a:lnTo>
                    <a:pt x="59" y="98"/>
                  </a:lnTo>
                  <a:lnTo>
                    <a:pt x="73" y="91"/>
                  </a:lnTo>
                  <a:lnTo>
                    <a:pt x="89" y="84"/>
                  </a:lnTo>
                  <a:lnTo>
                    <a:pt x="104" y="77"/>
                  </a:lnTo>
                  <a:lnTo>
                    <a:pt x="122" y="71"/>
                  </a:lnTo>
                  <a:lnTo>
                    <a:pt x="138" y="66"/>
                  </a:lnTo>
                  <a:lnTo>
                    <a:pt x="155" y="61"/>
                  </a:lnTo>
                  <a:lnTo>
                    <a:pt x="174" y="56"/>
                  </a:lnTo>
                  <a:lnTo>
                    <a:pt x="191" y="52"/>
                  </a:lnTo>
                  <a:lnTo>
                    <a:pt x="209" y="49"/>
                  </a:lnTo>
                  <a:lnTo>
                    <a:pt x="228" y="46"/>
                  </a:lnTo>
                  <a:lnTo>
                    <a:pt x="247" y="44"/>
                  </a:lnTo>
                  <a:lnTo>
                    <a:pt x="266" y="43"/>
                  </a:lnTo>
                  <a:lnTo>
                    <a:pt x="285" y="41"/>
                  </a:lnTo>
                  <a:lnTo>
                    <a:pt x="305" y="41"/>
                  </a:lnTo>
                  <a:lnTo>
                    <a:pt x="313" y="40"/>
                  </a:lnTo>
                  <a:lnTo>
                    <a:pt x="320" y="36"/>
                  </a:lnTo>
                  <a:lnTo>
                    <a:pt x="324" y="29"/>
                  </a:lnTo>
                  <a:lnTo>
                    <a:pt x="326" y="21"/>
                  </a:lnTo>
                  <a:lnTo>
                    <a:pt x="324" y="13"/>
                  </a:lnTo>
                  <a:lnTo>
                    <a:pt x="320" y="6"/>
                  </a:lnTo>
                  <a:lnTo>
                    <a:pt x="313" y="1"/>
                  </a:lnTo>
                  <a:lnTo>
                    <a:pt x="305" y="0"/>
                  </a:lnTo>
                  <a:lnTo>
                    <a:pt x="284" y="0"/>
                  </a:lnTo>
                  <a:lnTo>
                    <a:pt x="263" y="1"/>
                  </a:lnTo>
                  <a:lnTo>
                    <a:pt x="243" y="3"/>
                  </a:lnTo>
                  <a:lnTo>
                    <a:pt x="222" y="6"/>
                  </a:lnTo>
                  <a:lnTo>
                    <a:pt x="202" y="8"/>
                  </a:lnTo>
                  <a:lnTo>
                    <a:pt x="182" y="13"/>
                  </a:lnTo>
                  <a:lnTo>
                    <a:pt x="162" y="16"/>
                  </a:lnTo>
                  <a:lnTo>
                    <a:pt x="144" y="22"/>
                  </a:lnTo>
                  <a:lnTo>
                    <a:pt x="124" y="26"/>
                  </a:lnTo>
                  <a:lnTo>
                    <a:pt x="107" y="33"/>
                  </a:lnTo>
                  <a:lnTo>
                    <a:pt x="88" y="40"/>
                  </a:lnTo>
                  <a:lnTo>
                    <a:pt x="71" y="47"/>
                  </a:lnTo>
                  <a:lnTo>
                    <a:pt x="54" y="55"/>
                  </a:lnTo>
                  <a:lnTo>
                    <a:pt x="38" y="63"/>
                  </a:lnTo>
                  <a:lnTo>
                    <a:pt x="23" y="73"/>
                  </a:lnTo>
                  <a:lnTo>
                    <a:pt x="8" y="82"/>
                  </a:lnTo>
                  <a:lnTo>
                    <a:pt x="2" y="88"/>
                  </a:lnTo>
                  <a:lnTo>
                    <a:pt x="0" y="94"/>
                  </a:lnTo>
                  <a:lnTo>
                    <a:pt x="0" y="102"/>
                  </a:lnTo>
                  <a:lnTo>
                    <a:pt x="3" y="111"/>
                  </a:lnTo>
                  <a:lnTo>
                    <a:pt x="9" y="116"/>
                  </a:lnTo>
                  <a:lnTo>
                    <a:pt x="16" y="119"/>
                  </a:lnTo>
                  <a:lnTo>
                    <a:pt x="24" y="119"/>
                  </a:lnTo>
                  <a:lnTo>
                    <a:pt x="32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1" name="Freeform 23"/>
            <p:cNvSpPr>
              <a:spLocks/>
            </p:cNvSpPr>
            <p:nvPr/>
          </p:nvSpPr>
          <p:spPr bwMode="auto">
            <a:xfrm>
              <a:off x="4856" y="3059"/>
              <a:ext cx="160" cy="58"/>
            </a:xfrm>
            <a:custGeom>
              <a:avLst/>
              <a:gdLst>
                <a:gd name="T0" fmla="*/ 150 w 321"/>
                <a:gd name="T1" fmla="*/ 0 h 115"/>
                <a:gd name="T2" fmla="*/ 139 w 321"/>
                <a:gd name="T3" fmla="*/ 0 h 115"/>
                <a:gd name="T4" fmla="*/ 129 w 321"/>
                <a:gd name="T5" fmla="*/ 1 h 115"/>
                <a:gd name="T6" fmla="*/ 119 w 321"/>
                <a:gd name="T7" fmla="*/ 2 h 115"/>
                <a:gd name="T8" fmla="*/ 109 w 321"/>
                <a:gd name="T9" fmla="*/ 3 h 115"/>
                <a:gd name="T10" fmla="*/ 100 w 321"/>
                <a:gd name="T11" fmla="*/ 4 h 115"/>
                <a:gd name="T12" fmla="*/ 90 w 321"/>
                <a:gd name="T13" fmla="*/ 6 h 115"/>
                <a:gd name="T14" fmla="*/ 80 w 321"/>
                <a:gd name="T15" fmla="*/ 8 h 115"/>
                <a:gd name="T16" fmla="*/ 71 w 321"/>
                <a:gd name="T17" fmla="*/ 10 h 115"/>
                <a:gd name="T18" fmla="*/ 62 w 321"/>
                <a:gd name="T19" fmla="*/ 13 h 115"/>
                <a:gd name="T20" fmla="*/ 53 w 321"/>
                <a:gd name="T21" fmla="*/ 16 h 115"/>
                <a:gd name="T22" fmla="*/ 44 w 321"/>
                <a:gd name="T23" fmla="*/ 19 h 115"/>
                <a:gd name="T24" fmla="*/ 36 w 321"/>
                <a:gd name="T25" fmla="*/ 23 h 115"/>
                <a:gd name="T26" fmla="*/ 28 w 321"/>
                <a:gd name="T27" fmla="*/ 26 h 115"/>
                <a:gd name="T28" fmla="*/ 20 w 321"/>
                <a:gd name="T29" fmla="*/ 30 h 115"/>
                <a:gd name="T30" fmla="*/ 12 w 321"/>
                <a:gd name="T31" fmla="*/ 35 h 115"/>
                <a:gd name="T32" fmla="*/ 5 w 321"/>
                <a:gd name="T33" fmla="*/ 40 h 115"/>
                <a:gd name="T34" fmla="*/ 5 w 321"/>
                <a:gd name="T35" fmla="*/ 40 h 115"/>
                <a:gd name="T36" fmla="*/ 2 w 321"/>
                <a:gd name="T37" fmla="*/ 42 h 115"/>
                <a:gd name="T38" fmla="*/ 0 w 321"/>
                <a:gd name="T39" fmla="*/ 46 h 115"/>
                <a:gd name="T40" fmla="*/ 0 w 321"/>
                <a:gd name="T41" fmla="*/ 50 h 115"/>
                <a:gd name="T42" fmla="*/ 1 w 321"/>
                <a:gd name="T43" fmla="*/ 54 h 115"/>
                <a:gd name="T44" fmla="*/ 4 w 321"/>
                <a:gd name="T45" fmla="*/ 57 h 115"/>
                <a:gd name="T46" fmla="*/ 8 w 321"/>
                <a:gd name="T47" fmla="*/ 58 h 115"/>
                <a:gd name="T48" fmla="*/ 12 w 321"/>
                <a:gd name="T49" fmla="*/ 58 h 115"/>
                <a:gd name="T50" fmla="*/ 15 w 321"/>
                <a:gd name="T51" fmla="*/ 57 h 115"/>
                <a:gd name="T52" fmla="*/ 22 w 321"/>
                <a:gd name="T53" fmla="*/ 53 h 115"/>
                <a:gd name="T54" fmla="*/ 29 w 321"/>
                <a:gd name="T55" fmla="*/ 49 h 115"/>
                <a:gd name="T56" fmla="*/ 37 w 321"/>
                <a:gd name="T57" fmla="*/ 45 h 115"/>
                <a:gd name="T58" fmla="*/ 44 w 321"/>
                <a:gd name="T59" fmla="*/ 42 h 115"/>
                <a:gd name="T60" fmla="*/ 52 w 321"/>
                <a:gd name="T61" fmla="*/ 38 h 115"/>
                <a:gd name="T62" fmla="*/ 60 w 321"/>
                <a:gd name="T63" fmla="*/ 36 h 115"/>
                <a:gd name="T64" fmla="*/ 68 w 321"/>
                <a:gd name="T65" fmla="*/ 33 h 115"/>
                <a:gd name="T66" fmla="*/ 77 w 321"/>
                <a:gd name="T67" fmla="*/ 30 h 115"/>
                <a:gd name="T68" fmla="*/ 86 w 321"/>
                <a:gd name="T69" fmla="*/ 29 h 115"/>
                <a:gd name="T70" fmla="*/ 94 w 321"/>
                <a:gd name="T71" fmla="*/ 26 h 115"/>
                <a:gd name="T72" fmla="*/ 104 w 321"/>
                <a:gd name="T73" fmla="*/ 25 h 115"/>
                <a:gd name="T74" fmla="*/ 112 w 321"/>
                <a:gd name="T75" fmla="*/ 23 h 115"/>
                <a:gd name="T76" fmla="*/ 121 w 321"/>
                <a:gd name="T77" fmla="*/ 22 h 115"/>
                <a:gd name="T78" fmla="*/ 131 w 321"/>
                <a:gd name="T79" fmla="*/ 22 h 115"/>
                <a:gd name="T80" fmla="*/ 140 w 321"/>
                <a:gd name="T81" fmla="*/ 21 h 115"/>
                <a:gd name="T82" fmla="*/ 150 w 321"/>
                <a:gd name="T83" fmla="*/ 21 h 115"/>
                <a:gd name="T84" fmla="*/ 154 w 321"/>
                <a:gd name="T85" fmla="*/ 21 h 115"/>
                <a:gd name="T86" fmla="*/ 157 w 321"/>
                <a:gd name="T87" fmla="*/ 18 h 115"/>
                <a:gd name="T88" fmla="*/ 159 w 321"/>
                <a:gd name="T89" fmla="*/ 15 h 115"/>
                <a:gd name="T90" fmla="*/ 160 w 321"/>
                <a:gd name="T91" fmla="*/ 11 h 115"/>
                <a:gd name="T92" fmla="*/ 159 w 321"/>
                <a:gd name="T93" fmla="*/ 7 h 115"/>
                <a:gd name="T94" fmla="*/ 157 w 321"/>
                <a:gd name="T95" fmla="*/ 3 h 115"/>
                <a:gd name="T96" fmla="*/ 154 w 321"/>
                <a:gd name="T97" fmla="*/ 1 h 115"/>
                <a:gd name="T98" fmla="*/ 150 w 321"/>
                <a:gd name="T99" fmla="*/ 0 h 11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1"/>
                <a:gd name="T151" fmla="*/ 0 h 115"/>
                <a:gd name="T152" fmla="*/ 321 w 321"/>
                <a:gd name="T153" fmla="*/ 115 h 11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1" h="115">
                  <a:moveTo>
                    <a:pt x="300" y="0"/>
                  </a:moveTo>
                  <a:lnTo>
                    <a:pt x="279" y="0"/>
                  </a:lnTo>
                  <a:lnTo>
                    <a:pt x="258" y="1"/>
                  </a:lnTo>
                  <a:lnTo>
                    <a:pt x="239" y="4"/>
                  </a:lnTo>
                  <a:lnTo>
                    <a:pt x="219" y="5"/>
                  </a:lnTo>
                  <a:lnTo>
                    <a:pt x="200" y="8"/>
                  </a:lnTo>
                  <a:lnTo>
                    <a:pt x="180" y="12"/>
                  </a:lnTo>
                  <a:lnTo>
                    <a:pt x="160" y="15"/>
                  </a:lnTo>
                  <a:lnTo>
                    <a:pt x="142" y="20"/>
                  </a:lnTo>
                  <a:lnTo>
                    <a:pt x="124" y="26"/>
                  </a:lnTo>
                  <a:lnTo>
                    <a:pt x="106" y="31"/>
                  </a:lnTo>
                  <a:lnTo>
                    <a:pt x="89" y="38"/>
                  </a:lnTo>
                  <a:lnTo>
                    <a:pt x="72" y="45"/>
                  </a:lnTo>
                  <a:lnTo>
                    <a:pt x="56" y="52"/>
                  </a:lnTo>
                  <a:lnTo>
                    <a:pt x="40" y="60"/>
                  </a:lnTo>
                  <a:lnTo>
                    <a:pt x="25" y="69"/>
                  </a:lnTo>
                  <a:lnTo>
                    <a:pt x="10" y="79"/>
                  </a:lnTo>
                  <a:lnTo>
                    <a:pt x="4" y="84"/>
                  </a:lnTo>
                  <a:lnTo>
                    <a:pt x="0" y="91"/>
                  </a:lnTo>
                  <a:lnTo>
                    <a:pt x="0" y="99"/>
                  </a:lnTo>
                  <a:lnTo>
                    <a:pt x="3" y="107"/>
                  </a:lnTo>
                  <a:lnTo>
                    <a:pt x="8" y="113"/>
                  </a:lnTo>
                  <a:lnTo>
                    <a:pt x="16" y="115"/>
                  </a:lnTo>
                  <a:lnTo>
                    <a:pt x="25" y="115"/>
                  </a:lnTo>
                  <a:lnTo>
                    <a:pt x="31" y="113"/>
                  </a:lnTo>
                  <a:lnTo>
                    <a:pt x="45" y="105"/>
                  </a:lnTo>
                  <a:lnTo>
                    <a:pt x="59" y="97"/>
                  </a:lnTo>
                  <a:lnTo>
                    <a:pt x="74" y="90"/>
                  </a:lnTo>
                  <a:lnTo>
                    <a:pt x="89" y="83"/>
                  </a:lnTo>
                  <a:lnTo>
                    <a:pt x="105" y="76"/>
                  </a:lnTo>
                  <a:lnTo>
                    <a:pt x="121" y="71"/>
                  </a:lnTo>
                  <a:lnTo>
                    <a:pt x="137" y="66"/>
                  </a:lnTo>
                  <a:lnTo>
                    <a:pt x="155" y="60"/>
                  </a:lnTo>
                  <a:lnTo>
                    <a:pt x="172" y="57"/>
                  </a:lnTo>
                  <a:lnTo>
                    <a:pt x="189" y="52"/>
                  </a:lnTo>
                  <a:lnTo>
                    <a:pt x="208" y="50"/>
                  </a:lnTo>
                  <a:lnTo>
                    <a:pt x="225" y="46"/>
                  </a:lnTo>
                  <a:lnTo>
                    <a:pt x="243" y="44"/>
                  </a:lnTo>
                  <a:lnTo>
                    <a:pt x="263" y="43"/>
                  </a:lnTo>
                  <a:lnTo>
                    <a:pt x="281" y="42"/>
                  </a:lnTo>
                  <a:lnTo>
                    <a:pt x="300" y="42"/>
                  </a:lnTo>
                  <a:lnTo>
                    <a:pt x="308" y="41"/>
                  </a:lnTo>
                  <a:lnTo>
                    <a:pt x="315" y="36"/>
                  </a:lnTo>
                  <a:lnTo>
                    <a:pt x="319" y="29"/>
                  </a:lnTo>
                  <a:lnTo>
                    <a:pt x="321" y="21"/>
                  </a:lnTo>
                  <a:lnTo>
                    <a:pt x="319" y="13"/>
                  </a:lnTo>
                  <a:lnTo>
                    <a:pt x="315" y="6"/>
                  </a:lnTo>
                  <a:lnTo>
                    <a:pt x="308" y="1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2" name="Freeform 24"/>
            <p:cNvSpPr>
              <a:spLocks/>
            </p:cNvSpPr>
            <p:nvPr/>
          </p:nvSpPr>
          <p:spPr bwMode="auto">
            <a:xfrm>
              <a:off x="4633" y="2986"/>
              <a:ext cx="163" cy="59"/>
            </a:xfrm>
            <a:custGeom>
              <a:avLst/>
              <a:gdLst>
                <a:gd name="T0" fmla="*/ 10 w 327"/>
                <a:gd name="T1" fmla="*/ 20 h 119"/>
                <a:gd name="T2" fmla="*/ 20 w 327"/>
                <a:gd name="T3" fmla="*/ 20 h 119"/>
                <a:gd name="T4" fmla="*/ 30 w 327"/>
                <a:gd name="T5" fmla="*/ 21 h 119"/>
                <a:gd name="T6" fmla="*/ 39 w 327"/>
                <a:gd name="T7" fmla="*/ 22 h 119"/>
                <a:gd name="T8" fmla="*/ 48 w 327"/>
                <a:gd name="T9" fmla="*/ 23 h 119"/>
                <a:gd name="T10" fmla="*/ 58 w 327"/>
                <a:gd name="T11" fmla="*/ 24 h 119"/>
                <a:gd name="T12" fmla="*/ 67 w 327"/>
                <a:gd name="T13" fmla="*/ 26 h 119"/>
                <a:gd name="T14" fmla="*/ 76 w 327"/>
                <a:gd name="T15" fmla="*/ 28 h 119"/>
                <a:gd name="T16" fmla="*/ 85 w 327"/>
                <a:gd name="T17" fmla="*/ 30 h 119"/>
                <a:gd name="T18" fmla="*/ 93 w 327"/>
                <a:gd name="T19" fmla="*/ 33 h 119"/>
                <a:gd name="T20" fmla="*/ 102 w 327"/>
                <a:gd name="T21" fmla="*/ 35 h 119"/>
                <a:gd name="T22" fmla="*/ 110 w 327"/>
                <a:gd name="T23" fmla="*/ 38 h 119"/>
                <a:gd name="T24" fmla="*/ 118 w 327"/>
                <a:gd name="T25" fmla="*/ 42 h 119"/>
                <a:gd name="T26" fmla="*/ 126 w 327"/>
                <a:gd name="T27" fmla="*/ 45 h 119"/>
                <a:gd name="T28" fmla="*/ 133 w 327"/>
                <a:gd name="T29" fmla="*/ 49 h 119"/>
                <a:gd name="T30" fmla="*/ 140 w 327"/>
                <a:gd name="T31" fmla="*/ 53 h 119"/>
                <a:gd name="T32" fmla="*/ 147 w 327"/>
                <a:gd name="T33" fmla="*/ 57 h 119"/>
                <a:gd name="T34" fmla="*/ 151 w 327"/>
                <a:gd name="T35" fmla="*/ 59 h 119"/>
                <a:gd name="T36" fmla="*/ 155 w 327"/>
                <a:gd name="T37" fmla="*/ 59 h 119"/>
                <a:gd name="T38" fmla="*/ 158 w 327"/>
                <a:gd name="T39" fmla="*/ 58 h 119"/>
                <a:gd name="T40" fmla="*/ 161 w 327"/>
                <a:gd name="T41" fmla="*/ 55 h 119"/>
                <a:gd name="T42" fmla="*/ 163 w 327"/>
                <a:gd name="T43" fmla="*/ 51 h 119"/>
                <a:gd name="T44" fmla="*/ 163 w 327"/>
                <a:gd name="T45" fmla="*/ 47 h 119"/>
                <a:gd name="T46" fmla="*/ 161 w 327"/>
                <a:gd name="T47" fmla="*/ 44 h 119"/>
                <a:gd name="T48" fmla="*/ 158 w 327"/>
                <a:gd name="T49" fmla="*/ 41 h 119"/>
                <a:gd name="T50" fmla="*/ 151 w 327"/>
                <a:gd name="T51" fmla="*/ 36 h 119"/>
                <a:gd name="T52" fmla="*/ 143 w 327"/>
                <a:gd name="T53" fmla="*/ 31 h 119"/>
                <a:gd name="T54" fmla="*/ 135 w 327"/>
                <a:gd name="T55" fmla="*/ 27 h 119"/>
                <a:gd name="T56" fmla="*/ 127 w 327"/>
                <a:gd name="T57" fmla="*/ 23 h 119"/>
                <a:gd name="T58" fmla="*/ 119 w 327"/>
                <a:gd name="T59" fmla="*/ 20 h 119"/>
                <a:gd name="T60" fmla="*/ 109 w 327"/>
                <a:gd name="T61" fmla="*/ 16 h 119"/>
                <a:gd name="T62" fmla="*/ 100 w 327"/>
                <a:gd name="T63" fmla="*/ 13 h 119"/>
                <a:gd name="T64" fmla="*/ 91 w 327"/>
                <a:gd name="T65" fmla="*/ 11 h 119"/>
                <a:gd name="T66" fmla="*/ 81 w 327"/>
                <a:gd name="T67" fmla="*/ 8 h 119"/>
                <a:gd name="T68" fmla="*/ 72 w 327"/>
                <a:gd name="T69" fmla="*/ 6 h 119"/>
                <a:gd name="T70" fmla="*/ 62 w 327"/>
                <a:gd name="T71" fmla="*/ 4 h 119"/>
                <a:gd name="T72" fmla="*/ 52 w 327"/>
                <a:gd name="T73" fmla="*/ 3 h 119"/>
                <a:gd name="T74" fmla="*/ 41 w 327"/>
                <a:gd name="T75" fmla="*/ 1 h 119"/>
                <a:gd name="T76" fmla="*/ 31 w 327"/>
                <a:gd name="T77" fmla="*/ 0 h 119"/>
                <a:gd name="T78" fmla="*/ 21 w 327"/>
                <a:gd name="T79" fmla="*/ 0 h 119"/>
                <a:gd name="T80" fmla="*/ 10 w 327"/>
                <a:gd name="T81" fmla="*/ 0 h 119"/>
                <a:gd name="T82" fmla="*/ 6 w 327"/>
                <a:gd name="T83" fmla="*/ 0 h 119"/>
                <a:gd name="T84" fmla="*/ 3 w 327"/>
                <a:gd name="T85" fmla="*/ 3 h 119"/>
                <a:gd name="T86" fmla="*/ 1 w 327"/>
                <a:gd name="T87" fmla="*/ 6 h 119"/>
                <a:gd name="T88" fmla="*/ 0 w 327"/>
                <a:gd name="T89" fmla="*/ 10 h 119"/>
                <a:gd name="T90" fmla="*/ 1 w 327"/>
                <a:gd name="T91" fmla="*/ 14 h 119"/>
                <a:gd name="T92" fmla="*/ 3 w 327"/>
                <a:gd name="T93" fmla="*/ 18 h 119"/>
                <a:gd name="T94" fmla="*/ 6 w 327"/>
                <a:gd name="T95" fmla="*/ 20 h 119"/>
                <a:gd name="T96" fmla="*/ 10 w 327"/>
                <a:gd name="T97" fmla="*/ 20 h 11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7"/>
                <a:gd name="T148" fmla="*/ 0 h 119"/>
                <a:gd name="T149" fmla="*/ 327 w 327"/>
                <a:gd name="T150" fmla="*/ 119 h 11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7" h="119">
                  <a:moveTo>
                    <a:pt x="21" y="41"/>
                  </a:moveTo>
                  <a:lnTo>
                    <a:pt x="41" y="41"/>
                  </a:lnTo>
                  <a:lnTo>
                    <a:pt x="60" y="43"/>
                  </a:lnTo>
                  <a:lnTo>
                    <a:pt x="79" y="44"/>
                  </a:lnTo>
                  <a:lnTo>
                    <a:pt x="97" y="46"/>
                  </a:lnTo>
                  <a:lnTo>
                    <a:pt x="117" y="49"/>
                  </a:lnTo>
                  <a:lnTo>
                    <a:pt x="134" y="52"/>
                  </a:lnTo>
                  <a:lnTo>
                    <a:pt x="153" y="56"/>
                  </a:lnTo>
                  <a:lnTo>
                    <a:pt x="170" y="61"/>
                  </a:lnTo>
                  <a:lnTo>
                    <a:pt x="187" y="66"/>
                  </a:lnTo>
                  <a:lnTo>
                    <a:pt x="204" y="71"/>
                  </a:lnTo>
                  <a:lnTo>
                    <a:pt x="221" y="77"/>
                  </a:lnTo>
                  <a:lnTo>
                    <a:pt x="237" y="84"/>
                  </a:lnTo>
                  <a:lnTo>
                    <a:pt x="252" y="91"/>
                  </a:lnTo>
                  <a:lnTo>
                    <a:pt x="267" y="98"/>
                  </a:lnTo>
                  <a:lnTo>
                    <a:pt x="280" y="107"/>
                  </a:lnTo>
                  <a:lnTo>
                    <a:pt x="294" y="115"/>
                  </a:lnTo>
                  <a:lnTo>
                    <a:pt x="302" y="119"/>
                  </a:lnTo>
                  <a:lnTo>
                    <a:pt x="310" y="119"/>
                  </a:lnTo>
                  <a:lnTo>
                    <a:pt x="317" y="116"/>
                  </a:lnTo>
                  <a:lnTo>
                    <a:pt x="323" y="111"/>
                  </a:lnTo>
                  <a:lnTo>
                    <a:pt x="327" y="102"/>
                  </a:lnTo>
                  <a:lnTo>
                    <a:pt x="327" y="94"/>
                  </a:lnTo>
                  <a:lnTo>
                    <a:pt x="323" y="88"/>
                  </a:lnTo>
                  <a:lnTo>
                    <a:pt x="317" y="82"/>
                  </a:lnTo>
                  <a:lnTo>
                    <a:pt x="302" y="73"/>
                  </a:lnTo>
                  <a:lnTo>
                    <a:pt x="287" y="63"/>
                  </a:lnTo>
                  <a:lnTo>
                    <a:pt x="271" y="55"/>
                  </a:lnTo>
                  <a:lnTo>
                    <a:pt x="255" y="47"/>
                  </a:lnTo>
                  <a:lnTo>
                    <a:pt x="238" y="40"/>
                  </a:lnTo>
                  <a:lnTo>
                    <a:pt x="219" y="33"/>
                  </a:lnTo>
                  <a:lnTo>
                    <a:pt x="201" y="26"/>
                  </a:lnTo>
                  <a:lnTo>
                    <a:pt x="183" y="22"/>
                  </a:lnTo>
                  <a:lnTo>
                    <a:pt x="163" y="16"/>
                  </a:lnTo>
                  <a:lnTo>
                    <a:pt x="144" y="13"/>
                  </a:lnTo>
                  <a:lnTo>
                    <a:pt x="124" y="8"/>
                  </a:lnTo>
                  <a:lnTo>
                    <a:pt x="104" y="6"/>
                  </a:lnTo>
                  <a:lnTo>
                    <a:pt x="83" y="3"/>
                  </a:lnTo>
                  <a:lnTo>
                    <a:pt x="63" y="1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6" y="36"/>
                  </a:lnTo>
                  <a:lnTo>
                    <a:pt x="13" y="40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3" name="Freeform 25"/>
            <p:cNvSpPr>
              <a:spLocks/>
            </p:cNvSpPr>
            <p:nvPr/>
          </p:nvSpPr>
          <p:spPr bwMode="auto">
            <a:xfrm>
              <a:off x="4952" y="3144"/>
              <a:ext cx="31" cy="41"/>
            </a:xfrm>
            <a:custGeom>
              <a:avLst/>
              <a:gdLst>
                <a:gd name="T0" fmla="*/ 12 w 62"/>
                <a:gd name="T1" fmla="*/ 41 h 83"/>
                <a:gd name="T2" fmla="*/ 14 w 62"/>
                <a:gd name="T3" fmla="*/ 40 h 83"/>
                <a:gd name="T4" fmla="*/ 17 w 62"/>
                <a:gd name="T5" fmla="*/ 40 h 83"/>
                <a:gd name="T6" fmla="*/ 19 w 62"/>
                <a:gd name="T7" fmla="*/ 40 h 83"/>
                <a:gd name="T8" fmla="*/ 22 w 62"/>
                <a:gd name="T9" fmla="*/ 39 h 83"/>
                <a:gd name="T10" fmla="*/ 24 w 62"/>
                <a:gd name="T11" fmla="*/ 39 h 83"/>
                <a:gd name="T12" fmla="*/ 27 w 62"/>
                <a:gd name="T13" fmla="*/ 39 h 83"/>
                <a:gd name="T14" fmla="*/ 29 w 62"/>
                <a:gd name="T15" fmla="*/ 38 h 83"/>
                <a:gd name="T16" fmla="*/ 31 w 62"/>
                <a:gd name="T17" fmla="*/ 38 h 83"/>
                <a:gd name="T18" fmla="*/ 28 w 62"/>
                <a:gd name="T19" fmla="*/ 33 h 83"/>
                <a:gd name="T20" fmla="*/ 25 w 62"/>
                <a:gd name="T21" fmla="*/ 28 h 83"/>
                <a:gd name="T22" fmla="*/ 22 w 62"/>
                <a:gd name="T23" fmla="*/ 23 h 83"/>
                <a:gd name="T24" fmla="*/ 19 w 62"/>
                <a:gd name="T25" fmla="*/ 17 h 83"/>
                <a:gd name="T26" fmla="*/ 16 w 62"/>
                <a:gd name="T27" fmla="*/ 13 h 83"/>
                <a:gd name="T28" fmla="*/ 13 w 62"/>
                <a:gd name="T29" fmla="*/ 8 h 83"/>
                <a:gd name="T30" fmla="*/ 11 w 62"/>
                <a:gd name="T31" fmla="*/ 4 h 83"/>
                <a:gd name="T32" fmla="*/ 8 w 62"/>
                <a:gd name="T33" fmla="*/ 0 h 83"/>
                <a:gd name="T34" fmla="*/ 6 w 62"/>
                <a:gd name="T35" fmla="*/ 0 h 83"/>
                <a:gd name="T36" fmla="*/ 4 w 62"/>
                <a:gd name="T37" fmla="*/ 0 h 83"/>
                <a:gd name="T38" fmla="*/ 2 w 62"/>
                <a:gd name="T39" fmla="*/ 0 h 83"/>
                <a:gd name="T40" fmla="*/ 0 w 62"/>
                <a:gd name="T41" fmla="*/ 1 h 83"/>
                <a:gd name="T42" fmla="*/ 12 w 62"/>
                <a:gd name="T43" fmla="*/ 41 h 8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83"/>
                <a:gd name="T68" fmla="*/ 62 w 62"/>
                <a:gd name="T69" fmla="*/ 83 h 8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83">
                  <a:moveTo>
                    <a:pt x="24" y="83"/>
                  </a:moveTo>
                  <a:lnTo>
                    <a:pt x="28" y="81"/>
                  </a:lnTo>
                  <a:lnTo>
                    <a:pt x="33" y="81"/>
                  </a:lnTo>
                  <a:lnTo>
                    <a:pt x="38" y="80"/>
                  </a:lnTo>
                  <a:lnTo>
                    <a:pt x="43" y="79"/>
                  </a:lnTo>
                  <a:lnTo>
                    <a:pt x="48" y="78"/>
                  </a:lnTo>
                  <a:lnTo>
                    <a:pt x="53" y="78"/>
                  </a:lnTo>
                  <a:lnTo>
                    <a:pt x="57" y="77"/>
                  </a:lnTo>
                  <a:lnTo>
                    <a:pt x="62" y="77"/>
                  </a:lnTo>
                  <a:lnTo>
                    <a:pt x="55" y="66"/>
                  </a:lnTo>
                  <a:lnTo>
                    <a:pt x="49" y="56"/>
                  </a:lnTo>
                  <a:lnTo>
                    <a:pt x="43" y="46"/>
                  </a:lnTo>
                  <a:lnTo>
                    <a:pt x="38" y="35"/>
                  </a:lnTo>
                  <a:lnTo>
                    <a:pt x="32" y="26"/>
                  </a:lnTo>
                  <a:lnTo>
                    <a:pt x="26" y="17"/>
                  </a:lnTo>
                  <a:lnTo>
                    <a:pt x="21" y="8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8" y="1"/>
                  </a:lnTo>
                  <a:lnTo>
                    <a:pt x="4" y="1"/>
                  </a:lnTo>
                  <a:lnTo>
                    <a:pt x="0" y="2"/>
                  </a:lnTo>
                  <a:lnTo>
                    <a:pt x="24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4" name="Freeform 26"/>
            <p:cNvSpPr>
              <a:spLocks/>
            </p:cNvSpPr>
            <p:nvPr/>
          </p:nvSpPr>
          <p:spPr bwMode="auto">
            <a:xfrm>
              <a:off x="4643" y="3140"/>
              <a:ext cx="30" cy="42"/>
            </a:xfrm>
            <a:custGeom>
              <a:avLst/>
              <a:gdLst>
                <a:gd name="T0" fmla="*/ 30 w 60"/>
                <a:gd name="T1" fmla="*/ 42 h 84"/>
                <a:gd name="T2" fmla="*/ 27 w 60"/>
                <a:gd name="T3" fmla="*/ 1 h 84"/>
                <a:gd name="T4" fmla="*/ 24 w 60"/>
                <a:gd name="T5" fmla="*/ 0 h 84"/>
                <a:gd name="T6" fmla="*/ 22 w 60"/>
                <a:gd name="T7" fmla="*/ 0 h 84"/>
                <a:gd name="T8" fmla="*/ 19 w 60"/>
                <a:gd name="T9" fmla="*/ 0 h 84"/>
                <a:gd name="T10" fmla="*/ 16 w 60"/>
                <a:gd name="T11" fmla="*/ 0 h 84"/>
                <a:gd name="T12" fmla="*/ 0 w 60"/>
                <a:gd name="T13" fmla="*/ 41 h 84"/>
                <a:gd name="T14" fmla="*/ 0 w 60"/>
                <a:gd name="T15" fmla="*/ 41 h 84"/>
                <a:gd name="T16" fmla="*/ 1 w 60"/>
                <a:gd name="T17" fmla="*/ 41 h 84"/>
                <a:gd name="T18" fmla="*/ 1 w 60"/>
                <a:gd name="T19" fmla="*/ 41 h 84"/>
                <a:gd name="T20" fmla="*/ 1 w 60"/>
                <a:gd name="T21" fmla="*/ 41 h 84"/>
                <a:gd name="T22" fmla="*/ 4 w 60"/>
                <a:gd name="T23" fmla="*/ 41 h 84"/>
                <a:gd name="T24" fmla="*/ 8 w 60"/>
                <a:gd name="T25" fmla="*/ 41 h 84"/>
                <a:gd name="T26" fmla="*/ 12 w 60"/>
                <a:gd name="T27" fmla="*/ 41 h 84"/>
                <a:gd name="T28" fmla="*/ 15 w 60"/>
                <a:gd name="T29" fmla="*/ 42 h 84"/>
                <a:gd name="T30" fmla="*/ 19 w 60"/>
                <a:gd name="T31" fmla="*/ 42 h 84"/>
                <a:gd name="T32" fmla="*/ 23 w 60"/>
                <a:gd name="T33" fmla="*/ 42 h 84"/>
                <a:gd name="T34" fmla="*/ 27 w 60"/>
                <a:gd name="T35" fmla="*/ 42 h 84"/>
                <a:gd name="T36" fmla="*/ 30 w 60"/>
                <a:gd name="T37" fmla="*/ 42 h 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84"/>
                <a:gd name="T59" fmla="*/ 60 w 60"/>
                <a:gd name="T60" fmla="*/ 84 h 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84">
                  <a:moveTo>
                    <a:pt x="60" y="84"/>
                  </a:moveTo>
                  <a:lnTo>
                    <a:pt x="54" y="1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0" y="81"/>
                  </a:lnTo>
                  <a:lnTo>
                    <a:pt x="1" y="81"/>
                  </a:lnTo>
                  <a:lnTo>
                    <a:pt x="8" y="81"/>
                  </a:lnTo>
                  <a:lnTo>
                    <a:pt x="16" y="81"/>
                  </a:lnTo>
                  <a:lnTo>
                    <a:pt x="23" y="81"/>
                  </a:lnTo>
                  <a:lnTo>
                    <a:pt x="31" y="83"/>
                  </a:lnTo>
                  <a:lnTo>
                    <a:pt x="38" y="83"/>
                  </a:lnTo>
                  <a:lnTo>
                    <a:pt x="45" y="83"/>
                  </a:lnTo>
                  <a:lnTo>
                    <a:pt x="53" y="84"/>
                  </a:lnTo>
                  <a:lnTo>
                    <a:pt x="60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5" name="Freeform 27"/>
            <p:cNvSpPr>
              <a:spLocks/>
            </p:cNvSpPr>
            <p:nvPr/>
          </p:nvSpPr>
          <p:spPr bwMode="auto">
            <a:xfrm>
              <a:off x="4567" y="2880"/>
              <a:ext cx="521" cy="370"/>
            </a:xfrm>
            <a:custGeom>
              <a:avLst/>
              <a:gdLst>
                <a:gd name="T0" fmla="*/ 482 w 1041"/>
                <a:gd name="T1" fmla="*/ 2 h 741"/>
                <a:gd name="T2" fmla="*/ 451 w 1041"/>
                <a:gd name="T3" fmla="*/ 0 h 741"/>
                <a:gd name="T4" fmla="*/ 402 w 1041"/>
                <a:gd name="T5" fmla="*/ 3 h 741"/>
                <a:gd name="T6" fmla="*/ 350 w 1041"/>
                <a:gd name="T7" fmla="*/ 14 h 741"/>
                <a:gd name="T8" fmla="*/ 304 w 1041"/>
                <a:gd name="T9" fmla="*/ 34 h 741"/>
                <a:gd name="T10" fmla="*/ 268 w 1041"/>
                <a:gd name="T11" fmla="*/ 60 h 741"/>
                <a:gd name="T12" fmla="*/ 235 w 1041"/>
                <a:gd name="T13" fmla="*/ 46 h 741"/>
                <a:gd name="T14" fmla="*/ 194 w 1041"/>
                <a:gd name="T15" fmla="*/ 23 h 741"/>
                <a:gd name="T16" fmla="*/ 145 w 1041"/>
                <a:gd name="T17" fmla="*/ 7 h 741"/>
                <a:gd name="T18" fmla="*/ 91 w 1041"/>
                <a:gd name="T19" fmla="*/ 0 h 741"/>
                <a:gd name="T20" fmla="*/ 54 w 1041"/>
                <a:gd name="T21" fmla="*/ 0 h 741"/>
                <a:gd name="T22" fmla="*/ 24 w 1041"/>
                <a:gd name="T23" fmla="*/ 4 h 741"/>
                <a:gd name="T24" fmla="*/ 0 w 1041"/>
                <a:gd name="T25" fmla="*/ 281 h 741"/>
                <a:gd name="T26" fmla="*/ 32 w 1041"/>
                <a:gd name="T27" fmla="*/ 364 h 741"/>
                <a:gd name="T28" fmla="*/ 46 w 1041"/>
                <a:gd name="T29" fmla="*/ 362 h 741"/>
                <a:gd name="T30" fmla="*/ 66 w 1041"/>
                <a:gd name="T31" fmla="*/ 319 h 741"/>
                <a:gd name="T32" fmla="*/ 52 w 1041"/>
                <a:gd name="T33" fmla="*/ 320 h 741"/>
                <a:gd name="T34" fmla="*/ 42 w 1041"/>
                <a:gd name="T35" fmla="*/ 303 h 741"/>
                <a:gd name="T36" fmla="*/ 58 w 1041"/>
                <a:gd name="T37" fmla="*/ 302 h 741"/>
                <a:gd name="T38" fmla="*/ 76 w 1041"/>
                <a:gd name="T39" fmla="*/ 301 h 741"/>
                <a:gd name="T40" fmla="*/ 73 w 1041"/>
                <a:gd name="T41" fmla="*/ 260 h 741"/>
                <a:gd name="T42" fmla="*/ 48 w 1041"/>
                <a:gd name="T43" fmla="*/ 261 h 741"/>
                <a:gd name="T44" fmla="*/ 50 w 1041"/>
                <a:gd name="T45" fmla="*/ 42 h 741"/>
                <a:gd name="T46" fmla="*/ 68 w 1041"/>
                <a:gd name="T47" fmla="*/ 41 h 741"/>
                <a:gd name="T48" fmla="*/ 105 w 1041"/>
                <a:gd name="T49" fmla="*/ 42 h 741"/>
                <a:gd name="T50" fmla="*/ 156 w 1041"/>
                <a:gd name="T51" fmla="*/ 53 h 741"/>
                <a:gd name="T52" fmla="*/ 200 w 1041"/>
                <a:gd name="T53" fmla="*/ 71 h 741"/>
                <a:gd name="T54" fmla="*/ 231 w 1041"/>
                <a:gd name="T55" fmla="*/ 97 h 741"/>
                <a:gd name="T56" fmla="*/ 278 w 1041"/>
                <a:gd name="T57" fmla="*/ 112 h 741"/>
                <a:gd name="T58" fmla="*/ 304 w 1041"/>
                <a:gd name="T59" fmla="*/ 83 h 741"/>
                <a:gd name="T60" fmla="*/ 342 w 1041"/>
                <a:gd name="T61" fmla="*/ 61 h 741"/>
                <a:gd name="T62" fmla="*/ 390 w 1041"/>
                <a:gd name="T63" fmla="*/ 46 h 741"/>
                <a:gd name="T64" fmla="*/ 443 w 1041"/>
                <a:gd name="T65" fmla="*/ 41 h 741"/>
                <a:gd name="T66" fmla="*/ 462 w 1041"/>
                <a:gd name="T67" fmla="*/ 42 h 741"/>
                <a:gd name="T68" fmla="*/ 480 w 1041"/>
                <a:gd name="T69" fmla="*/ 44 h 741"/>
                <a:gd name="T70" fmla="*/ 466 w 1041"/>
                <a:gd name="T71" fmla="*/ 260 h 741"/>
                <a:gd name="T72" fmla="*/ 448 w 1041"/>
                <a:gd name="T73" fmla="*/ 260 h 741"/>
                <a:gd name="T74" fmla="*/ 424 w 1041"/>
                <a:gd name="T75" fmla="*/ 260 h 741"/>
                <a:gd name="T76" fmla="*/ 399 w 1041"/>
                <a:gd name="T77" fmla="*/ 262 h 741"/>
                <a:gd name="T78" fmla="*/ 401 w 1041"/>
                <a:gd name="T79" fmla="*/ 277 h 741"/>
                <a:gd name="T80" fmla="*/ 413 w 1041"/>
                <a:gd name="T81" fmla="*/ 297 h 741"/>
                <a:gd name="T82" fmla="*/ 440 w 1041"/>
                <a:gd name="T83" fmla="*/ 301 h 741"/>
                <a:gd name="T84" fmla="*/ 471 w 1041"/>
                <a:gd name="T85" fmla="*/ 302 h 741"/>
                <a:gd name="T86" fmla="*/ 471 w 1041"/>
                <a:gd name="T87" fmla="*/ 320 h 741"/>
                <a:gd name="T88" fmla="*/ 452 w 1041"/>
                <a:gd name="T89" fmla="*/ 319 h 741"/>
                <a:gd name="T90" fmla="*/ 435 w 1041"/>
                <a:gd name="T91" fmla="*/ 319 h 741"/>
                <a:gd name="T92" fmla="*/ 433 w 1041"/>
                <a:gd name="T93" fmla="*/ 330 h 741"/>
                <a:gd name="T94" fmla="*/ 445 w 1041"/>
                <a:gd name="T95" fmla="*/ 351 h 741"/>
                <a:gd name="T96" fmla="*/ 462 w 1041"/>
                <a:gd name="T97" fmla="*/ 361 h 741"/>
                <a:gd name="T98" fmla="*/ 485 w 1041"/>
                <a:gd name="T99" fmla="*/ 363 h 741"/>
                <a:gd name="T100" fmla="*/ 521 w 1041"/>
                <a:gd name="T101" fmla="*/ 9 h 7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41"/>
                <a:gd name="T154" fmla="*/ 0 h 741"/>
                <a:gd name="T155" fmla="*/ 1041 w 1041"/>
                <a:gd name="T156" fmla="*/ 741 h 74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41" h="741">
                  <a:moveTo>
                    <a:pt x="1008" y="12"/>
                  </a:moveTo>
                  <a:lnTo>
                    <a:pt x="993" y="9"/>
                  </a:lnTo>
                  <a:lnTo>
                    <a:pt x="978" y="6"/>
                  </a:lnTo>
                  <a:lnTo>
                    <a:pt x="963" y="5"/>
                  </a:lnTo>
                  <a:lnTo>
                    <a:pt x="948" y="2"/>
                  </a:lnTo>
                  <a:lnTo>
                    <a:pt x="932" y="1"/>
                  </a:lnTo>
                  <a:lnTo>
                    <a:pt x="917" y="1"/>
                  </a:lnTo>
                  <a:lnTo>
                    <a:pt x="901" y="0"/>
                  </a:lnTo>
                  <a:lnTo>
                    <a:pt x="886" y="0"/>
                  </a:lnTo>
                  <a:lnTo>
                    <a:pt x="858" y="1"/>
                  </a:lnTo>
                  <a:lnTo>
                    <a:pt x="830" y="2"/>
                  </a:lnTo>
                  <a:lnTo>
                    <a:pt x="803" y="6"/>
                  </a:lnTo>
                  <a:lnTo>
                    <a:pt x="775" y="9"/>
                  </a:lnTo>
                  <a:lnTo>
                    <a:pt x="750" y="15"/>
                  </a:lnTo>
                  <a:lnTo>
                    <a:pt x="724" y="21"/>
                  </a:lnTo>
                  <a:lnTo>
                    <a:pt x="699" y="29"/>
                  </a:lnTo>
                  <a:lnTo>
                    <a:pt x="675" y="37"/>
                  </a:lnTo>
                  <a:lnTo>
                    <a:pt x="652" y="46"/>
                  </a:lnTo>
                  <a:lnTo>
                    <a:pt x="630" y="56"/>
                  </a:lnTo>
                  <a:lnTo>
                    <a:pt x="608" y="68"/>
                  </a:lnTo>
                  <a:lnTo>
                    <a:pt x="589" y="79"/>
                  </a:lnTo>
                  <a:lnTo>
                    <a:pt x="569" y="92"/>
                  </a:lnTo>
                  <a:lnTo>
                    <a:pt x="552" y="106"/>
                  </a:lnTo>
                  <a:lnTo>
                    <a:pt x="535" y="121"/>
                  </a:lnTo>
                  <a:lnTo>
                    <a:pt x="520" y="136"/>
                  </a:lnTo>
                  <a:lnTo>
                    <a:pt x="505" y="121"/>
                  </a:lnTo>
                  <a:lnTo>
                    <a:pt x="488" y="106"/>
                  </a:lnTo>
                  <a:lnTo>
                    <a:pt x="470" y="92"/>
                  </a:lnTo>
                  <a:lnTo>
                    <a:pt x="452" y="79"/>
                  </a:lnTo>
                  <a:lnTo>
                    <a:pt x="432" y="68"/>
                  </a:lnTo>
                  <a:lnTo>
                    <a:pt x="410" y="56"/>
                  </a:lnTo>
                  <a:lnTo>
                    <a:pt x="388" y="46"/>
                  </a:lnTo>
                  <a:lnTo>
                    <a:pt x="365" y="37"/>
                  </a:lnTo>
                  <a:lnTo>
                    <a:pt x="341" y="29"/>
                  </a:lnTo>
                  <a:lnTo>
                    <a:pt x="316" y="21"/>
                  </a:lnTo>
                  <a:lnTo>
                    <a:pt x="290" y="15"/>
                  </a:lnTo>
                  <a:lnTo>
                    <a:pt x="264" y="9"/>
                  </a:lnTo>
                  <a:lnTo>
                    <a:pt x="237" y="6"/>
                  </a:lnTo>
                  <a:lnTo>
                    <a:pt x="210" y="2"/>
                  </a:lnTo>
                  <a:lnTo>
                    <a:pt x="182" y="1"/>
                  </a:lnTo>
                  <a:lnTo>
                    <a:pt x="153" y="0"/>
                  </a:lnTo>
                  <a:lnTo>
                    <a:pt x="138" y="0"/>
                  </a:lnTo>
                  <a:lnTo>
                    <a:pt x="122" y="1"/>
                  </a:lnTo>
                  <a:lnTo>
                    <a:pt x="107" y="1"/>
                  </a:lnTo>
                  <a:lnTo>
                    <a:pt x="92" y="2"/>
                  </a:lnTo>
                  <a:lnTo>
                    <a:pt x="77" y="5"/>
                  </a:lnTo>
                  <a:lnTo>
                    <a:pt x="63" y="6"/>
                  </a:lnTo>
                  <a:lnTo>
                    <a:pt x="48" y="9"/>
                  </a:lnTo>
                  <a:lnTo>
                    <a:pt x="33" y="12"/>
                  </a:lnTo>
                  <a:lnTo>
                    <a:pt x="0" y="18"/>
                  </a:lnTo>
                  <a:lnTo>
                    <a:pt x="0" y="563"/>
                  </a:lnTo>
                  <a:lnTo>
                    <a:pt x="0" y="741"/>
                  </a:lnTo>
                  <a:lnTo>
                    <a:pt x="50" y="730"/>
                  </a:lnTo>
                  <a:lnTo>
                    <a:pt x="56" y="729"/>
                  </a:lnTo>
                  <a:lnTo>
                    <a:pt x="63" y="728"/>
                  </a:lnTo>
                  <a:lnTo>
                    <a:pt x="70" y="727"/>
                  </a:lnTo>
                  <a:lnTo>
                    <a:pt x="77" y="726"/>
                  </a:lnTo>
                  <a:lnTo>
                    <a:pt x="84" y="726"/>
                  </a:lnTo>
                  <a:lnTo>
                    <a:pt x="91" y="725"/>
                  </a:lnTo>
                  <a:lnTo>
                    <a:pt x="98" y="723"/>
                  </a:lnTo>
                  <a:lnTo>
                    <a:pt x="105" y="723"/>
                  </a:lnTo>
                  <a:lnTo>
                    <a:pt x="138" y="638"/>
                  </a:lnTo>
                  <a:lnTo>
                    <a:pt x="131" y="638"/>
                  </a:lnTo>
                  <a:lnTo>
                    <a:pt x="123" y="639"/>
                  </a:lnTo>
                  <a:lnTo>
                    <a:pt x="116" y="639"/>
                  </a:lnTo>
                  <a:lnTo>
                    <a:pt x="109" y="639"/>
                  </a:lnTo>
                  <a:lnTo>
                    <a:pt x="103" y="640"/>
                  </a:lnTo>
                  <a:lnTo>
                    <a:pt x="96" y="640"/>
                  </a:lnTo>
                  <a:lnTo>
                    <a:pt x="90" y="642"/>
                  </a:lnTo>
                  <a:lnTo>
                    <a:pt x="83" y="642"/>
                  </a:lnTo>
                  <a:lnTo>
                    <a:pt x="83" y="607"/>
                  </a:lnTo>
                  <a:lnTo>
                    <a:pt x="91" y="606"/>
                  </a:lnTo>
                  <a:lnTo>
                    <a:pt x="99" y="605"/>
                  </a:lnTo>
                  <a:lnTo>
                    <a:pt x="108" y="604"/>
                  </a:lnTo>
                  <a:lnTo>
                    <a:pt x="116" y="604"/>
                  </a:lnTo>
                  <a:lnTo>
                    <a:pt x="126" y="602"/>
                  </a:lnTo>
                  <a:lnTo>
                    <a:pt x="134" y="602"/>
                  </a:lnTo>
                  <a:lnTo>
                    <a:pt x="143" y="602"/>
                  </a:lnTo>
                  <a:lnTo>
                    <a:pt x="152" y="602"/>
                  </a:lnTo>
                  <a:lnTo>
                    <a:pt x="184" y="521"/>
                  </a:lnTo>
                  <a:lnTo>
                    <a:pt x="172" y="520"/>
                  </a:lnTo>
                  <a:lnTo>
                    <a:pt x="159" y="520"/>
                  </a:lnTo>
                  <a:lnTo>
                    <a:pt x="145" y="520"/>
                  </a:lnTo>
                  <a:lnTo>
                    <a:pt x="132" y="520"/>
                  </a:lnTo>
                  <a:lnTo>
                    <a:pt x="120" y="521"/>
                  </a:lnTo>
                  <a:lnTo>
                    <a:pt x="107" y="522"/>
                  </a:lnTo>
                  <a:lnTo>
                    <a:pt x="96" y="523"/>
                  </a:lnTo>
                  <a:lnTo>
                    <a:pt x="83" y="524"/>
                  </a:lnTo>
                  <a:lnTo>
                    <a:pt x="83" y="88"/>
                  </a:lnTo>
                  <a:lnTo>
                    <a:pt x="91" y="86"/>
                  </a:lnTo>
                  <a:lnTo>
                    <a:pt x="100" y="85"/>
                  </a:lnTo>
                  <a:lnTo>
                    <a:pt x="108" y="84"/>
                  </a:lnTo>
                  <a:lnTo>
                    <a:pt x="117" y="84"/>
                  </a:lnTo>
                  <a:lnTo>
                    <a:pt x="126" y="83"/>
                  </a:lnTo>
                  <a:lnTo>
                    <a:pt x="135" y="83"/>
                  </a:lnTo>
                  <a:lnTo>
                    <a:pt x="144" y="83"/>
                  </a:lnTo>
                  <a:lnTo>
                    <a:pt x="153" y="83"/>
                  </a:lnTo>
                  <a:lnTo>
                    <a:pt x="181" y="84"/>
                  </a:lnTo>
                  <a:lnTo>
                    <a:pt x="209" y="85"/>
                  </a:lnTo>
                  <a:lnTo>
                    <a:pt x="235" y="89"/>
                  </a:lnTo>
                  <a:lnTo>
                    <a:pt x="262" y="93"/>
                  </a:lnTo>
                  <a:lnTo>
                    <a:pt x="287" y="99"/>
                  </a:lnTo>
                  <a:lnTo>
                    <a:pt x="311" y="106"/>
                  </a:lnTo>
                  <a:lnTo>
                    <a:pt x="334" y="113"/>
                  </a:lnTo>
                  <a:lnTo>
                    <a:pt x="357" y="122"/>
                  </a:lnTo>
                  <a:lnTo>
                    <a:pt x="378" y="132"/>
                  </a:lnTo>
                  <a:lnTo>
                    <a:pt x="399" y="143"/>
                  </a:lnTo>
                  <a:lnTo>
                    <a:pt x="417" y="154"/>
                  </a:lnTo>
                  <a:lnTo>
                    <a:pt x="433" y="167"/>
                  </a:lnTo>
                  <a:lnTo>
                    <a:pt x="449" y="181"/>
                  </a:lnTo>
                  <a:lnTo>
                    <a:pt x="462" y="195"/>
                  </a:lnTo>
                  <a:lnTo>
                    <a:pt x="475" y="210"/>
                  </a:lnTo>
                  <a:lnTo>
                    <a:pt x="484" y="225"/>
                  </a:lnTo>
                  <a:lnTo>
                    <a:pt x="520" y="290"/>
                  </a:lnTo>
                  <a:lnTo>
                    <a:pt x="556" y="225"/>
                  </a:lnTo>
                  <a:lnTo>
                    <a:pt x="566" y="210"/>
                  </a:lnTo>
                  <a:lnTo>
                    <a:pt x="578" y="195"/>
                  </a:lnTo>
                  <a:lnTo>
                    <a:pt x="591" y="181"/>
                  </a:lnTo>
                  <a:lnTo>
                    <a:pt x="607" y="167"/>
                  </a:lnTo>
                  <a:lnTo>
                    <a:pt x="623" y="154"/>
                  </a:lnTo>
                  <a:lnTo>
                    <a:pt x="642" y="143"/>
                  </a:lnTo>
                  <a:lnTo>
                    <a:pt x="662" y="132"/>
                  </a:lnTo>
                  <a:lnTo>
                    <a:pt x="683" y="122"/>
                  </a:lnTo>
                  <a:lnTo>
                    <a:pt x="705" y="113"/>
                  </a:lnTo>
                  <a:lnTo>
                    <a:pt x="729" y="106"/>
                  </a:lnTo>
                  <a:lnTo>
                    <a:pt x="753" y="99"/>
                  </a:lnTo>
                  <a:lnTo>
                    <a:pt x="779" y="93"/>
                  </a:lnTo>
                  <a:lnTo>
                    <a:pt x="805" y="89"/>
                  </a:lnTo>
                  <a:lnTo>
                    <a:pt x="832" y="85"/>
                  </a:lnTo>
                  <a:lnTo>
                    <a:pt x="858" y="84"/>
                  </a:lnTo>
                  <a:lnTo>
                    <a:pt x="886" y="83"/>
                  </a:lnTo>
                  <a:lnTo>
                    <a:pt x="895" y="83"/>
                  </a:lnTo>
                  <a:lnTo>
                    <a:pt x="904" y="83"/>
                  </a:lnTo>
                  <a:lnTo>
                    <a:pt x="914" y="83"/>
                  </a:lnTo>
                  <a:lnTo>
                    <a:pt x="923" y="84"/>
                  </a:lnTo>
                  <a:lnTo>
                    <a:pt x="932" y="84"/>
                  </a:lnTo>
                  <a:lnTo>
                    <a:pt x="941" y="85"/>
                  </a:lnTo>
                  <a:lnTo>
                    <a:pt x="949" y="86"/>
                  </a:lnTo>
                  <a:lnTo>
                    <a:pt x="959" y="88"/>
                  </a:lnTo>
                  <a:lnTo>
                    <a:pt x="959" y="524"/>
                  </a:lnTo>
                  <a:lnTo>
                    <a:pt x="949" y="523"/>
                  </a:lnTo>
                  <a:lnTo>
                    <a:pt x="941" y="522"/>
                  </a:lnTo>
                  <a:lnTo>
                    <a:pt x="932" y="521"/>
                  </a:lnTo>
                  <a:lnTo>
                    <a:pt x="923" y="521"/>
                  </a:lnTo>
                  <a:lnTo>
                    <a:pt x="914" y="520"/>
                  </a:lnTo>
                  <a:lnTo>
                    <a:pt x="904" y="520"/>
                  </a:lnTo>
                  <a:lnTo>
                    <a:pt x="895" y="520"/>
                  </a:lnTo>
                  <a:lnTo>
                    <a:pt x="886" y="520"/>
                  </a:lnTo>
                  <a:lnTo>
                    <a:pt x="873" y="520"/>
                  </a:lnTo>
                  <a:lnTo>
                    <a:pt x="861" y="520"/>
                  </a:lnTo>
                  <a:lnTo>
                    <a:pt x="848" y="521"/>
                  </a:lnTo>
                  <a:lnTo>
                    <a:pt x="835" y="522"/>
                  </a:lnTo>
                  <a:lnTo>
                    <a:pt x="823" y="523"/>
                  </a:lnTo>
                  <a:lnTo>
                    <a:pt x="810" y="524"/>
                  </a:lnTo>
                  <a:lnTo>
                    <a:pt x="798" y="525"/>
                  </a:lnTo>
                  <a:lnTo>
                    <a:pt x="786" y="528"/>
                  </a:lnTo>
                  <a:lnTo>
                    <a:pt x="791" y="536"/>
                  </a:lnTo>
                  <a:lnTo>
                    <a:pt x="796" y="545"/>
                  </a:lnTo>
                  <a:lnTo>
                    <a:pt x="802" y="554"/>
                  </a:lnTo>
                  <a:lnTo>
                    <a:pt x="808" y="563"/>
                  </a:lnTo>
                  <a:lnTo>
                    <a:pt x="813" y="574"/>
                  </a:lnTo>
                  <a:lnTo>
                    <a:pt x="819" y="584"/>
                  </a:lnTo>
                  <a:lnTo>
                    <a:pt x="825" y="594"/>
                  </a:lnTo>
                  <a:lnTo>
                    <a:pt x="832" y="605"/>
                  </a:lnTo>
                  <a:lnTo>
                    <a:pt x="848" y="604"/>
                  </a:lnTo>
                  <a:lnTo>
                    <a:pt x="863" y="602"/>
                  </a:lnTo>
                  <a:lnTo>
                    <a:pt x="879" y="602"/>
                  </a:lnTo>
                  <a:lnTo>
                    <a:pt x="895" y="602"/>
                  </a:lnTo>
                  <a:lnTo>
                    <a:pt x="911" y="602"/>
                  </a:lnTo>
                  <a:lnTo>
                    <a:pt x="927" y="604"/>
                  </a:lnTo>
                  <a:lnTo>
                    <a:pt x="942" y="605"/>
                  </a:lnTo>
                  <a:lnTo>
                    <a:pt x="959" y="607"/>
                  </a:lnTo>
                  <a:lnTo>
                    <a:pt x="959" y="642"/>
                  </a:lnTo>
                  <a:lnTo>
                    <a:pt x="949" y="640"/>
                  </a:lnTo>
                  <a:lnTo>
                    <a:pt x="941" y="640"/>
                  </a:lnTo>
                  <a:lnTo>
                    <a:pt x="932" y="639"/>
                  </a:lnTo>
                  <a:lnTo>
                    <a:pt x="923" y="639"/>
                  </a:lnTo>
                  <a:lnTo>
                    <a:pt x="914" y="638"/>
                  </a:lnTo>
                  <a:lnTo>
                    <a:pt x="904" y="638"/>
                  </a:lnTo>
                  <a:lnTo>
                    <a:pt x="895" y="638"/>
                  </a:lnTo>
                  <a:lnTo>
                    <a:pt x="886" y="638"/>
                  </a:lnTo>
                  <a:lnTo>
                    <a:pt x="878" y="638"/>
                  </a:lnTo>
                  <a:lnTo>
                    <a:pt x="870" y="638"/>
                  </a:lnTo>
                  <a:lnTo>
                    <a:pt x="861" y="638"/>
                  </a:lnTo>
                  <a:lnTo>
                    <a:pt x="853" y="639"/>
                  </a:lnTo>
                  <a:lnTo>
                    <a:pt x="858" y="650"/>
                  </a:lnTo>
                  <a:lnTo>
                    <a:pt x="865" y="660"/>
                  </a:lnTo>
                  <a:lnTo>
                    <a:pt x="871" y="670"/>
                  </a:lnTo>
                  <a:lnTo>
                    <a:pt x="877" y="681"/>
                  </a:lnTo>
                  <a:lnTo>
                    <a:pt x="882" y="691"/>
                  </a:lnTo>
                  <a:lnTo>
                    <a:pt x="889" y="702"/>
                  </a:lnTo>
                  <a:lnTo>
                    <a:pt x="895" y="711"/>
                  </a:lnTo>
                  <a:lnTo>
                    <a:pt x="901" y="721"/>
                  </a:lnTo>
                  <a:lnTo>
                    <a:pt x="912" y="721"/>
                  </a:lnTo>
                  <a:lnTo>
                    <a:pt x="924" y="722"/>
                  </a:lnTo>
                  <a:lnTo>
                    <a:pt x="935" y="723"/>
                  </a:lnTo>
                  <a:lnTo>
                    <a:pt x="947" y="723"/>
                  </a:lnTo>
                  <a:lnTo>
                    <a:pt x="959" y="726"/>
                  </a:lnTo>
                  <a:lnTo>
                    <a:pt x="970" y="727"/>
                  </a:lnTo>
                  <a:lnTo>
                    <a:pt x="982" y="728"/>
                  </a:lnTo>
                  <a:lnTo>
                    <a:pt x="992" y="730"/>
                  </a:lnTo>
                  <a:lnTo>
                    <a:pt x="1041" y="741"/>
                  </a:lnTo>
                  <a:lnTo>
                    <a:pt x="1041" y="18"/>
                  </a:lnTo>
                  <a:lnTo>
                    <a:pt x="100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6" name="Freeform 28"/>
            <p:cNvSpPr>
              <a:spLocks/>
            </p:cNvSpPr>
            <p:nvPr/>
          </p:nvSpPr>
          <p:spPr bwMode="auto">
            <a:xfrm>
              <a:off x="4619" y="3199"/>
              <a:ext cx="57" cy="43"/>
            </a:xfrm>
            <a:custGeom>
              <a:avLst/>
              <a:gdLst>
                <a:gd name="T0" fmla="*/ 17 w 114"/>
                <a:gd name="T1" fmla="*/ 0 h 87"/>
                <a:gd name="T2" fmla="*/ 0 w 114"/>
                <a:gd name="T3" fmla="*/ 42 h 87"/>
                <a:gd name="T4" fmla="*/ 7 w 114"/>
                <a:gd name="T5" fmla="*/ 42 h 87"/>
                <a:gd name="T6" fmla="*/ 14 w 114"/>
                <a:gd name="T7" fmla="*/ 41 h 87"/>
                <a:gd name="T8" fmla="*/ 21 w 114"/>
                <a:gd name="T9" fmla="*/ 41 h 87"/>
                <a:gd name="T10" fmla="*/ 29 w 114"/>
                <a:gd name="T11" fmla="*/ 41 h 87"/>
                <a:gd name="T12" fmla="*/ 36 w 114"/>
                <a:gd name="T13" fmla="*/ 41 h 87"/>
                <a:gd name="T14" fmla="*/ 43 w 114"/>
                <a:gd name="T15" fmla="*/ 42 h 87"/>
                <a:gd name="T16" fmla="*/ 50 w 114"/>
                <a:gd name="T17" fmla="*/ 42 h 87"/>
                <a:gd name="T18" fmla="*/ 57 w 114"/>
                <a:gd name="T19" fmla="*/ 43 h 87"/>
                <a:gd name="T20" fmla="*/ 54 w 114"/>
                <a:gd name="T21" fmla="*/ 2 h 87"/>
                <a:gd name="T22" fmla="*/ 50 w 114"/>
                <a:gd name="T23" fmla="*/ 1 h 87"/>
                <a:gd name="T24" fmla="*/ 45 w 114"/>
                <a:gd name="T25" fmla="*/ 1 h 87"/>
                <a:gd name="T26" fmla="*/ 40 w 114"/>
                <a:gd name="T27" fmla="*/ 0 h 87"/>
                <a:gd name="T28" fmla="*/ 36 w 114"/>
                <a:gd name="T29" fmla="*/ 0 h 87"/>
                <a:gd name="T30" fmla="*/ 31 w 114"/>
                <a:gd name="T31" fmla="*/ 0 h 87"/>
                <a:gd name="T32" fmla="*/ 26 w 114"/>
                <a:gd name="T33" fmla="*/ 0 h 87"/>
                <a:gd name="T34" fmla="*/ 21 w 114"/>
                <a:gd name="T35" fmla="*/ 0 h 87"/>
                <a:gd name="T36" fmla="*/ 17 w 114"/>
                <a:gd name="T37" fmla="*/ 0 h 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87"/>
                <a:gd name="T59" fmla="*/ 114 w 114"/>
                <a:gd name="T60" fmla="*/ 87 h 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87">
                  <a:moveTo>
                    <a:pt x="33" y="0"/>
                  </a:moveTo>
                  <a:lnTo>
                    <a:pt x="0" y="85"/>
                  </a:lnTo>
                  <a:lnTo>
                    <a:pt x="14" y="84"/>
                  </a:lnTo>
                  <a:lnTo>
                    <a:pt x="29" y="83"/>
                  </a:lnTo>
                  <a:lnTo>
                    <a:pt x="42" y="83"/>
                  </a:lnTo>
                  <a:lnTo>
                    <a:pt x="57" y="83"/>
                  </a:lnTo>
                  <a:lnTo>
                    <a:pt x="71" y="83"/>
                  </a:lnTo>
                  <a:lnTo>
                    <a:pt x="86" y="84"/>
                  </a:lnTo>
                  <a:lnTo>
                    <a:pt x="100" y="85"/>
                  </a:lnTo>
                  <a:lnTo>
                    <a:pt x="114" y="87"/>
                  </a:lnTo>
                  <a:lnTo>
                    <a:pt x="108" y="4"/>
                  </a:lnTo>
                  <a:lnTo>
                    <a:pt x="99" y="2"/>
                  </a:lnTo>
                  <a:lnTo>
                    <a:pt x="90" y="2"/>
                  </a:lnTo>
                  <a:lnTo>
                    <a:pt x="80" y="1"/>
                  </a:lnTo>
                  <a:lnTo>
                    <a:pt x="71" y="1"/>
                  </a:lnTo>
                  <a:lnTo>
                    <a:pt x="62" y="0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7" name="Freeform 29"/>
            <p:cNvSpPr>
              <a:spLocks/>
            </p:cNvSpPr>
            <p:nvPr/>
          </p:nvSpPr>
          <p:spPr bwMode="auto">
            <a:xfrm>
              <a:off x="4969" y="3200"/>
              <a:ext cx="48" cy="42"/>
            </a:xfrm>
            <a:custGeom>
              <a:avLst/>
              <a:gdLst>
                <a:gd name="T0" fmla="*/ 0 w 97"/>
                <a:gd name="T1" fmla="*/ 3 h 84"/>
                <a:gd name="T2" fmla="*/ 12 w 97"/>
                <a:gd name="T3" fmla="*/ 42 h 84"/>
                <a:gd name="T4" fmla="*/ 17 w 97"/>
                <a:gd name="T5" fmla="*/ 42 h 84"/>
                <a:gd name="T6" fmla="*/ 21 w 97"/>
                <a:gd name="T7" fmla="*/ 42 h 84"/>
                <a:gd name="T8" fmla="*/ 26 w 97"/>
                <a:gd name="T9" fmla="*/ 41 h 84"/>
                <a:gd name="T10" fmla="*/ 30 w 97"/>
                <a:gd name="T11" fmla="*/ 41 h 84"/>
                <a:gd name="T12" fmla="*/ 34 w 97"/>
                <a:gd name="T13" fmla="*/ 41 h 84"/>
                <a:gd name="T14" fmla="*/ 39 w 97"/>
                <a:gd name="T15" fmla="*/ 41 h 84"/>
                <a:gd name="T16" fmla="*/ 44 w 97"/>
                <a:gd name="T17" fmla="*/ 41 h 84"/>
                <a:gd name="T18" fmla="*/ 48 w 97"/>
                <a:gd name="T19" fmla="*/ 41 h 84"/>
                <a:gd name="T20" fmla="*/ 45 w 97"/>
                <a:gd name="T21" fmla="*/ 36 h 84"/>
                <a:gd name="T22" fmla="*/ 42 w 97"/>
                <a:gd name="T23" fmla="*/ 31 h 84"/>
                <a:gd name="T24" fmla="*/ 39 w 97"/>
                <a:gd name="T25" fmla="*/ 26 h 84"/>
                <a:gd name="T26" fmla="*/ 36 w 97"/>
                <a:gd name="T27" fmla="*/ 21 h 84"/>
                <a:gd name="T28" fmla="*/ 33 w 97"/>
                <a:gd name="T29" fmla="*/ 15 h 84"/>
                <a:gd name="T30" fmla="*/ 30 w 97"/>
                <a:gd name="T31" fmla="*/ 11 h 84"/>
                <a:gd name="T32" fmla="*/ 27 w 97"/>
                <a:gd name="T33" fmla="*/ 5 h 84"/>
                <a:gd name="T34" fmla="*/ 24 w 97"/>
                <a:gd name="T35" fmla="*/ 0 h 84"/>
                <a:gd name="T36" fmla="*/ 21 w 97"/>
                <a:gd name="T37" fmla="*/ 0 h 84"/>
                <a:gd name="T38" fmla="*/ 18 w 97"/>
                <a:gd name="T39" fmla="*/ 1 h 84"/>
                <a:gd name="T40" fmla="*/ 15 w 97"/>
                <a:gd name="T41" fmla="*/ 1 h 84"/>
                <a:gd name="T42" fmla="*/ 12 w 97"/>
                <a:gd name="T43" fmla="*/ 1 h 84"/>
                <a:gd name="T44" fmla="*/ 9 w 97"/>
                <a:gd name="T45" fmla="*/ 1 h 84"/>
                <a:gd name="T46" fmla="*/ 6 w 97"/>
                <a:gd name="T47" fmla="*/ 2 h 84"/>
                <a:gd name="T48" fmla="*/ 3 w 97"/>
                <a:gd name="T49" fmla="*/ 2 h 84"/>
                <a:gd name="T50" fmla="*/ 0 w 97"/>
                <a:gd name="T51" fmla="*/ 3 h 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84"/>
                <a:gd name="T80" fmla="*/ 97 w 97"/>
                <a:gd name="T81" fmla="*/ 84 h 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84">
                  <a:moveTo>
                    <a:pt x="0" y="5"/>
                  </a:moveTo>
                  <a:lnTo>
                    <a:pt x="24" y="84"/>
                  </a:lnTo>
                  <a:lnTo>
                    <a:pt x="34" y="83"/>
                  </a:lnTo>
                  <a:lnTo>
                    <a:pt x="43" y="83"/>
                  </a:lnTo>
                  <a:lnTo>
                    <a:pt x="52" y="82"/>
                  </a:lnTo>
                  <a:lnTo>
                    <a:pt x="61" y="82"/>
                  </a:lnTo>
                  <a:lnTo>
                    <a:pt x="69" y="82"/>
                  </a:lnTo>
                  <a:lnTo>
                    <a:pt x="78" y="82"/>
                  </a:lnTo>
                  <a:lnTo>
                    <a:pt x="88" y="82"/>
                  </a:lnTo>
                  <a:lnTo>
                    <a:pt x="97" y="82"/>
                  </a:lnTo>
                  <a:lnTo>
                    <a:pt x="91" y="72"/>
                  </a:lnTo>
                  <a:lnTo>
                    <a:pt x="85" y="63"/>
                  </a:lnTo>
                  <a:lnTo>
                    <a:pt x="78" y="52"/>
                  </a:lnTo>
                  <a:lnTo>
                    <a:pt x="73" y="42"/>
                  </a:lnTo>
                  <a:lnTo>
                    <a:pt x="67" y="31"/>
                  </a:lnTo>
                  <a:lnTo>
                    <a:pt x="61" y="21"/>
                  </a:lnTo>
                  <a:lnTo>
                    <a:pt x="54" y="11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7" y="1"/>
                  </a:lnTo>
                  <a:lnTo>
                    <a:pt x="30" y="1"/>
                  </a:lnTo>
                  <a:lnTo>
                    <a:pt x="24" y="3"/>
                  </a:lnTo>
                  <a:lnTo>
                    <a:pt x="19" y="3"/>
                  </a:lnTo>
                  <a:lnTo>
                    <a:pt x="13" y="4"/>
                  </a:lnTo>
                  <a:lnTo>
                    <a:pt x="6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8" name="Freeform 30"/>
            <p:cNvSpPr>
              <a:spLocks/>
            </p:cNvSpPr>
            <p:nvPr/>
          </p:nvSpPr>
          <p:spPr bwMode="auto">
            <a:xfrm>
              <a:off x="4670" y="3141"/>
              <a:ext cx="311" cy="155"/>
            </a:xfrm>
            <a:custGeom>
              <a:avLst/>
              <a:gdLst>
                <a:gd name="T0" fmla="*/ 186 w 622"/>
                <a:gd name="T1" fmla="*/ 96 h 311"/>
                <a:gd name="T2" fmla="*/ 203 w 622"/>
                <a:gd name="T3" fmla="*/ 81 h 311"/>
                <a:gd name="T4" fmla="*/ 223 w 622"/>
                <a:gd name="T5" fmla="*/ 67 h 311"/>
                <a:gd name="T6" fmla="*/ 248 w 622"/>
                <a:gd name="T7" fmla="*/ 56 h 311"/>
                <a:gd name="T8" fmla="*/ 275 w 622"/>
                <a:gd name="T9" fmla="*/ 48 h 311"/>
                <a:gd name="T10" fmla="*/ 282 w 622"/>
                <a:gd name="T11" fmla="*/ 4 h 311"/>
                <a:gd name="T12" fmla="*/ 253 w 622"/>
                <a:gd name="T13" fmla="*/ 11 h 311"/>
                <a:gd name="T14" fmla="*/ 227 w 622"/>
                <a:gd name="T15" fmla="*/ 20 h 311"/>
                <a:gd name="T16" fmla="*/ 203 w 622"/>
                <a:gd name="T17" fmla="*/ 31 h 311"/>
                <a:gd name="T18" fmla="*/ 181 w 622"/>
                <a:gd name="T19" fmla="*/ 45 h 311"/>
                <a:gd name="T20" fmla="*/ 162 w 622"/>
                <a:gd name="T21" fmla="*/ 61 h 311"/>
                <a:gd name="T22" fmla="*/ 143 w 622"/>
                <a:gd name="T23" fmla="*/ 53 h 311"/>
                <a:gd name="T24" fmla="*/ 119 w 622"/>
                <a:gd name="T25" fmla="*/ 36 h 311"/>
                <a:gd name="T26" fmla="*/ 90 w 622"/>
                <a:gd name="T27" fmla="*/ 21 h 311"/>
                <a:gd name="T28" fmla="*/ 58 w 622"/>
                <a:gd name="T29" fmla="*/ 10 h 311"/>
                <a:gd name="T30" fmla="*/ 24 w 622"/>
                <a:gd name="T31" fmla="*/ 3 h 311"/>
                <a:gd name="T32" fmla="*/ 3 w 622"/>
                <a:gd name="T33" fmla="*/ 41 h 311"/>
                <a:gd name="T34" fmla="*/ 36 w 622"/>
                <a:gd name="T35" fmla="*/ 47 h 311"/>
                <a:gd name="T36" fmla="*/ 66 w 622"/>
                <a:gd name="T37" fmla="*/ 56 h 311"/>
                <a:gd name="T38" fmla="*/ 92 w 622"/>
                <a:gd name="T39" fmla="*/ 68 h 311"/>
                <a:gd name="T40" fmla="*/ 114 w 622"/>
                <a:gd name="T41" fmla="*/ 83 h 311"/>
                <a:gd name="T42" fmla="*/ 132 w 622"/>
                <a:gd name="T43" fmla="*/ 101 h 311"/>
                <a:gd name="T44" fmla="*/ 123 w 622"/>
                <a:gd name="T45" fmla="*/ 98 h 311"/>
                <a:gd name="T46" fmla="*/ 101 w 622"/>
                <a:gd name="T47" fmla="*/ 85 h 311"/>
                <a:gd name="T48" fmla="*/ 78 w 622"/>
                <a:gd name="T49" fmla="*/ 76 h 311"/>
                <a:gd name="T50" fmla="*/ 51 w 622"/>
                <a:gd name="T51" fmla="*/ 68 h 311"/>
                <a:gd name="T52" fmla="*/ 23 w 622"/>
                <a:gd name="T53" fmla="*/ 62 h 311"/>
                <a:gd name="T54" fmla="*/ 6 w 622"/>
                <a:gd name="T55" fmla="*/ 101 h 311"/>
                <a:gd name="T56" fmla="*/ 35 w 622"/>
                <a:gd name="T57" fmla="*/ 106 h 311"/>
                <a:gd name="T58" fmla="*/ 61 w 622"/>
                <a:gd name="T59" fmla="*/ 114 h 311"/>
                <a:gd name="T60" fmla="*/ 85 w 622"/>
                <a:gd name="T61" fmla="*/ 124 h 311"/>
                <a:gd name="T62" fmla="*/ 106 w 622"/>
                <a:gd name="T63" fmla="*/ 136 h 311"/>
                <a:gd name="T64" fmla="*/ 123 w 622"/>
                <a:gd name="T65" fmla="*/ 150 h 311"/>
                <a:gd name="T66" fmla="*/ 191 w 622"/>
                <a:gd name="T67" fmla="*/ 150 h 311"/>
                <a:gd name="T68" fmla="*/ 208 w 622"/>
                <a:gd name="T69" fmla="*/ 135 h 311"/>
                <a:gd name="T70" fmla="*/ 230 w 622"/>
                <a:gd name="T71" fmla="*/ 123 h 311"/>
                <a:gd name="T72" fmla="*/ 254 w 622"/>
                <a:gd name="T73" fmla="*/ 113 h 311"/>
                <a:gd name="T74" fmla="*/ 282 w 622"/>
                <a:gd name="T75" fmla="*/ 105 h 311"/>
                <a:gd name="T76" fmla="*/ 311 w 622"/>
                <a:gd name="T77" fmla="*/ 100 h 311"/>
                <a:gd name="T78" fmla="*/ 282 w 622"/>
                <a:gd name="T79" fmla="*/ 64 h 311"/>
                <a:gd name="T80" fmla="*/ 257 w 622"/>
                <a:gd name="T81" fmla="*/ 69 h 311"/>
                <a:gd name="T82" fmla="*/ 232 w 622"/>
                <a:gd name="T83" fmla="*/ 77 h 311"/>
                <a:gd name="T84" fmla="*/ 210 w 622"/>
                <a:gd name="T85" fmla="*/ 87 h 311"/>
                <a:gd name="T86" fmla="*/ 189 w 622"/>
                <a:gd name="T87" fmla="*/ 99 h 3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22"/>
                <a:gd name="T133" fmla="*/ 0 h 311"/>
                <a:gd name="T134" fmla="*/ 622 w 622"/>
                <a:gd name="T135" fmla="*/ 311 h 3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22" h="311">
                  <a:moveTo>
                    <a:pt x="355" y="215"/>
                  </a:moveTo>
                  <a:lnTo>
                    <a:pt x="363" y="204"/>
                  </a:lnTo>
                  <a:lnTo>
                    <a:pt x="372" y="192"/>
                  </a:lnTo>
                  <a:lnTo>
                    <a:pt x="382" y="182"/>
                  </a:lnTo>
                  <a:lnTo>
                    <a:pt x="393" y="171"/>
                  </a:lnTo>
                  <a:lnTo>
                    <a:pt x="406" y="162"/>
                  </a:lnTo>
                  <a:lnTo>
                    <a:pt x="418" y="152"/>
                  </a:lnTo>
                  <a:lnTo>
                    <a:pt x="432" y="144"/>
                  </a:lnTo>
                  <a:lnTo>
                    <a:pt x="447" y="135"/>
                  </a:lnTo>
                  <a:lnTo>
                    <a:pt x="462" y="128"/>
                  </a:lnTo>
                  <a:lnTo>
                    <a:pt x="478" y="120"/>
                  </a:lnTo>
                  <a:lnTo>
                    <a:pt x="496" y="113"/>
                  </a:lnTo>
                  <a:lnTo>
                    <a:pt x="513" y="107"/>
                  </a:lnTo>
                  <a:lnTo>
                    <a:pt x="530" y="101"/>
                  </a:lnTo>
                  <a:lnTo>
                    <a:pt x="550" y="97"/>
                  </a:lnTo>
                  <a:lnTo>
                    <a:pt x="568" y="92"/>
                  </a:lnTo>
                  <a:lnTo>
                    <a:pt x="588" y="89"/>
                  </a:lnTo>
                  <a:lnTo>
                    <a:pt x="564" y="8"/>
                  </a:lnTo>
                  <a:lnTo>
                    <a:pt x="544" y="11"/>
                  </a:lnTo>
                  <a:lnTo>
                    <a:pt x="526" y="16"/>
                  </a:lnTo>
                  <a:lnTo>
                    <a:pt x="507" y="22"/>
                  </a:lnTo>
                  <a:lnTo>
                    <a:pt x="489" y="27"/>
                  </a:lnTo>
                  <a:lnTo>
                    <a:pt x="471" y="33"/>
                  </a:lnTo>
                  <a:lnTo>
                    <a:pt x="454" y="40"/>
                  </a:lnTo>
                  <a:lnTo>
                    <a:pt x="437" y="47"/>
                  </a:lnTo>
                  <a:lnTo>
                    <a:pt x="421" y="55"/>
                  </a:lnTo>
                  <a:lnTo>
                    <a:pt x="406" y="63"/>
                  </a:lnTo>
                  <a:lnTo>
                    <a:pt x="390" y="72"/>
                  </a:lnTo>
                  <a:lnTo>
                    <a:pt x="376" y="82"/>
                  </a:lnTo>
                  <a:lnTo>
                    <a:pt x="362" y="91"/>
                  </a:lnTo>
                  <a:lnTo>
                    <a:pt x="349" y="101"/>
                  </a:lnTo>
                  <a:lnTo>
                    <a:pt x="337" y="112"/>
                  </a:lnTo>
                  <a:lnTo>
                    <a:pt x="325" y="122"/>
                  </a:lnTo>
                  <a:lnTo>
                    <a:pt x="314" y="133"/>
                  </a:lnTo>
                  <a:lnTo>
                    <a:pt x="301" y="120"/>
                  </a:lnTo>
                  <a:lnTo>
                    <a:pt x="286" y="107"/>
                  </a:lnTo>
                  <a:lnTo>
                    <a:pt x="271" y="94"/>
                  </a:lnTo>
                  <a:lnTo>
                    <a:pt x="255" y="83"/>
                  </a:lnTo>
                  <a:lnTo>
                    <a:pt x="238" y="72"/>
                  </a:lnTo>
                  <a:lnTo>
                    <a:pt x="219" y="62"/>
                  </a:lnTo>
                  <a:lnTo>
                    <a:pt x="201" y="52"/>
                  </a:lnTo>
                  <a:lnTo>
                    <a:pt x="181" y="42"/>
                  </a:lnTo>
                  <a:lnTo>
                    <a:pt x="160" y="34"/>
                  </a:lnTo>
                  <a:lnTo>
                    <a:pt x="138" y="27"/>
                  </a:lnTo>
                  <a:lnTo>
                    <a:pt x="117" y="21"/>
                  </a:lnTo>
                  <a:lnTo>
                    <a:pt x="95" y="15"/>
                  </a:lnTo>
                  <a:lnTo>
                    <a:pt x="72" y="10"/>
                  </a:lnTo>
                  <a:lnTo>
                    <a:pt x="49" y="6"/>
                  </a:lnTo>
                  <a:lnTo>
                    <a:pt x="24" y="2"/>
                  </a:lnTo>
                  <a:lnTo>
                    <a:pt x="0" y="0"/>
                  </a:lnTo>
                  <a:lnTo>
                    <a:pt x="6" y="83"/>
                  </a:lnTo>
                  <a:lnTo>
                    <a:pt x="28" y="85"/>
                  </a:lnTo>
                  <a:lnTo>
                    <a:pt x="50" y="90"/>
                  </a:lnTo>
                  <a:lnTo>
                    <a:pt x="72" y="94"/>
                  </a:lnTo>
                  <a:lnTo>
                    <a:pt x="92" y="99"/>
                  </a:lnTo>
                  <a:lnTo>
                    <a:pt x="112" y="105"/>
                  </a:lnTo>
                  <a:lnTo>
                    <a:pt x="132" y="112"/>
                  </a:lnTo>
                  <a:lnTo>
                    <a:pt x="150" y="120"/>
                  </a:lnTo>
                  <a:lnTo>
                    <a:pt x="168" y="128"/>
                  </a:lnTo>
                  <a:lnTo>
                    <a:pt x="185" y="137"/>
                  </a:lnTo>
                  <a:lnTo>
                    <a:pt x="201" y="146"/>
                  </a:lnTo>
                  <a:lnTo>
                    <a:pt x="216" y="157"/>
                  </a:lnTo>
                  <a:lnTo>
                    <a:pt x="229" y="167"/>
                  </a:lnTo>
                  <a:lnTo>
                    <a:pt x="242" y="178"/>
                  </a:lnTo>
                  <a:lnTo>
                    <a:pt x="254" y="190"/>
                  </a:lnTo>
                  <a:lnTo>
                    <a:pt x="264" y="203"/>
                  </a:lnTo>
                  <a:lnTo>
                    <a:pt x="273" y="215"/>
                  </a:lnTo>
                  <a:lnTo>
                    <a:pt x="261" y="206"/>
                  </a:lnTo>
                  <a:lnTo>
                    <a:pt x="247" y="197"/>
                  </a:lnTo>
                  <a:lnTo>
                    <a:pt x="233" y="188"/>
                  </a:lnTo>
                  <a:lnTo>
                    <a:pt x="218" y="180"/>
                  </a:lnTo>
                  <a:lnTo>
                    <a:pt x="203" y="171"/>
                  </a:lnTo>
                  <a:lnTo>
                    <a:pt x="187" y="165"/>
                  </a:lnTo>
                  <a:lnTo>
                    <a:pt x="171" y="158"/>
                  </a:lnTo>
                  <a:lnTo>
                    <a:pt x="155" y="152"/>
                  </a:lnTo>
                  <a:lnTo>
                    <a:pt x="137" y="146"/>
                  </a:lnTo>
                  <a:lnTo>
                    <a:pt x="120" y="140"/>
                  </a:lnTo>
                  <a:lnTo>
                    <a:pt x="102" y="136"/>
                  </a:lnTo>
                  <a:lnTo>
                    <a:pt x="83" y="131"/>
                  </a:lnTo>
                  <a:lnTo>
                    <a:pt x="65" y="128"/>
                  </a:lnTo>
                  <a:lnTo>
                    <a:pt x="46" y="124"/>
                  </a:lnTo>
                  <a:lnTo>
                    <a:pt x="27" y="122"/>
                  </a:lnTo>
                  <a:lnTo>
                    <a:pt x="7" y="120"/>
                  </a:lnTo>
                  <a:lnTo>
                    <a:pt x="13" y="203"/>
                  </a:lnTo>
                  <a:lnTo>
                    <a:pt x="32" y="205"/>
                  </a:lnTo>
                  <a:lnTo>
                    <a:pt x="51" y="208"/>
                  </a:lnTo>
                  <a:lnTo>
                    <a:pt x="69" y="213"/>
                  </a:lnTo>
                  <a:lnTo>
                    <a:pt x="88" y="216"/>
                  </a:lnTo>
                  <a:lnTo>
                    <a:pt x="105" y="222"/>
                  </a:lnTo>
                  <a:lnTo>
                    <a:pt x="122" y="228"/>
                  </a:lnTo>
                  <a:lnTo>
                    <a:pt x="140" y="234"/>
                  </a:lnTo>
                  <a:lnTo>
                    <a:pt x="156" y="241"/>
                  </a:lnTo>
                  <a:lnTo>
                    <a:pt x="171" y="248"/>
                  </a:lnTo>
                  <a:lnTo>
                    <a:pt x="186" y="256"/>
                  </a:lnTo>
                  <a:lnTo>
                    <a:pt x="200" y="264"/>
                  </a:lnTo>
                  <a:lnTo>
                    <a:pt x="212" y="272"/>
                  </a:lnTo>
                  <a:lnTo>
                    <a:pt x="225" y="281"/>
                  </a:lnTo>
                  <a:lnTo>
                    <a:pt x="236" y="290"/>
                  </a:lnTo>
                  <a:lnTo>
                    <a:pt x="247" y="301"/>
                  </a:lnTo>
                  <a:lnTo>
                    <a:pt x="256" y="311"/>
                  </a:lnTo>
                  <a:lnTo>
                    <a:pt x="372" y="311"/>
                  </a:lnTo>
                  <a:lnTo>
                    <a:pt x="383" y="301"/>
                  </a:lnTo>
                  <a:lnTo>
                    <a:pt x="393" y="290"/>
                  </a:lnTo>
                  <a:lnTo>
                    <a:pt x="405" y="281"/>
                  </a:lnTo>
                  <a:lnTo>
                    <a:pt x="417" y="271"/>
                  </a:lnTo>
                  <a:lnTo>
                    <a:pt x="431" y="262"/>
                  </a:lnTo>
                  <a:lnTo>
                    <a:pt x="445" y="254"/>
                  </a:lnTo>
                  <a:lnTo>
                    <a:pt x="460" y="246"/>
                  </a:lnTo>
                  <a:lnTo>
                    <a:pt x="476" y="238"/>
                  </a:lnTo>
                  <a:lnTo>
                    <a:pt x="492" y="233"/>
                  </a:lnTo>
                  <a:lnTo>
                    <a:pt x="509" y="226"/>
                  </a:lnTo>
                  <a:lnTo>
                    <a:pt x="528" y="220"/>
                  </a:lnTo>
                  <a:lnTo>
                    <a:pt x="545" y="215"/>
                  </a:lnTo>
                  <a:lnTo>
                    <a:pt x="564" y="211"/>
                  </a:lnTo>
                  <a:lnTo>
                    <a:pt x="583" y="207"/>
                  </a:lnTo>
                  <a:lnTo>
                    <a:pt x="603" y="204"/>
                  </a:lnTo>
                  <a:lnTo>
                    <a:pt x="622" y="201"/>
                  </a:lnTo>
                  <a:lnTo>
                    <a:pt x="598" y="122"/>
                  </a:lnTo>
                  <a:lnTo>
                    <a:pt x="581" y="124"/>
                  </a:lnTo>
                  <a:lnTo>
                    <a:pt x="564" y="128"/>
                  </a:lnTo>
                  <a:lnTo>
                    <a:pt x="546" y="131"/>
                  </a:lnTo>
                  <a:lnTo>
                    <a:pt x="529" y="135"/>
                  </a:lnTo>
                  <a:lnTo>
                    <a:pt x="513" y="139"/>
                  </a:lnTo>
                  <a:lnTo>
                    <a:pt x="496" y="144"/>
                  </a:lnTo>
                  <a:lnTo>
                    <a:pt x="481" y="150"/>
                  </a:lnTo>
                  <a:lnTo>
                    <a:pt x="465" y="154"/>
                  </a:lnTo>
                  <a:lnTo>
                    <a:pt x="450" y="161"/>
                  </a:lnTo>
                  <a:lnTo>
                    <a:pt x="435" y="168"/>
                  </a:lnTo>
                  <a:lnTo>
                    <a:pt x="420" y="175"/>
                  </a:lnTo>
                  <a:lnTo>
                    <a:pt x="406" y="182"/>
                  </a:lnTo>
                  <a:lnTo>
                    <a:pt x="392" y="190"/>
                  </a:lnTo>
                  <a:lnTo>
                    <a:pt x="379" y="198"/>
                  </a:lnTo>
                  <a:lnTo>
                    <a:pt x="367" y="206"/>
                  </a:lnTo>
                  <a:lnTo>
                    <a:pt x="355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37" name="Text Box 38"/>
          <p:cNvSpPr txBox="1">
            <a:spLocks noChangeArrowheads="1"/>
          </p:cNvSpPr>
          <p:nvPr/>
        </p:nvSpPr>
        <p:spPr bwMode="auto">
          <a:xfrm>
            <a:off x="5754688" y="6142038"/>
            <a:ext cx="2170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Tahoma" pitchFamily="34" charset="0"/>
              </a:rPr>
              <a:t>APC Master File</a:t>
            </a:r>
          </a:p>
        </p:txBody>
      </p:sp>
      <p:sp>
        <p:nvSpPr>
          <p:cNvPr id="22" name="Slide Number Placeholder 12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630903-0405-4385-947A-62A13C1F0E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 bwMode="auto">
          <a:xfrm>
            <a:off x="1143000" y="274638"/>
            <a:ext cx="6858000" cy="944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So……What’s Next?</a:t>
            </a:r>
          </a:p>
        </p:txBody>
      </p:sp>
      <p:sp>
        <p:nvSpPr>
          <p:cNvPr id="77826" name="Rectangle 3"/>
          <p:cNvSpPr txBox="1">
            <a:spLocks noChangeArrowheads="1"/>
          </p:cNvSpPr>
          <p:nvPr/>
        </p:nvSpPr>
        <p:spPr bwMode="auto">
          <a:xfrm>
            <a:off x="4495800" y="1828800"/>
            <a:ext cx="38862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b="1"/>
              <a:t>…..chaos, destruction and anarchy?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b="1"/>
          </a:p>
        </p:txBody>
      </p:sp>
      <p:pic>
        <p:nvPicPr>
          <p:cNvPr id="77827" name="Picture 2" descr="C:\Users\Chris Jackiw\AppData\Local\Microsoft\Windows\Temporary Internet Files\Content.IE5\F0AR864O\MPj014459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492250"/>
            <a:ext cx="34671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Rectangle 3"/>
          <p:cNvSpPr txBox="1">
            <a:spLocks noChangeArrowheads="1"/>
          </p:cNvSpPr>
          <p:nvPr/>
        </p:nvSpPr>
        <p:spPr bwMode="auto">
          <a:xfrm>
            <a:off x="381000" y="4495800"/>
            <a:ext cx="3962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/>
              <a:t>Or… an opportunity  to re-build with a link from legacy to GFEBS with APCs as the rosetta stone?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/>
          </a:p>
        </p:txBody>
      </p:sp>
      <p:pic>
        <p:nvPicPr>
          <p:cNvPr id="77829" name="Picture 5" descr="C:\Users\Chris Jackiw\AppData\Local\Microsoft\Windows\Temporary Internet Files\Content.IE5\7R6EXJ9P\MPj0436511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657600"/>
            <a:ext cx="388461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12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630903-0405-4385-947A-62A13C1F0E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Preserving the APC Information – Mapping to GFEBS</a:t>
            </a:r>
          </a:p>
        </p:txBody>
      </p:sp>
      <p:pic>
        <p:nvPicPr>
          <p:cNvPr id="79874" name="Picture 2" descr="C:\Users\Chris Jackiw\AppData\Local\Microsoft\Windows\Temporary Internet Files\Content.IE5\7R6EXJ9P\MCj043805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146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512734" y="1504890"/>
            <a:ext cx="84678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Why Map </a:t>
            </a:r>
            <a:r>
              <a:rPr lang="en-US" sz="2000" b="1" dirty="0" smtClean="0"/>
              <a:t>STANFINS APCs/SOMMARDS JONOs </a:t>
            </a:r>
            <a:r>
              <a:rPr lang="en-US" sz="2000" b="1" dirty="0"/>
              <a:t>to GFEBS </a:t>
            </a:r>
            <a:r>
              <a:rPr lang="en-US" sz="2000" b="1" dirty="0" smtClean="0"/>
              <a:t>Cost Objects</a:t>
            </a:r>
            <a:r>
              <a:rPr lang="en-US" sz="2000" b="1" dirty="0"/>
              <a:t>?</a:t>
            </a:r>
          </a:p>
        </p:txBody>
      </p:sp>
      <p:sp>
        <p:nvSpPr>
          <p:cNvPr id="79876" name="Rectangle 3"/>
          <p:cNvSpPr txBox="1">
            <a:spLocks noChangeArrowheads="1"/>
          </p:cNvSpPr>
          <p:nvPr/>
        </p:nvSpPr>
        <p:spPr bwMode="auto">
          <a:xfrm>
            <a:off x="4038600" y="1905000"/>
            <a:ext cx="464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charset="0"/>
              <a:buAutoNum type="arabicPeriod"/>
            </a:pPr>
            <a:r>
              <a:rPr lang="en-US" sz="2000" dirty="0" smtClean="0">
                <a:latin typeface="+mn-lt"/>
              </a:rPr>
              <a:t>Allows for retention of budget data</a:t>
            </a:r>
          </a:p>
          <a:p>
            <a:pPr marL="457200" indent="-457200">
              <a:spcBef>
                <a:spcPct val="20000"/>
              </a:spcBef>
              <a:buFont typeface="Arial" charset="0"/>
              <a:buAutoNum type="arabicPeriod"/>
            </a:pPr>
            <a:r>
              <a:rPr lang="en-US" sz="2000" dirty="0" smtClean="0">
                <a:latin typeface="+mn-lt"/>
              </a:rPr>
              <a:t>Begins </a:t>
            </a:r>
            <a:r>
              <a:rPr lang="en-US" sz="2000" dirty="0">
                <a:latin typeface="+mn-lt"/>
              </a:rPr>
              <a:t>a transition to a Cost Culture</a:t>
            </a:r>
          </a:p>
          <a:p>
            <a:pPr marL="457200" indent="-457200">
              <a:spcBef>
                <a:spcPct val="20000"/>
              </a:spcBef>
              <a:buFont typeface="Arial" charset="0"/>
              <a:buAutoNum type="arabicPeriod"/>
            </a:pPr>
            <a:r>
              <a:rPr lang="en-US" sz="2000" dirty="0">
                <a:latin typeface="+mn-lt"/>
              </a:rPr>
              <a:t>Ensures all cost management master data has been identified</a:t>
            </a:r>
          </a:p>
          <a:p>
            <a:pPr marL="457200" indent="-457200">
              <a:spcBef>
                <a:spcPct val="20000"/>
              </a:spcBef>
              <a:buFont typeface="Arial" charset="0"/>
              <a:buAutoNum type="arabicPeriod"/>
            </a:pPr>
            <a:r>
              <a:rPr lang="en-US" sz="2000" dirty="0">
                <a:latin typeface="+mn-lt"/>
              </a:rPr>
              <a:t>Begins building a dictionary to help translate from “legacy-</a:t>
            </a:r>
            <a:r>
              <a:rPr lang="en-US" sz="2000" dirty="0" err="1">
                <a:latin typeface="+mn-lt"/>
              </a:rPr>
              <a:t>ese</a:t>
            </a:r>
            <a:r>
              <a:rPr lang="en-US" sz="2000" dirty="0">
                <a:latin typeface="+mn-lt"/>
              </a:rPr>
              <a:t>” to “GFEBS-</a:t>
            </a:r>
            <a:r>
              <a:rPr lang="en-US" sz="2000" dirty="0" err="1">
                <a:latin typeface="+mn-lt"/>
              </a:rPr>
              <a:t>ese</a:t>
            </a:r>
            <a:r>
              <a:rPr lang="en-US" sz="2000" dirty="0" smtClean="0">
                <a:latin typeface="+mn-lt"/>
              </a:rPr>
              <a:t>” to complete transition </a:t>
            </a:r>
            <a:r>
              <a:rPr lang="en-US" sz="2000" dirty="0" err="1" smtClean="0">
                <a:latin typeface="+mn-lt"/>
              </a:rPr>
              <a:t>taskers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marL="457200" indent="-457200">
              <a:spcBef>
                <a:spcPct val="20000"/>
              </a:spcBef>
              <a:buFont typeface="Arial" charset="0"/>
              <a:buAutoNum type="arabicPeriod"/>
            </a:pPr>
            <a:r>
              <a:rPr lang="en-US" sz="2000" dirty="0">
                <a:latin typeface="+mn-lt"/>
              </a:rPr>
              <a:t>Provides a crosswalk for merging legacy data with GFEBS data for mid-year go-lives</a:t>
            </a:r>
          </a:p>
          <a:p>
            <a:pPr marL="457200" indent="-457200">
              <a:spcBef>
                <a:spcPct val="20000"/>
              </a:spcBef>
              <a:buFont typeface="Arial" charset="0"/>
              <a:buAutoNum type="arabicPeriod"/>
            </a:pPr>
            <a:r>
              <a:rPr lang="en-US" sz="2000" dirty="0">
                <a:latin typeface="+mn-lt"/>
              </a:rPr>
              <a:t>Supports generation of cheat-sheets for end user to know what to now use as their codes</a:t>
            </a:r>
          </a:p>
          <a:p>
            <a:pPr marL="457200" indent="-457200">
              <a:spcBef>
                <a:spcPct val="20000"/>
              </a:spcBef>
              <a:buFont typeface="Arial" charset="0"/>
              <a:buAutoNum type="arabicPeriod"/>
            </a:pPr>
            <a:endParaRPr lang="en-US" sz="2000" dirty="0">
              <a:latin typeface="+mn-lt"/>
            </a:endParaRPr>
          </a:p>
        </p:txBody>
      </p:sp>
      <p:sp>
        <p:nvSpPr>
          <p:cNvPr id="6" name="Slide Number Placeholder 12"/>
          <p:cNvSpPr txBox="1">
            <a:spLocks/>
          </p:cNvSpPr>
          <p:nvPr/>
        </p:nvSpPr>
        <p:spPr>
          <a:xfrm>
            <a:off x="6553200" y="65690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630903-0405-4385-947A-62A13C1F0E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143000" y="274638"/>
            <a:ext cx="7010400" cy="944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/>
              <a:t>Mapping Process</a:t>
            </a:r>
          </a:p>
        </p:txBody>
      </p:sp>
      <p:sp>
        <p:nvSpPr>
          <p:cNvPr id="88066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7696200" cy="495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>
                <a:latin typeface="+mn-lt"/>
              </a:rPr>
              <a:t>The APC Master File will </a:t>
            </a:r>
            <a:r>
              <a:rPr lang="en-US" sz="2400" dirty="0" smtClean="0">
                <a:latin typeface="+mn-lt"/>
              </a:rPr>
              <a:t>go through the following process:</a:t>
            </a:r>
          </a:p>
          <a:p>
            <a:pPr marL="6858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>
                <a:latin typeface="+mn-lt"/>
              </a:rPr>
              <a:t>APC File is pulled for the ASN’s represented at each site</a:t>
            </a:r>
          </a:p>
          <a:p>
            <a:pPr marL="6858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>
                <a:latin typeface="+mn-lt"/>
              </a:rPr>
              <a:t>GFEBS Budget Data elements are added</a:t>
            </a:r>
          </a:p>
          <a:p>
            <a:pPr marL="6858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>
                <a:latin typeface="+mn-lt"/>
              </a:rPr>
              <a:t>File is manipulated to include information for each command </a:t>
            </a:r>
          </a:p>
          <a:p>
            <a:pPr marL="6858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>
                <a:latin typeface="+mn-lt"/>
              </a:rPr>
              <a:t>Additional fields added for GFEBS required </a:t>
            </a:r>
            <a:r>
              <a:rPr lang="en-US" sz="2000" dirty="0" err="1" smtClean="0">
                <a:latin typeface="+mn-lt"/>
              </a:rPr>
              <a:t>taskers</a:t>
            </a:r>
            <a:r>
              <a:rPr lang="en-US" sz="2000" dirty="0" smtClean="0">
                <a:latin typeface="+mn-lt"/>
              </a:rPr>
              <a:t> (e.g. DTS, AXOL, FCM, etc.) </a:t>
            </a:r>
          </a:p>
          <a:p>
            <a:pPr marL="6858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>
                <a:latin typeface="+mn-lt"/>
              </a:rPr>
              <a:t>Different </a:t>
            </a:r>
            <a:r>
              <a:rPr lang="en-US" sz="2000" dirty="0">
                <a:latin typeface="+mn-lt"/>
              </a:rPr>
              <a:t>GFEBS cost objects </a:t>
            </a:r>
            <a:r>
              <a:rPr lang="en-US" sz="2000" dirty="0" smtClean="0">
                <a:latin typeface="+mn-lt"/>
              </a:rPr>
              <a:t>columns are added which </a:t>
            </a:r>
            <a:r>
              <a:rPr lang="en-US" sz="2000" dirty="0">
                <a:latin typeface="+mn-lt"/>
              </a:rPr>
              <a:t>will replace the APC </a:t>
            </a:r>
            <a:r>
              <a:rPr lang="en-US" sz="2000" dirty="0" smtClean="0">
                <a:latin typeface="+mn-lt"/>
              </a:rPr>
              <a:t>codes are put next to each APC</a:t>
            </a:r>
          </a:p>
          <a:p>
            <a:pPr marL="6858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>
                <a:latin typeface="+mn-lt"/>
              </a:rPr>
              <a:t>Indicator representing that </a:t>
            </a:r>
            <a:r>
              <a:rPr lang="en-US" sz="2000" dirty="0">
                <a:latin typeface="+mn-lt"/>
              </a:rPr>
              <a:t>APC has been </a:t>
            </a:r>
            <a:r>
              <a:rPr lang="en-US" sz="2000" dirty="0" smtClean="0">
                <a:latin typeface="+mn-lt"/>
              </a:rPr>
              <a:t>Mapped, </a:t>
            </a:r>
          </a:p>
          <a:p>
            <a:pPr marL="6858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000" dirty="0" smtClean="0">
                <a:latin typeface="+mn-lt"/>
              </a:rPr>
              <a:t>Comments column is utilized to capture information between resources</a:t>
            </a:r>
            <a:endParaRPr lang="en-US" sz="2000" dirty="0">
              <a:latin typeface="+mn-lt"/>
            </a:endParaRPr>
          </a:p>
          <a:p>
            <a:pPr lvl="1" indent="-228600">
              <a:spcBef>
                <a:spcPct val="20000"/>
              </a:spcBef>
              <a:buFont typeface="Wingdings" pitchFamily="2" charset="2"/>
              <a:buChar char="Ø"/>
            </a:pPr>
            <a:endParaRPr lang="en-US" sz="2000" dirty="0">
              <a:latin typeface="+mn-lt"/>
            </a:endParaRPr>
          </a:p>
          <a:p>
            <a:pPr lvl="1" indent="-228600">
              <a:spcBef>
                <a:spcPct val="20000"/>
              </a:spcBef>
              <a:buFontTx/>
              <a:buChar char="•"/>
            </a:pPr>
            <a:endParaRPr lang="en-US" dirty="0">
              <a:latin typeface="+mn-lt"/>
            </a:endParaRPr>
          </a:p>
          <a:p>
            <a:pPr lvl="1" indent="-228600">
              <a:spcBef>
                <a:spcPct val="20000"/>
              </a:spcBef>
              <a:buFontTx/>
              <a:buChar char="•"/>
            </a:pPr>
            <a:endParaRPr lang="en-US" sz="2000" b="1" dirty="0">
              <a:latin typeface="+mn-lt"/>
            </a:endParaRPr>
          </a:p>
        </p:txBody>
      </p:sp>
      <p:sp>
        <p:nvSpPr>
          <p:cNvPr id="4" name="Slide Number Placeholder 12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630903-0405-4385-947A-62A13C1F0E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APCs: Used to Reflect</a:t>
            </a:r>
          </a:p>
        </p:txBody>
      </p:sp>
      <p:sp>
        <p:nvSpPr>
          <p:cNvPr id="83970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8229600" cy="464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/>
            <a:endParaRPr lang="en-US" sz="24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AutoNum type="arabicPeriod"/>
            </a:pPr>
            <a:r>
              <a:rPr lang="en-US" sz="2400" dirty="0" smtClean="0">
                <a:latin typeface="+mn-lt"/>
              </a:rPr>
              <a:t>Create/Control Budget Authority</a:t>
            </a:r>
            <a:endParaRPr lang="en-US" sz="24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+mn-lt"/>
              </a:rPr>
              <a:t>DFAS/STANFINS </a:t>
            </a:r>
            <a:r>
              <a:rPr lang="en-US" sz="2400" dirty="0" smtClean="0">
                <a:latin typeface="+mn-lt"/>
              </a:rPr>
              <a:t>Journal Vouchers</a:t>
            </a:r>
            <a:endParaRPr lang="en-US" sz="24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+mn-lt"/>
              </a:rPr>
              <a:t>Types of expense, i.e. EORs</a:t>
            </a:r>
          </a:p>
          <a:p>
            <a:pPr marL="342900" indent="-3429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+mn-lt"/>
              </a:rPr>
              <a:t>Reimbursable customers</a:t>
            </a:r>
          </a:p>
          <a:p>
            <a:pPr marL="342900" indent="-3429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+mn-lt"/>
              </a:rPr>
              <a:t>Organizations/units</a:t>
            </a:r>
          </a:p>
          <a:p>
            <a:pPr marL="342900" indent="-3429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+mn-lt"/>
              </a:rPr>
              <a:t>Events, e.g. mobilizations, chaplains retreat, hurricane, etc. &amp; Other Items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+mn-lt"/>
            </a:endParaRPr>
          </a:p>
          <a:p>
            <a:pPr marL="800100" lvl="1" indent="-342900"/>
            <a:endParaRPr lang="en-US" sz="24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ct val="20000"/>
              </a:spcBef>
            </a:pPr>
            <a:endParaRPr lang="en-US" sz="2400" dirty="0">
              <a:latin typeface="+mn-lt"/>
            </a:endParaRPr>
          </a:p>
        </p:txBody>
      </p:sp>
      <p:sp>
        <p:nvSpPr>
          <p:cNvPr id="4" name="Slide Number Placeholder 12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630903-0405-4385-947A-62A13C1F0E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Scenario #1: Budget LOA</a:t>
            </a:r>
          </a:p>
        </p:txBody>
      </p:sp>
      <p:grpSp>
        <p:nvGrpSpPr>
          <p:cNvPr id="2" name="Group 25"/>
          <p:cNvGrpSpPr/>
          <p:nvPr/>
        </p:nvGrpSpPr>
        <p:grpSpPr>
          <a:xfrm>
            <a:off x="1905001" y="3505200"/>
            <a:ext cx="5333999" cy="3124200"/>
            <a:chOff x="3810001" y="1447800"/>
            <a:chExt cx="5333999" cy="3124200"/>
          </a:xfrm>
        </p:grpSpPr>
        <p:pic>
          <p:nvPicPr>
            <p:cNvPr id="90115" name="Picture 93"/>
            <p:cNvPicPr>
              <a:picLocks noChangeAspect="1" noChangeArrowheads="1"/>
            </p:cNvPicPr>
            <p:nvPr/>
          </p:nvPicPr>
          <p:blipFill>
            <a:blip r:embed="rId3" cstate="print"/>
            <a:srcRect t="15625" r="32813" b="64583"/>
            <a:stretch>
              <a:fillRect/>
            </a:stretch>
          </p:blipFill>
          <p:spPr bwMode="auto">
            <a:xfrm>
              <a:off x="3810001" y="1447800"/>
              <a:ext cx="51054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16" name="AutoShape 94"/>
            <p:cNvSpPr>
              <a:spLocks noChangeArrowheads="1"/>
            </p:cNvSpPr>
            <p:nvPr/>
          </p:nvSpPr>
          <p:spPr bwMode="auto">
            <a:xfrm>
              <a:off x="5257800" y="3505200"/>
              <a:ext cx="1676400" cy="1066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 dirty="0"/>
                <a:t>Enter “X” </a:t>
              </a:r>
            </a:p>
            <a:p>
              <a:pPr algn="ctr"/>
              <a:r>
                <a:rPr lang="en-US" sz="1400" b="1" dirty="0"/>
                <a:t>in MAP column</a:t>
              </a:r>
            </a:p>
          </p:txBody>
        </p:sp>
        <p:sp>
          <p:nvSpPr>
            <p:cNvPr id="90117" name="AutoShape 95"/>
            <p:cNvSpPr>
              <a:spLocks noChangeArrowheads="1"/>
            </p:cNvSpPr>
            <p:nvPr/>
          </p:nvSpPr>
          <p:spPr bwMode="auto">
            <a:xfrm>
              <a:off x="7086600" y="3505200"/>
              <a:ext cx="2057400" cy="1066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 dirty="0"/>
                <a:t>Enter “NA IN GFEBS” </a:t>
              </a:r>
            </a:p>
            <a:p>
              <a:pPr algn="ctr"/>
              <a:r>
                <a:rPr lang="en-US" sz="1400" b="1" dirty="0"/>
                <a:t>in COMMENT column </a:t>
              </a:r>
            </a:p>
          </p:txBody>
        </p:sp>
        <p:sp>
          <p:nvSpPr>
            <p:cNvPr id="90118" name="Line 96"/>
            <p:cNvSpPr>
              <a:spLocks noChangeShapeType="1"/>
            </p:cNvSpPr>
            <p:nvPr/>
          </p:nvSpPr>
          <p:spPr bwMode="auto">
            <a:xfrm flipV="1">
              <a:off x="6248400" y="2895600"/>
              <a:ext cx="1600200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19" name="Line 97"/>
            <p:cNvSpPr>
              <a:spLocks noChangeShapeType="1"/>
            </p:cNvSpPr>
            <p:nvPr/>
          </p:nvSpPr>
          <p:spPr bwMode="auto">
            <a:xfrm flipV="1">
              <a:off x="8305800" y="3124200"/>
              <a:ext cx="0" cy="3810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7"/>
          <p:cNvGrpSpPr/>
          <p:nvPr/>
        </p:nvGrpSpPr>
        <p:grpSpPr>
          <a:xfrm>
            <a:off x="1219200" y="1066800"/>
            <a:ext cx="6096000" cy="3580388"/>
            <a:chOff x="267309" y="1295400"/>
            <a:chExt cx="3581400" cy="3580388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1220603" y="2552700"/>
              <a:ext cx="1751806" cy="7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26"/>
            <p:cNvGrpSpPr/>
            <p:nvPr/>
          </p:nvGrpSpPr>
          <p:grpSpPr>
            <a:xfrm>
              <a:off x="267309" y="1295400"/>
              <a:ext cx="3581400" cy="3580388"/>
              <a:chOff x="267309" y="1295400"/>
              <a:chExt cx="3581400" cy="3580388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267309" y="1676400"/>
                <a:ext cx="3505200" cy="1588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 10"/>
              <p:cNvSpPr/>
              <p:nvPr/>
            </p:nvSpPr>
            <p:spPr>
              <a:xfrm>
                <a:off x="369561" y="1295400"/>
                <a:ext cx="13217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1800" b="1" dirty="0" smtClean="0">
                    <a:latin typeface="Arial" pitchFamily="34" charset="0"/>
                  </a:rPr>
                  <a:t>STANFINS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324709" y="1295401"/>
                <a:ext cx="106901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base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sz="1800" b="1" dirty="0" smtClean="0">
                    <a:latin typeface="Arial" pitchFamily="34" charset="0"/>
                  </a:rPr>
                  <a:t>GFEBS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67309" y="1752600"/>
                <a:ext cx="16764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Create Budget Address APC and push obligating authority to address</a:t>
                </a:r>
                <a:endParaRPr lang="en-US" sz="24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172309" y="1828800"/>
                <a:ext cx="167640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Distribute Budget from top down  and where end generates Budget Address</a:t>
                </a:r>
                <a:endParaRPr lang="en-US" sz="2400" dirty="0"/>
              </a:p>
            </p:txBody>
          </p:sp>
        </p:grpSp>
      </p:grpSp>
      <p:sp>
        <p:nvSpPr>
          <p:cNvPr id="32" name="Slide Number Placeholder 12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630903-0405-4385-947A-62A13C1F0E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143000" y="274638"/>
            <a:ext cx="7010400" cy="944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/>
              <a:t>Scenario #2: DFAS/STANFINS</a:t>
            </a:r>
          </a:p>
        </p:txBody>
      </p:sp>
      <p:sp>
        <p:nvSpPr>
          <p:cNvPr id="92162" name="Rectangle 3"/>
          <p:cNvSpPr txBox="1">
            <a:spLocks noChangeArrowheads="1"/>
          </p:cNvSpPr>
          <p:nvPr/>
        </p:nvSpPr>
        <p:spPr bwMode="auto">
          <a:xfrm>
            <a:off x="304800" y="1219200"/>
            <a:ext cx="8229600" cy="3886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 smtClean="0"/>
              <a:t>Revenue Collection APC’s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 smtClean="0"/>
              <a:t>APC’s for Unfunded Leave Journal Vouchers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 smtClean="0"/>
              <a:t>APC’s for Unmatched Disbursements</a:t>
            </a:r>
            <a:endParaRPr lang="en-US" sz="2400" dirty="0"/>
          </a:p>
        </p:txBody>
      </p:sp>
      <p:grpSp>
        <p:nvGrpSpPr>
          <p:cNvPr id="2" name="Group 8"/>
          <p:cNvGrpSpPr/>
          <p:nvPr/>
        </p:nvGrpSpPr>
        <p:grpSpPr>
          <a:xfrm>
            <a:off x="1143000" y="2971800"/>
            <a:ext cx="8001000" cy="3886200"/>
            <a:chOff x="457200" y="2667000"/>
            <a:chExt cx="8001000" cy="3886200"/>
          </a:xfrm>
        </p:grpSpPr>
        <p:pic>
          <p:nvPicPr>
            <p:cNvPr id="9216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16406" t="15625" r="28125" b="52083"/>
            <a:stretch>
              <a:fillRect/>
            </a:stretch>
          </p:blipFill>
          <p:spPr bwMode="auto">
            <a:xfrm>
              <a:off x="457200" y="2667000"/>
              <a:ext cx="54102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164" name="AutoShape 6"/>
            <p:cNvSpPr>
              <a:spLocks noChangeArrowheads="1"/>
            </p:cNvSpPr>
            <p:nvPr/>
          </p:nvSpPr>
          <p:spPr bwMode="auto">
            <a:xfrm>
              <a:off x="3810000" y="5486400"/>
              <a:ext cx="2057400" cy="1066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/>
                <a:t>Enter “X” </a:t>
              </a:r>
            </a:p>
            <a:p>
              <a:pPr algn="ctr"/>
              <a:r>
                <a:rPr lang="en-US" sz="1400" b="1"/>
                <a:t>in MAP column</a:t>
              </a:r>
            </a:p>
          </p:txBody>
        </p:sp>
        <p:sp>
          <p:nvSpPr>
            <p:cNvPr id="92165" name="AutoShape 7"/>
            <p:cNvSpPr>
              <a:spLocks noChangeArrowheads="1"/>
            </p:cNvSpPr>
            <p:nvPr/>
          </p:nvSpPr>
          <p:spPr bwMode="auto">
            <a:xfrm>
              <a:off x="6400800" y="3048000"/>
              <a:ext cx="2057400" cy="1066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/>
                <a:t>Enter “NA IN GFEBS” </a:t>
              </a:r>
            </a:p>
            <a:p>
              <a:pPr algn="ctr"/>
              <a:r>
                <a:rPr lang="en-US" sz="1400" b="1"/>
                <a:t>in COMMENT column </a:t>
              </a:r>
            </a:p>
          </p:txBody>
        </p:sp>
        <p:sp>
          <p:nvSpPr>
            <p:cNvPr id="92166" name="Line 8"/>
            <p:cNvSpPr>
              <a:spLocks noChangeShapeType="1"/>
            </p:cNvSpPr>
            <p:nvPr/>
          </p:nvSpPr>
          <p:spPr bwMode="auto">
            <a:xfrm flipV="1">
              <a:off x="4800600" y="4800600"/>
              <a:ext cx="0" cy="685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67" name="Line 10"/>
            <p:cNvSpPr>
              <a:spLocks noChangeShapeType="1"/>
            </p:cNvSpPr>
            <p:nvPr/>
          </p:nvSpPr>
          <p:spPr bwMode="auto">
            <a:xfrm flipH="1">
              <a:off x="5715000" y="3581400"/>
              <a:ext cx="685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Slide Number Placeholder 12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630903-0405-4385-947A-62A13C1F0E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Scenario #3: Organizational view</a:t>
            </a:r>
          </a:p>
        </p:txBody>
      </p:sp>
      <p:sp>
        <p:nvSpPr>
          <p:cNvPr id="100354" name="Rectangle 3"/>
          <p:cNvSpPr txBox="1">
            <a:spLocks noChangeArrowheads="1"/>
          </p:cNvSpPr>
          <p:nvPr/>
        </p:nvSpPr>
        <p:spPr bwMode="auto">
          <a:xfrm>
            <a:off x="2667000" y="1295400"/>
            <a:ext cx="5791200" cy="160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Many </a:t>
            </a:r>
            <a:r>
              <a:rPr lang="en-US" sz="2400" dirty="0">
                <a:latin typeface="+mj-lt"/>
              </a:rPr>
              <a:t>of the FAC ‘3’ APCs are utilized to represent an Organizational view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j-lt"/>
              </a:rPr>
              <a:t>These will be mapped to the Cost Center Code</a:t>
            </a:r>
            <a:endParaRPr lang="en-US" sz="2400" dirty="0">
              <a:latin typeface="+mj-lt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endParaRPr lang="en-US" sz="2000" dirty="0">
              <a:latin typeface="+mj-lt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28600" y="685800"/>
            <a:ext cx="2149475" cy="4789487"/>
            <a:chOff x="528" y="640"/>
            <a:chExt cx="1354" cy="3017"/>
          </a:xfrm>
        </p:grpSpPr>
        <p:sp>
          <p:nvSpPr>
            <p:cNvPr id="100356" name="Line 25"/>
            <p:cNvSpPr>
              <a:spLocks noChangeShapeType="1"/>
            </p:cNvSpPr>
            <p:nvPr/>
          </p:nvSpPr>
          <p:spPr bwMode="auto">
            <a:xfrm flipV="1">
              <a:off x="634" y="2409"/>
              <a:ext cx="384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2075" tIns="0" rIns="92075" bIns="0">
              <a:spAutoFit/>
            </a:bodyPr>
            <a:lstStyle/>
            <a:p>
              <a:endParaRPr lang="en-US"/>
            </a:p>
          </p:txBody>
        </p:sp>
        <p:sp>
          <p:nvSpPr>
            <p:cNvPr id="100357" name="Line 26"/>
            <p:cNvSpPr>
              <a:spLocks noChangeShapeType="1"/>
            </p:cNvSpPr>
            <p:nvPr/>
          </p:nvSpPr>
          <p:spPr bwMode="auto">
            <a:xfrm flipV="1">
              <a:off x="634" y="2601"/>
              <a:ext cx="288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2075" tIns="0" rIns="92075" bIns="0">
              <a:spAutoFit/>
            </a:bodyPr>
            <a:lstStyle/>
            <a:p>
              <a:endParaRPr lang="en-US"/>
            </a:p>
          </p:txBody>
        </p:sp>
        <p:sp>
          <p:nvSpPr>
            <p:cNvPr id="100358" name="Rectangle 18"/>
            <p:cNvSpPr>
              <a:spLocks noChangeArrowheads="1"/>
            </p:cNvSpPr>
            <p:nvPr/>
          </p:nvSpPr>
          <p:spPr bwMode="auto">
            <a:xfrm>
              <a:off x="1002" y="2313"/>
              <a:ext cx="556" cy="299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/>
            <a:p>
              <a:pPr algn="ctr" eaLnBrk="0" hangingPunct="0">
                <a:spcAft>
                  <a:spcPts val="200"/>
                </a:spcAft>
                <a:buClr>
                  <a:schemeClr val="tx1"/>
                </a:buClr>
                <a:buFont typeface="Monotype Sorts"/>
                <a:buNone/>
              </a:pPr>
              <a:endParaRPr lang="en-US" sz="200" b="1"/>
            </a:p>
            <a:p>
              <a:pPr algn="ctr" eaLnBrk="0" hangingPunct="0">
                <a:lnSpc>
                  <a:spcPct val="90000"/>
                </a:lnSpc>
                <a:spcAft>
                  <a:spcPts val="200"/>
                </a:spcAft>
                <a:buClr>
                  <a:schemeClr val="tx1"/>
                </a:buClr>
                <a:buFont typeface="Monotype Sorts"/>
                <a:buNone/>
              </a:pPr>
              <a:r>
                <a:rPr lang="en-US" sz="1000" b="1"/>
                <a:t>3BCT</a:t>
              </a:r>
            </a:p>
          </p:txBody>
        </p:sp>
        <p:sp>
          <p:nvSpPr>
            <p:cNvPr id="100359" name="Rectangle 18"/>
            <p:cNvSpPr>
              <a:spLocks noChangeArrowheads="1"/>
            </p:cNvSpPr>
            <p:nvPr/>
          </p:nvSpPr>
          <p:spPr bwMode="auto">
            <a:xfrm>
              <a:off x="858" y="2457"/>
              <a:ext cx="556" cy="299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/>
            <a:p>
              <a:pPr algn="ctr" eaLnBrk="0" hangingPunct="0">
                <a:spcAft>
                  <a:spcPts val="200"/>
                </a:spcAft>
                <a:buClr>
                  <a:schemeClr val="tx1"/>
                </a:buClr>
                <a:buFont typeface="Monotype Sorts"/>
                <a:buNone/>
              </a:pPr>
              <a:endParaRPr lang="en-US" sz="200" b="1"/>
            </a:p>
            <a:p>
              <a:pPr algn="ctr" eaLnBrk="0" hangingPunct="0">
                <a:spcAft>
                  <a:spcPts val="200"/>
                </a:spcAft>
                <a:buClr>
                  <a:schemeClr val="tx1"/>
                </a:buClr>
                <a:buFont typeface="Monotype Sorts"/>
                <a:buNone/>
              </a:pPr>
              <a:r>
                <a:rPr lang="en-US" sz="1000" b="1"/>
                <a:t>2BCT</a:t>
              </a:r>
            </a:p>
          </p:txBody>
        </p:sp>
        <p:sp>
          <p:nvSpPr>
            <p:cNvPr id="100360" name="Rectangle 18"/>
            <p:cNvSpPr>
              <a:spLocks noChangeArrowheads="1"/>
            </p:cNvSpPr>
            <p:nvPr/>
          </p:nvSpPr>
          <p:spPr bwMode="auto">
            <a:xfrm>
              <a:off x="761" y="2649"/>
              <a:ext cx="556" cy="299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/>
            <a:p>
              <a:pPr algn="ctr" eaLnBrk="0" hangingPunct="0">
                <a:spcAft>
                  <a:spcPts val="200"/>
                </a:spcAft>
                <a:buClr>
                  <a:schemeClr val="tx1"/>
                </a:buClr>
                <a:buFont typeface="Monotype Sorts"/>
                <a:buNone/>
              </a:pPr>
              <a:endParaRPr lang="en-US" sz="200" b="1"/>
            </a:p>
            <a:p>
              <a:pPr algn="ctr" eaLnBrk="0" hangingPunct="0">
                <a:spcAft>
                  <a:spcPts val="200"/>
                </a:spcAft>
                <a:buClr>
                  <a:schemeClr val="tx1"/>
                </a:buClr>
                <a:buFont typeface="Monotype Sorts"/>
                <a:buNone/>
              </a:pPr>
              <a:r>
                <a:rPr lang="en-US" sz="1000" b="1"/>
                <a:t>1BCT</a:t>
              </a:r>
            </a:p>
          </p:txBody>
        </p:sp>
        <p:sp>
          <p:nvSpPr>
            <p:cNvPr id="100361" name="Rectangle 6"/>
            <p:cNvSpPr>
              <a:spLocks noChangeArrowheads="1"/>
            </p:cNvSpPr>
            <p:nvPr/>
          </p:nvSpPr>
          <p:spPr bwMode="auto">
            <a:xfrm>
              <a:off x="857" y="1737"/>
              <a:ext cx="556" cy="299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/>
            <a:p>
              <a:pPr algn="ctr" eaLnBrk="0" hangingPunct="0">
                <a:spcAft>
                  <a:spcPts val="200"/>
                </a:spcAft>
                <a:buClr>
                  <a:schemeClr val="tx1"/>
                </a:buClr>
                <a:buFont typeface="Monotype Sorts"/>
                <a:buNone/>
              </a:pPr>
              <a:endParaRPr lang="en-US" sz="1000" b="1"/>
            </a:p>
            <a:p>
              <a:pPr algn="ctr" eaLnBrk="0" hangingPunct="0">
                <a:spcAft>
                  <a:spcPts val="200"/>
                </a:spcAft>
                <a:buClr>
                  <a:schemeClr val="tx1"/>
                </a:buClr>
                <a:buFont typeface="Monotype Sorts"/>
                <a:buNone/>
              </a:pPr>
              <a:r>
                <a:rPr lang="en-US" sz="1000" b="1"/>
                <a:t>MSE</a:t>
              </a:r>
            </a:p>
          </p:txBody>
        </p:sp>
        <p:sp>
          <p:nvSpPr>
            <p:cNvPr id="100362" name="Freeform 7"/>
            <p:cNvSpPr>
              <a:spLocks/>
            </p:cNvSpPr>
            <p:nvPr/>
          </p:nvSpPr>
          <p:spPr bwMode="auto">
            <a:xfrm>
              <a:off x="1362" y="1977"/>
              <a:ext cx="318" cy="263"/>
            </a:xfrm>
            <a:custGeom>
              <a:avLst/>
              <a:gdLst>
                <a:gd name="T0" fmla="*/ 0 w 547"/>
                <a:gd name="T1" fmla="*/ 5 h 580"/>
                <a:gd name="T2" fmla="*/ 18 w 547"/>
                <a:gd name="T3" fmla="*/ 0 h 580"/>
                <a:gd name="T4" fmla="*/ 37 w 547"/>
                <a:gd name="T5" fmla="*/ 5 h 580"/>
                <a:gd name="T6" fmla="*/ 18 w 547"/>
                <a:gd name="T7" fmla="*/ 11 h 580"/>
                <a:gd name="T8" fmla="*/ 0 w 547"/>
                <a:gd name="T9" fmla="*/ 5 h 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7"/>
                <a:gd name="T16" fmla="*/ 0 h 580"/>
                <a:gd name="T17" fmla="*/ 547 w 547"/>
                <a:gd name="T18" fmla="*/ 580 h 5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7" h="580">
                  <a:moveTo>
                    <a:pt x="0" y="290"/>
                  </a:moveTo>
                  <a:lnTo>
                    <a:pt x="274" y="0"/>
                  </a:lnTo>
                  <a:lnTo>
                    <a:pt x="547" y="290"/>
                  </a:lnTo>
                  <a:lnTo>
                    <a:pt x="274" y="580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buClr>
                  <a:schemeClr val="tx1"/>
                </a:buClr>
              </a:pPr>
              <a:endParaRPr lang="en-US" sz="3200" b="1"/>
            </a:p>
          </p:txBody>
        </p:sp>
        <p:sp>
          <p:nvSpPr>
            <p:cNvPr id="100363" name="Text Box 8"/>
            <p:cNvSpPr txBox="1">
              <a:spLocks noChangeArrowheads="1"/>
            </p:cNvSpPr>
            <p:nvPr/>
          </p:nvSpPr>
          <p:spPr bwMode="blackWhite">
            <a:xfrm>
              <a:off x="1411" y="2000"/>
              <a:ext cx="226" cy="22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marL="342900" indent="-342900" algn="ctr" eaLnBrk="0" hangingPunct="0">
                <a:spcAft>
                  <a:spcPts val="200"/>
                </a:spcAft>
                <a:buClr>
                  <a:schemeClr val="tx1"/>
                </a:buClr>
                <a:buFont typeface="Monotype Sorts"/>
                <a:buNone/>
              </a:pPr>
              <a:r>
                <a:rPr lang="en-US" sz="800" b="1">
                  <a:cs typeface="Times New Roman" pitchFamily="18" charset="0"/>
                </a:rPr>
                <a:t>CIV</a:t>
              </a:r>
            </a:p>
            <a:p>
              <a:pPr marL="342900" indent="-342900" algn="ctr" eaLnBrk="0" hangingPunct="0">
                <a:spcAft>
                  <a:spcPts val="200"/>
                </a:spcAft>
                <a:buClr>
                  <a:schemeClr val="tx1"/>
                </a:buClr>
                <a:buFont typeface="Monotype Sorts"/>
                <a:buNone/>
              </a:pPr>
              <a:r>
                <a:rPr lang="en-US" sz="800" b="1">
                  <a:cs typeface="Times New Roman" pitchFamily="18" charset="0"/>
                </a:rPr>
                <a:t>HR </a:t>
              </a:r>
              <a:endParaRPr lang="en-US" sz="800" b="1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00364" name="Rectangle 10"/>
            <p:cNvSpPr>
              <a:spLocks noChangeArrowheads="1"/>
            </p:cNvSpPr>
            <p:nvPr/>
          </p:nvSpPr>
          <p:spPr bwMode="auto">
            <a:xfrm>
              <a:off x="1038" y="2048"/>
              <a:ext cx="40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 eaLnBrk="0" hangingPunct="0">
                <a:spcAft>
                  <a:spcPts val="200"/>
                </a:spcAft>
                <a:buClr>
                  <a:schemeClr val="tx1"/>
                </a:buClr>
                <a:buFont typeface="Monotype Sorts"/>
                <a:buNone/>
              </a:pPr>
              <a:r>
                <a:rPr lang="en-US" sz="1000">
                  <a:solidFill>
                    <a:srgbClr val="000000"/>
                  </a:solidFill>
                  <a:latin typeface="Tahoma" pitchFamily="34" charset="0"/>
                  <a:cs typeface="Times New Roman" pitchFamily="18" charset="0"/>
                </a:rPr>
                <a:t>Civilian </a:t>
              </a:r>
            </a:p>
            <a:p>
              <a:pPr marL="342900" indent="-342900" eaLnBrk="0" hangingPunct="0">
                <a:spcAft>
                  <a:spcPts val="200"/>
                </a:spcAft>
                <a:buClr>
                  <a:schemeClr val="tx1"/>
                </a:buClr>
                <a:buFont typeface="Monotype Sorts"/>
                <a:buNone/>
              </a:pPr>
              <a:r>
                <a:rPr lang="en-US" sz="1000">
                  <a:solidFill>
                    <a:srgbClr val="000000"/>
                  </a:solidFill>
                  <a:latin typeface="Tahoma" pitchFamily="34" charset="0"/>
                  <a:cs typeface="Times New Roman" pitchFamily="18" charset="0"/>
                </a:rPr>
                <a:t>Employees </a:t>
              </a:r>
              <a:endParaRPr lang="en-US" sz="900">
                <a:cs typeface="Times New Roman" pitchFamily="18" charset="0"/>
              </a:endParaRPr>
            </a:p>
          </p:txBody>
        </p:sp>
        <p:sp>
          <p:nvSpPr>
            <p:cNvPr id="100365" name="Rectangle 13"/>
            <p:cNvSpPr>
              <a:spLocks noChangeArrowheads="1"/>
            </p:cNvSpPr>
            <p:nvPr/>
          </p:nvSpPr>
          <p:spPr bwMode="auto">
            <a:xfrm>
              <a:off x="528" y="1344"/>
              <a:ext cx="586" cy="297"/>
            </a:xfrm>
            <a:prstGeom prst="rect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 dirty="0" smtClean="0"/>
                <a:t>DIV</a:t>
              </a:r>
              <a:endParaRPr lang="en-US" sz="1200" b="1" dirty="0"/>
            </a:p>
          </p:txBody>
        </p:sp>
        <p:sp>
          <p:nvSpPr>
            <p:cNvPr id="1815568" name="Text Box 16"/>
            <p:cNvSpPr txBox="1">
              <a:spLocks noChangeArrowheads="1"/>
            </p:cNvSpPr>
            <p:nvPr/>
          </p:nvSpPr>
          <p:spPr bwMode="auto">
            <a:xfrm>
              <a:off x="982" y="640"/>
              <a:ext cx="11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endParaRPr 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00367" name="Line 36"/>
            <p:cNvSpPr>
              <a:spLocks noChangeShapeType="1"/>
            </p:cNvSpPr>
            <p:nvPr/>
          </p:nvSpPr>
          <p:spPr bwMode="auto">
            <a:xfrm>
              <a:off x="634" y="1641"/>
              <a:ext cx="0" cy="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0" rIns="92075" bIns="0">
              <a:spAutoFit/>
            </a:bodyPr>
            <a:lstStyle/>
            <a:p>
              <a:endParaRPr lang="en-US"/>
            </a:p>
          </p:txBody>
        </p:sp>
        <p:sp>
          <p:nvSpPr>
            <p:cNvPr id="100368" name="Line 37"/>
            <p:cNvSpPr>
              <a:spLocks noChangeShapeType="1"/>
            </p:cNvSpPr>
            <p:nvPr/>
          </p:nvSpPr>
          <p:spPr bwMode="auto">
            <a:xfrm>
              <a:off x="634" y="1905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2075" tIns="0" rIns="92075" bIns="0">
              <a:spAutoFit/>
            </a:bodyPr>
            <a:lstStyle/>
            <a:p>
              <a:endParaRPr lang="en-US"/>
            </a:p>
          </p:txBody>
        </p:sp>
        <p:sp>
          <p:nvSpPr>
            <p:cNvPr id="100369" name="Line 38"/>
            <p:cNvSpPr>
              <a:spLocks noChangeShapeType="1"/>
            </p:cNvSpPr>
            <p:nvPr/>
          </p:nvSpPr>
          <p:spPr bwMode="auto">
            <a:xfrm>
              <a:off x="634" y="2841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2075" tIns="0" rIns="92075" bIns="0">
              <a:spAutoFit/>
            </a:bodyPr>
            <a:lstStyle/>
            <a:p>
              <a:endParaRPr lang="en-US"/>
            </a:p>
          </p:txBody>
        </p:sp>
        <p:sp>
          <p:nvSpPr>
            <p:cNvPr id="100370" name="Line 39"/>
            <p:cNvSpPr>
              <a:spLocks noChangeShapeType="1"/>
            </p:cNvSpPr>
            <p:nvPr/>
          </p:nvSpPr>
          <p:spPr bwMode="auto">
            <a:xfrm flipV="1">
              <a:off x="970" y="3130"/>
              <a:ext cx="384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2075" tIns="0" rIns="92075" bIns="0">
              <a:spAutoFit/>
            </a:bodyPr>
            <a:lstStyle/>
            <a:p>
              <a:endParaRPr lang="en-US"/>
            </a:p>
          </p:txBody>
        </p:sp>
        <p:sp>
          <p:nvSpPr>
            <p:cNvPr id="100371" name="Line 40"/>
            <p:cNvSpPr>
              <a:spLocks noChangeShapeType="1"/>
            </p:cNvSpPr>
            <p:nvPr/>
          </p:nvSpPr>
          <p:spPr bwMode="auto">
            <a:xfrm flipV="1">
              <a:off x="970" y="3322"/>
              <a:ext cx="288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2075" tIns="0" rIns="92075" bIns="0">
              <a:spAutoFit/>
            </a:bodyPr>
            <a:lstStyle/>
            <a:p>
              <a:endParaRPr lang="en-US"/>
            </a:p>
          </p:txBody>
        </p:sp>
        <p:sp>
          <p:nvSpPr>
            <p:cNvPr id="100372" name="Rectangle 18"/>
            <p:cNvSpPr>
              <a:spLocks noChangeArrowheads="1"/>
            </p:cNvSpPr>
            <p:nvPr/>
          </p:nvSpPr>
          <p:spPr bwMode="auto">
            <a:xfrm>
              <a:off x="1326" y="3023"/>
              <a:ext cx="556" cy="299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/>
            <a:p>
              <a:pPr algn="ctr" eaLnBrk="0" hangingPunct="0">
                <a:spcAft>
                  <a:spcPts val="200"/>
                </a:spcAft>
                <a:buClr>
                  <a:schemeClr val="tx1"/>
                </a:buClr>
                <a:buFont typeface="Monotype Sorts"/>
                <a:buNone/>
              </a:pPr>
              <a:endParaRPr lang="en-US" sz="200" b="1"/>
            </a:p>
            <a:p>
              <a:pPr algn="ctr" eaLnBrk="0" hangingPunct="0">
                <a:spcAft>
                  <a:spcPts val="200"/>
                </a:spcAft>
                <a:buClr>
                  <a:schemeClr val="tx1"/>
                </a:buClr>
                <a:buFont typeface="Monotype Sorts"/>
                <a:buNone/>
              </a:pPr>
              <a:r>
                <a:rPr lang="en-US" sz="1000" b="1"/>
                <a:t>BN</a:t>
              </a:r>
            </a:p>
          </p:txBody>
        </p:sp>
        <p:sp>
          <p:nvSpPr>
            <p:cNvPr id="100373" name="Rectangle 18"/>
            <p:cNvSpPr>
              <a:spLocks noChangeArrowheads="1"/>
            </p:cNvSpPr>
            <p:nvPr/>
          </p:nvSpPr>
          <p:spPr bwMode="auto">
            <a:xfrm>
              <a:off x="1182" y="3178"/>
              <a:ext cx="556" cy="299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/>
            <a:p>
              <a:pPr algn="ctr" eaLnBrk="0" hangingPunct="0">
                <a:spcAft>
                  <a:spcPts val="200"/>
                </a:spcAft>
                <a:buClr>
                  <a:schemeClr val="tx1"/>
                </a:buClr>
                <a:buFont typeface="Monotype Sorts"/>
                <a:buNone/>
              </a:pPr>
              <a:endParaRPr lang="en-US" sz="200" b="1"/>
            </a:p>
            <a:p>
              <a:pPr algn="ctr" eaLnBrk="0" hangingPunct="0">
                <a:spcAft>
                  <a:spcPts val="200"/>
                </a:spcAft>
                <a:buClr>
                  <a:schemeClr val="tx1"/>
                </a:buClr>
                <a:buFont typeface="Monotype Sorts"/>
                <a:buNone/>
              </a:pPr>
              <a:r>
                <a:rPr lang="en-US" sz="1000" b="1"/>
                <a:t>BN </a:t>
              </a:r>
            </a:p>
          </p:txBody>
        </p:sp>
        <p:sp>
          <p:nvSpPr>
            <p:cNvPr id="100374" name="Rectangle 18"/>
            <p:cNvSpPr>
              <a:spLocks noChangeArrowheads="1"/>
            </p:cNvSpPr>
            <p:nvPr/>
          </p:nvSpPr>
          <p:spPr bwMode="auto">
            <a:xfrm>
              <a:off x="1085" y="3358"/>
              <a:ext cx="556" cy="299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45720" rIns="45720"/>
            <a:lstStyle/>
            <a:p>
              <a:pPr algn="ctr" eaLnBrk="0" hangingPunct="0">
                <a:spcAft>
                  <a:spcPts val="200"/>
                </a:spcAft>
                <a:buClr>
                  <a:schemeClr val="tx1"/>
                </a:buClr>
                <a:buFont typeface="Monotype Sorts"/>
                <a:buNone/>
              </a:pPr>
              <a:endParaRPr lang="en-US" sz="200" b="1"/>
            </a:p>
            <a:p>
              <a:pPr algn="ctr" eaLnBrk="0" hangingPunct="0">
                <a:spcAft>
                  <a:spcPts val="200"/>
                </a:spcAft>
                <a:buClr>
                  <a:schemeClr val="tx1"/>
                </a:buClr>
                <a:buFont typeface="Monotype Sorts"/>
                <a:buNone/>
              </a:pPr>
              <a:r>
                <a:rPr lang="en-US" sz="1000" b="1"/>
                <a:t>BN </a:t>
              </a:r>
            </a:p>
          </p:txBody>
        </p:sp>
        <p:sp>
          <p:nvSpPr>
            <p:cNvPr id="100375" name="Line 44"/>
            <p:cNvSpPr>
              <a:spLocks noChangeShapeType="1"/>
            </p:cNvSpPr>
            <p:nvPr/>
          </p:nvSpPr>
          <p:spPr bwMode="auto">
            <a:xfrm>
              <a:off x="970" y="3562"/>
              <a:ext cx="12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2075" tIns="0" rIns="92075" bIns="0">
              <a:spAutoFit/>
            </a:bodyPr>
            <a:lstStyle/>
            <a:p>
              <a:endParaRPr lang="en-US"/>
            </a:p>
          </p:txBody>
        </p:sp>
        <p:sp>
          <p:nvSpPr>
            <p:cNvPr id="100376" name="Line 45"/>
            <p:cNvSpPr>
              <a:spLocks noChangeShapeType="1"/>
            </p:cNvSpPr>
            <p:nvPr/>
          </p:nvSpPr>
          <p:spPr bwMode="auto">
            <a:xfrm>
              <a:off x="970" y="2937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2075" tIns="0" rIns="92075" bIns="0">
              <a:spAutoFit/>
            </a:bodyPr>
            <a:lstStyle/>
            <a:p>
              <a:endParaRPr lang="en-US"/>
            </a:p>
          </p:txBody>
        </p:sp>
      </p:grp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7467600" y="4876800"/>
            <a:ext cx="12954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Enter “X” </a:t>
            </a:r>
          </a:p>
          <a:p>
            <a:pPr algn="ctr"/>
            <a:r>
              <a:rPr lang="en-US" sz="1200" b="1"/>
              <a:t>in MAP column</a:t>
            </a:r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flipH="1" flipV="1">
            <a:off x="7696200" y="44196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2895600" y="3124200"/>
          <a:ext cx="6096000" cy="1342381"/>
        </p:xfrm>
        <a:graphic>
          <a:graphicData uri="http://schemas.openxmlformats.org/drawingml/2006/table">
            <a:tbl>
              <a:tblPr/>
              <a:tblGrid>
                <a:gridCol w="421140"/>
                <a:gridCol w="1863544"/>
                <a:gridCol w="715938"/>
                <a:gridCol w="1189720"/>
                <a:gridCol w="526425"/>
                <a:gridCol w="273741"/>
                <a:gridCol w="1105492"/>
              </a:tblGrid>
              <a:tr h="26847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APC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DESCRIP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COST CENTER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INTERNAL ORDER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WBS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MAP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COMMENTS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</a:tr>
              <a:tr h="1342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RYBP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88TH BSB PREDEPLOYMENT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WJN4AA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F1201 PRE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UNIT CC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2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RYBR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CEILING USE ONLY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 IN GFEBS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2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RYBS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88TH BSB HHD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WC27T0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UNIT CC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2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RYBT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88TH BSB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WC27AA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UNIT CC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2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RYBU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88TH BSB DISTRO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40002435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UNIT CC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2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RYBV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88TH BSB MAINT CO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40002440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UNIT CC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2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RYCS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HHC 1ST CSB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40002243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UNIT CC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2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TCG1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G1 RETENTION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W6DHAA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X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G1 CC</a:t>
                      </a:r>
                    </a:p>
                  </a:txBody>
                  <a:tcPr marL="7896" marR="7896" marT="78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4" name="AutoShape 6"/>
          <p:cNvSpPr>
            <a:spLocks noChangeArrowheads="1"/>
          </p:cNvSpPr>
          <p:nvPr/>
        </p:nvSpPr>
        <p:spPr bwMode="auto">
          <a:xfrm>
            <a:off x="5105400" y="4876800"/>
            <a:ext cx="20574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/>
              <a:t>Enter </a:t>
            </a:r>
            <a:r>
              <a:rPr lang="en-US" sz="1200" b="1" dirty="0" smtClean="0"/>
              <a:t>Temporary CC Code </a:t>
            </a:r>
          </a:p>
          <a:p>
            <a:pPr algn="ctr"/>
            <a:r>
              <a:rPr lang="en-US" sz="1200" b="1" dirty="0" smtClean="0"/>
              <a:t>in column </a:t>
            </a:r>
            <a:endParaRPr lang="en-US" sz="1200" b="1" dirty="0"/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3276600" y="4876800"/>
            <a:ext cx="1676400" cy="7620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 dirty="0"/>
              <a:t>DASA-CE CM Team </a:t>
            </a:r>
          </a:p>
          <a:p>
            <a:pPr algn="ctr"/>
            <a:r>
              <a:rPr lang="en-US" sz="1000" b="1" dirty="0" smtClean="0"/>
              <a:t>Updates CC </a:t>
            </a:r>
            <a:r>
              <a:rPr lang="en-US" sz="1000" b="1" dirty="0"/>
              <a:t># </a:t>
            </a:r>
          </a:p>
          <a:p>
            <a:pPr algn="ctr"/>
            <a:r>
              <a:rPr lang="en-US" sz="1000" b="1" dirty="0"/>
              <a:t>once created in GFEBS</a:t>
            </a:r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 flipV="1">
            <a:off x="3962400" y="4267200"/>
            <a:ext cx="1219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 flipH="1" flipV="1">
            <a:off x="5715000" y="44958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Slide Number Placeholder 12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630903-0405-4385-947A-62A13C1F0E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Scenario #4: Customers</a:t>
            </a:r>
          </a:p>
        </p:txBody>
      </p:sp>
      <p:sp>
        <p:nvSpPr>
          <p:cNvPr id="96258" name="Content Placeholder 4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82296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smtClean="0"/>
              <a:t>APCs representing customers are listed as FAC ‘8’</a:t>
            </a:r>
          </a:p>
          <a:p>
            <a:pPr eaLnBrk="1" hangingPunct="1"/>
            <a:r>
              <a:rPr lang="en-US" sz="2000" smtClean="0"/>
              <a:t>Reimbursables are supported using WBS Elements within GFEBS</a:t>
            </a:r>
          </a:p>
        </p:txBody>
      </p:sp>
      <p:pic>
        <p:nvPicPr>
          <p:cNvPr id="96259" name="Picture 4"/>
          <p:cNvPicPr>
            <a:picLocks noChangeAspect="1" noChangeArrowheads="1"/>
          </p:cNvPicPr>
          <p:nvPr/>
        </p:nvPicPr>
        <p:blipFill>
          <a:blip r:embed="rId3" cstate="print"/>
          <a:srcRect t="17708" b="14583"/>
          <a:stretch>
            <a:fillRect/>
          </a:stretch>
        </p:blipFill>
        <p:spPr bwMode="auto">
          <a:xfrm>
            <a:off x="381000" y="2335213"/>
            <a:ext cx="8305800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12"/>
          <p:cNvSpPr txBox="1">
            <a:spLocks/>
          </p:cNvSpPr>
          <p:nvPr/>
        </p:nvSpPr>
        <p:spPr>
          <a:xfrm>
            <a:off x="6553200" y="65690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630903-0405-4385-947A-62A13C1F0E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4"/>
          <p:cNvPicPr>
            <a:picLocks noChangeAspect="1" noChangeArrowheads="1"/>
          </p:cNvPicPr>
          <p:nvPr/>
        </p:nvPicPr>
        <p:blipFill>
          <a:blip r:embed="rId3" cstate="print"/>
          <a:srcRect t="15625" r="35156" b="54167"/>
          <a:stretch>
            <a:fillRect/>
          </a:stretch>
        </p:blipFill>
        <p:spPr bwMode="auto">
          <a:xfrm>
            <a:off x="1981200" y="3429000"/>
            <a:ext cx="678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143000" y="274638"/>
            <a:ext cx="7010400" cy="944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/>
              <a:t>Scenario #4: Customers</a:t>
            </a:r>
          </a:p>
        </p:txBody>
      </p:sp>
      <p:sp>
        <p:nvSpPr>
          <p:cNvPr id="98307" name="Content Placeholder 4"/>
          <p:cNvSpPr>
            <a:spLocks noGrp="1"/>
          </p:cNvSpPr>
          <p:nvPr>
            <p:ph idx="4294967295"/>
          </p:nvPr>
        </p:nvSpPr>
        <p:spPr bwMode="auto">
          <a:xfrm>
            <a:off x="457200" y="1295400"/>
            <a:ext cx="8305800" cy="160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/>
            <a:r>
              <a:rPr lang="en-US" sz="2000" dirty="0" smtClean="0"/>
              <a:t>Reimbursables require the WBS Element to be associated with a Sales Order which generates the Authority</a:t>
            </a:r>
          </a:p>
          <a:p>
            <a:pPr marL="228600" indent="-228600" eaLnBrk="1" hangingPunct="1"/>
            <a:r>
              <a:rPr lang="en-US" sz="2000" dirty="0" smtClean="0"/>
              <a:t>Not Master Data created by DASA-CE Cost Master Data Team </a:t>
            </a:r>
          </a:p>
          <a:p>
            <a:pPr marL="628650" lvl="1" indent="-228600" eaLnBrk="1" hangingPunct="1"/>
            <a:r>
              <a:rPr lang="en-US" sz="1600" dirty="0" smtClean="0"/>
              <a:t>Created by users at field level</a:t>
            </a:r>
          </a:p>
          <a:p>
            <a:pPr marL="228600" indent="-228600" eaLnBrk="1" hangingPunct="1"/>
            <a:r>
              <a:rPr lang="en-US" sz="2000" dirty="0" smtClean="0"/>
              <a:t>Once manually created within GFEBS – the corresponding WBS Element code can be associated with the APC code within the APC Mapping </a:t>
            </a:r>
          </a:p>
          <a:p>
            <a:pPr marL="228600" indent="-228600" eaLnBrk="1" hangingPunct="1"/>
            <a:endParaRPr lang="en-US" sz="2000" dirty="0" smtClean="0"/>
          </a:p>
        </p:txBody>
      </p:sp>
      <p:sp>
        <p:nvSpPr>
          <p:cNvPr id="98308" name="AutoShape 5"/>
          <p:cNvSpPr>
            <a:spLocks noChangeArrowheads="1"/>
          </p:cNvSpPr>
          <p:nvPr/>
        </p:nvSpPr>
        <p:spPr bwMode="auto">
          <a:xfrm>
            <a:off x="6934200" y="5715000"/>
            <a:ext cx="20574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Enter “CREATE IN GFEBS” </a:t>
            </a:r>
          </a:p>
          <a:p>
            <a:pPr algn="ctr"/>
            <a:r>
              <a:rPr lang="en-US" sz="1200" b="1"/>
              <a:t>in COMMENT column </a:t>
            </a:r>
          </a:p>
        </p:txBody>
      </p:sp>
      <p:sp>
        <p:nvSpPr>
          <p:cNvPr id="98309" name="AutoShape 4"/>
          <p:cNvSpPr>
            <a:spLocks noChangeArrowheads="1"/>
          </p:cNvSpPr>
          <p:nvPr/>
        </p:nvSpPr>
        <p:spPr bwMode="auto">
          <a:xfrm>
            <a:off x="5486400" y="5715000"/>
            <a:ext cx="12954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Enter “X” </a:t>
            </a:r>
          </a:p>
          <a:p>
            <a:pPr algn="ctr"/>
            <a:r>
              <a:rPr lang="en-US" sz="1200" b="1"/>
              <a:t>in MAP column</a:t>
            </a:r>
          </a:p>
        </p:txBody>
      </p:sp>
      <p:sp>
        <p:nvSpPr>
          <p:cNvPr id="98310" name="Line 8"/>
          <p:cNvSpPr>
            <a:spLocks noChangeShapeType="1"/>
          </p:cNvSpPr>
          <p:nvPr/>
        </p:nvSpPr>
        <p:spPr bwMode="auto">
          <a:xfrm flipV="1">
            <a:off x="8001000" y="5334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11" name="Line 9"/>
          <p:cNvSpPr>
            <a:spLocks noChangeShapeType="1"/>
          </p:cNvSpPr>
          <p:nvPr/>
        </p:nvSpPr>
        <p:spPr bwMode="auto">
          <a:xfrm flipV="1">
            <a:off x="6096000" y="480060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12" name="AutoShape 10"/>
          <p:cNvSpPr>
            <a:spLocks noChangeArrowheads="1"/>
          </p:cNvSpPr>
          <p:nvPr/>
        </p:nvSpPr>
        <p:spPr bwMode="auto">
          <a:xfrm>
            <a:off x="2438400" y="5715000"/>
            <a:ext cx="1295400" cy="7620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/>
              <a:t>Enter WBS Element </a:t>
            </a:r>
          </a:p>
          <a:p>
            <a:pPr algn="ctr"/>
            <a:r>
              <a:rPr lang="en-US" sz="1000" b="1"/>
              <a:t>in column </a:t>
            </a:r>
          </a:p>
          <a:p>
            <a:pPr algn="ctr"/>
            <a:r>
              <a:rPr lang="en-US" sz="1000" b="1"/>
              <a:t>once created</a:t>
            </a:r>
          </a:p>
        </p:txBody>
      </p:sp>
      <p:sp>
        <p:nvSpPr>
          <p:cNvPr id="98313" name="Line 11"/>
          <p:cNvSpPr>
            <a:spLocks noChangeShapeType="1"/>
          </p:cNvSpPr>
          <p:nvPr/>
        </p:nvSpPr>
        <p:spPr bwMode="auto">
          <a:xfrm flipV="1">
            <a:off x="4648200" y="51816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8314" name="AutoShape 12"/>
          <p:cNvSpPr>
            <a:spLocks noChangeArrowheads="1"/>
          </p:cNvSpPr>
          <p:nvPr/>
        </p:nvSpPr>
        <p:spPr bwMode="auto">
          <a:xfrm>
            <a:off x="4038600" y="5715000"/>
            <a:ext cx="12954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Enter “GFEBS” </a:t>
            </a:r>
          </a:p>
          <a:p>
            <a:pPr algn="ctr"/>
            <a:r>
              <a:rPr lang="en-US" sz="1200" b="1"/>
              <a:t>in column </a:t>
            </a:r>
          </a:p>
          <a:p>
            <a:pPr algn="ctr"/>
            <a:r>
              <a:rPr lang="en-US" sz="1200" b="1"/>
              <a:t>until created</a:t>
            </a:r>
          </a:p>
        </p:txBody>
      </p:sp>
      <p:sp>
        <p:nvSpPr>
          <p:cNvPr id="98315" name="Line 13"/>
          <p:cNvSpPr>
            <a:spLocks noChangeShapeType="1"/>
          </p:cNvSpPr>
          <p:nvPr/>
        </p:nvSpPr>
        <p:spPr bwMode="auto">
          <a:xfrm flipV="1">
            <a:off x="3200400" y="5105400"/>
            <a:ext cx="1600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 txBox="1">
            <a:spLocks/>
          </p:cNvSpPr>
          <p:nvPr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630903-0405-4385-947A-62A13C1F0E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62000" y="1371600"/>
            <a:ext cx="7848600" cy="4800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000" b="1" dirty="0" smtClean="0"/>
              <a:t>CM 101 Training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Section 1: Cost Management Overview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What are costs and why is managing costs important?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Army’s overall objectives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Change enablers o support Cost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The process of Cost Management and how it differs from Budget Management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Section 2: Cost Model Components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Defining the various cost objects (which replace APCs/JONOs) within a Cost Model, e.g. organizations, products, services, jobs, etc.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Understanding decision points of where to capture information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Section 3: Cost Flow Methods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The difference between cost capturing, allocations, and assignment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Section 4: Cost Model Build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Reflecting organizational structures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Replacing APC/</a:t>
            </a:r>
            <a:r>
              <a:rPr lang="en-US" sz="1800" dirty="0" err="1" smtClean="0"/>
              <a:t>Jonos</a:t>
            </a:r>
            <a:endParaRPr lang="en-US" sz="1800" dirty="0" smtClean="0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219200" y="3810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algn="ctr"/>
            <a:r>
              <a:rPr lang="en-US" sz="3600" b="1" dirty="0" smtClean="0">
                <a:latin typeface="Arial" pitchFamily="34" charset="0"/>
              </a:rPr>
              <a:t>Mission #2: CM 101 Training</a:t>
            </a:r>
            <a:endParaRPr lang="en-US" sz="3600" b="1" dirty="0">
              <a:latin typeface="Arial" pitchFamily="34" charset="0"/>
            </a:endParaRPr>
          </a:p>
        </p:txBody>
      </p:sp>
      <p:sp>
        <p:nvSpPr>
          <p:cNvPr id="9" name="Slide Number Placeholder 12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630903-0405-4385-947A-62A13C1F0E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143000" y="274638"/>
            <a:ext cx="7010400" cy="944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200" dirty="0" smtClean="0"/>
              <a:t>Scenario #5: EORs</a:t>
            </a:r>
          </a:p>
        </p:txBody>
      </p:sp>
      <p:sp>
        <p:nvSpPr>
          <p:cNvPr id="94210" name="Rectangle 3"/>
          <p:cNvSpPr txBox="1">
            <a:spLocks noChangeArrowheads="1"/>
          </p:cNvSpPr>
          <p:nvPr/>
        </p:nvSpPr>
        <p:spPr bwMode="auto">
          <a:xfrm>
            <a:off x="533400" y="1295400"/>
            <a:ext cx="7924800" cy="464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</a:rPr>
              <a:t>EOR </a:t>
            </a:r>
            <a:r>
              <a:rPr lang="en-US" sz="2400" dirty="0">
                <a:latin typeface="+mn-lt"/>
              </a:rPr>
              <a:t>data is captured and reportable </a:t>
            </a:r>
            <a:r>
              <a:rPr lang="en-US" sz="2400" dirty="0" smtClean="0">
                <a:latin typeface="+mn-lt"/>
              </a:rPr>
              <a:t>currently without an APC and will not be mapped for GFEBS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</a:rPr>
              <a:t>APCs often created for CIV PAY – these will not need to be mapped since replaced with the faces-to-spaces exercise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+mn-lt"/>
            </a:endParaRPr>
          </a:p>
        </p:txBody>
      </p:sp>
      <p:sp>
        <p:nvSpPr>
          <p:cNvPr id="8" name="Slide Number Placeholder 12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630903-0405-4385-947A-62A13C1F0E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 bwMode="auto">
          <a:xfrm>
            <a:off x="1143000" y="274638"/>
            <a:ext cx="7010400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Scenario #6: Products/Services and Events</a:t>
            </a:r>
          </a:p>
        </p:txBody>
      </p:sp>
      <p:sp>
        <p:nvSpPr>
          <p:cNvPr id="106498" name="Rectangle 3"/>
          <p:cNvSpPr txBox="1">
            <a:spLocks noChangeArrowheads="1"/>
          </p:cNvSpPr>
          <p:nvPr/>
        </p:nvSpPr>
        <p:spPr bwMode="auto">
          <a:xfrm>
            <a:off x="457200" y="1524000"/>
            <a:ext cx="8229600" cy="5105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n-lt"/>
              </a:rPr>
              <a:t>Some FAC ‘3’  APC codes </a:t>
            </a:r>
            <a:r>
              <a:rPr lang="en-US" sz="2400" dirty="0" smtClean="0">
                <a:latin typeface="+mn-lt"/>
              </a:rPr>
              <a:t>represent Products/Services Produced by the command (e.g. TRADOC Courses, IMCOM SSP’s, FORSCOM: Mobilizations, etc.)</a:t>
            </a:r>
            <a:endParaRPr lang="en-US" sz="24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</a:rPr>
              <a:t>Mapped </a:t>
            </a:r>
            <a:r>
              <a:rPr lang="en-US" sz="2400" dirty="0">
                <a:latin typeface="+mn-lt"/>
              </a:rPr>
              <a:t>to Internal </a:t>
            </a:r>
            <a:r>
              <a:rPr lang="en-US" sz="2400" dirty="0" smtClean="0">
                <a:latin typeface="+mn-lt"/>
              </a:rPr>
              <a:t>Orders if not Project-based</a:t>
            </a:r>
            <a:endParaRPr lang="en-US" sz="2400" dirty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000" dirty="0">
                <a:latin typeface="+mn-lt"/>
              </a:rPr>
              <a:t>Short lived – not perpetual in nature like an organization (e.g. Conference, Hurricane, Training Event)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000" dirty="0">
                <a:latin typeface="+mn-lt"/>
              </a:rPr>
              <a:t>Can be informational only (called statistical orders) in which case usually an org/cost center is posted to as well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000" dirty="0">
                <a:latin typeface="+mn-lt"/>
              </a:rPr>
              <a:t>Typically only consume one budget LOA but can cross multiple if </a:t>
            </a:r>
            <a:r>
              <a:rPr lang="en-US" sz="2000" dirty="0" smtClean="0">
                <a:latin typeface="+mn-lt"/>
              </a:rPr>
              <a:t>necessary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000" dirty="0" smtClean="0">
                <a:latin typeface="+mn-lt"/>
              </a:rPr>
              <a:t>Often for types of travel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+mn-lt"/>
              </a:rPr>
              <a:t>Mapped to WBS Elements if Project-based (e.g. IMCOM DPW SSPs, Exercises, PEO Projects, etc.)</a:t>
            </a:r>
            <a:endParaRPr lang="en-US" sz="2000" dirty="0" smtClean="0">
              <a:latin typeface="+mn-lt"/>
            </a:endParaRPr>
          </a:p>
          <a:p>
            <a:pPr marL="1257300" lvl="2" indent="-342900">
              <a:spcBef>
                <a:spcPct val="20000"/>
              </a:spcBef>
            </a:pPr>
            <a:endParaRPr lang="en-US" sz="2400" dirty="0">
              <a:latin typeface="+mn-lt"/>
            </a:endParaRP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+mn-lt"/>
            </a:endParaRPr>
          </a:p>
          <a:p>
            <a:pPr marL="342900" indent="-342900">
              <a:buFont typeface="Arial" charset="0"/>
              <a:buNone/>
            </a:pPr>
            <a:endParaRPr lang="en-US" sz="2400" dirty="0">
              <a:latin typeface="+mn-lt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+mn-lt"/>
            </a:endParaRPr>
          </a:p>
        </p:txBody>
      </p:sp>
      <p:sp>
        <p:nvSpPr>
          <p:cNvPr id="4" name="Slide Number Placeholder 12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630903-0405-4385-947A-62A13C1F0E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GFEBS: Internal Order Example</a:t>
            </a:r>
          </a:p>
        </p:txBody>
      </p:sp>
      <p:sp>
        <p:nvSpPr>
          <p:cNvPr id="110595" name="AutoShape 6"/>
          <p:cNvSpPr>
            <a:spLocks noChangeArrowheads="1"/>
          </p:cNvSpPr>
          <p:nvPr/>
        </p:nvSpPr>
        <p:spPr bwMode="auto">
          <a:xfrm>
            <a:off x="4038600" y="4191000"/>
            <a:ext cx="20574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Enter NEW IO </a:t>
            </a:r>
          </a:p>
          <a:p>
            <a:pPr algn="ctr"/>
            <a:r>
              <a:rPr lang="en-US" sz="1200" b="1"/>
              <a:t>INTERNAL ORDER </a:t>
            </a:r>
          </a:p>
          <a:p>
            <a:pPr algn="ctr"/>
            <a:r>
              <a:rPr lang="en-US" sz="1200" b="1"/>
              <a:t>column </a:t>
            </a:r>
          </a:p>
        </p:txBody>
      </p:sp>
      <p:sp>
        <p:nvSpPr>
          <p:cNvPr id="110596" name="AutoShape 7"/>
          <p:cNvSpPr>
            <a:spLocks noChangeArrowheads="1"/>
          </p:cNvSpPr>
          <p:nvPr/>
        </p:nvSpPr>
        <p:spPr bwMode="auto">
          <a:xfrm>
            <a:off x="6400800" y="4191000"/>
            <a:ext cx="12954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Enter “X” </a:t>
            </a:r>
          </a:p>
          <a:p>
            <a:pPr algn="ctr"/>
            <a:r>
              <a:rPr lang="en-US" sz="1200" b="1"/>
              <a:t>in MAP column</a:t>
            </a:r>
          </a:p>
        </p:txBody>
      </p:sp>
      <p:sp>
        <p:nvSpPr>
          <p:cNvPr id="110597" name="Line 8"/>
          <p:cNvSpPr>
            <a:spLocks noChangeShapeType="1"/>
          </p:cNvSpPr>
          <p:nvPr/>
        </p:nvSpPr>
        <p:spPr bwMode="auto">
          <a:xfrm flipV="1">
            <a:off x="5029200" y="24384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598" name="Line 9"/>
          <p:cNvSpPr>
            <a:spLocks noChangeShapeType="1"/>
          </p:cNvSpPr>
          <p:nvPr/>
        </p:nvSpPr>
        <p:spPr bwMode="auto">
          <a:xfrm flipH="1" flipV="1">
            <a:off x="6324600" y="38100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0599" name="AutoShape 10"/>
          <p:cNvSpPr>
            <a:spLocks noChangeArrowheads="1"/>
          </p:cNvSpPr>
          <p:nvPr/>
        </p:nvSpPr>
        <p:spPr bwMode="auto">
          <a:xfrm>
            <a:off x="2209800" y="4191000"/>
            <a:ext cx="1676400" cy="7620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/>
              <a:t>DASA-CE CM Team </a:t>
            </a:r>
          </a:p>
          <a:p>
            <a:pPr algn="ctr"/>
            <a:r>
              <a:rPr lang="en-US" sz="1000" b="1"/>
              <a:t>updates IO # </a:t>
            </a:r>
          </a:p>
          <a:p>
            <a:pPr algn="ctr"/>
            <a:r>
              <a:rPr lang="en-US" sz="1000" b="1"/>
              <a:t>once created in GFEBS</a:t>
            </a:r>
          </a:p>
        </p:txBody>
      </p:sp>
      <p:sp>
        <p:nvSpPr>
          <p:cNvPr id="110600" name="Line 11"/>
          <p:cNvSpPr>
            <a:spLocks noChangeShapeType="1"/>
          </p:cNvSpPr>
          <p:nvPr/>
        </p:nvSpPr>
        <p:spPr bwMode="auto">
          <a:xfrm flipV="1">
            <a:off x="3124200" y="1905000"/>
            <a:ext cx="1524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33400" y="1447800"/>
          <a:ext cx="7086599" cy="2354126"/>
        </p:xfrm>
        <a:graphic>
          <a:graphicData uri="http://schemas.openxmlformats.org/drawingml/2006/table">
            <a:tbl>
              <a:tblPr/>
              <a:tblGrid>
                <a:gridCol w="447875"/>
                <a:gridCol w="2719018"/>
                <a:gridCol w="1016455"/>
                <a:gridCol w="813164"/>
                <a:gridCol w="676579"/>
                <a:gridCol w="447875"/>
                <a:gridCol w="965633"/>
              </a:tblGrid>
              <a:tr h="2971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APC</a:t>
                      </a: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DESCPT</a:t>
                      </a: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Cost Center </a:t>
                      </a: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IO</a:t>
                      </a: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WBS</a:t>
                      </a: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MAPPED</a:t>
                      </a: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COMMENTS*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208" marR="8208" marT="8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</a:tr>
              <a:tr h="2199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DB6E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PROVIDE CAC/ID CARD SERVICES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10003473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 LOAD IO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9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DB8T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PROVIDE CASUALTY OPERATIONS SVCS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NEW IO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9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DB7E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PROVIDE DEPLOYMENT CYCLE SERVICES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NEW IO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9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DB8U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PROVIDE PERSONNELL PROCESSING SERVICES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10003476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TOP LOAD IO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9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DB8V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PROVIDE MILPAY SERVICES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10003477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TOP LOAD IO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9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DB8W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PROVIDE PRE-TRANSITION SERVICES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10003478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TOP LOAD IO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9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DB8F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 INDIV PERS ACTION &amp; MIL SERV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10003479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TOP LOAD IO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98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DB7A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PROVIDE POST-TRANSITION SERVICES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10003482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 LOAD IO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13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DB9K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PROVIDE HUMAN CAPITAL SYSTEM AUTOMATION SER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10003482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TOP LOAD IO</a:t>
                      </a:r>
                    </a:p>
                  </a:txBody>
                  <a:tcPr marL="8208" marR="8208" marT="82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000" y="6096000"/>
            <a:ext cx="37016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 Example is IMCOM SSP – Comments are command specific</a:t>
            </a:r>
            <a:endParaRPr lang="en-US" sz="1100" dirty="0"/>
          </a:p>
        </p:txBody>
      </p:sp>
      <p:sp>
        <p:nvSpPr>
          <p:cNvPr id="12" name="Slide Number Placeholder 12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630903-0405-4385-947A-62A13C1F0E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143000" y="274638"/>
            <a:ext cx="7010400" cy="944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3200" smtClean="0"/>
              <a:t>APCs: Next Steps</a:t>
            </a:r>
          </a:p>
        </p:txBody>
      </p:sp>
      <p:sp>
        <p:nvSpPr>
          <p:cNvPr id="112642" name="Rectangle 3"/>
          <p:cNvSpPr txBox="1">
            <a:spLocks noChangeArrowheads="1"/>
          </p:cNvSpPr>
          <p:nvPr/>
        </p:nvSpPr>
        <p:spPr bwMode="auto">
          <a:xfrm>
            <a:off x="533400" y="1600200"/>
            <a:ext cx="7086600" cy="464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Tx/>
              <a:buChar char="•"/>
            </a:pPr>
            <a:endParaRPr lang="en-US" sz="2400" dirty="0">
              <a:latin typeface="+mn-lt"/>
            </a:endParaRPr>
          </a:p>
          <a:p>
            <a:pPr marL="342900" indent="-342900">
              <a:buFontTx/>
              <a:buChar char="•"/>
            </a:pPr>
            <a:r>
              <a:rPr lang="en-US" sz="2400" dirty="0" smtClean="0">
                <a:latin typeface="+mn-lt"/>
              </a:rPr>
              <a:t>Review kinds of money for funding structures</a:t>
            </a:r>
          </a:p>
          <a:p>
            <a:pPr marL="342900" indent="-342900">
              <a:buFontTx/>
              <a:buChar char="•"/>
            </a:pPr>
            <a:endParaRPr lang="en-US" sz="2400" dirty="0" smtClean="0">
              <a:latin typeface="+mn-lt"/>
            </a:endParaRPr>
          </a:p>
          <a:p>
            <a:pPr marL="342900" indent="-342900">
              <a:buFontTx/>
              <a:buChar char="•"/>
            </a:pPr>
            <a:r>
              <a:rPr lang="en-US" sz="2400" dirty="0" smtClean="0">
                <a:latin typeface="+mn-lt"/>
              </a:rPr>
              <a:t>Walk </a:t>
            </a:r>
            <a:r>
              <a:rPr lang="en-US" sz="2400" dirty="0">
                <a:latin typeface="+mn-lt"/>
              </a:rPr>
              <a:t>through APC file by scenarios</a:t>
            </a:r>
          </a:p>
          <a:p>
            <a:pPr marL="2171700" lvl="4" indent="-342900">
              <a:buFontTx/>
              <a:buChar char="•"/>
            </a:pPr>
            <a:endParaRPr lang="en-US" sz="24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n-lt"/>
              </a:rPr>
              <a:t>Identify additional scenarios if applicable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n-lt"/>
              </a:rPr>
              <a:t>Document issues which need to be resolved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+mn-lt"/>
            </a:endParaRPr>
          </a:p>
          <a:p>
            <a:pPr marL="800100" lvl="1" indent="-342900"/>
            <a:endParaRPr lang="en-US" sz="24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+mn-lt"/>
            </a:endParaRPr>
          </a:p>
          <a:p>
            <a:pPr marL="800100" lvl="1" indent="-342900">
              <a:spcBef>
                <a:spcPct val="20000"/>
              </a:spcBef>
            </a:pPr>
            <a:endParaRPr lang="en-US" sz="2400" dirty="0">
              <a:latin typeface="+mn-lt"/>
            </a:endParaRPr>
          </a:p>
        </p:txBody>
      </p:sp>
      <p:sp>
        <p:nvSpPr>
          <p:cNvPr id="4" name="Slide Number Placeholder 12"/>
          <p:cNvSpPr txBox="1">
            <a:spLocks/>
          </p:cNvSpPr>
          <p:nvPr/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630903-0405-4385-947A-62A13C1F0E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82"/>
          <p:cNvSpPr>
            <a:spLocks noChangeArrowheads="1"/>
          </p:cNvSpPr>
          <p:nvPr/>
        </p:nvSpPr>
        <p:spPr bwMode="auto">
          <a:xfrm>
            <a:off x="512763" y="1676400"/>
            <a:ext cx="8153400" cy="48768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Line 56"/>
          <p:cNvSpPr>
            <a:spLocks noChangeShapeType="1"/>
          </p:cNvSpPr>
          <p:nvPr/>
        </p:nvSpPr>
        <p:spPr bwMode="auto">
          <a:xfrm>
            <a:off x="817563" y="1790700"/>
            <a:ext cx="0" cy="4648200"/>
          </a:xfrm>
          <a:prstGeom prst="line">
            <a:avLst/>
          </a:prstGeom>
          <a:noFill/>
          <a:ln w="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57"/>
          <p:cNvSpPr>
            <a:spLocks noChangeShapeType="1"/>
          </p:cNvSpPr>
          <p:nvPr/>
        </p:nvSpPr>
        <p:spPr bwMode="auto">
          <a:xfrm>
            <a:off x="1655763" y="17907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Line 58"/>
          <p:cNvSpPr>
            <a:spLocks noChangeShapeType="1"/>
          </p:cNvSpPr>
          <p:nvPr/>
        </p:nvSpPr>
        <p:spPr bwMode="auto">
          <a:xfrm>
            <a:off x="2493963" y="1790700"/>
            <a:ext cx="0" cy="4648200"/>
          </a:xfrm>
          <a:prstGeom prst="line">
            <a:avLst/>
          </a:prstGeom>
          <a:noFill/>
          <a:ln w="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Line 59"/>
          <p:cNvSpPr>
            <a:spLocks noChangeShapeType="1"/>
          </p:cNvSpPr>
          <p:nvPr/>
        </p:nvSpPr>
        <p:spPr bwMode="auto">
          <a:xfrm>
            <a:off x="3332163" y="1790700"/>
            <a:ext cx="0" cy="4648200"/>
          </a:xfrm>
          <a:prstGeom prst="line">
            <a:avLst/>
          </a:prstGeom>
          <a:noFill/>
          <a:ln w="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Line 60"/>
          <p:cNvSpPr>
            <a:spLocks noChangeShapeType="1"/>
          </p:cNvSpPr>
          <p:nvPr/>
        </p:nvSpPr>
        <p:spPr bwMode="auto">
          <a:xfrm>
            <a:off x="4170363" y="1790700"/>
            <a:ext cx="0" cy="4648200"/>
          </a:xfrm>
          <a:prstGeom prst="line">
            <a:avLst/>
          </a:prstGeom>
          <a:noFill/>
          <a:ln w="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61"/>
          <p:cNvSpPr>
            <a:spLocks noChangeShapeType="1"/>
          </p:cNvSpPr>
          <p:nvPr/>
        </p:nvSpPr>
        <p:spPr bwMode="auto">
          <a:xfrm>
            <a:off x="5008563" y="17907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Line 62"/>
          <p:cNvSpPr>
            <a:spLocks noChangeShapeType="1"/>
          </p:cNvSpPr>
          <p:nvPr/>
        </p:nvSpPr>
        <p:spPr bwMode="auto">
          <a:xfrm>
            <a:off x="5846763" y="1790700"/>
            <a:ext cx="0" cy="4648200"/>
          </a:xfrm>
          <a:prstGeom prst="line">
            <a:avLst/>
          </a:prstGeom>
          <a:noFill/>
          <a:ln w="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Line 63"/>
          <p:cNvSpPr>
            <a:spLocks noChangeShapeType="1"/>
          </p:cNvSpPr>
          <p:nvPr/>
        </p:nvSpPr>
        <p:spPr bwMode="auto">
          <a:xfrm>
            <a:off x="6684963" y="1790700"/>
            <a:ext cx="0" cy="4648200"/>
          </a:xfrm>
          <a:prstGeom prst="line">
            <a:avLst/>
          </a:prstGeom>
          <a:noFill/>
          <a:ln w="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Line 64"/>
          <p:cNvSpPr>
            <a:spLocks noChangeShapeType="1"/>
          </p:cNvSpPr>
          <p:nvPr/>
        </p:nvSpPr>
        <p:spPr bwMode="auto">
          <a:xfrm>
            <a:off x="7523163" y="1790700"/>
            <a:ext cx="0" cy="4648200"/>
          </a:xfrm>
          <a:prstGeom prst="line">
            <a:avLst/>
          </a:prstGeom>
          <a:noFill/>
          <a:ln w="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65"/>
          <p:cNvSpPr>
            <a:spLocks noChangeShapeType="1"/>
          </p:cNvSpPr>
          <p:nvPr/>
        </p:nvSpPr>
        <p:spPr bwMode="auto">
          <a:xfrm>
            <a:off x="8361363" y="17907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AutoShape 49"/>
          <p:cNvSpPr>
            <a:spLocks noChangeArrowheads="1"/>
          </p:cNvSpPr>
          <p:nvPr/>
        </p:nvSpPr>
        <p:spPr bwMode="auto">
          <a:xfrm rot="10800000">
            <a:off x="8285163" y="6043612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US" sz="2800" b="1">
              <a:latin typeface="Georgia" pitchFamily="18" charset="0"/>
            </a:endParaRPr>
          </a:p>
        </p:txBody>
      </p:sp>
      <p:sp>
        <p:nvSpPr>
          <p:cNvPr id="22543" name="Text Box 67"/>
          <p:cNvSpPr txBox="1">
            <a:spLocks noChangeArrowheads="1"/>
          </p:cNvSpPr>
          <p:nvPr/>
        </p:nvSpPr>
        <p:spPr bwMode="auto">
          <a:xfrm>
            <a:off x="5181600" y="6192837"/>
            <a:ext cx="3179763" cy="2190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b="1"/>
              <a:t>WAVE 8  Contingency (All Other)</a:t>
            </a:r>
          </a:p>
        </p:txBody>
      </p:sp>
      <p:sp>
        <p:nvSpPr>
          <p:cNvPr id="22544" name="AutoShape 49"/>
          <p:cNvSpPr>
            <a:spLocks noChangeArrowheads="1"/>
          </p:cNvSpPr>
          <p:nvPr/>
        </p:nvSpPr>
        <p:spPr bwMode="auto">
          <a:xfrm rot="10800000">
            <a:off x="8008938" y="6043612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US" sz="2800" b="1">
              <a:latin typeface="Georgia" pitchFamily="18" charset="0"/>
            </a:endParaRPr>
          </a:p>
        </p:txBody>
      </p:sp>
      <p:sp>
        <p:nvSpPr>
          <p:cNvPr id="22545" name="Text Box 86"/>
          <p:cNvSpPr txBox="1">
            <a:spLocks noChangeArrowheads="1"/>
          </p:cNvSpPr>
          <p:nvPr/>
        </p:nvSpPr>
        <p:spPr bwMode="auto">
          <a:xfrm>
            <a:off x="7975600" y="5919787"/>
            <a:ext cx="214313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CNV</a:t>
            </a:r>
          </a:p>
        </p:txBody>
      </p:sp>
      <p:sp>
        <p:nvSpPr>
          <p:cNvPr id="22546" name="AutoShape 49"/>
          <p:cNvSpPr>
            <a:spLocks noChangeArrowheads="1"/>
          </p:cNvSpPr>
          <p:nvPr/>
        </p:nvSpPr>
        <p:spPr bwMode="auto">
          <a:xfrm rot="10800000">
            <a:off x="7448550" y="6043612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US" sz="2800" b="1">
              <a:latin typeface="Georgia" pitchFamily="18" charset="0"/>
            </a:endParaRPr>
          </a:p>
        </p:txBody>
      </p:sp>
      <p:sp>
        <p:nvSpPr>
          <p:cNvPr id="22547" name="Text Box 88"/>
          <p:cNvSpPr txBox="1">
            <a:spLocks noChangeArrowheads="1"/>
          </p:cNvSpPr>
          <p:nvPr/>
        </p:nvSpPr>
        <p:spPr bwMode="auto">
          <a:xfrm>
            <a:off x="7367588" y="5916612"/>
            <a:ext cx="309562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MOCK</a:t>
            </a:r>
          </a:p>
        </p:txBody>
      </p:sp>
      <p:sp>
        <p:nvSpPr>
          <p:cNvPr id="22548" name="AutoShape 49"/>
          <p:cNvSpPr>
            <a:spLocks noChangeArrowheads="1"/>
          </p:cNvSpPr>
          <p:nvPr/>
        </p:nvSpPr>
        <p:spPr bwMode="auto">
          <a:xfrm rot="10800000">
            <a:off x="6607175" y="6043612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US" sz="2800" b="1">
              <a:latin typeface="Georgia" pitchFamily="18" charset="0"/>
            </a:endParaRPr>
          </a:p>
        </p:txBody>
      </p:sp>
      <p:sp>
        <p:nvSpPr>
          <p:cNvPr id="22549" name="Text Box 90"/>
          <p:cNvSpPr txBox="1">
            <a:spLocks noChangeArrowheads="1"/>
          </p:cNvSpPr>
          <p:nvPr/>
        </p:nvSpPr>
        <p:spPr bwMode="auto">
          <a:xfrm>
            <a:off x="6511925" y="5916612"/>
            <a:ext cx="344488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CYCLE</a:t>
            </a:r>
          </a:p>
        </p:txBody>
      </p:sp>
      <p:sp>
        <p:nvSpPr>
          <p:cNvPr id="22550" name="AutoShape 91"/>
          <p:cNvSpPr>
            <a:spLocks/>
          </p:cNvSpPr>
          <p:nvPr/>
        </p:nvSpPr>
        <p:spPr bwMode="auto">
          <a:xfrm rot="5400000">
            <a:off x="6287294" y="5828506"/>
            <a:ext cx="127000" cy="557212"/>
          </a:xfrm>
          <a:prstGeom prst="leftBrace">
            <a:avLst>
              <a:gd name="adj1" fmla="val 3656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Text Box 92"/>
          <p:cNvSpPr txBox="1">
            <a:spLocks noChangeArrowheads="1"/>
          </p:cNvSpPr>
          <p:nvPr/>
        </p:nvSpPr>
        <p:spPr bwMode="auto">
          <a:xfrm>
            <a:off x="6196013" y="5791200"/>
            <a:ext cx="3095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800" b="1"/>
              <a:t>CM</a:t>
            </a:r>
          </a:p>
          <a:p>
            <a:pPr algn="ctr"/>
            <a:r>
              <a:rPr lang="en-US" sz="800" b="1"/>
              <a:t>BUILD</a:t>
            </a:r>
          </a:p>
        </p:txBody>
      </p:sp>
      <p:sp>
        <p:nvSpPr>
          <p:cNvPr id="22552" name="AutoShape 93"/>
          <p:cNvSpPr>
            <a:spLocks/>
          </p:cNvSpPr>
          <p:nvPr/>
        </p:nvSpPr>
        <p:spPr bwMode="auto">
          <a:xfrm rot="5400000">
            <a:off x="5725319" y="5828506"/>
            <a:ext cx="127000" cy="557212"/>
          </a:xfrm>
          <a:prstGeom prst="leftBrace">
            <a:avLst>
              <a:gd name="adj1" fmla="val 3656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Text Box 94"/>
          <p:cNvSpPr txBox="1">
            <a:spLocks noChangeArrowheads="1"/>
          </p:cNvSpPr>
          <p:nvPr/>
        </p:nvSpPr>
        <p:spPr bwMode="auto">
          <a:xfrm>
            <a:off x="5641975" y="5794375"/>
            <a:ext cx="2873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800" b="1"/>
              <a:t>CM</a:t>
            </a:r>
          </a:p>
          <a:p>
            <a:pPr algn="ctr"/>
            <a:r>
              <a:rPr lang="en-US" sz="800" b="1"/>
              <a:t>TRNG</a:t>
            </a:r>
          </a:p>
        </p:txBody>
      </p:sp>
      <p:sp>
        <p:nvSpPr>
          <p:cNvPr id="22554" name="AutoShape 95"/>
          <p:cNvSpPr>
            <a:spLocks/>
          </p:cNvSpPr>
          <p:nvPr/>
        </p:nvSpPr>
        <p:spPr bwMode="auto">
          <a:xfrm rot="5400000">
            <a:off x="5307013" y="5967412"/>
            <a:ext cx="128588" cy="274637"/>
          </a:xfrm>
          <a:prstGeom prst="leftBrace">
            <a:avLst>
              <a:gd name="adj1" fmla="val 1779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Text Box 96"/>
          <p:cNvSpPr txBox="1">
            <a:spLocks noChangeArrowheads="1"/>
          </p:cNvSpPr>
          <p:nvPr/>
        </p:nvSpPr>
        <p:spPr bwMode="auto">
          <a:xfrm>
            <a:off x="5176838" y="5788025"/>
            <a:ext cx="3905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800" b="1"/>
              <a:t>HQ</a:t>
            </a:r>
          </a:p>
          <a:p>
            <a:pPr algn="ctr"/>
            <a:r>
              <a:rPr lang="en-US" sz="800" b="1"/>
              <a:t>DESIGN</a:t>
            </a:r>
          </a:p>
        </p:txBody>
      </p:sp>
      <p:sp>
        <p:nvSpPr>
          <p:cNvPr id="22556" name="AutoShape 49"/>
          <p:cNvSpPr>
            <a:spLocks noChangeArrowheads="1"/>
          </p:cNvSpPr>
          <p:nvPr/>
        </p:nvSpPr>
        <p:spPr bwMode="auto">
          <a:xfrm rot="10800000">
            <a:off x="7453313" y="539115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US" sz="2800" b="1">
              <a:latin typeface="Georgia" pitchFamily="18" charset="0"/>
            </a:endParaRPr>
          </a:p>
        </p:txBody>
      </p:sp>
      <p:sp>
        <p:nvSpPr>
          <p:cNvPr id="22557" name="Text Box 98"/>
          <p:cNvSpPr txBox="1">
            <a:spLocks noChangeArrowheads="1"/>
          </p:cNvSpPr>
          <p:nvPr/>
        </p:nvSpPr>
        <p:spPr bwMode="auto">
          <a:xfrm>
            <a:off x="4419600" y="5540375"/>
            <a:ext cx="3109913" cy="2619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b="1"/>
              <a:t>WAVE 7  NE (BRAC) &amp; AR</a:t>
            </a:r>
          </a:p>
        </p:txBody>
      </p:sp>
      <p:sp>
        <p:nvSpPr>
          <p:cNvPr id="22558" name="AutoShape 49"/>
          <p:cNvSpPr>
            <a:spLocks noChangeArrowheads="1"/>
          </p:cNvSpPr>
          <p:nvPr/>
        </p:nvSpPr>
        <p:spPr bwMode="auto">
          <a:xfrm rot="10800000">
            <a:off x="7177088" y="539115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US" sz="2800" b="1">
              <a:latin typeface="Georgia" pitchFamily="18" charset="0"/>
            </a:endParaRPr>
          </a:p>
        </p:txBody>
      </p:sp>
      <p:sp>
        <p:nvSpPr>
          <p:cNvPr id="22559" name="Text Box 100"/>
          <p:cNvSpPr txBox="1">
            <a:spLocks noChangeArrowheads="1"/>
          </p:cNvSpPr>
          <p:nvPr/>
        </p:nvSpPr>
        <p:spPr bwMode="auto">
          <a:xfrm>
            <a:off x="7143750" y="5267325"/>
            <a:ext cx="214313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CNV</a:t>
            </a:r>
          </a:p>
        </p:txBody>
      </p:sp>
      <p:sp>
        <p:nvSpPr>
          <p:cNvPr id="22560" name="AutoShape 49"/>
          <p:cNvSpPr>
            <a:spLocks noChangeArrowheads="1"/>
          </p:cNvSpPr>
          <p:nvPr/>
        </p:nvSpPr>
        <p:spPr bwMode="auto">
          <a:xfrm rot="10800000">
            <a:off x="6616700" y="539115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US" sz="2800" b="1">
              <a:latin typeface="Georgia" pitchFamily="18" charset="0"/>
            </a:endParaRPr>
          </a:p>
        </p:txBody>
      </p:sp>
      <p:sp>
        <p:nvSpPr>
          <p:cNvPr id="22561" name="Text Box 102"/>
          <p:cNvSpPr txBox="1">
            <a:spLocks noChangeArrowheads="1"/>
          </p:cNvSpPr>
          <p:nvPr/>
        </p:nvSpPr>
        <p:spPr bwMode="auto">
          <a:xfrm>
            <a:off x="6535738" y="5264150"/>
            <a:ext cx="309562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MOCK</a:t>
            </a:r>
          </a:p>
        </p:txBody>
      </p:sp>
      <p:sp>
        <p:nvSpPr>
          <p:cNvPr id="22562" name="AutoShape 49"/>
          <p:cNvSpPr>
            <a:spLocks noChangeArrowheads="1"/>
          </p:cNvSpPr>
          <p:nvPr/>
        </p:nvSpPr>
        <p:spPr bwMode="auto">
          <a:xfrm rot="10800000">
            <a:off x="5775325" y="539115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US" sz="2800" b="1">
              <a:latin typeface="Georgia" pitchFamily="18" charset="0"/>
            </a:endParaRPr>
          </a:p>
        </p:txBody>
      </p:sp>
      <p:sp>
        <p:nvSpPr>
          <p:cNvPr id="22563" name="Text Box 104"/>
          <p:cNvSpPr txBox="1">
            <a:spLocks noChangeArrowheads="1"/>
          </p:cNvSpPr>
          <p:nvPr/>
        </p:nvSpPr>
        <p:spPr bwMode="auto">
          <a:xfrm>
            <a:off x="5680075" y="5264150"/>
            <a:ext cx="344488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CYCLE</a:t>
            </a:r>
          </a:p>
        </p:txBody>
      </p:sp>
      <p:sp>
        <p:nvSpPr>
          <p:cNvPr id="22564" name="AutoShape 105"/>
          <p:cNvSpPr>
            <a:spLocks/>
          </p:cNvSpPr>
          <p:nvPr/>
        </p:nvSpPr>
        <p:spPr bwMode="auto">
          <a:xfrm rot="5400000">
            <a:off x="5449094" y="5176044"/>
            <a:ext cx="127000" cy="557212"/>
          </a:xfrm>
          <a:prstGeom prst="leftBrace">
            <a:avLst>
              <a:gd name="adj1" fmla="val 3656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5" name="Text Box 106"/>
          <p:cNvSpPr txBox="1">
            <a:spLocks noChangeArrowheads="1"/>
          </p:cNvSpPr>
          <p:nvPr/>
        </p:nvSpPr>
        <p:spPr bwMode="auto">
          <a:xfrm>
            <a:off x="5357813" y="5138737"/>
            <a:ext cx="3095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800" b="1"/>
              <a:t>CM</a:t>
            </a:r>
          </a:p>
          <a:p>
            <a:pPr algn="ctr"/>
            <a:r>
              <a:rPr lang="en-US" sz="800" b="1"/>
              <a:t>BUILD</a:t>
            </a:r>
          </a:p>
        </p:txBody>
      </p:sp>
      <p:sp>
        <p:nvSpPr>
          <p:cNvPr id="22566" name="AutoShape 107"/>
          <p:cNvSpPr>
            <a:spLocks/>
          </p:cNvSpPr>
          <p:nvPr/>
        </p:nvSpPr>
        <p:spPr bwMode="auto">
          <a:xfrm rot="5400000">
            <a:off x="4887119" y="5176044"/>
            <a:ext cx="127000" cy="557212"/>
          </a:xfrm>
          <a:prstGeom prst="leftBrace">
            <a:avLst>
              <a:gd name="adj1" fmla="val 3656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7" name="Text Box 108"/>
          <p:cNvSpPr txBox="1">
            <a:spLocks noChangeArrowheads="1"/>
          </p:cNvSpPr>
          <p:nvPr/>
        </p:nvSpPr>
        <p:spPr bwMode="auto">
          <a:xfrm>
            <a:off x="4803775" y="5141912"/>
            <a:ext cx="2873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800" b="1"/>
              <a:t>CM</a:t>
            </a:r>
          </a:p>
          <a:p>
            <a:pPr algn="ctr"/>
            <a:r>
              <a:rPr lang="en-US" sz="800" b="1"/>
              <a:t>TRNG</a:t>
            </a:r>
          </a:p>
        </p:txBody>
      </p:sp>
      <p:sp>
        <p:nvSpPr>
          <p:cNvPr id="22568" name="AutoShape 109"/>
          <p:cNvSpPr>
            <a:spLocks/>
          </p:cNvSpPr>
          <p:nvPr/>
        </p:nvSpPr>
        <p:spPr bwMode="auto">
          <a:xfrm rot="5400000">
            <a:off x="4468813" y="5314950"/>
            <a:ext cx="128587" cy="274637"/>
          </a:xfrm>
          <a:prstGeom prst="leftBrace">
            <a:avLst>
              <a:gd name="adj1" fmla="val 1779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9" name="Text Box 110"/>
          <p:cNvSpPr txBox="1">
            <a:spLocks noChangeArrowheads="1"/>
          </p:cNvSpPr>
          <p:nvPr/>
        </p:nvSpPr>
        <p:spPr bwMode="auto">
          <a:xfrm>
            <a:off x="4338638" y="5135562"/>
            <a:ext cx="3905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800" b="1"/>
              <a:t>HQ</a:t>
            </a:r>
          </a:p>
          <a:p>
            <a:pPr algn="ctr"/>
            <a:r>
              <a:rPr lang="en-US" sz="800" b="1"/>
              <a:t>DESIGN</a:t>
            </a:r>
          </a:p>
        </p:txBody>
      </p:sp>
      <p:sp>
        <p:nvSpPr>
          <p:cNvPr id="22570" name="AutoShape 49"/>
          <p:cNvSpPr>
            <a:spLocks noChangeArrowheads="1"/>
          </p:cNvSpPr>
          <p:nvPr/>
        </p:nvSpPr>
        <p:spPr bwMode="auto">
          <a:xfrm rot="10800000">
            <a:off x="6615113" y="4727575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US" sz="2800" b="1">
              <a:latin typeface="Georgia" pitchFamily="18" charset="0"/>
            </a:endParaRPr>
          </a:p>
        </p:txBody>
      </p:sp>
      <p:sp>
        <p:nvSpPr>
          <p:cNvPr id="22571" name="Text Box 112"/>
          <p:cNvSpPr txBox="1">
            <a:spLocks noChangeArrowheads="1"/>
          </p:cNvSpPr>
          <p:nvPr/>
        </p:nvSpPr>
        <p:spPr bwMode="auto">
          <a:xfrm>
            <a:off x="3505200" y="4876800"/>
            <a:ext cx="3186113" cy="2397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b="1"/>
              <a:t>WAVE 6  ARNG</a:t>
            </a:r>
          </a:p>
        </p:txBody>
      </p:sp>
      <p:sp>
        <p:nvSpPr>
          <p:cNvPr id="22572" name="AutoShape 49"/>
          <p:cNvSpPr>
            <a:spLocks noChangeArrowheads="1"/>
          </p:cNvSpPr>
          <p:nvPr/>
        </p:nvSpPr>
        <p:spPr bwMode="auto">
          <a:xfrm rot="10800000">
            <a:off x="6338888" y="4727575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US" sz="2800" b="1">
              <a:latin typeface="Georgia" pitchFamily="18" charset="0"/>
            </a:endParaRPr>
          </a:p>
        </p:txBody>
      </p:sp>
      <p:sp>
        <p:nvSpPr>
          <p:cNvPr id="22573" name="Text Box 114"/>
          <p:cNvSpPr txBox="1">
            <a:spLocks noChangeArrowheads="1"/>
          </p:cNvSpPr>
          <p:nvPr/>
        </p:nvSpPr>
        <p:spPr bwMode="auto">
          <a:xfrm>
            <a:off x="6323012" y="4727575"/>
            <a:ext cx="214313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CNV</a:t>
            </a:r>
          </a:p>
        </p:txBody>
      </p:sp>
      <p:sp>
        <p:nvSpPr>
          <p:cNvPr id="22574" name="AutoShape 49"/>
          <p:cNvSpPr>
            <a:spLocks noChangeArrowheads="1"/>
          </p:cNvSpPr>
          <p:nvPr/>
        </p:nvSpPr>
        <p:spPr bwMode="auto">
          <a:xfrm rot="10800000">
            <a:off x="5778500" y="4727575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US" sz="2800" b="1">
              <a:latin typeface="Georgia" pitchFamily="18" charset="0"/>
            </a:endParaRPr>
          </a:p>
        </p:txBody>
      </p:sp>
      <p:sp>
        <p:nvSpPr>
          <p:cNvPr id="22575" name="Text Box 116"/>
          <p:cNvSpPr txBox="1">
            <a:spLocks noChangeArrowheads="1"/>
          </p:cNvSpPr>
          <p:nvPr/>
        </p:nvSpPr>
        <p:spPr bwMode="auto">
          <a:xfrm>
            <a:off x="5715000" y="4724400"/>
            <a:ext cx="309562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/>
              <a:t>MOCK</a:t>
            </a:r>
          </a:p>
        </p:txBody>
      </p:sp>
      <p:sp>
        <p:nvSpPr>
          <p:cNvPr id="22576" name="AutoShape 49"/>
          <p:cNvSpPr>
            <a:spLocks noChangeArrowheads="1"/>
          </p:cNvSpPr>
          <p:nvPr/>
        </p:nvSpPr>
        <p:spPr bwMode="auto">
          <a:xfrm rot="10800000">
            <a:off x="4937125" y="4727575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US" sz="2800" b="1">
              <a:latin typeface="Georgia" pitchFamily="18" charset="0"/>
            </a:endParaRPr>
          </a:p>
        </p:txBody>
      </p:sp>
      <p:sp>
        <p:nvSpPr>
          <p:cNvPr id="22577" name="Text Box 118"/>
          <p:cNvSpPr txBox="1">
            <a:spLocks noChangeArrowheads="1"/>
          </p:cNvSpPr>
          <p:nvPr/>
        </p:nvSpPr>
        <p:spPr bwMode="auto">
          <a:xfrm>
            <a:off x="4841875" y="4724400"/>
            <a:ext cx="344488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/>
              <a:t>CYCLE</a:t>
            </a:r>
          </a:p>
        </p:txBody>
      </p:sp>
      <p:sp>
        <p:nvSpPr>
          <p:cNvPr id="22578" name="AutoShape 119"/>
          <p:cNvSpPr>
            <a:spLocks/>
          </p:cNvSpPr>
          <p:nvPr/>
        </p:nvSpPr>
        <p:spPr bwMode="auto">
          <a:xfrm rot="5400000">
            <a:off x="4902995" y="4064796"/>
            <a:ext cx="304798" cy="1319212"/>
          </a:xfrm>
          <a:prstGeom prst="leftBrace">
            <a:avLst>
              <a:gd name="adj1" fmla="val 3656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9" name="Text Box 120"/>
          <p:cNvSpPr txBox="1">
            <a:spLocks noChangeArrowheads="1"/>
          </p:cNvSpPr>
          <p:nvPr/>
        </p:nvSpPr>
        <p:spPr bwMode="auto">
          <a:xfrm>
            <a:off x="4519789" y="4495800"/>
            <a:ext cx="979435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800" b="1" dirty="0" smtClean="0"/>
              <a:t>CM  TRNG &amp; BUILD</a:t>
            </a:r>
            <a:endParaRPr lang="en-US" sz="800" b="1" dirty="0"/>
          </a:p>
        </p:txBody>
      </p:sp>
      <p:sp>
        <p:nvSpPr>
          <p:cNvPr id="22580" name="AutoShape 121"/>
          <p:cNvSpPr>
            <a:spLocks/>
          </p:cNvSpPr>
          <p:nvPr/>
        </p:nvSpPr>
        <p:spPr bwMode="auto">
          <a:xfrm rot="5400000">
            <a:off x="4048919" y="4512469"/>
            <a:ext cx="127000" cy="557212"/>
          </a:xfrm>
          <a:prstGeom prst="leftBrace">
            <a:avLst>
              <a:gd name="adj1" fmla="val 3656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1" name="Text Box 122"/>
          <p:cNvSpPr txBox="1">
            <a:spLocks noChangeArrowheads="1"/>
          </p:cNvSpPr>
          <p:nvPr/>
        </p:nvSpPr>
        <p:spPr bwMode="auto">
          <a:xfrm>
            <a:off x="3912075" y="4477464"/>
            <a:ext cx="394339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800" b="1" dirty="0" smtClean="0"/>
              <a:t>HQ </a:t>
            </a:r>
          </a:p>
          <a:p>
            <a:pPr algn="ctr"/>
            <a:r>
              <a:rPr lang="en-US" sz="800" b="1" dirty="0" smtClean="0"/>
              <a:t>DESIGN</a:t>
            </a:r>
            <a:endParaRPr lang="en-US" sz="800" b="1" dirty="0"/>
          </a:p>
        </p:txBody>
      </p:sp>
      <p:sp>
        <p:nvSpPr>
          <p:cNvPr id="22584" name="AutoShape 49"/>
          <p:cNvSpPr>
            <a:spLocks noChangeArrowheads="1"/>
          </p:cNvSpPr>
          <p:nvPr/>
        </p:nvSpPr>
        <p:spPr bwMode="auto">
          <a:xfrm rot="10800000">
            <a:off x="5776913" y="4064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US" sz="2800" b="1">
              <a:latin typeface="Georgia" pitchFamily="18" charset="0"/>
            </a:endParaRPr>
          </a:p>
        </p:txBody>
      </p:sp>
      <p:sp>
        <p:nvSpPr>
          <p:cNvPr id="22585" name="Text Box 126"/>
          <p:cNvSpPr txBox="1">
            <a:spLocks noChangeArrowheads="1"/>
          </p:cNvSpPr>
          <p:nvPr/>
        </p:nvSpPr>
        <p:spPr bwMode="auto">
          <a:xfrm>
            <a:off x="2667000" y="4213225"/>
            <a:ext cx="3186113" cy="21748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b="1"/>
              <a:t>WAVE 5  PAC, EUR &amp; AR</a:t>
            </a:r>
          </a:p>
        </p:txBody>
      </p:sp>
      <p:sp>
        <p:nvSpPr>
          <p:cNvPr id="22586" name="AutoShape 49"/>
          <p:cNvSpPr>
            <a:spLocks noChangeArrowheads="1"/>
          </p:cNvSpPr>
          <p:nvPr/>
        </p:nvSpPr>
        <p:spPr bwMode="auto">
          <a:xfrm rot="10800000">
            <a:off x="5500688" y="40640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US" sz="2800" b="1">
              <a:latin typeface="Georgia" pitchFamily="18" charset="0"/>
            </a:endParaRPr>
          </a:p>
        </p:txBody>
      </p:sp>
      <p:sp>
        <p:nvSpPr>
          <p:cNvPr id="22587" name="Text Box 128"/>
          <p:cNvSpPr txBox="1">
            <a:spLocks noChangeArrowheads="1"/>
          </p:cNvSpPr>
          <p:nvPr/>
        </p:nvSpPr>
        <p:spPr bwMode="auto">
          <a:xfrm>
            <a:off x="5424487" y="4068763"/>
            <a:ext cx="214313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/>
              <a:t>CNV</a:t>
            </a:r>
          </a:p>
        </p:txBody>
      </p:sp>
      <p:sp>
        <p:nvSpPr>
          <p:cNvPr id="22588" name="AutoShape 49"/>
          <p:cNvSpPr>
            <a:spLocks noChangeArrowheads="1"/>
          </p:cNvSpPr>
          <p:nvPr/>
        </p:nvSpPr>
        <p:spPr bwMode="auto">
          <a:xfrm rot="10800000">
            <a:off x="4940300" y="4064000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US" sz="2800" b="1">
              <a:latin typeface="Georgia" pitchFamily="18" charset="0"/>
            </a:endParaRPr>
          </a:p>
        </p:txBody>
      </p:sp>
      <p:sp>
        <p:nvSpPr>
          <p:cNvPr id="22589" name="Text Box 130"/>
          <p:cNvSpPr txBox="1">
            <a:spLocks noChangeArrowheads="1"/>
          </p:cNvSpPr>
          <p:nvPr/>
        </p:nvSpPr>
        <p:spPr bwMode="auto">
          <a:xfrm>
            <a:off x="4816475" y="4068763"/>
            <a:ext cx="309562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/>
              <a:t>MOCK</a:t>
            </a:r>
          </a:p>
        </p:txBody>
      </p:sp>
      <p:sp>
        <p:nvSpPr>
          <p:cNvPr id="22590" name="AutoShape 49"/>
          <p:cNvSpPr>
            <a:spLocks noChangeArrowheads="1"/>
          </p:cNvSpPr>
          <p:nvPr/>
        </p:nvSpPr>
        <p:spPr bwMode="auto">
          <a:xfrm rot="10800000">
            <a:off x="4419600" y="40640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US" sz="2800" b="1">
              <a:latin typeface="Georgia" pitchFamily="18" charset="0"/>
            </a:endParaRPr>
          </a:p>
        </p:txBody>
      </p:sp>
      <p:sp>
        <p:nvSpPr>
          <p:cNvPr id="22591" name="Text Box 132"/>
          <p:cNvSpPr txBox="1">
            <a:spLocks noChangeArrowheads="1"/>
          </p:cNvSpPr>
          <p:nvPr/>
        </p:nvSpPr>
        <p:spPr bwMode="auto">
          <a:xfrm>
            <a:off x="4303712" y="4068763"/>
            <a:ext cx="344488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 dirty="0"/>
              <a:t>CYCLE</a:t>
            </a:r>
          </a:p>
        </p:txBody>
      </p:sp>
      <p:sp>
        <p:nvSpPr>
          <p:cNvPr id="22592" name="AutoShape 133"/>
          <p:cNvSpPr>
            <a:spLocks/>
          </p:cNvSpPr>
          <p:nvPr/>
        </p:nvSpPr>
        <p:spPr bwMode="auto">
          <a:xfrm rot="5400000">
            <a:off x="4105275" y="3419477"/>
            <a:ext cx="228600" cy="1314449"/>
          </a:xfrm>
          <a:prstGeom prst="leftBrace">
            <a:avLst>
              <a:gd name="adj1" fmla="val 3656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93" name="Text Box 134"/>
          <p:cNvSpPr txBox="1">
            <a:spLocks noChangeArrowheads="1"/>
          </p:cNvSpPr>
          <p:nvPr/>
        </p:nvSpPr>
        <p:spPr bwMode="auto">
          <a:xfrm>
            <a:off x="3591748" y="3863103"/>
            <a:ext cx="1208852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800" b="1" dirty="0" smtClean="0"/>
              <a:t>CM TRNG &amp; BUILD</a:t>
            </a:r>
            <a:endParaRPr lang="en-US" sz="800" b="1" dirty="0"/>
          </a:p>
        </p:txBody>
      </p:sp>
      <p:sp>
        <p:nvSpPr>
          <p:cNvPr id="22596" name="AutoShape 137"/>
          <p:cNvSpPr>
            <a:spLocks/>
          </p:cNvSpPr>
          <p:nvPr/>
        </p:nvSpPr>
        <p:spPr bwMode="auto">
          <a:xfrm rot="5400000">
            <a:off x="3254375" y="3987800"/>
            <a:ext cx="128587" cy="274638"/>
          </a:xfrm>
          <a:prstGeom prst="leftBrace">
            <a:avLst>
              <a:gd name="adj1" fmla="val 1779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97" name="Text Box 138"/>
          <p:cNvSpPr txBox="1">
            <a:spLocks noChangeArrowheads="1"/>
          </p:cNvSpPr>
          <p:nvPr/>
        </p:nvSpPr>
        <p:spPr bwMode="auto">
          <a:xfrm>
            <a:off x="3124200" y="3808412"/>
            <a:ext cx="3905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800" b="1" dirty="0"/>
              <a:t>HQ</a:t>
            </a:r>
          </a:p>
          <a:p>
            <a:pPr algn="ctr"/>
            <a:r>
              <a:rPr lang="en-US" sz="800" b="1" dirty="0"/>
              <a:t>DESIGN</a:t>
            </a:r>
          </a:p>
        </p:txBody>
      </p:sp>
      <p:sp>
        <p:nvSpPr>
          <p:cNvPr id="22598" name="AutoShape 49"/>
          <p:cNvSpPr>
            <a:spLocks noChangeArrowheads="1"/>
          </p:cNvSpPr>
          <p:nvPr/>
        </p:nvSpPr>
        <p:spPr bwMode="auto">
          <a:xfrm rot="10800000">
            <a:off x="4938713" y="3400425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US" sz="2800" b="1">
              <a:latin typeface="Georgia" pitchFamily="18" charset="0"/>
            </a:endParaRPr>
          </a:p>
        </p:txBody>
      </p:sp>
      <p:sp>
        <p:nvSpPr>
          <p:cNvPr id="22599" name="Text Box 140"/>
          <p:cNvSpPr txBox="1">
            <a:spLocks noChangeArrowheads="1"/>
          </p:cNvSpPr>
          <p:nvPr/>
        </p:nvSpPr>
        <p:spPr bwMode="auto">
          <a:xfrm>
            <a:off x="1905000" y="3549650"/>
            <a:ext cx="3109913" cy="2317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b="1"/>
              <a:t>WAVE 4  NE</a:t>
            </a:r>
          </a:p>
        </p:txBody>
      </p:sp>
      <p:sp>
        <p:nvSpPr>
          <p:cNvPr id="22600" name="AutoShape 49"/>
          <p:cNvSpPr>
            <a:spLocks noChangeArrowheads="1"/>
          </p:cNvSpPr>
          <p:nvPr/>
        </p:nvSpPr>
        <p:spPr bwMode="auto">
          <a:xfrm rot="10800000">
            <a:off x="4662488" y="3400425"/>
            <a:ext cx="152400" cy="1524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US" sz="2800" b="1">
              <a:latin typeface="Georgia" pitchFamily="18" charset="0"/>
            </a:endParaRPr>
          </a:p>
        </p:txBody>
      </p:sp>
      <p:sp>
        <p:nvSpPr>
          <p:cNvPr id="22601" name="Text Box 142"/>
          <p:cNvSpPr txBox="1">
            <a:spLocks noChangeArrowheads="1"/>
          </p:cNvSpPr>
          <p:nvPr/>
        </p:nvSpPr>
        <p:spPr bwMode="auto">
          <a:xfrm>
            <a:off x="4629150" y="3276600"/>
            <a:ext cx="214313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CNV</a:t>
            </a:r>
          </a:p>
        </p:txBody>
      </p:sp>
      <p:sp>
        <p:nvSpPr>
          <p:cNvPr id="22602" name="AutoShape 49"/>
          <p:cNvSpPr>
            <a:spLocks noChangeArrowheads="1"/>
          </p:cNvSpPr>
          <p:nvPr/>
        </p:nvSpPr>
        <p:spPr bwMode="auto">
          <a:xfrm rot="10800000">
            <a:off x="4102100" y="3400425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US" sz="2800" b="1">
              <a:latin typeface="Georgia" pitchFamily="18" charset="0"/>
            </a:endParaRPr>
          </a:p>
        </p:txBody>
      </p:sp>
      <p:sp>
        <p:nvSpPr>
          <p:cNvPr id="22603" name="Text Box 144"/>
          <p:cNvSpPr txBox="1">
            <a:spLocks noChangeArrowheads="1"/>
          </p:cNvSpPr>
          <p:nvPr/>
        </p:nvSpPr>
        <p:spPr bwMode="auto">
          <a:xfrm>
            <a:off x="4021138" y="3273425"/>
            <a:ext cx="309562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MOCK</a:t>
            </a:r>
          </a:p>
        </p:txBody>
      </p:sp>
      <p:sp>
        <p:nvSpPr>
          <p:cNvPr id="22604" name="AutoShape 49"/>
          <p:cNvSpPr>
            <a:spLocks noChangeArrowheads="1"/>
          </p:cNvSpPr>
          <p:nvPr/>
        </p:nvSpPr>
        <p:spPr bwMode="auto">
          <a:xfrm rot="10800000">
            <a:off x="3260725" y="3400425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US" sz="2800" b="1">
              <a:latin typeface="Georgia" pitchFamily="18" charset="0"/>
            </a:endParaRPr>
          </a:p>
        </p:txBody>
      </p:sp>
      <p:sp>
        <p:nvSpPr>
          <p:cNvPr id="22605" name="Text Box 146"/>
          <p:cNvSpPr txBox="1">
            <a:spLocks noChangeArrowheads="1"/>
          </p:cNvSpPr>
          <p:nvPr/>
        </p:nvSpPr>
        <p:spPr bwMode="auto">
          <a:xfrm>
            <a:off x="3165475" y="3273425"/>
            <a:ext cx="344488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CYCLE</a:t>
            </a:r>
          </a:p>
        </p:txBody>
      </p:sp>
      <p:sp>
        <p:nvSpPr>
          <p:cNvPr id="22606" name="AutoShape 147"/>
          <p:cNvSpPr>
            <a:spLocks/>
          </p:cNvSpPr>
          <p:nvPr/>
        </p:nvSpPr>
        <p:spPr bwMode="auto">
          <a:xfrm rot="5400000">
            <a:off x="2837656" y="3077369"/>
            <a:ext cx="115887" cy="762000"/>
          </a:xfrm>
          <a:prstGeom prst="leftBrace">
            <a:avLst>
              <a:gd name="adj1" fmla="val 5479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07" name="Text Box 148"/>
          <p:cNvSpPr txBox="1">
            <a:spLocks noChangeArrowheads="1"/>
          </p:cNvSpPr>
          <p:nvPr/>
        </p:nvSpPr>
        <p:spPr bwMode="auto">
          <a:xfrm>
            <a:off x="2843213" y="3148012"/>
            <a:ext cx="3095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800" b="1"/>
              <a:t>CM</a:t>
            </a:r>
          </a:p>
          <a:p>
            <a:pPr algn="ctr"/>
            <a:r>
              <a:rPr lang="en-US" sz="800" b="1"/>
              <a:t>BUILD</a:t>
            </a:r>
          </a:p>
        </p:txBody>
      </p:sp>
      <p:sp>
        <p:nvSpPr>
          <p:cNvPr id="22608" name="AutoShape 149"/>
          <p:cNvSpPr>
            <a:spLocks/>
          </p:cNvSpPr>
          <p:nvPr/>
        </p:nvSpPr>
        <p:spPr bwMode="auto">
          <a:xfrm rot="5400000">
            <a:off x="2506663" y="3051175"/>
            <a:ext cx="115887" cy="814387"/>
          </a:xfrm>
          <a:prstGeom prst="leftBrace">
            <a:avLst>
              <a:gd name="adj1" fmla="val 5856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09" name="Text Box 150"/>
          <p:cNvSpPr txBox="1">
            <a:spLocks noChangeArrowheads="1"/>
          </p:cNvSpPr>
          <p:nvPr/>
        </p:nvSpPr>
        <p:spPr bwMode="auto">
          <a:xfrm>
            <a:off x="2289175" y="3151187"/>
            <a:ext cx="2873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800" b="1"/>
              <a:t>CM</a:t>
            </a:r>
          </a:p>
          <a:p>
            <a:pPr algn="ctr"/>
            <a:r>
              <a:rPr lang="en-US" sz="800" b="1"/>
              <a:t>TRNG</a:t>
            </a:r>
          </a:p>
        </p:txBody>
      </p:sp>
      <p:sp>
        <p:nvSpPr>
          <p:cNvPr id="22610" name="AutoShape 151"/>
          <p:cNvSpPr>
            <a:spLocks/>
          </p:cNvSpPr>
          <p:nvPr/>
        </p:nvSpPr>
        <p:spPr bwMode="auto">
          <a:xfrm rot="5400000">
            <a:off x="1954213" y="3324225"/>
            <a:ext cx="128587" cy="274637"/>
          </a:xfrm>
          <a:prstGeom prst="leftBrace">
            <a:avLst>
              <a:gd name="adj1" fmla="val 1779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11" name="Text Box 152"/>
          <p:cNvSpPr txBox="1">
            <a:spLocks noChangeArrowheads="1"/>
          </p:cNvSpPr>
          <p:nvPr/>
        </p:nvSpPr>
        <p:spPr bwMode="auto">
          <a:xfrm>
            <a:off x="1824038" y="3144837"/>
            <a:ext cx="3905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800" b="1"/>
              <a:t>HQ</a:t>
            </a:r>
          </a:p>
          <a:p>
            <a:pPr algn="ctr"/>
            <a:r>
              <a:rPr lang="en-US" sz="800" b="1"/>
              <a:t>DESIGN</a:t>
            </a:r>
          </a:p>
        </p:txBody>
      </p:sp>
      <p:sp>
        <p:nvSpPr>
          <p:cNvPr id="22612" name="AutoShape 49"/>
          <p:cNvSpPr>
            <a:spLocks noChangeArrowheads="1"/>
          </p:cNvSpPr>
          <p:nvPr/>
        </p:nvSpPr>
        <p:spPr bwMode="auto">
          <a:xfrm rot="10800000">
            <a:off x="4100513" y="2763837"/>
            <a:ext cx="152400" cy="1524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US" sz="2800" b="1">
              <a:latin typeface="Georgia" pitchFamily="18" charset="0"/>
            </a:endParaRPr>
          </a:p>
        </p:txBody>
      </p:sp>
      <p:sp>
        <p:nvSpPr>
          <p:cNvPr id="22613" name="Text Box 154"/>
          <p:cNvSpPr txBox="1">
            <a:spLocks noChangeArrowheads="1"/>
          </p:cNvSpPr>
          <p:nvPr/>
        </p:nvSpPr>
        <p:spPr bwMode="auto">
          <a:xfrm>
            <a:off x="1066800" y="2906712"/>
            <a:ext cx="3124200" cy="228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b="1"/>
              <a:t>WAVE 3  WE</a:t>
            </a:r>
          </a:p>
        </p:txBody>
      </p:sp>
      <p:sp>
        <p:nvSpPr>
          <p:cNvPr id="22614" name="AutoShape 49"/>
          <p:cNvSpPr>
            <a:spLocks noChangeArrowheads="1"/>
          </p:cNvSpPr>
          <p:nvPr/>
        </p:nvSpPr>
        <p:spPr bwMode="auto">
          <a:xfrm rot="10800000">
            <a:off x="3824288" y="2763837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US" sz="2800" b="1">
              <a:latin typeface="Georgia" pitchFamily="18" charset="0"/>
            </a:endParaRPr>
          </a:p>
        </p:txBody>
      </p:sp>
      <p:sp>
        <p:nvSpPr>
          <p:cNvPr id="22615" name="Text Box 156"/>
          <p:cNvSpPr txBox="1">
            <a:spLocks noChangeArrowheads="1"/>
          </p:cNvSpPr>
          <p:nvPr/>
        </p:nvSpPr>
        <p:spPr bwMode="auto">
          <a:xfrm>
            <a:off x="3790950" y="2640012"/>
            <a:ext cx="214313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CNV</a:t>
            </a:r>
          </a:p>
        </p:txBody>
      </p:sp>
      <p:sp>
        <p:nvSpPr>
          <p:cNvPr id="22616" name="AutoShape 49"/>
          <p:cNvSpPr>
            <a:spLocks noChangeArrowheads="1"/>
          </p:cNvSpPr>
          <p:nvPr/>
        </p:nvSpPr>
        <p:spPr bwMode="auto">
          <a:xfrm rot="10800000">
            <a:off x="3263900" y="2763837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US" sz="2800" b="1">
              <a:latin typeface="Georgia" pitchFamily="18" charset="0"/>
            </a:endParaRPr>
          </a:p>
        </p:txBody>
      </p:sp>
      <p:sp>
        <p:nvSpPr>
          <p:cNvPr id="22617" name="Text Box 158"/>
          <p:cNvSpPr txBox="1">
            <a:spLocks noChangeArrowheads="1"/>
          </p:cNvSpPr>
          <p:nvPr/>
        </p:nvSpPr>
        <p:spPr bwMode="auto">
          <a:xfrm>
            <a:off x="3182938" y="2636837"/>
            <a:ext cx="309562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MOCK</a:t>
            </a:r>
          </a:p>
        </p:txBody>
      </p:sp>
      <p:sp>
        <p:nvSpPr>
          <p:cNvPr id="22618" name="AutoShape 49"/>
          <p:cNvSpPr>
            <a:spLocks noChangeArrowheads="1"/>
          </p:cNvSpPr>
          <p:nvPr/>
        </p:nvSpPr>
        <p:spPr bwMode="auto">
          <a:xfrm rot="10800000">
            <a:off x="2693988" y="276225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US" sz="2800" b="1">
              <a:latin typeface="Georgia" pitchFamily="18" charset="0"/>
            </a:endParaRPr>
          </a:p>
        </p:txBody>
      </p:sp>
      <p:sp>
        <p:nvSpPr>
          <p:cNvPr id="22619" name="Text Box 160"/>
          <p:cNvSpPr txBox="1">
            <a:spLocks noChangeArrowheads="1"/>
          </p:cNvSpPr>
          <p:nvPr/>
        </p:nvSpPr>
        <p:spPr bwMode="auto">
          <a:xfrm>
            <a:off x="2598738" y="2635250"/>
            <a:ext cx="344487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CYCLE</a:t>
            </a:r>
          </a:p>
        </p:txBody>
      </p:sp>
      <p:sp>
        <p:nvSpPr>
          <p:cNvPr id="22620" name="AutoShape 161"/>
          <p:cNvSpPr>
            <a:spLocks/>
          </p:cNvSpPr>
          <p:nvPr/>
        </p:nvSpPr>
        <p:spPr bwMode="auto">
          <a:xfrm rot="5400000">
            <a:off x="2290762" y="2454275"/>
            <a:ext cx="142875" cy="762000"/>
          </a:xfrm>
          <a:prstGeom prst="leftBrace">
            <a:avLst>
              <a:gd name="adj1" fmla="val 4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21" name="Text Box 162"/>
          <p:cNvSpPr txBox="1">
            <a:spLocks noChangeArrowheads="1"/>
          </p:cNvSpPr>
          <p:nvPr/>
        </p:nvSpPr>
        <p:spPr bwMode="auto">
          <a:xfrm>
            <a:off x="2105025" y="2511425"/>
            <a:ext cx="3095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800" b="1"/>
              <a:t>CM</a:t>
            </a:r>
          </a:p>
          <a:p>
            <a:pPr algn="ctr"/>
            <a:r>
              <a:rPr lang="en-US" sz="800" b="1"/>
              <a:t>BUILD</a:t>
            </a:r>
          </a:p>
        </p:txBody>
      </p:sp>
      <p:sp>
        <p:nvSpPr>
          <p:cNvPr id="22622" name="AutoShape 163"/>
          <p:cNvSpPr>
            <a:spLocks/>
          </p:cNvSpPr>
          <p:nvPr/>
        </p:nvSpPr>
        <p:spPr bwMode="auto">
          <a:xfrm rot="5400000">
            <a:off x="1805781" y="2410619"/>
            <a:ext cx="98425" cy="862012"/>
          </a:xfrm>
          <a:prstGeom prst="leftBrace">
            <a:avLst>
              <a:gd name="adj1" fmla="val 729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23" name="Text Box 164"/>
          <p:cNvSpPr txBox="1">
            <a:spLocks noChangeArrowheads="1"/>
          </p:cNvSpPr>
          <p:nvPr/>
        </p:nvSpPr>
        <p:spPr bwMode="auto">
          <a:xfrm>
            <a:off x="1555750" y="2514600"/>
            <a:ext cx="2873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800" b="1"/>
              <a:t>CM</a:t>
            </a:r>
          </a:p>
          <a:p>
            <a:pPr algn="ctr"/>
            <a:r>
              <a:rPr lang="en-US" sz="800" b="1"/>
              <a:t>TRNG</a:t>
            </a:r>
          </a:p>
        </p:txBody>
      </p:sp>
      <p:sp>
        <p:nvSpPr>
          <p:cNvPr id="22624" name="AutoShape 165"/>
          <p:cNvSpPr>
            <a:spLocks/>
          </p:cNvSpPr>
          <p:nvPr/>
        </p:nvSpPr>
        <p:spPr bwMode="auto">
          <a:xfrm rot="5400000">
            <a:off x="1154907" y="2672555"/>
            <a:ext cx="146050" cy="322263"/>
          </a:xfrm>
          <a:prstGeom prst="leftBrace">
            <a:avLst>
              <a:gd name="adj1" fmla="val 183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25" name="Text Box 166"/>
          <p:cNvSpPr txBox="1">
            <a:spLocks noChangeArrowheads="1"/>
          </p:cNvSpPr>
          <p:nvPr/>
        </p:nvSpPr>
        <p:spPr bwMode="auto">
          <a:xfrm>
            <a:off x="1057275" y="2508250"/>
            <a:ext cx="390525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800" b="1"/>
              <a:t>HQ</a:t>
            </a:r>
          </a:p>
          <a:p>
            <a:pPr algn="ctr"/>
            <a:r>
              <a:rPr lang="en-US" sz="800" b="1"/>
              <a:t>DESIGN</a:t>
            </a:r>
          </a:p>
        </p:txBody>
      </p:sp>
      <p:sp>
        <p:nvSpPr>
          <p:cNvPr id="22626" name="AutoShape 49"/>
          <p:cNvSpPr>
            <a:spLocks noChangeArrowheads="1"/>
          </p:cNvSpPr>
          <p:nvPr/>
        </p:nvSpPr>
        <p:spPr bwMode="auto">
          <a:xfrm rot="10800000">
            <a:off x="2424113" y="2122487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US" sz="2800" b="1">
              <a:latin typeface="Georgia" pitchFamily="18" charset="0"/>
            </a:endParaRPr>
          </a:p>
        </p:txBody>
      </p:sp>
      <p:sp>
        <p:nvSpPr>
          <p:cNvPr id="22627" name="Text Box 168"/>
          <p:cNvSpPr txBox="1">
            <a:spLocks noChangeArrowheads="1"/>
          </p:cNvSpPr>
          <p:nvPr/>
        </p:nvSpPr>
        <p:spPr bwMode="auto">
          <a:xfrm>
            <a:off x="817563" y="2271712"/>
            <a:ext cx="1682750" cy="2047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1200" b="1"/>
              <a:t>WAVE 2  SE</a:t>
            </a:r>
          </a:p>
        </p:txBody>
      </p:sp>
      <p:sp>
        <p:nvSpPr>
          <p:cNvPr id="22628" name="AutoShape 49"/>
          <p:cNvSpPr>
            <a:spLocks noChangeArrowheads="1"/>
          </p:cNvSpPr>
          <p:nvPr/>
        </p:nvSpPr>
        <p:spPr bwMode="auto">
          <a:xfrm rot="10800000">
            <a:off x="2147888" y="2122487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US" sz="2800" b="1">
              <a:latin typeface="Georgia" pitchFamily="18" charset="0"/>
            </a:endParaRPr>
          </a:p>
        </p:txBody>
      </p:sp>
      <p:sp>
        <p:nvSpPr>
          <p:cNvPr id="22629" name="Text Box 170"/>
          <p:cNvSpPr txBox="1">
            <a:spLocks noChangeArrowheads="1"/>
          </p:cNvSpPr>
          <p:nvPr/>
        </p:nvSpPr>
        <p:spPr bwMode="auto">
          <a:xfrm>
            <a:off x="2114550" y="1998662"/>
            <a:ext cx="214313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CNV</a:t>
            </a:r>
          </a:p>
        </p:txBody>
      </p:sp>
      <p:sp>
        <p:nvSpPr>
          <p:cNvPr id="22630" name="AutoShape 49"/>
          <p:cNvSpPr>
            <a:spLocks noChangeArrowheads="1"/>
          </p:cNvSpPr>
          <p:nvPr/>
        </p:nvSpPr>
        <p:spPr bwMode="auto">
          <a:xfrm rot="10800000">
            <a:off x="1587500" y="2122487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US" sz="2800" b="1">
              <a:latin typeface="Georgia" pitchFamily="18" charset="0"/>
            </a:endParaRPr>
          </a:p>
        </p:txBody>
      </p:sp>
      <p:sp>
        <p:nvSpPr>
          <p:cNvPr id="22631" name="Text Box 172"/>
          <p:cNvSpPr txBox="1">
            <a:spLocks noChangeArrowheads="1"/>
          </p:cNvSpPr>
          <p:nvPr/>
        </p:nvSpPr>
        <p:spPr bwMode="auto">
          <a:xfrm>
            <a:off x="1506538" y="1995487"/>
            <a:ext cx="309562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MOCK</a:t>
            </a:r>
          </a:p>
        </p:txBody>
      </p:sp>
      <p:sp>
        <p:nvSpPr>
          <p:cNvPr id="22632" name="AutoShape 49"/>
          <p:cNvSpPr>
            <a:spLocks noChangeArrowheads="1"/>
          </p:cNvSpPr>
          <p:nvPr/>
        </p:nvSpPr>
        <p:spPr bwMode="auto">
          <a:xfrm rot="10800000">
            <a:off x="746125" y="2122487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eaLnBrk="0" hangingPunct="0"/>
            <a:endParaRPr lang="en-US" sz="2800" b="1">
              <a:latin typeface="Georgia" pitchFamily="18" charset="0"/>
            </a:endParaRPr>
          </a:p>
        </p:txBody>
      </p:sp>
      <p:sp>
        <p:nvSpPr>
          <p:cNvPr id="22633" name="Text Box 174"/>
          <p:cNvSpPr txBox="1">
            <a:spLocks noChangeArrowheads="1"/>
          </p:cNvSpPr>
          <p:nvPr/>
        </p:nvSpPr>
        <p:spPr bwMode="auto">
          <a:xfrm>
            <a:off x="650875" y="1995487"/>
            <a:ext cx="344488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CYCLE</a:t>
            </a:r>
          </a:p>
        </p:txBody>
      </p:sp>
      <p:sp>
        <p:nvSpPr>
          <p:cNvPr id="22634" name="Rectangle 3"/>
          <p:cNvSpPr>
            <a:spLocks noChangeArrowheads="1"/>
          </p:cNvSpPr>
          <p:nvPr/>
        </p:nvSpPr>
        <p:spPr bwMode="auto">
          <a:xfrm>
            <a:off x="512763" y="1304925"/>
            <a:ext cx="8153400" cy="381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5" name="Line 4"/>
          <p:cNvSpPr>
            <a:spLocks noChangeShapeType="1"/>
          </p:cNvSpPr>
          <p:nvPr/>
        </p:nvSpPr>
        <p:spPr bwMode="auto">
          <a:xfrm>
            <a:off x="817563" y="1235075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6" name="Line 5"/>
          <p:cNvSpPr>
            <a:spLocks noChangeShapeType="1"/>
          </p:cNvSpPr>
          <p:nvPr/>
        </p:nvSpPr>
        <p:spPr bwMode="auto">
          <a:xfrm>
            <a:off x="1655763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7" name="Line 6"/>
          <p:cNvSpPr>
            <a:spLocks noChangeShapeType="1"/>
          </p:cNvSpPr>
          <p:nvPr/>
        </p:nvSpPr>
        <p:spPr bwMode="auto">
          <a:xfrm>
            <a:off x="2493963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8" name="Line 7"/>
          <p:cNvSpPr>
            <a:spLocks noChangeShapeType="1"/>
          </p:cNvSpPr>
          <p:nvPr/>
        </p:nvSpPr>
        <p:spPr bwMode="auto">
          <a:xfrm>
            <a:off x="3332163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9" name="Line 8"/>
          <p:cNvSpPr>
            <a:spLocks noChangeShapeType="1"/>
          </p:cNvSpPr>
          <p:nvPr/>
        </p:nvSpPr>
        <p:spPr bwMode="auto">
          <a:xfrm>
            <a:off x="4170363" y="1235075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40" name="Line 9"/>
          <p:cNvSpPr>
            <a:spLocks noChangeShapeType="1"/>
          </p:cNvSpPr>
          <p:nvPr/>
        </p:nvSpPr>
        <p:spPr bwMode="auto">
          <a:xfrm>
            <a:off x="5008563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41" name="Line 10"/>
          <p:cNvSpPr>
            <a:spLocks noChangeShapeType="1"/>
          </p:cNvSpPr>
          <p:nvPr/>
        </p:nvSpPr>
        <p:spPr bwMode="auto">
          <a:xfrm>
            <a:off x="5846763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42" name="Line 11"/>
          <p:cNvSpPr>
            <a:spLocks noChangeShapeType="1"/>
          </p:cNvSpPr>
          <p:nvPr/>
        </p:nvSpPr>
        <p:spPr bwMode="auto">
          <a:xfrm>
            <a:off x="6684963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43" name="Line 12"/>
          <p:cNvSpPr>
            <a:spLocks noChangeShapeType="1"/>
          </p:cNvSpPr>
          <p:nvPr/>
        </p:nvSpPr>
        <p:spPr bwMode="auto">
          <a:xfrm>
            <a:off x="7523163" y="1235075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44" name="Line 13"/>
          <p:cNvSpPr>
            <a:spLocks noChangeShapeType="1"/>
          </p:cNvSpPr>
          <p:nvPr/>
        </p:nvSpPr>
        <p:spPr bwMode="auto">
          <a:xfrm>
            <a:off x="8361363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45" name="Text Box 14"/>
          <p:cNvSpPr txBox="1">
            <a:spLocks noChangeArrowheads="1"/>
          </p:cNvSpPr>
          <p:nvPr/>
        </p:nvSpPr>
        <p:spPr bwMode="auto">
          <a:xfrm>
            <a:off x="2178050" y="1082675"/>
            <a:ext cx="620713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FY2010</a:t>
            </a:r>
          </a:p>
        </p:txBody>
      </p:sp>
      <p:sp>
        <p:nvSpPr>
          <p:cNvPr id="22646" name="Text Box 15"/>
          <p:cNvSpPr txBox="1">
            <a:spLocks noChangeArrowheads="1"/>
          </p:cNvSpPr>
          <p:nvPr/>
        </p:nvSpPr>
        <p:spPr bwMode="auto">
          <a:xfrm>
            <a:off x="5551488" y="1082675"/>
            <a:ext cx="620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FY2011</a:t>
            </a:r>
          </a:p>
        </p:txBody>
      </p:sp>
      <p:sp>
        <p:nvSpPr>
          <p:cNvPr id="22647" name="Text Box 16"/>
          <p:cNvSpPr txBox="1">
            <a:spLocks noChangeArrowheads="1"/>
          </p:cNvSpPr>
          <p:nvPr/>
        </p:nvSpPr>
        <p:spPr bwMode="auto">
          <a:xfrm>
            <a:off x="7627938" y="1082675"/>
            <a:ext cx="620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FY2012</a:t>
            </a:r>
          </a:p>
        </p:txBody>
      </p:sp>
      <p:sp>
        <p:nvSpPr>
          <p:cNvPr id="22648" name="Text Box 17"/>
          <p:cNvSpPr txBox="1">
            <a:spLocks noChangeArrowheads="1"/>
          </p:cNvSpPr>
          <p:nvPr/>
        </p:nvSpPr>
        <p:spPr bwMode="auto">
          <a:xfrm>
            <a:off x="2028825" y="1320800"/>
            <a:ext cx="84138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2</a:t>
            </a:r>
          </a:p>
        </p:txBody>
      </p:sp>
      <p:sp>
        <p:nvSpPr>
          <p:cNvPr id="22649" name="Text Box 18"/>
          <p:cNvSpPr txBox="1">
            <a:spLocks noChangeArrowheads="1"/>
          </p:cNvSpPr>
          <p:nvPr/>
        </p:nvSpPr>
        <p:spPr bwMode="auto">
          <a:xfrm>
            <a:off x="2867025" y="1320800"/>
            <a:ext cx="84138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3</a:t>
            </a:r>
          </a:p>
        </p:txBody>
      </p:sp>
      <p:sp>
        <p:nvSpPr>
          <p:cNvPr id="22650" name="Text Box 19"/>
          <p:cNvSpPr txBox="1">
            <a:spLocks noChangeArrowheads="1"/>
          </p:cNvSpPr>
          <p:nvPr/>
        </p:nvSpPr>
        <p:spPr bwMode="auto">
          <a:xfrm>
            <a:off x="3705225" y="1320800"/>
            <a:ext cx="84138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4</a:t>
            </a:r>
          </a:p>
        </p:txBody>
      </p:sp>
      <p:sp>
        <p:nvSpPr>
          <p:cNvPr id="22651" name="Text Box 20"/>
          <p:cNvSpPr txBox="1">
            <a:spLocks noChangeArrowheads="1"/>
          </p:cNvSpPr>
          <p:nvPr/>
        </p:nvSpPr>
        <p:spPr bwMode="auto">
          <a:xfrm>
            <a:off x="1190625" y="1320800"/>
            <a:ext cx="84138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1</a:t>
            </a:r>
          </a:p>
        </p:txBody>
      </p:sp>
      <p:sp>
        <p:nvSpPr>
          <p:cNvPr id="22652" name="Text Box 21"/>
          <p:cNvSpPr txBox="1">
            <a:spLocks noChangeArrowheads="1"/>
          </p:cNvSpPr>
          <p:nvPr/>
        </p:nvSpPr>
        <p:spPr bwMode="auto">
          <a:xfrm>
            <a:off x="5381625" y="1320800"/>
            <a:ext cx="84138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2</a:t>
            </a:r>
          </a:p>
        </p:txBody>
      </p:sp>
      <p:sp>
        <p:nvSpPr>
          <p:cNvPr id="22653" name="Text Box 22"/>
          <p:cNvSpPr txBox="1">
            <a:spLocks noChangeArrowheads="1"/>
          </p:cNvSpPr>
          <p:nvPr/>
        </p:nvSpPr>
        <p:spPr bwMode="auto">
          <a:xfrm>
            <a:off x="6219825" y="1320800"/>
            <a:ext cx="84138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3</a:t>
            </a:r>
          </a:p>
        </p:txBody>
      </p:sp>
      <p:sp>
        <p:nvSpPr>
          <p:cNvPr id="22654" name="Text Box 23"/>
          <p:cNvSpPr txBox="1">
            <a:spLocks noChangeArrowheads="1"/>
          </p:cNvSpPr>
          <p:nvPr/>
        </p:nvSpPr>
        <p:spPr bwMode="auto">
          <a:xfrm>
            <a:off x="7058025" y="1320800"/>
            <a:ext cx="84138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4</a:t>
            </a:r>
          </a:p>
        </p:txBody>
      </p:sp>
      <p:sp>
        <p:nvSpPr>
          <p:cNvPr id="22655" name="Text Box 24"/>
          <p:cNvSpPr txBox="1">
            <a:spLocks noChangeArrowheads="1"/>
          </p:cNvSpPr>
          <p:nvPr/>
        </p:nvSpPr>
        <p:spPr bwMode="auto">
          <a:xfrm>
            <a:off x="4551363" y="1320800"/>
            <a:ext cx="84137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1</a:t>
            </a:r>
          </a:p>
        </p:txBody>
      </p:sp>
      <p:sp>
        <p:nvSpPr>
          <p:cNvPr id="22656" name="Text Box 25"/>
          <p:cNvSpPr txBox="1">
            <a:spLocks noChangeArrowheads="1"/>
          </p:cNvSpPr>
          <p:nvPr/>
        </p:nvSpPr>
        <p:spPr bwMode="auto">
          <a:xfrm>
            <a:off x="7904163" y="1320800"/>
            <a:ext cx="84137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1</a:t>
            </a:r>
          </a:p>
        </p:txBody>
      </p:sp>
      <p:sp>
        <p:nvSpPr>
          <p:cNvPr id="22657" name="Line 26"/>
          <p:cNvSpPr>
            <a:spLocks noChangeShapeType="1"/>
          </p:cNvSpPr>
          <p:nvPr/>
        </p:nvSpPr>
        <p:spPr bwMode="auto">
          <a:xfrm>
            <a:off x="1096963" y="15335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58" name="Line 27"/>
          <p:cNvSpPr>
            <a:spLocks noChangeShapeType="1"/>
          </p:cNvSpPr>
          <p:nvPr/>
        </p:nvSpPr>
        <p:spPr bwMode="auto">
          <a:xfrm>
            <a:off x="1376363" y="15335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59" name="Text Box 28"/>
          <p:cNvSpPr txBox="1">
            <a:spLocks noChangeArrowheads="1"/>
          </p:cNvSpPr>
          <p:nvPr/>
        </p:nvSpPr>
        <p:spPr bwMode="auto">
          <a:xfrm>
            <a:off x="909638" y="1527175"/>
            <a:ext cx="98425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O</a:t>
            </a:r>
          </a:p>
        </p:txBody>
      </p:sp>
      <p:sp>
        <p:nvSpPr>
          <p:cNvPr id="22660" name="Text Box 29"/>
          <p:cNvSpPr txBox="1">
            <a:spLocks noChangeArrowheads="1"/>
          </p:cNvSpPr>
          <p:nvPr/>
        </p:nvSpPr>
        <p:spPr bwMode="auto">
          <a:xfrm>
            <a:off x="1192213" y="1524000"/>
            <a:ext cx="92075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N</a:t>
            </a:r>
          </a:p>
        </p:txBody>
      </p:sp>
      <p:sp>
        <p:nvSpPr>
          <p:cNvPr id="22661" name="Text Box 30"/>
          <p:cNvSpPr txBox="1">
            <a:spLocks noChangeArrowheads="1"/>
          </p:cNvSpPr>
          <p:nvPr/>
        </p:nvSpPr>
        <p:spPr bwMode="auto">
          <a:xfrm>
            <a:off x="1471613" y="1527175"/>
            <a:ext cx="92075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D</a:t>
            </a:r>
          </a:p>
        </p:txBody>
      </p:sp>
      <p:sp>
        <p:nvSpPr>
          <p:cNvPr id="22662" name="Text Box 31"/>
          <p:cNvSpPr txBox="1">
            <a:spLocks noChangeArrowheads="1"/>
          </p:cNvSpPr>
          <p:nvPr/>
        </p:nvSpPr>
        <p:spPr bwMode="auto">
          <a:xfrm>
            <a:off x="1757363" y="1527175"/>
            <a:ext cx="6985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J</a:t>
            </a:r>
          </a:p>
        </p:txBody>
      </p:sp>
      <p:sp>
        <p:nvSpPr>
          <p:cNvPr id="22663" name="Text Box 32"/>
          <p:cNvSpPr txBox="1">
            <a:spLocks noChangeArrowheads="1"/>
          </p:cNvSpPr>
          <p:nvPr/>
        </p:nvSpPr>
        <p:spPr bwMode="auto">
          <a:xfrm>
            <a:off x="2038350" y="1527175"/>
            <a:ext cx="77788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F</a:t>
            </a:r>
          </a:p>
        </p:txBody>
      </p:sp>
      <p:sp>
        <p:nvSpPr>
          <p:cNvPr id="22664" name="Text Box 33"/>
          <p:cNvSpPr txBox="1">
            <a:spLocks noChangeArrowheads="1"/>
          </p:cNvSpPr>
          <p:nvPr/>
        </p:nvSpPr>
        <p:spPr bwMode="auto">
          <a:xfrm>
            <a:off x="2298700" y="1527175"/>
            <a:ext cx="106363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M</a:t>
            </a:r>
          </a:p>
        </p:txBody>
      </p:sp>
      <p:sp>
        <p:nvSpPr>
          <p:cNvPr id="22665" name="Text Box 34"/>
          <p:cNvSpPr txBox="1">
            <a:spLocks noChangeArrowheads="1"/>
          </p:cNvSpPr>
          <p:nvPr/>
        </p:nvSpPr>
        <p:spPr bwMode="auto">
          <a:xfrm>
            <a:off x="2584450" y="1527175"/>
            <a:ext cx="92075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A</a:t>
            </a:r>
          </a:p>
        </p:txBody>
      </p:sp>
      <p:sp>
        <p:nvSpPr>
          <p:cNvPr id="22666" name="Text Box 35"/>
          <p:cNvSpPr txBox="1">
            <a:spLocks noChangeArrowheads="1"/>
          </p:cNvSpPr>
          <p:nvPr/>
        </p:nvSpPr>
        <p:spPr bwMode="auto">
          <a:xfrm>
            <a:off x="2863850" y="1527175"/>
            <a:ext cx="106363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M</a:t>
            </a:r>
          </a:p>
        </p:txBody>
      </p:sp>
      <p:sp>
        <p:nvSpPr>
          <p:cNvPr id="22667" name="Text Box 36"/>
          <p:cNvSpPr txBox="1">
            <a:spLocks noChangeArrowheads="1"/>
          </p:cNvSpPr>
          <p:nvPr/>
        </p:nvSpPr>
        <p:spPr bwMode="auto">
          <a:xfrm>
            <a:off x="3160713" y="1527175"/>
            <a:ext cx="6985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J</a:t>
            </a:r>
          </a:p>
        </p:txBody>
      </p:sp>
      <p:sp>
        <p:nvSpPr>
          <p:cNvPr id="22668" name="Text Box 37"/>
          <p:cNvSpPr txBox="1">
            <a:spLocks noChangeArrowheads="1"/>
          </p:cNvSpPr>
          <p:nvPr/>
        </p:nvSpPr>
        <p:spPr bwMode="auto">
          <a:xfrm>
            <a:off x="3438525" y="1527175"/>
            <a:ext cx="6985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J</a:t>
            </a:r>
          </a:p>
        </p:txBody>
      </p:sp>
      <p:sp>
        <p:nvSpPr>
          <p:cNvPr id="22669" name="Text Box 38"/>
          <p:cNvSpPr txBox="1">
            <a:spLocks noChangeArrowheads="1"/>
          </p:cNvSpPr>
          <p:nvPr/>
        </p:nvSpPr>
        <p:spPr bwMode="auto">
          <a:xfrm>
            <a:off x="3706813" y="1527175"/>
            <a:ext cx="92075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A</a:t>
            </a:r>
          </a:p>
        </p:txBody>
      </p:sp>
      <p:sp>
        <p:nvSpPr>
          <p:cNvPr id="22670" name="Text Box 39"/>
          <p:cNvSpPr txBox="1">
            <a:spLocks noChangeArrowheads="1"/>
          </p:cNvSpPr>
          <p:nvPr/>
        </p:nvSpPr>
        <p:spPr bwMode="auto">
          <a:xfrm>
            <a:off x="3986213" y="1527175"/>
            <a:ext cx="84137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S</a:t>
            </a:r>
          </a:p>
        </p:txBody>
      </p:sp>
      <p:sp>
        <p:nvSpPr>
          <p:cNvPr id="22671" name="Text Box 40"/>
          <p:cNvSpPr txBox="1">
            <a:spLocks noChangeArrowheads="1"/>
          </p:cNvSpPr>
          <p:nvPr/>
        </p:nvSpPr>
        <p:spPr bwMode="auto">
          <a:xfrm>
            <a:off x="4264025" y="1527175"/>
            <a:ext cx="98425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O</a:t>
            </a:r>
          </a:p>
        </p:txBody>
      </p:sp>
      <p:sp>
        <p:nvSpPr>
          <p:cNvPr id="22672" name="Text Box 41"/>
          <p:cNvSpPr txBox="1">
            <a:spLocks noChangeArrowheads="1"/>
          </p:cNvSpPr>
          <p:nvPr/>
        </p:nvSpPr>
        <p:spPr bwMode="auto">
          <a:xfrm>
            <a:off x="4548188" y="1527175"/>
            <a:ext cx="92075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N</a:t>
            </a:r>
          </a:p>
        </p:txBody>
      </p:sp>
      <p:sp>
        <p:nvSpPr>
          <p:cNvPr id="22673" name="Text Box 42"/>
          <p:cNvSpPr txBox="1">
            <a:spLocks noChangeArrowheads="1"/>
          </p:cNvSpPr>
          <p:nvPr/>
        </p:nvSpPr>
        <p:spPr bwMode="auto">
          <a:xfrm>
            <a:off x="4829175" y="1527175"/>
            <a:ext cx="92075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D</a:t>
            </a:r>
          </a:p>
        </p:txBody>
      </p:sp>
      <p:sp>
        <p:nvSpPr>
          <p:cNvPr id="22674" name="Text Box 43"/>
          <p:cNvSpPr txBox="1">
            <a:spLocks noChangeArrowheads="1"/>
          </p:cNvSpPr>
          <p:nvPr/>
        </p:nvSpPr>
        <p:spPr bwMode="auto">
          <a:xfrm>
            <a:off x="5113338" y="1527175"/>
            <a:ext cx="6985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J</a:t>
            </a:r>
          </a:p>
        </p:txBody>
      </p:sp>
      <p:sp>
        <p:nvSpPr>
          <p:cNvPr id="22675" name="Text Box 44"/>
          <p:cNvSpPr txBox="1">
            <a:spLocks noChangeArrowheads="1"/>
          </p:cNvSpPr>
          <p:nvPr/>
        </p:nvSpPr>
        <p:spPr bwMode="auto">
          <a:xfrm>
            <a:off x="5389563" y="1527175"/>
            <a:ext cx="77787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F</a:t>
            </a:r>
          </a:p>
        </p:txBody>
      </p:sp>
      <p:sp>
        <p:nvSpPr>
          <p:cNvPr id="22676" name="Text Box 45"/>
          <p:cNvSpPr txBox="1">
            <a:spLocks noChangeArrowheads="1"/>
          </p:cNvSpPr>
          <p:nvPr/>
        </p:nvSpPr>
        <p:spPr bwMode="auto">
          <a:xfrm>
            <a:off x="5654675" y="1527175"/>
            <a:ext cx="106363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M</a:t>
            </a:r>
          </a:p>
        </p:txBody>
      </p:sp>
      <p:sp>
        <p:nvSpPr>
          <p:cNvPr id="22677" name="Text Box 46"/>
          <p:cNvSpPr txBox="1">
            <a:spLocks noChangeArrowheads="1"/>
          </p:cNvSpPr>
          <p:nvPr/>
        </p:nvSpPr>
        <p:spPr bwMode="auto">
          <a:xfrm>
            <a:off x="5943600" y="1527175"/>
            <a:ext cx="92075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A</a:t>
            </a:r>
          </a:p>
        </p:txBody>
      </p:sp>
      <p:sp>
        <p:nvSpPr>
          <p:cNvPr id="22678" name="Text Box 47"/>
          <p:cNvSpPr txBox="1">
            <a:spLocks noChangeArrowheads="1"/>
          </p:cNvSpPr>
          <p:nvPr/>
        </p:nvSpPr>
        <p:spPr bwMode="auto">
          <a:xfrm>
            <a:off x="6216650" y="1527175"/>
            <a:ext cx="106363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M</a:t>
            </a:r>
          </a:p>
        </p:txBody>
      </p:sp>
      <p:sp>
        <p:nvSpPr>
          <p:cNvPr id="22679" name="Text Box 48"/>
          <p:cNvSpPr txBox="1">
            <a:spLocks noChangeArrowheads="1"/>
          </p:cNvSpPr>
          <p:nvPr/>
        </p:nvSpPr>
        <p:spPr bwMode="auto">
          <a:xfrm>
            <a:off x="6513513" y="1527175"/>
            <a:ext cx="6985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J</a:t>
            </a:r>
          </a:p>
        </p:txBody>
      </p:sp>
      <p:sp>
        <p:nvSpPr>
          <p:cNvPr id="22680" name="Text Box 49"/>
          <p:cNvSpPr txBox="1">
            <a:spLocks noChangeArrowheads="1"/>
          </p:cNvSpPr>
          <p:nvPr/>
        </p:nvSpPr>
        <p:spPr bwMode="auto">
          <a:xfrm>
            <a:off x="6789738" y="1527175"/>
            <a:ext cx="6985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J</a:t>
            </a:r>
          </a:p>
        </p:txBody>
      </p:sp>
      <p:sp>
        <p:nvSpPr>
          <p:cNvPr id="22681" name="Text Box 50"/>
          <p:cNvSpPr txBox="1">
            <a:spLocks noChangeArrowheads="1"/>
          </p:cNvSpPr>
          <p:nvPr/>
        </p:nvSpPr>
        <p:spPr bwMode="auto">
          <a:xfrm>
            <a:off x="7056438" y="1527175"/>
            <a:ext cx="92075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A</a:t>
            </a:r>
          </a:p>
        </p:txBody>
      </p:sp>
      <p:sp>
        <p:nvSpPr>
          <p:cNvPr id="22682" name="Text Box 51"/>
          <p:cNvSpPr txBox="1">
            <a:spLocks noChangeArrowheads="1"/>
          </p:cNvSpPr>
          <p:nvPr/>
        </p:nvSpPr>
        <p:spPr bwMode="auto">
          <a:xfrm>
            <a:off x="7340600" y="1527175"/>
            <a:ext cx="84138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S</a:t>
            </a:r>
          </a:p>
        </p:txBody>
      </p:sp>
      <p:sp>
        <p:nvSpPr>
          <p:cNvPr id="22683" name="Text Box 52"/>
          <p:cNvSpPr txBox="1">
            <a:spLocks noChangeArrowheads="1"/>
          </p:cNvSpPr>
          <p:nvPr/>
        </p:nvSpPr>
        <p:spPr bwMode="auto">
          <a:xfrm>
            <a:off x="7615238" y="1527175"/>
            <a:ext cx="98425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O</a:t>
            </a:r>
          </a:p>
        </p:txBody>
      </p:sp>
      <p:sp>
        <p:nvSpPr>
          <p:cNvPr id="22684" name="Text Box 53"/>
          <p:cNvSpPr txBox="1">
            <a:spLocks noChangeArrowheads="1"/>
          </p:cNvSpPr>
          <p:nvPr/>
        </p:nvSpPr>
        <p:spPr bwMode="auto">
          <a:xfrm>
            <a:off x="7894638" y="1527175"/>
            <a:ext cx="92075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N</a:t>
            </a:r>
          </a:p>
        </p:txBody>
      </p:sp>
      <p:sp>
        <p:nvSpPr>
          <p:cNvPr id="22685" name="Text Box 54"/>
          <p:cNvSpPr txBox="1">
            <a:spLocks noChangeArrowheads="1"/>
          </p:cNvSpPr>
          <p:nvPr/>
        </p:nvSpPr>
        <p:spPr bwMode="auto">
          <a:xfrm>
            <a:off x="8177213" y="1527175"/>
            <a:ext cx="92075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D</a:t>
            </a:r>
          </a:p>
        </p:txBody>
      </p:sp>
      <p:sp>
        <p:nvSpPr>
          <p:cNvPr id="22686" name="Line 55"/>
          <p:cNvSpPr>
            <a:spLocks noChangeShapeType="1"/>
          </p:cNvSpPr>
          <p:nvPr/>
        </p:nvSpPr>
        <p:spPr bwMode="auto">
          <a:xfrm>
            <a:off x="512763" y="15240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87" name="Line 68"/>
          <p:cNvSpPr>
            <a:spLocks noChangeShapeType="1"/>
          </p:cNvSpPr>
          <p:nvPr/>
        </p:nvSpPr>
        <p:spPr bwMode="auto">
          <a:xfrm>
            <a:off x="1655763" y="167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88" name="Line 69"/>
          <p:cNvSpPr>
            <a:spLocks noChangeShapeType="1"/>
          </p:cNvSpPr>
          <p:nvPr/>
        </p:nvSpPr>
        <p:spPr bwMode="auto">
          <a:xfrm>
            <a:off x="1935163" y="152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89" name="Line 70"/>
          <p:cNvSpPr>
            <a:spLocks noChangeShapeType="1"/>
          </p:cNvSpPr>
          <p:nvPr/>
        </p:nvSpPr>
        <p:spPr bwMode="auto">
          <a:xfrm>
            <a:off x="2214563" y="152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90" name="Line 71"/>
          <p:cNvSpPr>
            <a:spLocks noChangeShapeType="1"/>
          </p:cNvSpPr>
          <p:nvPr/>
        </p:nvSpPr>
        <p:spPr bwMode="auto">
          <a:xfrm>
            <a:off x="2773363" y="152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91" name="Line 72"/>
          <p:cNvSpPr>
            <a:spLocks noChangeShapeType="1"/>
          </p:cNvSpPr>
          <p:nvPr/>
        </p:nvSpPr>
        <p:spPr bwMode="auto">
          <a:xfrm>
            <a:off x="3052763" y="152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92" name="Line 73"/>
          <p:cNvSpPr>
            <a:spLocks noChangeShapeType="1"/>
          </p:cNvSpPr>
          <p:nvPr/>
        </p:nvSpPr>
        <p:spPr bwMode="auto">
          <a:xfrm>
            <a:off x="3611563" y="152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93" name="Line 74"/>
          <p:cNvSpPr>
            <a:spLocks noChangeShapeType="1"/>
          </p:cNvSpPr>
          <p:nvPr/>
        </p:nvSpPr>
        <p:spPr bwMode="auto">
          <a:xfrm>
            <a:off x="3890963" y="152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94" name="Line 75"/>
          <p:cNvSpPr>
            <a:spLocks noChangeShapeType="1"/>
          </p:cNvSpPr>
          <p:nvPr/>
        </p:nvSpPr>
        <p:spPr bwMode="auto">
          <a:xfrm>
            <a:off x="4449763" y="152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95" name="Line 76"/>
          <p:cNvSpPr>
            <a:spLocks noChangeShapeType="1"/>
          </p:cNvSpPr>
          <p:nvPr/>
        </p:nvSpPr>
        <p:spPr bwMode="auto">
          <a:xfrm>
            <a:off x="4729163" y="152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96" name="Line 77"/>
          <p:cNvSpPr>
            <a:spLocks noChangeShapeType="1"/>
          </p:cNvSpPr>
          <p:nvPr/>
        </p:nvSpPr>
        <p:spPr bwMode="auto">
          <a:xfrm>
            <a:off x="5287963" y="152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97" name="Line 78"/>
          <p:cNvSpPr>
            <a:spLocks noChangeShapeType="1"/>
          </p:cNvSpPr>
          <p:nvPr/>
        </p:nvSpPr>
        <p:spPr bwMode="auto">
          <a:xfrm>
            <a:off x="5567363" y="152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98" name="Line 79"/>
          <p:cNvSpPr>
            <a:spLocks noChangeShapeType="1"/>
          </p:cNvSpPr>
          <p:nvPr/>
        </p:nvSpPr>
        <p:spPr bwMode="auto">
          <a:xfrm>
            <a:off x="6126163" y="152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99" name="Line 80"/>
          <p:cNvSpPr>
            <a:spLocks noChangeShapeType="1"/>
          </p:cNvSpPr>
          <p:nvPr/>
        </p:nvSpPr>
        <p:spPr bwMode="auto">
          <a:xfrm>
            <a:off x="6405563" y="152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00" name="Line 81"/>
          <p:cNvSpPr>
            <a:spLocks noChangeShapeType="1"/>
          </p:cNvSpPr>
          <p:nvPr/>
        </p:nvSpPr>
        <p:spPr bwMode="auto">
          <a:xfrm>
            <a:off x="6964363" y="152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01" name="Line 82"/>
          <p:cNvSpPr>
            <a:spLocks noChangeShapeType="1"/>
          </p:cNvSpPr>
          <p:nvPr/>
        </p:nvSpPr>
        <p:spPr bwMode="auto">
          <a:xfrm>
            <a:off x="7243763" y="152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02" name="Line 83"/>
          <p:cNvSpPr>
            <a:spLocks noChangeShapeType="1"/>
          </p:cNvSpPr>
          <p:nvPr/>
        </p:nvSpPr>
        <p:spPr bwMode="auto">
          <a:xfrm>
            <a:off x="7802563" y="152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03" name="Line 84"/>
          <p:cNvSpPr>
            <a:spLocks noChangeShapeType="1"/>
          </p:cNvSpPr>
          <p:nvPr/>
        </p:nvSpPr>
        <p:spPr bwMode="auto">
          <a:xfrm>
            <a:off x="8081963" y="152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04" name="Text Box 175"/>
          <p:cNvSpPr txBox="1">
            <a:spLocks noChangeArrowheads="1"/>
          </p:cNvSpPr>
          <p:nvPr/>
        </p:nvSpPr>
        <p:spPr bwMode="auto">
          <a:xfrm>
            <a:off x="8472488" y="1524000"/>
            <a:ext cx="6985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J</a:t>
            </a:r>
          </a:p>
        </p:txBody>
      </p:sp>
      <p:sp>
        <p:nvSpPr>
          <p:cNvPr id="22705" name="Line 176"/>
          <p:cNvSpPr>
            <a:spLocks noChangeShapeType="1"/>
          </p:cNvSpPr>
          <p:nvPr/>
        </p:nvSpPr>
        <p:spPr bwMode="auto">
          <a:xfrm>
            <a:off x="8640763" y="1524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06" name="Line 177"/>
          <p:cNvSpPr>
            <a:spLocks noChangeShapeType="1"/>
          </p:cNvSpPr>
          <p:nvPr/>
        </p:nvSpPr>
        <p:spPr bwMode="auto">
          <a:xfrm>
            <a:off x="817563" y="129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07" name="Line 178"/>
          <p:cNvSpPr>
            <a:spLocks noChangeShapeType="1"/>
          </p:cNvSpPr>
          <p:nvPr/>
        </p:nvSpPr>
        <p:spPr bwMode="auto">
          <a:xfrm>
            <a:off x="538163" y="15335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08" name="Text Box 179"/>
          <p:cNvSpPr txBox="1">
            <a:spLocks noChangeArrowheads="1"/>
          </p:cNvSpPr>
          <p:nvPr/>
        </p:nvSpPr>
        <p:spPr bwMode="auto">
          <a:xfrm>
            <a:off x="633413" y="1527175"/>
            <a:ext cx="84137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/>
              <a:t>S</a:t>
            </a:r>
          </a:p>
        </p:txBody>
      </p:sp>
      <p:sp>
        <p:nvSpPr>
          <p:cNvPr id="22709" name="Rectangle 2"/>
          <p:cNvSpPr>
            <a:spLocks noChangeArrowheads="1"/>
          </p:cNvSpPr>
          <p:nvPr/>
        </p:nvSpPr>
        <p:spPr bwMode="auto">
          <a:xfrm>
            <a:off x="1622425" y="6096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/>
            <a:r>
              <a:rPr lang="en-US" sz="2400" b="1" dirty="0"/>
              <a:t>(Macro-level)</a:t>
            </a:r>
          </a:p>
        </p:txBody>
      </p:sp>
      <p:sp>
        <p:nvSpPr>
          <p:cNvPr id="22711" name="AutoShape 203"/>
          <p:cNvSpPr>
            <a:spLocks noChangeArrowheads="1"/>
          </p:cNvSpPr>
          <p:nvPr/>
        </p:nvSpPr>
        <p:spPr bwMode="auto">
          <a:xfrm>
            <a:off x="549275" y="1730375"/>
            <a:ext cx="8061325" cy="228600"/>
          </a:xfrm>
          <a:prstGeom prst="rightArrow">
            <a:avLst>
              <a:gd name="adj1" fmla="val 100000"/>
              <a:gd name="adj2" fmla="val 111179"/>
            </a:avLst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12" name="Text Box 204"/>
          <p:cNvSpPr txBox="1">
            <a:spLocks noChangeArrowheads="1"/>
          </p:cNvSpPr>
          <p:nvPr/>
        </p:nvSpPr>
        <p:spPr bwMode="auto">
          <a:xfrm>
            <a:off x="3565525" y="1752600"/>
            <a:ext cx="2606675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COST MANAGEMENT TRAINING</a:t>
            </a:r>
          </a:p>
        </p:txBody>
      </p:sp>
      <p:sp>
        <p:nvSpPr>
          <p:cNvPr id="186" name="Slide Number Placeholder 4"/>
          <p:cNvSpPr txBox="1">
            <a:spLocks/>
          </p:cNvSpPr>
          <p:nvPr/>
        </p:nvSpPr>
        <p:spPr>
          <a:xfrm>
            <a:off x="69342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B6529B-7B58-4741-A962-EC2A6DA52D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8" name="Title 18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DASA-CE CM Schedule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013"/>
          <p:cNvSpPr txBox="1">
            <a:spLocks noChangeArrowheads="1"/>
          </p:cNvSpPr>
          <p:nvPr/>
        </p:nvSpPr>
        <p:spPr bwMode="auto">
          <a:xfrm>
            <a:off x="152400" y="6480175"/>
            <a:ext cx="1905000" cy="2762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Last updated 08/11/10</a:t>
            </a:r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1622425" y="2286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>
              <a:spcBef>
                <a:spcPct val="0"/>
              </a:spcBef>
            </a:pPr>
            <a:r>
              <a:rPr lang="en-US" sz="3600" b="1"/>
              <a:t>DASA-CE CM Schedule</a:t>
            </a: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622425" y="6858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>
              <a:spcBef>
                <a:spcPct val="0"/>
              </a:spcBef>
            </a:pPr>
            <a:r>
              <a:rPr lang="en-US" sz="2800" b="1"/>
              <a:t>(GFEBS – GCSS-A CC file exchange)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1828800"/>
          <a:ext cx="8458198" cy="3546311"/>
        </p:xfrm>
        <a:graphic>
          <a:graphicData uri="http://schemas.openxmlformats.org/drawingml/2006/table">
            <a:tbl>
              <a:tblPr/>
              <a:tblGrid>
                <a:gridCol w="890339"/>
                <a:gridCol w="1227519"/>
                <a:gridCol w="1058929"/>
                <a:gridCol w="1058929"/>
                <a:gridCol w="1058929"/>
                <a:gridCol w="1058929"/>
                <a:gridCol w="1045695"/>
                <a:gridCol w="1058929"/>
              </a:tblGrid>
              <a:tr h="38099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Wave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CYCLE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MOCK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GFEBS GO-LIVE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685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Provide to GCSS-A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Receive from GCSS - 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Provide to GCSS-A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Receive from GCSS - 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Provide to GCSS-A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Receive from GCSS - 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3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8/9/10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8/20/10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10/1/10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9/8/10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9/21/10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11/1/10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11/15/10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1/1/11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10/6/10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10/20/10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11/19/10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12/9/10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2/7/11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2/18/11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4/1/11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413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1/7/11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1/21/11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3/8/11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3/21/11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5/3/11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5/16/11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7/1/11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4/6/11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4/19/11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6/7/11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6/20/11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8/8/11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8/19/11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10/1/11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7/6/11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7/19/11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8/4/11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8/17/11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10/3/11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10/17/11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1/1/12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val 82"/>
          <p:cNvSpPr/>
          <p:nvPr/>
        </p:nvSpPr>
        <p:spPr>
          <a:xfrm>
            <a:off x="1219200" y="1066800"/>
            <a:ext cx="3429000" cy="2514600"/>
          </a:xfrm>
          <a:prstGeom prst="ellipse">
            <a:avLst/>
          </a:prstGeom>
          <a:solidFill>
            <a:schemeClr val="accent1">
              <a:alpha val="29000"/>
            </a:schemeClr>
          </a:solidFill>
          <a:ln w="9525">
            <a:solidFill>
              <a:schemeClr val="tx1"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9050" y="2590800"/>
            <a:ext cx="5791200" cy="4114800"/>
          </a:xfrm>
          <a:prstGeom prst="ellipse">
            <a:avLst/>
          </a:prstGeom>
          <a:solidFill>
            <a:srgbClr val="FFFF00">
              <a:alpha val="28000"/>
            </a:srgb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41" name="Straight Arrow Connector 140"/>
          <p:cNvCxnSpPr>
            <a:stCxn id="148" idx="0"/>
            <a:endCxn id="112" idx="4"/>
          </p:cNvCxnSpPr>
          <p:nvPr/>
        </p:nvCxnSpPr>
        <p:spPr>
          <a:xfrm rot="5400000" flipH="1" flipV="1">
            <a:off x="4590250" y="4966821"/>
            <a:ext cx="533400" cy="2009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48" idx="0"/>
            <a:endCxn id="110" idx="2"/>
          </p:cNvCxnSpPr>
          <p:nvPr/>
        </p:nvCxnSpPr>
        <p:spPr>
          <a:xfrm rot="16200000" flipV="1">
            <a:off x="3937215" y="4514743"/>
            <a:ext cx="827904" cy="8106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148" idx="0"/>
            <a:endCxn id="1073" idx="2"/>
          </p:cNvCxnSpPr>
          <p:nvPr/>
        </p:nvCxnSpPr>
        <p:spPr>
          <a:xfrm rot="16200000" flipV="1">
            <a:off x="3503825" y="4081354"/>
            <a:ext cx="599304" cy="1905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77" idx="0"/>
            <a:endCxn id="100" idx="2"/>
          </p:cNvCxnSpPr>
          <p:nvPr/>
        </p:nvCxnSpPr>
        <p:spPr>
          <a:xfrm rot="5400000" flipH="1" flipV="1">
            <a:off x="324480" y="5196798"/>
            <a:ext cx="955216" cy="55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178" idx="0"/>
          </p:cNvCxnSpPr>
          <p:nvPr/>
        </p:nvCxnSpPr>
        <p:spPr>
          <a:xfrm rot="5400000" flipH="1" flipV="1">
            <a:off x="838170" y="4680302"/>
            <a:ext cx="1098933" cy="7299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78" idx="3"/>
          </p:cNvCxnSpPr>
          <p:nvPr/>
        </p:nvCxnSpPr>
        <p:spPr>
          <a:xfrm flipV="1">
            <a:off x="1176447" y="4557311"/>
            <a:ext cx="1128606" cy="122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80" idx="1"/>
            <a:endCxn id="109" idx="2"/>
          </p:cNvCxnSpPr>
          <p:nvPr/>
        </p:nvCxnSpPr>
        <p:spPr>
          <a:xfrm rot="10800000" flipH="1">
            <a:off x="1268081" y="4343400"/>
            <a:ext cx="2113297" cy="1439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229280" y="4419600"/>
            <a:ext cx="1153207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419226" y="4408496"/>
            <a:ext cx="821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Team 1</a:t>
            </a:r>
            <a:endParaRPr lang="en-US" sz="1600" b="1" dirty="0"/>
          </a:p>
        </p:txBody>
      </p:sp>
      <p:sp>
        <p:nvSpPr>
          <p:cNvPr id="103" name="Oval 102"/>
          <p:cNvSpPr/>
          <p:nvPr/>
        </p:nvSpPr>
        <p:spPr>
          <a:xfrm>
            <a:off x="1228726" y="4114800"/>
            <a:ext cx="1153207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1418672" y="4127653"/>
            <a:ext cx="821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Team 2</a:t>
            </a:r>
            <a:endParaRPr lang="en-US" sz="1600" b="1" dirty="0"/>
          </a:p>
        </p:txBody>
      </p:sp>
      <p:sp>
        <p:nvSpPr>
          <p:cNvPr id="109" name="Oval 108"/>
          <p:cNvSpPr/>
          <p:nvPr/>
        </p:nvSpPr>
        <p:spPr>
          <a:xfrm>
            <a:off x="3381379" y="4191000"/>
            <a:ext cx="1153207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3535140" y="4167542"/>
            <a:ext cx="821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Team 4</a:t>
            </a:r>
            <a:endParaRPr lang="en-US" sz="1600" b="1" dirty="0"/>
          </a:p>
        </p:txBody>
      </p:sp>
      <p:sp>
        <p:nvSpPr>
          <p:cNvPr id="112" name="Oval 111"/>
          <p:cNvSpPr/>
          <p:nvPr/>
        </p:nvSpPr>
        <p:spPr>
          <a:xfrm>
            <a:off x="4380825" y="4495801"/>
            <a:ext cx="1153207" cy="30479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4534586" y="4453981"/>
            <a:ext cx="821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Team 5</a:t>
            </a:r>
            <a:endParaRPr lang="en-US" sz="1600" b="1" dirty="0"/>
          </a:p>
        </p:txBody>
      </p:sp>
      <p:cxnSp>
        <p:nvCxnSpPr>
          <p:cNvPr id="129" name="Straight Arrow Connector 128"/>
          <p:cNvCxnSpPr>
            <a:endCxn id="96" idx="4"/>
          </p:cNvCxnSpPr>
          <p:nvPr/>
        </p:nvCxnSpPr>
        <p:spPr>
          <a:xfrm rot="10800000">
            <a:off x="805884" y="4724400"/>
            <a:ext cx="1651328" cy="835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endCxn id="104" idx="2"/>
          </p:cNvCxnSpPr>
          <p:nvPr/>
        </p:nvCxnSpPr>
        <p:spPr>
          <a:xfrm rot="16200000" flipV="1">
            <a:off x="1596484" y="4699117"/>
            <a:ext cx="1093640" cy="6278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169" idx="1"/>
          </p:cNvCxnSpPr>
          <p:nvPr/>
        </p:nvCxnSpPr>
        <p:spPr>
          <a:xfrm rot="10800000" flipH="1">
            <a:off x="2487281" y="4800602"/>
            <a:ext cx="255919" cy="7532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2457212" y="4485701"/>
            <a:ext cx="1154809" cy="1074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155" idx="0"/>
          </p:cNvCxnSpPr>
          <p:nvPr/>
        </p:nvCxnSpPr>
        <p:spPr>
          <a:xfrm rot="16200000" flipV="1">
            <a:off x="1828770" y="3962431"/>
            <a:ext cx="870333" cy="25466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55" idx="0"/>
          </p:cNvCxnSpPr>
          <p:nvPr/>
        </p:nvCxnSpPr>
        <p:spPr>
          <a:xfrm rot="16200000" flipV="1">
            <a:off x="2174786" y="4308448"/>
            <a:ext cx="1185231" cy="1539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55" idx="0"/>
          </p:cNvCxnSpPr>
          <p:nvPr/>
        </p:nvCxnSpPr>
        <p:spPr>
          <a:xfrm rot="5400000" flipH="1" flipV="1">
            <a:off x="3097351" y="4925623"/>
            <a:ext cx="1185231" cy="305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55" idx="0"/>
            <a:endCxn id="112" idx="2"/>
          </p:cNvCxnSpPr>
          <p:nvPr/>
        </p:nvCxnSpPr>
        <p:spPr>
          <a:xfrm rot="5400000" flipH="1" flipV="1">
            <a:off x="3447682" y="4737790"/>
            <a:ext cx="1022732" cy="8435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Oval 189"/>
          <p:cNvSpPr/>
          <p:nvPr/>
        </p:nvSpPr>
        <p:spPr>
          <a:xfrm>
            <a:off x="1613129" y="2742281"/>
            <a:ext cx="2537055" cy="381919"/>
          </a:xfrm>
          <a:prstGeom prst="ellipse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TextBox 190"/>
          <p:cNvSpPr txBox="1"/>
          <p:nvPr/>
        </p:nvSpPr>
        <p:spPr>
          <a:xfrm>
            <a:off x="1944485" y="2742281"/>
            <a:ext cx="1874343" cy="318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Consolidation Team</a:t>
            </a:r>
            <a:endParaRPr lang="en-US" sz="1600" b="1" dirty="0"/>
          </a:p>
        </p:txBody>
      </p:sp>
      <p:sp>
        <p:nvSpPr>
          <p:cNvPr id="192" name="Oval 191"/>
          <p:cNvSpPr/>
          <p:nvPr/>
        </p:nvSpPr>
        <p:spPr>
          <a:xfrm>
            <a:off x="1860101" y="1434945"/>
            <a:ext cx="2043110" cy="392936"/>
          </a:xfrm>
          <a:prstGeom prst="ellipse">
            <a:avLst/>
          </a:prstGeom>
          <a:solidFill>
            <a:srgbClr val="FF66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TextBox 192"/>
          <p:cNvSpPr txBox="1"/>
          <p:nvPr/>
        </p:nvSpPr>
        <p:spPr>
          <a:xfrm>
            <a:off x="2057180" y="1445457"/>
            <a:ext cx="1648953" cy="318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Conversion Team</a:t>
            </a:r>
            <a:endParaRPr lang="en-US" sz="1600" b="1" dirty="0"/>
          </a:p>
        </p:txBody>
      </p:sp>
      <p:cxnSp>
        <p:nvCxnSpPr>
          <p:cNvPr id="194" name="Straight Arrow Connector 193"/>
          <p:cNvCxnSpPr>
            <a:stCxn id="100" idx="0"/>
            <a:endCxn id="190" idx="3"/>
          </p:cNvCxnSpPr>
          <p:nvPr/>
        </p:nvCxnSpPr>
        <p:spPr>
          <a:xfrm rot="5400000" flipH="1" flipV="1">
            <a:off x="737197" y="3161021"/>
            <a:ext cx="1340227" cy="1154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stCxn id="104" idx="0"/>
            <a:endCxn id="190" idx="3"/>
          </p:cNvCxnSpPr>
          <p:nvPr/>
        </p:nvCxnSpPr>
        <p:spPr>
          <a:xfrm rot="5400000" flipH="1" flipV="1">
            <a:off x="1377341" y="3520322"/>
            <a:ext cx="1059384" cy="155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endCxn id="190" idx="4"/>
          </p:cNvCxnSpPr>
          <p:nvPr/>
        </p:nvCxnSpPr>
        <p:spPr>
          <a:xfrm rot="5400000" flipH="1" flipV="1">
            <a:off x="2239137" y="3739852"/>
            <a:ext cx="1258171" cy="26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10" idx="0"/>
            <a:endCxn id="190" idx="5"/>
          </p:cNvCxnSpPr>
          <p:nvPr/>
        </p:nvCxnSpPr>
        <p:spPr>
          <a:xfrm rot="16200000" flipV="1">
            <a:off x="3312616" y="3534295"/>
            <a:ext cx="1099273" cy="167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113" idx="0"/>
          </p:cNvCxnSpPr>
          <p:nvPr/>
        </p:nvCxnSpPr>
        <p:spPr>
          <a:xfrm rot="16200000" flipV="1">
            <a:off x="3636564" y="3145236"/>
            <a:ext cx="1405980" cy="12115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 rot="16200000" flipV="1">
            <a:off x="2451997" y="2264884"/>
            <a:ext cx="859318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6133203" y="5733755"/>
            <a:ext cx="1952389" cy="82862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</a:rPr>
              <a:t>COMMAND SITE POCS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</a:rPr>
              <a:t>CREATE</a:t>
            </a:r>
            <a:endParaRPr lang="en-US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133203" y="4214608"/>
            <a:ext cx="1877297" cy="8976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</a:rPr>
              <a:t>CAPTURE TEAMS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</a:rPr>
              <a:t>CONTROL</a:t>
            </a:r>
            <a:endParaRPr lang="en-US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133203" y="2695460"/>
            <a:ext cx="1877297" cy="897678"/>
          </a:xfrm>
          <a:prstGeom prst="round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</a:rPr>
              <a:t>DASA-CE CORE TEAM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</a:rPr>
              <a:t>CONSOLIDATE</a:t>
            </a:r>
            <a:endParaRPr lang="en-US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133203" y="1314417"/>
            <a:ext cx="1877297" cy="828626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Calibri" pitchFamily="34" charset="0"/>
              </a:rPr>
              <a:t>GFEBS TEAM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Calibri" pitchFamily="34" charset="0"/>
              </a:rPr>
              <a:t>CONVERT</a:t>
            </a:r>
            <a:endParaRPr lang="en-US" sz="1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7711696" y="2291721"/>
            <a:ext cx="969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CORRECT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7595458" y="3731243"/>
            <a:ext cx="969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CORRECT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7595458" y="5250390"/>
            <a:ext cx="9698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alibri" pitchFamily="34" charset="0"/>
              </a:rPr>
              <a:t>CORRECT</a:t>
            </a:r>
            <a:endParaRPr lang="en-US" sz="1600" b="1" dirty="0">
              <a:latin typeface="Calibri" pitchFamily="34" charset="0"/>
            </a:endParaRPr>
          </a:p>
        </p:txBody>
      </p:sp>
      <p:cxnSp>
        <p:nvCxnSpPr>
          <p:cNvPr id="232" name="Elbow Connector 231"/>
          <p:cNvCxnSpPr/>
          <p:nvPr/>
        </p:nvCxnSpPr>
        <p:spPr>
          <a:xfrm>
            <a:off x="8085592" y="1797782"/>
            <a:ext cx="1565" cy="1381043"/>
          </a:xfrm>
          <a:prstGeom prst="bentConnector3">
            <a:avLst>
              <a:gd name="adj1" fmla="val 50807573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>
            <a:stCxn id="59" idx="0"/>
            <a:endCxn id="60" idx="2"/>
          </p:cNvCxnSpPr>
          <p:nvPr/>
        </p:nvCxnSpPr>
        <p:spPr>
          <a:xfrm rot="5400000" flipH="1" flipV="1">
            <a:off x="6795643" y="2419189"/>
            <a:ext cx="552417" cy="15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2" name="Elbow Connector 241"/>
          <p:cNvCxnSpPr/>
          <p:nvPr/>
        </p:nvCxnSpPr>
        <p:spPr>
          <a:xfrm>
            <a:off x="8087157" y="3316930"/>
            <a:ext cx="1565" cy="1381043"/>
          </a:xfrm>
          <a:prstGeom prst="bentConnector3">
            <a:avLst>
              <a:gd name="adj1" fmla="val 50807573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3" name="Elbow Connector 242"/>
          <p:cNvCxnSpPr/>
          <p:nvPr/>
        </p:nvCxnSpPr>
        <p:spPr>
          <a:xfrm>
            <a:off x="8087157" y="4836077"/>
            <a:ext cx="1565" cy="1381043"/>
          </a:xfrm>
          <a:prstGeom prst="bentConnector3">
            <a:avLst>
              <a:gd name="adj1" fmla="val 50807573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4" name="Rectangle 243"/>
          <p:cNvSpPr/>
          <p:nvPr/>
        </p:nvSpPr>
        <p:spPr>
          <a:xfrm>
            <a:off x="5470904" y="5112286"/>
            <a:ext cx="1225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DATA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VALIDATION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247" name="Rectangle 246"/>
          <p:cNvSpPr/>
          <p:nvPr/>
        </p:nvSpPr>
        <p:spPr>
          <a:xfrm>
            <a:off x="5486400" y="3628905"/>
            <a:ext cx="1225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DATA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VALIDATION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5587143" y="2143043"/>
            <a:ext cx="1225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INPUT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VALIDATION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5587142" y="762000"/>
            <a:ext cx="1225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OUTPUT</a:t>
            </a:r>
          </a:p>
          <a:p>
            <a:pPr algn="ctr"/>
            <a:r>
              <a:rPr lang="en-US" sz="1600" b="1" dirty="0" smtClean="0">
                <a:latin typeface="Calibri" pitchFamily="34" charset="0"/>
              </a:rPr>
              <a:t>VALIDATION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143" name="Title 142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934200" cy="685800"/>
          </a:xfrm>
        </p:spPr>
        <p:txBody>
          <a:bodyPr/>
          <a:lstStyle/>
          <a:p>
            <a:r>
              <a:rPr lang="en-US" dirty="0" smtClean="0"/>
              <a:t>CM Master Data Build</a:t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144" name="Group 19"/>
          <p:cNvGrpSpPr/>
          <p:nvPr/>
        </p:nvGrpSpPr>
        <p:grpSpPr>
          <a:xfrm>
            <a:off x="4114800" y="5334000"/>
            <a:ext cx="1153207" cy="501267"/>
            <a:chOff x="304800" y="4648200"/>
            <a:chExt cx="1981200" cy="685800"/>
          </a:xfrm>
        </p:grpSpPr>
        <p:sp>
          <p:nvSpPr>
            <p:cNvPr id="145" name="Oval 144"/>
            <p:cNvSpPr/>
            <p:nvPr/>
          </p:nvSpPr>
          <p:spPr>
            <a:xfrm>
              <a:off x="457200" y="4953000"/>
              <a:ext cx="1828800" cy="3810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scene3d>
              <a:camera prst="orthographicFront">
                <a:rot lat="1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6" name="Picture 13" descr="C:\Documents and Settings\Ragingbull\Local Settings\Temporary Internet Files\Content.IE5\PVTWDC51\MC90006041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4840744"/>
              <a:ext cx="533400" cy="326987"/>
            </a:xfrm>
            <a:prstGeom prst="rect">
              <a:avLst/>
            </a:prstGeom>
            <a:noFill/>
          </p:spPr>
        </p:pic>
        <p:pic>
          <p:nvPicPr>
            <p:cNvPr id="147" name="Picture 11" descr="C:\Documents and Settings\Ragingbull\Local Settings\Temporary Internet Files\Content.IE5\CSWNI8JV\MC90019848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1526" y="4795319"/>
              <a:ext cx="477674" cy="462481"/>
            </a:xfrm>
            <a:prstGeom prst="rect">
              <a:avLst/>
            </a:prstGeom>
            <a:noFill/>
          </p:spPr>
        </p:pic>
        <p:pic>
          <p:nvPicPr>
            <p:cNvPr id="148" name="Picture 14" descr="C:\Program Files\Microsoft Office\MEDIA\CAGCAT10\j0205462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3000" y="4648200"/>
              <a:ext cx="528371" cy="525714"/>
            </a:xfrm>
            <a:prstGeom prst="rect">
              <a:avLst/>
            </a:prstGeom>
            <a:noFill/>
          </p:spPr>
        </p:pic>
        <p:pic>
          <p:nvPicPr>
            <p:cNvPr id="149" name="Picture 16" descr="C:\Documents and Settings\Ragingbull\Local Settings\Temporary Internet Files\Content.IE5\CSWNI8JV\MC900359029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28800" y="4724400"/>
              <a:ext cx="424840" cy="361157"/>
            </a:xfrm>
            <a:prstGeom prst="rect">
              <a:avLst/>
            </a:prstGeom>
            <a:noFill/>
          </p:spPr>
        </p:pic>
        <p:pic>
          <p:nvPicPr>
            <p:cNvPr id="150" name="Picture 8" descr="C:\Documents and Settings\Ragingbull\Local Settings\Temporary Internet Files\Content.IE5\PVTWDC51\MC900339122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24000" y="4876800"/>
              <a:ext cx="385798" cy="385417"/>
            </a:xfrm>
            <a:prstGeom prst="rect">
              <a:avLst/>
            </a:prstGeom>
            <a:noFill/>
          </p:spPr>
        </p:pic>
      </p:grpSp>
      <p:grpSp>
        <p:nvGrpSpPr>
          <p:cNvPr id="151" name="Group 19"/>
          <p:cNvGrpSpPr/>
          <p:nvPr/>
        </p:nvGrpSpPr>
        <p:grpSpPr>
          <a:xfrm>
            <a:off x="2895600" y="5670933"/>
            <a:ext cx="1153207" cy="501267"/>
            <a:chOff x="304800" y="4648200"/>
            <a:chExt cx="1981200" cy="685800"/>
          </a:xfrm>
        </p:grpSpPr>
        <p:sp>
          <p:nvSpPr>
            <p:cNvPr id="152" name="Oval 151"/>
            <p:cNvSpPr/>
            <p:nvPr/>
          </p:nvSpPr>
          <p:spPr>
            <a:xfrm>
              <a:off x="457200" y="4953000"/>
              <a:ext cx="1828800" cy="3810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scene3d>
              <a:camera prst="orthographicFront">
                <a:rot lat="1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3" name="Picture 13" descr="C:\Documents and Settings\Ragingbull\Local Settings\Temporary Internet Files\Content.IE5\PVTWDC51\MC90006041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4840744"/>
              <a:ext cx="533400" cy="326987"/>
            </a:xfrm>
            <a:prstGeom prst="rect">
              <a:avLst/>
            </a:prstGeom>
            <a:noFill/>
          </p:spPr>
        </p:pic>
        <p:pic>
          <p:nvPicPr>
            <p:cNvPr id="154" name="Picture 11" descr="C:\Documents and Settings\Ragingbull\Local Settings\Temporary Internet Files\Content.IE5\CSWNI8JV\MC90019848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1526" y="4795319"/>
              <a:ext cx="477674" cy="462481"/>
            </a:xfrm>
            <a:prstGeom prst="rect">
              <a:avLst/>
            </a:prstGeom>
            <a:noFill/>
          </p:spPr>
        </p:pic>
        <p:pic>
          <p:nvPicPr>
            <p:cNvPr id="155" name="Picture 14" descr="C:\Program Files\Microsoft Office\MEDIA\CAGCAT10\j0205462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3000" y="4648200"/>
              <a:ext cx="528371" cy="525714"/>
            </a:xfrm>
            <a:prstGeom prst="rect">
              <a:avLst/>
            </a:prstGeom>
            <a:noFill/>
          </p:spPr>
        </p:pic>
        <p:pic>
          <p:nvPicPr>
            <p:cNvPr id="156" name="Picture 16" descr="C:\Documents and Settings\Ragingbull\Local Settings\Temporary Internet Files\Content.IE5\CSWNI8JV\MC900359029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28800" y="4724400"/>
              <a:ext cx="424840" cy="361157"/>
            </a:xfrm>
            <a:prstGeom prst="rect">
              <a:avLst/>
            </a:prstGeom>
            <a:noFill/>
          </p:spPr>
        </p:pic>
        <p:pic>
          <p:nvPicPr>
            <p:cNvPr id="157" name="Picture 8" descr="C:\Documents and Settings\Ragingbull\Local Settings\Temporary Internet Files\Content.IE5\PVTWDC51\MC900339122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24000" y="4876800"/>
              <a:ext cx="385798" cy="385417"/>
            </a:xfrm>
            <a:prstGeom prst="rect">
              <a:avLst/>
            </a:prstGeom>
            <a:noFill/>
          </p:spPr>
        </p:pic>
      </p:grpSp>
      <p:grpSp>
        <p:nvGrpSpPr>
          <p:cNvPr id="159" name="Group 19"/>
          <p:cNvGrpSpPr/>
          <p:nvPr/>
        </p:nvGrpSpPr>
        <p:grpSpPr>
          <a:xfrm>
            <a:off x="1600200" y="5366133"/>
            <a:ext cx="1153207" cy="501267"/>
            <a:chOff x="304800" y="4648200"/>
            <a:chExt cx="1981200" cy="685800"/>
          </a:xfrm>
        </p:grpSpPr>
        <p:sp>
          <p:nvSpPr>
            <p:cNvPr id="161" name="Oval 160"/>
            <p:cNvSpPr/>
            <p:nvPr/>
          </p:nvSpPr>
          <p:spPr>
            <a:xfrm>
              <a:off x="457200" y="4953000"/>
              <a:ext cx="1828800" cy="3810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scene3d>
              <a:camera prst="orthographicFront">
                <a:rot lat="1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5" name="Picture 13" descr="C:\Documents and Settings\Ragingbull\Local Settings\Temporary Internet Files\Content.IE5\PVTWDC51\MC90006041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4840744"/>
              <a:ext cx="533400" cy="326987"/>
            </a:xfrm>
            <a:prstGeom prst="rect">
              <a:avLst/>
            </a:prstGeom>
            <a:noFill/>
          </p:spPr>
        </p:pic>
        <p:pic>
          <p:nvPicPr>
            <p:cNvPr id="167" name="Picture 11" descr="C:\Documents and Settings\Ragingbull\Local Settings\Temporary Internet Files\Content.IE5\CSWNI8JV\MC90019848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1526" y="4795319"/>
              <a:ext cx="477674" cy="462481"/>
            </a:xfrm>
            <a:prstGeom prst="rect">
              <a:avLst/>
            </a:prstGeom>
            <a:noFill/>
          </p:spPr>
        </p:pic>
        <p:pic>
          <p:nvPicPr>
            <p:cNvPr id="168" name="Picture 14" descr="C:\Program Files\Microsoft Office\MEDIA\CAGCAT10\j0205462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3000" y="4648200"/>
              <a:ext cx="528371" cy="525714"/>
            </a:xfrm>
            <a:prstGeom prst="rect">
              <a:avLst/>
            </a:prstGeom>
            <a:noFill/>
          </p:spPr>
        </p:pic>
        <p:pic>
          <p:nvPicPr>
            <p:cNvPr id="169" name="Picture 16" descr="C:\Documents and Settings\Ragingbull\Local Settings\Temporary Internet Files\Content.IE5\CSWNI8JV\MC900359029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28800" y="4724400"/>
              <a:ext cx="424840" cy="361157"/>
            </a:xfrm>
            <a:prstGeom prst="rect">
              <a:avLst/>
            </a:prstGeom>
            <a:noFill/>
          </p:spPr>
        </p:pic>
        <p:pic>
          <p:nvPicPr>
            <p:cNvPr id="171" name="Picture 8" descr="C:\Documents and Settings\Ragingbull\Local Settings\Temporary Internet Files\Content.IE5\PVTWDC51\MC900339122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24000" y="4876800"/>
              <a:ext cx="385798" cy="385417"/>
            </a:xfrm>
            <a:prstGeom prst="rect">
              <a:avLst/>
            </a:prstGeom>
            <a:noFill/>
          </p:spPr>
        </p:pic>
      </p:grpSp>
      <p:grpSp>
        <p:nvGrpSpPr>
          <p:cNvPr id="172" name="Group 19"/>
          <p:cNvGrpSpPr/>
          <p:nvPr/>
        </p:nvGrpSpPr>
        <p:grpSpPr>
          <a:xfrm>
            <a:off x="381000" y="5594733"/>
            <a:ext cx="1153207" cy="501267"/>
            <a:chOff x="304800" y="4648200"/>
            <a:chExt cx="1981200" cy="685800"/>
          </a:xfrm>
        </p:grpSpPr>
        <p:sp>
          <p:nvSpPr>
            <p:cNvPr id="174" name="Oval 173"/>
            <p:cNvSpPr/>
            <p:nvPr/>
          </p:nvSpPr>
          <p:spPr>
            <a:xfrm>
              <a:off x="457200" y="4953000"/>
              <a:ext cx="1828800" cy="3810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scene3d>
              <a:camera prst="orthographicFront">
                <a:rot lat="1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5" name="Picture 13" descr="C:\Documents and Settings\Ragingbull\Local Settings\Temporary Internet Files\Content.IE5\PVTWDC51\MC90006041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4840744"/>
              <a:ext cx="533400" cy="326987"/>
            </a:xfrm>
            <a:prstGeom prst="rect">
              <a:avLst/>
            </a:prstGeom>
            <a:noFill/>
          </p:spPr>
        </p:pic>
        <p:pic>
          <p:nvPicPr>
            <p:cNvPr id="177" name="Picture 11" descr="C:\Documents and Settings\Ragingbull\Local Settings\Temporary Internet Files\Content.IE5\CSWNI8JV\MC900198487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1526" y="4795319"/>
              <a:ext cx="477674" cy="462481"/>
            </a:xfrm>
            <a:prstGeom prst="rect">
              <a:avLst/>
            </a:prstGeom>
            <a:noFill/>
          </p:spPr>
        </p:pic>
        <p:pic>
          <p:nvPicPr>
            <p:cNvPr id="178" name="Picture 14" descr="C:\Program Files\Microsoft Office\MEDIA\CAGCAT10\j0205462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43000" y="4648200"/>
              <a:ext cx="528371" cy="525714"/>
            </a:xfrm>
            <a:prstGeom prst="rect">
              <a:avLst/>
            </a:prstGeom>
            <a:noFill/>
          </p:spPr>
        </p:pic>
        <p:pic>
          <p:nvPicPr>
            <p:cNvPr id="180" name="Picture 16" descr="C:\Documents and Settings\Ragingbull\Local Settings\Temporary Internet Files\Content.IE5\CSWNI8JV\MC900359029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28800" y="4724400"/>
              <a:ext cx="424840" cy="361157"/>
            </a:xfrm>
            <a:prstGeom prst="rect">
              <a:avLst/>
            </a:prstGeom>
            <a:noFill/>
          </p:spPr>
        </p:pic>
        <p:pic>
          <p:nvPicPr>
            <p:cNvPr id="181" name="Picture 8" descr="C:\Documents and Settings\Ragingbull\Local Settings\Temporary Internet Files\Content.IE5\PVTWDC51\MC900339122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24000" y="4876800"/>
              <a:ext cx="385798" cy="385417"/>
            </a:xfrm>
            <a:prstGeom prst="rect">
              <a:avLst/>
            </a:prstGeom>
            <a:noFill/>
          </p:spPr>
        </p:pic>
      </p:grpSp>
      <p:sp>
        <p:nvSpPr>
          <p:cNvPr id="1072" name="Oval 1071"/>
          <p:cNvSpPr/>
          <p:nvPr/>
        </p:nvSpPr>
        <p:spPr>
          <a:xfrm>
            <a:off x="2286000" y="4419600"/>
            <a:ext cx="1153207" cy="304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/>
          </a:p>
        </p:txBody>
      </p:sp>
      <p:sp>
        <p:nvSpPr>
          <p:cNvPr id="1073" name="TextBox 1072"/>
          <p:cNvSpPr txBox="1"/>
          <p:nvPr/>
        </p:nvSpPr>
        <p:spPr>
          <a:xfrm>
            <a:off x="2439761" y="4396142"/>
            <a:ext cx="821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Team 3</a:t>
            </a:r>
            <a:endParaRPr lang="en-US" sz="1600" b="1" dirty="0"/>
          </a:p>
        </p:txBody>
      </p:sp>
      <p:sp>
        <p:nvSpPr>
          <p:cNvPr id="81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pPr algn="r">
              <a:defRPr/>
            </a:pPr>
            <a:fld id="{2A630903-0405-4385-947A-62A13C1F0ED5}" type="slidenum">
              <a:rPr lang="en-US" smtClean="0"/>
              <a:pPr algn="r">
                <a:defRPr/>
              </a:pPr>
              <a:t>5</a:t>
            </a:fld>
            <a:endParaRPr lang="en-US" dirty="0"/>
          </a:p>
        </p:txBody>
      </p:sp>
      <p:sp>
        <p:nvSpPr>
          <p:cNvPr id="84" name="TextBox 148"/>
          <p:cNvSpPr txBox="1">
            <a:spLocks noChangeArrowheads="1"/>
          </p:cNvSpPr>
          <p:nvPr/>
        </p:nvSpPr>
        <p:spPr bwMode="auto">
          <a:xfrm>
            <a:off x="304800" y="1905000"/>
            <a:ext cx="220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DASA-CE / GFEBS</a:t>
            </a:r>
          </a:p>
        </p:txBody>
      </p:sp>
      <p:sp>
        <p:nvSpPr>
          <p:cNvPr id="85" name="TextBox 146"/>
          <p:cNvSpPr txBox="1">
            <a:spLocks noChangeArrowheads="1"/>
          </p:cNvSpPr>
          <p:nvPr/>
        </p:nvSpPr>
        <p:spPr bwMode="auto">
          <a:xfrm>
            <a:off x="3733800" y="6248400"/>
            <a:ext cx="228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DASA-CE / Army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85800" y="1371600"/>
            <a:ext cx="990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Define </a:t>
            </a:r>
          </a:p>
          <a:p>
            <a:pPr algn="ctr"/>
            <a:r>
              <a:rPr lang="en-US" sz="1200" b="1"/>
              <a:t>Cost </a:t>
            </a:r>
          </a:p>
          <a:p>
            <a:pPr algn="ctr"/>
            <a:r>
              <a:rPr lang="en-US" sz="1200" b="1"/>
              <a:t>Centers</a:t>
            </a:r>
          </a:p>
        </p:txBody>
      </p: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2209800" y="1371600"/>
            <a:ext cx="1066800" cy="838200"/>
            <a:chOff x="1392" y="864"/>
            <a:chExt cx="672" cy="528"/>
          </a:xfrm>
        </p:grpSpPr>
        <p:sp>
          <p:nvSpPr>
            <p:cNvPr id="25668" name="AutoShape 8"/>
            <p:cNvSpPr>
              <a:spLocks noChangeArrowheads="1"/>
            </p:cNvSpPr>
            <p:nvPr/>
          </p:nvSpPr>
          <p:spPr bwMode="auto">
            <a:xfrm>
              <a:off x="1392" y="864"/>
              <a:ext cx="624" cy="528"/>
            </a:xfrm>
            <a:prstGeom prst="flowChartInternalStorag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9" name="Text Box 10"/>
            <p:cNvSpPr txBox="1">
              <a:spLocks noChangeArrowheads="1"/>
            </p:cNvSpPr>
            <p:nvPr/>
          </p:nvSpPr>
          <p:spPr bwMode="auto">
            <a:xfrm>
              <a:off x="1478" y="998"/>
              <a:ext cx="58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/>
                <a:t>Cost Center CNV File</a:t>
              </a:r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6537325" y="1371600"/>
            <a:ext cx="1082675" cy="838200"/>
            <a:chOff x="480" y="3216"/>
            <a:chExt cx="682" cy="528"/>
          </a:xfrm>
        </p:grpSpPr>
        <p:sp>
          <p:nvSpPr>
            <p:cNvPr id="25666" name="AutoShape 11"/>
            <p:cNvSpPr>
              <a:spLocks noChangeArrowheads="1"/>
            </p:cNvSpPr>
            <p:nvPr/>
          </p:nvSpPr>
          <p:spPr bwMode="auto">
            <a:xfrm>
              <a:off x="480" y="3216"/>
              <a:ext cx="624" cy="528"/>
            </a:xfrm>
            <a:prstGeom prst="flowChartInternalStorag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7" name="Text Box 12"/>
            <p:cNvSpPr txBox="1">
              <a:spLocks noChangeArrowheads="1"/>
            </p:cNvSpPr>
            <p:nvPr/>
          </p:nvSpPr>
          <p:spPr bwMode="auto">
            <a:xfrm>
              <a:off x="528" y="3360"/>
              <a:ext cx="63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/>
                <a:t>AcType </a:t>
              </a:r>
            </a:p>
            <a:p>
              <a:pPr algn="ctr"/>
              <a:r>
                <a:rPr lang="en-US" sz="1000" b="1"/>
                <a:t>Rate </a:t>
              </a:r>
            </a:p>
            <a:p>
              <a:pPr algn="ctr"/>
              <a:r>
                <a:rPr lang="en-US" sz="1000" b="1"/>
                <a:t>CNV File</a:t>
              </a:r>
            </a:p>
          </p:txBody>
        </p:sp>
      </p:grpSp>
      <p:sp>
        <p:nvSpPr>
          <p:cNvPr id="25607" name="Rectangle 13"/>
          <p:cNvSpPr>
            <a:spLocks noChangeArrowheads="1"/>
          </p:cNvSpPr>
          <p:nvPr/>
        </p:nvSpPr>
        <p:spPr bwMode="auto">
          <a:xfrm>
            <a:off x="3733800" y="1371600"/>
            <a:ext cx="990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Perform </a:t>
            </a:r>
          </a:p>
          <a:p>
            <a:pPr algn="ctr"/>
            <a:r>
              <a:rPr lang="en-US" sz="1200" b="1"/>
              <a:t>Faces to </a:t>
            </a:r>
          </a:p>
          <a:p>
            <a:pPr algn="ctr"/>
            <a:r>
              <a:rPr lang="en-US" sz="1200" b="1"/>
              <a:t>Spaces</a:t>
            </a:r>
          </a:p>
        </p:txBody>
      </p:sp>
      <p:sp>
        <p:nvSpPr>
          <p:cNvPr id="25608" name="Rectangle 14"/>
          <p:cNvSpPr>
            <a:spLocks noChangeArrowheads="1"/>
          </p:cNvSpPr>
          <p:nvPr/>
        </p:nvSpPr>
        <p:spPr bwMode="auto">
          <a:xfrm>
            <a:off x="685800" y="2514600"/>
            <a:ext cx="990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Walk Thru</a:t>
            </a:r>
          </a:p>
          <a:p>
            <a:pPr algn="ctr"/>
            <a:r>
              <a:rPr lang="en-US" sz="1200" b="1"/>
              <a:t>APC/JONO</a:t>
            </a:r>
          </a:p>
          <a:p>
            <a:pPr algn="ctr"/>
            <a:r>
              <a:rPr lang="en-US" sz="1200" b="1"/>
              <a:t> File</a:t>
            </a:r>
          </a:p>
        </p:txBody>
      </p:sp>
      <p:sp>
        <p:nvSpPr>
          <p:cNvPr id="25609" name="Rectangle 15"/>
          <p:cNvSpPr>
            <a:spLocks noChangeArrowheads="1"/>
          </p:cNvSpPr>
          <p:nvPr/>
        </p:nvSpPr>
        <p:spPr bwMode="auto">
          <a:xfrm>
            <a:off x="685800" y="3657600"/>
            <a:ext cx="990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Identify </a:t>
            </a:r>
          </a:p>
          <a:p>
            <a:pPr algn="ctr"/>
            <a:r>
              <a:rPr lang="en-US" sz="1200" b="1"/>
              <a:t>Internal </a:t>
            </a:r>
          </a:p>
          <a:p>
            <a:pPr algn="ctr"/>
            <a:r>
              <a:rPr lang="en-US" sz="1200" b="1"/>
              <a:t>Orders</a:t>
            </a:r>
          </a:p>
        </p:txBody>
      </p:sp>
      <p:sp>
        <p:nvSpPr>
          <p:cNvPr id="25610" name="Rectangle 16"/>
          <p:cNvSpPr>
            <a:spLocks noChangeArrowheads="1"/>
          </p:cNvSpPr>
          <p:nvPr/>
        </p:nvSpPr>
        <p:spPr bwMode="auto">
          <a:xfrm>
            <a:off x="2133600" y="3657600"/>
            <a:ext cx="990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/>
              <a:t>Identify </a:t>
            </a:r>
          </a:p>
          <a:p>
            <a:pPr algn="ctr"/>
            <a:r>
              <a:rPr lang="en-US" sz="1200" b="1"/>
              <a:t>WBS </a:t>
            </a:r>
          </a:p>
          <a:p>
            <a:pPr algn="ctr"/>
            <a:r>
              <a:rPr lang="en-US" sz="1200" b="1"/>
              <a:t>Elements</a:t>
            </a:r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685800" y="4953000"/>
            <a:ext cx="1082675" cy="838200"/>
            <a:chOff x="3456" y="2496"/>
            <a:chExt cx="682" cy="528"/>
          </a:xfrm>
        </p:grpSpPr>
        <p:sp>
          <p:nvSpPr>
            <p:cNvPr id="25664" name="AutoShape 17"/>
            <p:cNvSpPr>
              <a:spLocks noChangeArrowheads="1"/>
            </p:cNvSpPr>
            <p:nvPr/>
          </p:nvSpPr>
          <p:spPr bwMode="auto">
            <a:xfrm>
              <a:off x="3456" y="2496"/>
              <a:ext cx="624" cy="528"/>
            </a:xfrm>
            <a:prstGeom prst="flowChartInternalStorag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5" name="Text Box 18"/>
            <p:cNvSpPr txBox="1">
              <a:spLocks noChangeArrowheads="1"/>
            </p:cNvSpPr>
            <p:nvPr/>
          </p:nvSpPr>
          <p:spPr bwMode="auto">
            <a:xfrm>
              <a:off x="3504" y="2640"/>
              <a:ext cx="63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/>
                <a:t>Internal Order</a:t>
              </a:r>
            </a:p>
            <a:p>
              <a:pPr algn="ctr"/>
              <a:r>
                <a:rPr lang="en-US" sz="1000" b="1"/>
                <a:t> CNV File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2117725" y="4953000"/>
            <a:ext cx="1082675" cy="838200"/>
            <a:chOff x="4502" y="2496"/>
            <a:chExt cx="682" cy="528"/>
          </a:xfrm>
        </p:grpSpPr>
        <p:sp>
          <p:nvSpPr>
            <p:cNvPr id="25662" name="AutoShape 19"/>
            <p:cNvSpPr>
              <a:spLocks noChangeArrowheads="1"/>
            </p:cNvSpPr>
            <p:nvPr/>
          </p:nvSpPr>
          <p:spPr bwMode="auto">
            <a:xfrm>
              <a:off x="4502" y="2496"/>
              <a:ext cx="624" cy="528"/>
            </a:xfrm>
            <a:prstGeom prst="flowChartInternalStorag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3" name="Text Box 20"/>
            <p:cNvSpPr txBox="1">
              <a:spLocks noChangeArrowheads="1"/>
            </p:cNvSpPr>
            <p:nvPr/>
          </p:nvSpPr>
          <p:spPr bwMode="auto">
            <a:xfrm>
              <a:off x="4550" y="2640"/>
              <a:ext cx="63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/>
                <a:t>WBS Element</a:t>
              </a:r>
            </a:p>
            <a:p>
              <a:pPr algn="ctr"/>
              <a:r>
                <a:rPr lang="en-US" sz="1000" b="1"/>
                <a:t> CNV File</a:t>
              </a:r>
            </a:p>
          </p:txBody>
        </p:sp>
      </p:grpSp>
      <p:sp>
        <p:nvSpPr>
          <p:cNvPr id="25613" name="Line 23"/>
          <p:cNvSpPr>
            <a:spLocks noChangeShapeType="1"/>
          </p:cNvSpPr>
          <p:nvPr/>
        </p:nvSpPr>
        <p:spPr bwMode="auto">
          <a:xfrm>
            <a:off x="1143000" y="32766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Line 24"/>
          <p:cNvSpPr>
            <a:spLocks noChangeShapeType="1"/>
          </p:cNvSpPr>
          <p:nvPr/>
        </p:nvSpPr>
        <p:spPr bwMode="auto">
          <a:xfrm>
            <a:off x="1676400" y="1752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Line 25"/>
          <p:cNvSpPr>
            <a:spLocks noChangeShapeType="1"/>
          </p:cNvSpPr>
          <p:nvPr/>
        </p:nvSpPr>
        <p:spPr bwMode="auto">
          <a:xfrm>
            <a:off x="3200400" y="1752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3733800" y="3657600"/>
            <a:ext cx="990600" cy="838200"/>
            <a:chOff x="2544" y="1920"/>
            <a:chExt cx="624" cy="528"/>
          </a:xfrm>
        </p:grpSpPr>
        <p:sp>
          <p:nvSpPr>
            <p:cNvPr id="25660" name="AutoShape 31"/>
            <p:cNvSpPr>
              <a:spLocks noChangeArrowheads="1"/>
            </p:cNvSpPr>
            <p:nvPr/>
          </p:nvSpPr>
          <p:spPr bwMode="auto">
            <a:xfrm>
              <a:off x="2544" y="1920"/>
              <a:ext cx="624" cy="528"/>
            </a:xfrm>
            <a:prstGeom prst="flowChartInternalStorag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1" name="Text Box 32"/>
            <p:cNvSpPr txBox="1">
              <a:spLocks noChangeArrowheads="1"/>
            </p:cNvSpPr>
            <p:nvPr/>
          </p:nvSpPr>
          <p:spPr bwMode="auto">
            <a:xfrm>
              <a:off x="2592" y="2064"/>
              <a:ext cx="576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/>
                <a:t>Mapped </a:t>
              </a:r>
            </a:p>
            <a:p>
              <a:pPr algn="ctr"/>
              <a:r>
                <a:rPr lang="en-US" sz="1000" b="1"/>
                <a:t>APC/JONO File</a:t>
              </a:r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5105400" y="1371600"/>
            <a:ext cx="1082675" cy="838200"/>
            <a:chOff x="480" y="2352"/>
            <a:chExt cx="682" cy="528"/>
          </a:xfrm>
        </p:grpSpPr>
        <p:sp>
          <p:nvSpPr>
            <p:cNvPr id="25658" name="AutoShape 39"/>
            <p:cNvSpPr>
              <a:spLocks noChangeArrowheads="1"/>
            </p:cNvSpPr>
            <p:nvPr/>
          </p:nvSpPr>
          <p:spPr bwMode="auto">
            <a:xfrm>
              <a:off x="480" y="2352"/>
              <a:ext cx="624" cy="528"/>
            </a:xfrm>
            <a:prstGeom prst="flowChartInternalStorag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9" name="Text Box 40"/>
            <p:cNvSpPr txBox="1">
              <a:spLocks noChangeArrowheads="1"/>
            </p:cNvSpPr>
            <p:nvPr/>
          </p:nvSpPr>
          <p:spPr bwMode="auto">
            <a:xfrm>
              <a:off x="528" y="2496"/>
              <a:ext cx="6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/>
                <a:t>Faces to Spaces File</a:t>
              </a:r>
            </a:p>
          </p:txBody>
        </p:sp>
      </p:grpSp>
      <p:sp>
        <p:nvSpPr>
          <p:cNvPr id="25618" name="Line 47"/>
          <p:cNvSpPr>
            <a:spLocks noChangeShapeType="1"/>
          </p:cNvSpPr>
          <p:nvPr/>
        </p:nvSpPr>
        <p:spPr bwMode="auto">
          <a:xfrm>
            <a:off x="1143000" y="44196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9" name="Line 52"/>
          <p:cNvSpPr>
            <a:spLocks noChangeShapeType="1"/>
          </p:cNvSpPr>
          <p:nvPr/>
        </p:nvSpPr>
        <p:spPr bwMode="auto">
          <a:xfrm>
            <a:off x="1143000" y="21336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0" name="Line 53"/>
          <p:cNvSpPr>
            <a:spLocks noChangeShapeType="1"/>
          </p:cNvSpPr>
          <p:nvPr/>
        </p:nvSpPr>
        <p:spPr bwMode="auto">
          <a:xfrm>
            <a:off x="2590800" y="44196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5621" name="AutoShape 54"/>
          <p:cNvCxnSpPr>
            <a:cxnSpLocks noChangeShapeType="1"/>
            <a:stCxn id="25608" idx="3"/>
            <a:endCxn id="25610" idx="0"/>
          </p:cNvCxnSpPr>
          <p:nvPr/>
        </p:nvCxnSpPr>
        <p:spPr bwMode="auto">
          <a:xfrm>
            <a:off x="1676400" y="2895600"/>
            <a:ext cx="952500" cy="7620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5622" name="AutoShape 56"/>
          <p:cNvSpPr>
            <a:spLocks noChangeArrowheads="1"/>
          </p:cNvSpPr>
          <p:nvPr/>
        </p:nvSpPr>
        <p:spPr bwMode="auto">
          <a:xfrm>
            <a:off x="5105400" y="3657600"/>
            <a:ext cx="990600" cy="838200"/>
          </a:xfrm>
          <a:prstGeom prst="flowChartInternalStorage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Text Box 57"/>
          <p:cNvSpPr txBox="1">
            <a:spLocks noChangeArrowheads="1"/>
          </p:cNvSpPr>
          <p:nvPr/>
        </p:nvSpPr>
        <p:spPr bwMode="auto">
          <a:xfrm>
            <a:off x="5181600" y="3810000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/>
              <a:t>FMY1 </a:t>
            </a:r>
          </a:p>
          <a:p>
            <a:pPr algn="ctr"/>
            <a:r>
              <a:rPr lang="en-US" sz="1000" b="1"/>
              <a:t>GFEBS LOA For </a:t>
            </a:r>
          </a:p>
          <a:p>
            <a:pPr algn="ctr"/>
            <a:r>
              <a:rPr lang="en-US" sz="1000" b="1"/>
              <a:t>FCM</a:t>
            </a:r>
          </a:p>
        </p:txBody>
      </p: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5105400" y="4724400"/>
            <a:ext cx="990600" cy="838200"/>
            <a:chOff x="3072" y="2880"/>
            <a:chExt cx="624" cy="528"/>
          </a:xfrm>
        </p:grpSpPr>
        <p:sp>
          <p:nvSpPr>
            <p:cNvPr id="25656" name="AutoShape 60"/>
            <p:cNvSpPr>
              <a:spLocks noChangeArrowheads="1"/>
            </p:cNvSpPr>
            <p:nvPr/>
          </p:nvSpPr>
          <p:spPr bwMode="auto">
            <a:xfrm>
              <a:off x="3072" y="2880"/>
              <a:ext cx="624" cy="528"/>
            </a:xfrm>
            <a:prstGeom prst="flowChartInternalStorag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7" name="Text Box 61"/>
            <p:cNvSpPr txBox="1">
              <a:spLocks noChangeArrowheads="1"/>
            </p:cNvSpPr>
            <p:nvPr/>
          </p:nvSpPr>
          <p:spPr bwMode="auto">
            <a:xfrm>
              <a:off x="3120" y="3024"/>
              <a:ext cx="57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/>
                <a:t>DTS </a:t>
              </a:r>
            </a:p>
            <a:p>
              <a:pPr algn="ctr"/>
              <a:r>
                <a:rPr lang="en-US" sz="1000" b="1"/>
                <a:t>GFEBS LOAs</a:t>
              </a:r>
            </a:p>
          </p:txBody>
        </p:sp>
      </p:grpSp>
      <p:grpSp>
        <p:nvGrpSpPr>
          <p:cNvPr id="11" name="Group 62"/>
          <p:cNvGrpSpPr>
            <a:grpSpLocks/>
          </p:cNvGrpSpPr>
          <p:nvPr/>
        </p:nvGrpSpPr>
        <p:grpSpPr bwMode="auto">
          <a:xfrm>
            <a:off x="5105400" y="5791200"/>
            <a:ext cx="990600" cy="838200"/>
            <a:chOff x="3072" y="2880"/>
            <a:chExt cx="624" cy="528"/>
          </a:xfrm>
        </p:grpSpPr>
        <p:sp>
          <p:nvSpPr>
            <p:cNvPr id="25654" name="AutoShape 63"/>
            <p:cNvSpPr>
              <a:spLocks noChangeArrowheads="1"/>
            </p:cNvSpPr>
            <p:nvPr/>
          </p:nvSpPr>
          <p:spPr bwMode="auto">
            <a:xfrm>
              <a:off x="3072" y="2880"/>
              <a:ext cx="624" cy="528"/>
            </a:xfrm>
            <a:prstGeom prst="flowChartInternalStorag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5" name="Text Box 64"/>
            <p:cNvSpPr txBox="1">
              <a:spLocks noChangeArrowheads="1"/>
            </p:cNvSpPr>
            <p:nvPr/>
          </p:nvSpPr>
          <p:spPr bwMode="auto">
            <a:xfrm>
              <a:off x="3120" y="3024"/>
              <a:ext cx="57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 b="1"/>
                <a:t>AXOL</a:t>
              </a:r>
            </a:p>
            <a:p>
              <a:pPr algn="ctr"/>
              <a:r>
                <a:rPr lang="en-US" sz="1000" b="1"/>
                <a:t>GFEBS LOAs</a:t>
              </a:r>
            </a:p>
          </p:txBody>
        </p:sp>
      </p:grpSp>
      <p:cxnSp>
        <p:nvCxnSpPr>
          <p:cNvPr id="25626" name="AutoShape 65"/>
          <p:cNvCxnSpPr>
            <a:cxnSpLocks noChangeShapeType="1"/>
            <a:stCxn id="25664" idx="2"/>
            <a:endCxn id="25660" idx="2"/>
          </p:cNvCxnSpPr>
          <p:nvPr/>
        </p:nvCxnSpPr>
        <p:spPr bwMode="auto">
          <a:xfrm rot="5400000" flipH="1" flipV="1">
            <a:off x="2057400" y="3619500"/>
            <a:ext cx="1295400" cy="3048000"/>
          </a:xfrm>
          <a:prstGeom prst="bentConnector3">
            <a:avLst>
              <a:gd name="adj1" fmla="val -1764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5627" name="AutoShape 66"/>
          <p:cNvCxnSpPr>
            <a:cxnSpLocks noChangeShapeType="1"/>
            <a:stCxn id="25662" idx="2"/>
            <a:endCxn id="25660" idx="2"/>
          </p:cNvCxnSpPr>
          <p:nvPr/>
        </p:nvCxnSpPr>
        <p:spPr bwMode="auto">
          <a:xfrm rot="5400000" flipH="1" flipV="1">
            <a:off x="2773363" y="4335462"/>
            <a:ext cx="1295400" cy="1616075"/>
          </a:xfrm>
          <a:prstGeom prst="bentConnector3">
            <a:avLst>
              <a:gd name="adj1" fmla="val -1764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5628" name="AutoShape 67"/>
          <p:cNvCxnSpPr>
            <a:cxnSpLocks noChangeShapeType="1"/>
            <a:stCxn id="25668" idx="2"/>
            <a:endCxn id="25660" idx="0"/>
          </p:cNvCxnSpPr>
          <p:nvPr/>
        </p:nvCxnSpPr>
        <p:spPr bwMode="auto">
          <a:xfrm rot="16200000" flipH="1">
            <a:off x="2743200" y="2171700"/>
            <a:ext cx="1447800" cy="1524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5629" name="AutoShape 68"/>
          <p:cNvCxnSpPr>
            <a:cxnSpLocks noChangeShapeType="1"/>
            <a:stCxn id="25661" idx="3"/>
            <a:endCxn id="25622" idx="1"/>
          </p:cNvCxnSpPr>
          <p:nvPr/>
        </p:nvCxnSpPr>
        <p:spPr bwMode="auto">
          <a:xfrm flipV="1">
            <a:off x="4724400" y="4076700"/>
            <a:ext cx="381000" cy="857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5630" name="AutoShape 69"/>
          <p:cNvCxnSpPr>
            <a:cxnSpLocks noChangeShapeType="1"/>
            <a:stCxn id="25661" idx="3"/>
            <a:endCxn id="25656" idx="1"/>
          </p:cNvCxnSpPr>
          <p:nvPr/>
        </p:nvCxnSpPr>
        <p:spPr bwMode="auto">
          <a:xfrm>
            <a:off x="4724400" y="4162425"/>
            <a:ext cx="381000" cy="9810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5631" name="AutoShape 70"/>
          <p:cNvCxnSpPr>
            <a:cxnSpLocks noChangeShapeType="1"/>
            <a:stCxn id="25661" idx="3"/>
            <a:endCxn id="25654" idx="1"/>
          </p:cNvCxnSpPr>
          <p:nvPr/>
        </p:nvCxnSpPr>
        <p:spPr bwMode="auto">
          <a:xfrm>
            <a:off x="4724400" y="4162425"/>
            <a:ext cx="381000" cy="20478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5632" name="AutoShape 72"/>
          <p:cNvSpPr>
            <a:spLocks noChangeArrowheads="1"/>
          </p:cNvSpPr>
          <p:nvPr/>
        </p:nvSpPr>
        <p:spPr bwMode="auto">
          <a:xfrm>
            <a:off x="5105400" y="2514600"/>
            <a:ext cx="990600" cy="838200"/>
          </a:xfrm>
          <a:prstGeom prst="flowChartInternalStorage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Text Box 73"/>
          <p:cNvSpPr txBox="1">
            <a:spLocks noChangeArrowheads="1"/>
          </p:cNvSpPr>
          <p:nvPr/>
        </p:nvSpPr>
        <p:spPr bwMode="auto">
          <a:xfrm>
            <a:off x="5181600" y="2651125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/>
              <a:t>DCPS</a:t>
            </a:r>
          </a:p>
          <a:p>
            <a:pPr algn="ctr"/>
            <a:r>
              <a:rPr lang="en-US" sz="1000" b="1"/>
              <a:t>GFEBS LOA </a:t>
            </a:r>
          </a:p>
          <a:p>
            <a:pPr algn="ctr"/>
            <a:r>
              <a:rPr lang="en-US" sz="1000" b="1"/>
              <a:t>TOP LOAD</a:t>
            </a:r>
          </a:p>
        </p:txBody>
      </p:sp>
      <p:sp>
        <p:nvSpPr>
          <p:cNvPr id="25634" name="AutoShape 75"/>
          <p:cNvSpPr>
            <a:spLocks noChangeArrowheads="1"/>
          </p:cNvSpPr>
          <p:nvPr/>
        </p:nvSpPr>
        <p:spPr bwMode="auto">
          <a:xfrm>
            <a:off x="6553200" y="2514600"/>
            <a:ext cx="990600" cy="838200"/>
          </a:xfrm>
          <a:prstGeom prst="flowChartInternalStorage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Text Box 76"/>
          <p:cNvSpPr txBox="1">
            <a:spLocks noChangeArrowheads="1"/>
          </p:cNvSpPr>
          <p:nvPr/>
        </p:nvSpPr>
        <p:spPr bwMode="auto">
          <a:xfrm>
            <a:off x="6629400" y="2651125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/>
              <a:t>Time Tracking GFEBS LOA</a:t>
            </a:r>
          </a:p>
        </p:txBody>
      </p:sp>
      <p:cxnSp>
        <p:nvCxnSpPr>
          <p:cNvPr id="25636" name="AutoShape 78"/>
          <p:cNvCxnSpPr>
            <a:cxnSpLocks noChangeShapeType="1"/>
            <a:stCxn id="25658" idx="2"/>
            <a:endCxn id="25634" idx="0"/>
          </p:cNvCxnSpPr>
          <p:nvPr/>
        </p:nvCxnSpPr>
        <p:spPr bwMode="auto">
          <a:xfrm rot="16200000" flipH="1">
            <a:off x="6172200" y="1638300"/>
            <a:ext cx="304800" cy="1447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5637" name="AutoShape 79"/>
          <p:cNvCxnSpPr>
            <a:cxnSpLocks noChangeShapeType="1"/>
            <a:stCxn id="25658" idx="2"/>
            <a:endCxn id="25632" idx="0"/>
          </p:cNvCxnSpPr>
          <p:nvPr/>
        </p:nvCxnSpPr>
        <p:spPr bwMode="auto">
          <a:xfrm>
            <a:off x="5600700" y="22098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38" name="Line 80"/>
          <p:cNvSpPr>
            <a:spLocks noChangeShapeType="1"/>
          </p:cNvSpPr>
          <p:nvPr/>
        </p:nvSpPr>
        <p:spPr bwMode="auto">
          <a:xfrm>
            <a:off x="4724400" y="182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9" name="Line 81"/>
          <p:cNvSpPr>
            <a:spLocks noChangeShapeType="1"/>
          </p:cNvSpPr>
          <p:nvPr/>
        </p:nvSpPr>
        <p:spPr bwMode="auto">
          <a:xfrm>
            <a:off x="6096000" y="1828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93"/>
          <p:cNvGrpSpPr>
            <a:grpSpLocks/>
          </p:cNvGrpSpPr>
          <p:nvPr/>
        </p:nvGrpSpPr>
        <p:grpSpPr bwMode="auto">
          <a:xfrm>
            <a:off x="6477000" y="4648200"/>
            <a:ext cx="2514600" cy="1828800"/>
            <a:chOff x="4176" y="2928"/>
            <a:chExt cx="1584" cy="1152"/>
          </a:xfrm>
        </p:grpSpPr>
        <p:sp>
          <p:nvSpPr>
            <p:cNvPr id="25643" name="Rectangle 90"/>
            <p:cNvSpPr>
              <a:spLocks noChangeArrowheads="1"/>
            </p:cNvSpPr>
            <p:nvPr/>
          </p:nvSpPr>
          <p:spPr bwMode="auto">
            <a:xfrm>
              <a:off x="4176" y="2928"/>
              <a:ext cx="1584" cy="1152"/>
            </a:xfrm>
            <a:prstGeom prst="rect">
              <a:avLst/>
            </a:prstGeom>
            <a:solidFill>
              <a:schemeClr val="bg1"/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4" name="Rectangle 82"/>
            <p:cNvSpPr>
              <a:spLocks noChangeArrowheads="1"/>
            </p:cNvSpPr>
            <p:nvPr/>
          </p:nvSpPr>
          <p:spPr bwMode="auto">
            <a:xfrm>
              <a:off x="4272" y="3216"/>
              <a:ext cx="336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5" name="Rectangle 83"/>
            <p:cNvSpPr>
              <a:spLocks noChangeArrowheads="1"/>
            </p:cNvSpPr>
            <p:nvPr/>
          </p:nvSpPr>
          <p:spPr bwMode="auto">
            <a:xfrm>
              <a:off x="4272" y="3408"/>
              <a:ext cx="336" cy="144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6" name="Rectangle 84"/>
            <p:cNvSpPr>
              <a:spLocks noChangeArrowheads="1"/>
            </p:cNvSpPr>
            <p:nvPr/>
          </p:nvSpPr>
          <p:spPr bwMode="auto">
            <a:xfrm>
              <a:off x="4272" y="3600"/>
              <a:ext cx="336" cy="14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7" name="Rectangle 85"/>
            <p:cNvSpPr>
              <a:spLocks noChangeArrowheads="1"/>
            </p:cNvSpPr>
            <p:nvPr/>
          </p:nvSpPr>
          <p:spPr bwMode="auto">
            <a:xfrm>
              <a:off x="4272" y="3792"/>
              <a:ext cx="336" cy="144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8" name="Text Box 86"/>
            <p:cNvSpPr txBox="1">
              <a:spLocks noChangeArrowheads="1"/>
            </p:cNvSpPr>
            <p:nvPr/>
          </p:nvSpPr>
          <p:spPr bwMode="auto">
            <a:xfrm>
              <a:off x="4587" y="3185"/>
              <a:ext cx="3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Arial Narrow" pitchFamily="34" charset="0"/>
                </a:rPr>
                <a:t>Tasks</a:t>
              </a:r>
            </a:p>
          </p:txBody>
        </p:sp>
        <p:sp>
          <p:nvSpPr>
            <p:cNvPr id="25649" name="Text Box 87"/>
            <p:cNvSpPr txBox="1">
              <a:spLocks noChangeArrowheads="1"/>
            </p:cNvSpPr>
            <p:nvPr/>
          </p:nvSpPr>
          <p:spPr bwMode="auto">
            <a:xfrm>
              <a:off x="4587" y="3405"/>
              <a:ext cx="8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Arial Narrow" pitchFamily="34" charset="0"/>
                </a:rPr>
                <a:t>GFEBS CNV Files</a:t>
              </a:r>
            </a:p>
          </p:txBody>
        </p:sp>
        <p:sp>
          <p:nvSpPr>
            <p:cNvPr id="25650" name="Text Box 88"/>
            <p:cNvSpPr txBox="1">
              <a:spLocks noChangeArrowheads="1"/>
            </p:cNvSpPr>
            <p:nvPr/>
          </p:nvSpPr>
          <p:spPr bwMode="auto">
            <a:xfrm>
              <a:off x="4587" y="3600"/>
              <a:ext cx="9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Arial Narrow" pitchFamily="34" charset="0"/>
                </a:rPr>
                <a:t>Field Mapping File</a:t>
              </a:r>
            </a:p>
          </p:txBody>
        </p:sp>
        <p:sp>
          <p:nvSpPr>
            <p:cNvPr id="25651" name="Text Box 89"/>
            <p:cNvSpPr txBox="1">
              <a:spLocks noChangeArrowheads="1"/>
            </p:cNvSpPr>
            <p:nvPr/>
          </p:nvSpPr>
          <p:spPr bwMode="auto">
            <a:xfrm>
              <a:off x="4587" y="3792"/>
              <a:ext cx="11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Arial Narrow" pitchFamily="34" charset="0"/>
                </a:rPr>
                <a:t>Legacy System Updates</a:t>
              </a:r>
            </a:p>
          </p:txBody>
        </p:sp>
        <p:sp>
          <p:nvSpPr>
            <p:cNvPr id="25652" name="Line 91"/>
            <p:cNvSpPr>
              <a:spLocks noChangeShapeType="1"/>
            </p:cNvSpPr>
            <p:nvPr/>
          </p:nvSpPr>
          <p:spPr bwMode="auto">
            <a:xfrm>
              <a:off x="4176" y="3120"/>
              <a:ext cx="1584" cy="0"/>
            </a:xfrm>
            <a:prstGeom prst="line">
              <a:avLst/>
            </a:prstGeom>
            <a:noFill/>
            <a:ln w="57150" cmpd="thinThick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Text Box 92"/>
            <p:cNvSpPr txBox="1">
              <a:spLocks noChangeArrowheads="1"/>
            </p:cNvSpPr>
            <p:nvPr/>
          </p:nvSpPr>
          <p:spPr bwMode="auto">
            <a:xfrm>
              <a:off x="4207" y="2928"/>
              <a:ext cx="49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Arial Narrow" pitchFamily="34" charset="0"/>
                </a:rPr>
                <a:t>LEGEND</a:t>
              </a:r>
            </a:p>
          </p:txBody>
        </p:sp>
      </p:grpSp>
      <p:sp>
        <p:nvSpPr>
          <p:cNvPr id="68" name="AutoShape 99"/>
          <p:cNvSpPr>
            <a:spLocks noChangeArrowheads="1"/>
          </p:cNvSpPr>
          <p:nvPr/>
        </p:nvSpPr>
        <p:spPr bwMode="auto">
          <a:xfrm>
            <a:off x="3657600" y="3505200"/>
            <a:ext cx="381000" cy="381000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42" name="Text Box 94"/>
          <p:cNvSpPr txBox="1">
            <a:spLocks noChangeArrowheads="1"/>
          </p:cNvSpPr>
          <p:nvPr/>
        </p:nvSpPr>
        <p:spPr bwMode="auto">
          <a:xfrm>
            <a:off x="914400" y="233363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CM Overview Process</a:t>
            </a:r>
          </a:p>
        </p:txBody>
      </p:sp>
      <p:sp>
        <p:nvSpPr>
          <p:cNvPr id="70" name="Slide Number Placeholder 12"/>
          <p:cNvSpPr txBox="1">
            <a:spLocks/>
          </p:cNvSpPr>
          <p:nvPr/>
        </p:nvSpPr>
        <p:spPr>
          <a:xfrm>
            <a:off x="6553200" y="65690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630903-0405-4385-947A-62A13C1F0E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 smtClean="0"/>
              <a:t>Master Data: Cost Centers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95400"/>
            <a:ext cx="8229600" cy="5029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400" dirty="0" smtClean="0"/>
              <a:t>A Cost Center = Organization; which:</a:t>
            </a:r>
          </a:p>
          <a:p>
            <a:pPr lvl="1" eaLnBrk="1" hangingPunct="1"/>
            <a:r>
              <a:rPr lang="en-US" sz="2200" dirty="0" smtClean="0"/>
              <a:t>Incurs costs</a:t>
            </a:r>
          </a:p>
          <a:p>
            <a:pPr lvl="1" eaLnBrk="1" hangingPunct="1"/>
            <a:r>
              <a:rPr lang="en-US" sz="2200" dirty="0" smtClean="0"/>
              <a:t>Has a manager who is accountable for those costs</a:t>
            </a:r>
          </a:p>
          <a:p>
            <a:pPr lvl="1" eaLnBrk="1" hangingPunct="1"/>
            <a:r>
              <a:rPr lang="en-US" sz="2200" dirty="0" smtClean="0"/>
              <a:t>Has a long life span of more than 1 year (typically years)</a:t>
            </a:r>
          </a:p>
          <a:p>
            <a:pPr lvl="1" eaLnBrk="1" hangingPunct="1"/>
            <a:r>
              <a:rPr lang="en-US" sz="2200" dirty="0" smtClean="0"/>
              <a:t>Can be assigned informal budget</a:t>
            </a:r>
          </a:p>
          <a:p>
            <a:r>
              <a:rPr lang="en-US" sz="2400" dirty="0" smtClean="0"/>
              <a:t>A Cost Center accounts for resources:</a:t>
            </a:r>
          </a:p>
          <a:p>
            <a:pPr lvl="1"/>
            <a:r>
              <a:rPr lang="en-US" sz="2200" dirty="0" smtClean="0"/>
              <a:t>People: Ops &amp; Maintenance, DOIM IT Support, etc.</a:t>
            </a:r>
          </a:p>
          <a:p>
            <a:pPr lvl="1"/>
            <a:r>
              <a:rPr lang="en-US" sz="2200" dirty="0" smtClean="0"/>
              <a:t>Facilities: Warehouses, Hospitals, Office Space</a:t>
            </a:r>
          </a:p>
          <a:p>
            <a:pPr lvl="1"/>
            <a:r>
              <a:rPr lang="en-US" sz="2200" dirty="0" smtClean="0"/>
              <a:t>Equipment:  IT server farm, Cranes/Trucks</a:t>
            </a:r>
          </a:p>
          <a:p>
            <a:pPr lvl="1"/>
            <a:r>
              <a:rPr lang="en-US" sz="2200" dirty="0" smtClean="0"/>
              <a:t>Blended: mix of resources within a organization, e.g. Vehicles and Mechanics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pPr>
              <a:defRPr/>
            </a:pPr>
            <a:fld id="{2A630903-0405-4385-947A-62A13C1F0ED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219200" y="228601"/>
            <a:ext cx="6629400" cy="685800"/>
          </a:xfrm>
        </p:spPr>
        <p:txBody>
          <a:bodyPr wrap="square" lIns="91440" rIns="91440" bIns="45720"/>
          <a:lstStyle/>
          <a:p>
            <a:pPr algn="ctr"/>
            <a:r>
              <a:rPr lang="en-US" sz="2800" cap="none" dirty="0" smtClean="0"/>
              <a:t>Cost Center Master Data Elements</a:t>
            </a:r>
            <a:r>
              <a:rPr lang="en-US" cap="none" dirty="0" smtClean="0"/>
              <a:t/>
            </a:r>
            <a:br>
              <a:rPr lang="en-US" cap="none" dirty="0" smtClean="0"/>
            </a:br>
            <a:endParaRPr lang="en-US" sz="2800" cap="none" dirty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9342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fld id="{61AB8139-0B47-42AF-8782-6F242330C849}" type="slidenum">
              <a:rPr lang="en-US" smtClean="0"/>
              <a:pPr>
                <a:defRPr/>
              </a:pPr>
              <a:t>8</a:t>
            </a:fld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295400"/>
            <a:ext cx="8229600" cy="502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 through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how to determine the starting point for Cost Center; e.g. G3 FMS extract, Wire Charts, etc.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latin typeface="+mn-lt"/>
                <a:cs typeface="+mn-cs"/>
              </a:rPr>
              <a:t>Walk through each data element associated to the Cost Center for determination of values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difference between the Cost Center Hierarchy and the Funding Distribution flow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219200" y="228601"/>
            <a:ext cx="6629400" cy="685800"/>
          </a:xfrm>
        </p:spPr>
        <p:txBody>
          <a:bodyPr wrap="square" lIns="91440" rIns="91440" bIns="45720"/>
          <a:lstStyle/>
          <a:p>
            <a:pPr algn="ctr"/>
            <a:r>
              <a:rPr lang="en-US" sz="2800" cap="none" dirty="0" smtClean="0"/>
              <a:t>APC / JONO Mapping to Cost Objects</a:t>
            </a:r>
            <a:r>
              <a:rPr lang="en-US" cap="none" dirty="0" smtClean="0"/>
              <a:t/>
            </a:r>
            <a:br>
              <a:rPr lang="en-US" cap="none" dirty="0" smtClean="0"/>
            </a:br>
            <a:endParaRPr lang="en-US" sz="2800" cap="none" dirty="0" smtClean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/>
        </p:nvGraphicFramePr>
        <p:xfrm>
          <a:off x="457200" y="1600201"/>
          <a:ext cx="8229600" cy="342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COM Conference 2007">
  <a:themeElements>
    <a:clrScheme name="IMCOM Conference 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MCOM Conference 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0" rIns="92075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0" rIns="92075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1"/>
          </a:buClr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IMCOM Conference 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COM Conference 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COM Conference 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COM Conference 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COM Conference 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COM Conference 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COM Conference 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COM Conference 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COM Conference 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COM Conference 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COM Conference 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COM Conference 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18198</TotalTime>
  <Words>1955</Words>
  <Application>Microsoft Office PowerPoint</Application>
  <PresentationFormat>On-screen Show (4:3)</PresentationFormat>
  <Paragraphs>572</Paragraphs>
  <Slides>23</Slides>
  <Notes>21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IMCOM Conference 2007</vt:lpstr>
      <vt:lpstr>Cost management 101</vt:lpstr>
      <vt:lpstr>PowerPoint Presentation</vt:lpstr>
      <vt:lpstr>DASA-CE CM Schedule </vt:lpstr>
      <vt:lpstr>PowerPoint Presentation</vt:lpstr>
      <vt:lpstr>CM Master Data Build </vt:lpstr>
      <vt:lpstr>PowerPoint Presentation</vt:lpstr>
      <vt:lpstr>Master Data: Cost Centers</vt:lpstr>
      <vt:lpstr>Cost Center Master Data Elements </vt:lpstr>
      <vt:lpstr>APC / JONO Mapping to Cost Objects </vt:lpstr>
      <vt:lpstr>The Paradigm Shift</vt:lpstr>
      <vt:lpstr>So……What’s Next?</vt:lpstr>
      <vt:lpstr>Preserving the APC Information – Mapping to GFEBS</vt:lpstr>
      <vt:lpstr>Mapping Process</vt:lpstr>
      <vt:lpstr>APCs: Used to Reflect</vt:lpstr>
      <vt:lpstr>Scenario #1: Budget LOA</vt:lpstr>
      <vt:lpstr>Scenario #2: DFAS/STANFINS</vt:lpstr>
      <vt:lpstr>Scenario #3: Organizational view</vt:lpstr>
      <vt:lpstr>Scenario #4: Customers</vt:lpstr>
      <vt:lpstr>Scenario #4: Customers</vt:lpstr>
      <vt:lpstr>Scenario #5: EORs</vt:lpstr>
      <vt:lpstr>Scenario #6: Products/Services and Events</vt:lpstr>
      <vt:lpstr>GFEBS: Internal Order Example</vt:lpstr>
      <vt:lpstr>APCs: Next Steps</vt:lpstr>
    </vt:vector>
  </TitlesOfParts>
  <Company>HQDA, US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USER</cp:lastModifiedBy>
  <cp:revision>905</cp:revision>
  <dcterms:created xsi:type="dcterms:W3CDTF">2007-10-12T17:25:43Z</dcterms:created>
  <dcterms:modified xsi:type="dcterms:W3CDTF">2013-07-17T23:12:55Z</dcterms:modified>
</cp:coreProperties>
</file>