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1153" r:id="rId2"/>
    <p:sldId id="1154" r:id="rId3"/>
    <p:sldId id="1111" r:id="rId4"/>
    <p:sldId id="1155" r:id="rId5"/>
    <p:sldId id="989" r:id="rId6"/>
    <p:sldId id="990" r:id="rId7"/>
    <p:sldId id="528" r:id="rId8"/>
    <p:sldId id="529" r:id="rId9"/>
    <p:sldId id="1161" r:id="rId10"/>
    <p:sldId id="1162" r:id="rId11"/>
    <p:sldId id="532" r:id="rId12"/>
    <p:sldId id="1105" r:id="rId13"/>
    <p:sldId id="1158" r:id="rId14"/>
    <p:sldId id="1163" r:id="rId15"/>
    <p:sldId id="1164" r:id="rId16"/>
    <p:sldId id="1165" r:id="rId17"/>
    <p:sldId id="1166" r:id="rId18"/>
    <p:sldId id="1167" r:id="rId19"/>
    <p:sldId id="1168" r:id="rId20"/>
    <p:sldId id="1169" r:id="rId21"/>
    <p:sldId id="1170" r:id="rId22"/>
    <p:sldId id="1171" r:id="rId23"/>
    <p:sldId id="1172" r:id="rId24"/>
    <p:sldId id="1173" r:id="rId25"/>
    <p:sldId id="1174" r:id="rId26"/>
    <p:sldId id="1175" r:id="rId27"/>
    <p:sldId id="1176" r:id="rId28"/>
    <p:sldId id="1177" r:id="rId29"/>
    <p:sldId id="1178" r:id="rId30"/>
    <p:sldId id="1179" r:id="rId31"/>
    <p:sldId id="1180" r:id="rId32"/>
    <p:sldId id="1181" r:id="rId33"/>
    <p:sldId id="1182" r:id="rId34"/>
    <p:sldId id="1183" r:id="rId35"/>
    <p:sldId id="1184" r:id="rId36"/>
    <p:sldId id="1185" r:id="rId37"/>
    <p:sldId id="1186" r:id="rId38"/>
    <p:sldId id="1187" r:id="rId39"/>
    <p:sldId id="1188" r:id="rId40"/>
    <p:sldId id="1189" r:id="rId41"/>
    <p:sldId id="1190" r:id="rId42"/>
    <p:sldId id="1191" r:id="rId43"/>
    <p:sldId id="1192" r:id="rId44"/>
    <p:sldId id="1193" r:id="rId45"/>
    <p:sldId id="1194" r:id="rId46"/>
    <p:sldId id="1195" r:id="rId47"/>
    <p:sldId id="1196" r:id="rId48"/>
    <p:sldId id="1197" r:id="rId49"/>
    <p:sldId id="1198" r:id="rId50"/>
    <p:sldId id="1199" r:id="rId51"/>
    <p:sldId id="1200" r:id="rId52"/>
    <p:sldId id="1201" r:id="rId53"/>
    <p:sldId id="1202" r:id="rId54"/>
    <p:sldId id="1203" r:id="rId55"/>
    <p:sldId id="1204" r:id="rId56"/>
    <p:sldId id="1205" r:id="rId57"/>
    <p:sldId id="1206" r:id="rId58"/>
    <p:sldId id="1207" r:id="rId59"/>
    <p:sldId id="1208" r:id="rId60"/>
    <p:sldId id="1209" r:id="rId61"/>
    <p:sldId id="1210" r:id="rId62"/>
    <p:sldId id="1211" r:id="rId63"/>
    <p:sldId id="1212" r:id="rId64"/>
    <p:sldId id="1213" r:id="rId65"/>
    <p:sldId id="1214" r:id="rId66"/>
    <p:sldId id="1215" r:id="rId67"/>
    <p:sldId id="1216" r:id="rId68"/>
    <p:sldId id="1217" r:id="rId69"/>
    <p:sldId id="1218" r:id="rId70"/>
    <p:sldId id="1219" r:id="rId71"/>
    <p:sldId id="1220" r:id="rId72"/>
    <p:sldId id="1223" r:id="rId73"/>
    <p:sldId id="1224" r:id="rId74"/>
    <p:sldId id="1225" r:id="rId75"/>
    <p:sldId id="1226" r:id="rId76"/>
    <p:sldId id="1227" r:id="rId77"/>
    <p:sldId id="1228" r:id="rId78"/>
    <p:sldId id="1229" r:id="rId79"/>
    <p:sldId id="1230" r:id="rId80"/>
    <p:sldId id="1231" r:id="rId81"/>
    <p:sldId id="1232" r:id="rId82"/>
    <p:sldId id="1233" r:id="rId83"/>
    <p:sldId id="1234" r:id="rId84"/>
    <p:sldId id="1237" r:id="rId85"/>
    <p:sldId id="1238" r:id="rId86"/>
    <p:sldId id="1239" r:id="rId87"/>
    <p:sldId id="1240" r:id="rId88"/>
    <p:sldId id="1241" r:id="rId89"/>
    <p:sldId id="1242" r:id="rId90"/>
    <p:sldId id="1243" r:id="rId91"/>
    <p:sldId id="1244" r:id="rId92"/>
    <p:sldId id="1245" r:id="rId93"/>
    <p:sldId id="1246" r:id="rId94"/>
    <p:sldId id="1247" r:id="rId95"/>
    <p:sldId id="1248" r:id="rId96"/>
    <p:sldId id="1249" r:id="rId97"/>
    <p:sldId id="1250" r:id="rId98"/>
    <p:sldId id="1251" r:id="rId99"/>
    <p:sldId id="1252" r:id="rId100"/>
    <p:sldId id="1253" r:id="rId101"/>
    <p:sldId id="1254" r:id="rId102"/>
    <p:sldId id="1255" r:id="rId103"/>
    <p:sldId id="1256" r:id="rId104"/>
    <p:sldId id="1257" r:id="rId105"/>
    <p:sldId id="1258" r:id="rId106"/>
    <p:sldId id="1259" r:id="rId107"/>
    <p:sldId id="1262" r:id="rId108"/>
    <p:sldId id="1260" r:id="rId109"/>
    <p:sldId id="1261" r:id="rId110"/>
  </p:sldIdLst>
  <p:sldSz cx="9144000" cy="6858000" type="screen4x3"/>
  <p:notesSz cx="7315200" cy="9601200"/>
  <p:defaultTextStyle>
    <a:defPPr>
      <a:defRPr lang="en-US"/>
    </a:defPPr>
    <a:lvl1pPr algn="ctr" rtl="0" fontAlgn="base">
      <a:spcBef>
        <a:spcPct val="0"/>
      </a:spcBef>
      <a:spcAft>
        <a:spcPct val="0"/>
      </a:spcAft>
      <a:buClr>
        <a:schemeClr val="tx1"/>
      </a:buClr>
      <a:defRPr sz="3200" b="1" kern="1200">
        <a:solidFill>
          <a:schemeClr val="tx1"/>
        </a:solidFill>
        <a:latin typeface="Arial" charset="0"/>
        <a:ea typeface="+mn-ea"/>
        <a:cs typeface="+mn-cs"/>
      </a:defRPr>
    </a:lvl1pPr>
    <a:lvl2pPr marL="457200" algn="ctr" rtl="0" fontAlgn="base">
      <a:spcBef>
        <a:spcPct val="0"/>
      </a:spcBef>
      <a:spcAft>
        <a:spcPct val="0"/>
      </a:spcAft>
      <a:buClr>
        <a:schemeClr val="tx1"/>
      </a:buClr>
      <a:defRPr sz="3200" b="1" kern="1200">
        <a:solidFill>
          <a:schemeClr val="tx1"/>
        </a:solidFill>
        <a:latin typeface="Arial" charset="0"/>
        <a:ea typeface="+mn-ea"/>
        <a:cs typeface="+mn-cs"/>
      </a:defRPr>
    </a:lvl2pPr>
    <a:lvl3pPr marL="914400" algn="ctr" rtl="0" fontAlgn="base">
      <a:spcBef>
        <a:spcPct val="0"/>
      </a:spcBef>
      <a:spcAft>
        <a:spcPct val="0"/>
      </a:spcAft>
      <a:buClr>
        <a:schemeClr val="tx1"/>
      </a:buClr>
      <a:defRPr sz="3200" b="1" kern="1200">
        <a:solidFill>
          <a:schemeClr val="tx1"/>
        </a:solidFill>
        <a:latin typeface="Arial" charset="0"/>
        <a:ea typeface="+mn-ea"/>
        <a:cs typeface="+mn-cs"/>
      </a:defRPr>
    </a:lvl3pPr>
    <a:lvl4pPr marL="1371600" algn="ctr" rtl="0" fontAlgn="base">
      <a:spcBef>
        <a:spcPct val="0"/>
      </a:spcBef>
      <a:spcAft>
        <a:spcPct val="0"/>
      </a:spcAft>
      <a:buClr>
        <a:schemeClr val="tx1"/>
      </a:buClr>
      <a:defRPr sz="3200" b="1" kern="1200">
        <a:solidFill>
          <a:schemeClr val="tx1"/>
        </a:solidFill>
        <a:latin typeface="Arial" charset="0"/>
        <a:ea typeface="+mn-ea"/>
        <a:cs typeface="+mn-cs"/>
      </a:defRPr>
    </a:lvl4pPr>
    <a:lvl5pPr marL="1828800" algn="ctr" rtl="0" fontAlgn="base">
      <a:spcBef>
        <a:spcPct val="0"/>
      </a:spcBef>
      <a:spcAft>
        <a:spcPct val="0"/>
      </a:spcAft>
      <a:buClr>
        <a:schemeClr val="tx1"/>
      </a:buClr>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ing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0000"/>
    <a:srgbClr val="FFFFCC"/>
    <a:srgbClr val="000000"/>
    <a:srgbClr val="00FF00"/>
    <a:srgbClr val="FFFF00"/>
    <a:srgbClr val="99CC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9838" autoAdjust="0"/>
  </p:normalViewPr>
  <p:slideViewPr>
    <p:cSldViewPr>
      <p:cViewPr>
        <p:scale>
          <a:sx n="75" d="100"/>
          <a:sy n="75" d="100"/>
        </p:scale>
        <p:origin x="-906" y="-162"/>
      </p:cViewPr>
      <p:guideLst>
        <p:guide orient="horz" pos="144"/>
        <p:guide pos="2880"/>
      </p:guideLst>
    </p:cSldViewPr>
  </p:slideViewPr>
  <p:notesTextViewPr>
    <p:cViewPr>
      <p:scale>
        <a:sx n="100" d="100"/>
        <a:sy n="100" d="100"/>
      </p:scale>
      <p:origin x="0" y="0"/>
    </p:cViewPr>
  </p:notesTextViewPr>
  <p:sorterViewPr>
    <p:cViewPr>
      <p:scale>
        <a:sx n="100" d="100"/>
        <a:sy n="100" d="100"/>
      </p:scale>
      <p:origin x="0" y="26598"/>
    </p:cViewPr>
  </p:sorterViewPr>
  <p:notesViewPr>
    <p:cSldViewPr>
      <p:cViewPr varScale="1">
        <p:scale>
          <a:sx n="76" d="100"/>
          <a:sy n="76" d="100"/>
        </p:scale>
        <p:origin x="-240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815D9-6913-4FBD-8757-FD4C4F839180}" type="doc">
      <dgm:prSet loTypeId="urn:microsoft.com/office/officeart/2005/8/layout/orgChart1" loCatId="hierarchy" qsTypeId="urn:microsoft.com/office/officeart/2005/8/quickstyle/simple1" qsCatId="simple" csTypeId="urn:microsoft.com/office/officeart/2005/8/colors/accent1_2" csCatId="accent1"/>
      <dgm:spPr/>
    </dgm:pt>
    <dgm:pt modelId="{4CC8AC71-FF41-4FD5-9833-513041520DB3}">
      <dgm:prSet/>
      <dgm:spPr/>
      <dgm:t>
        <a:bodyPr/>
        <a:lstStyle/>
        <a:p>
          <a:endParaRPr lang="en-US"/>
        </a:p>
      </dgm:t>
    </dgm:pt>
    <dgm:pt modelId="{3F4FB9DA-10B3-4E01-A764-FD8B6DA73C56}" type="parTrans" cxnId="{3DE01AF8-4677-4947-B12A-41B0BD7D83C4}">
      <dgm:prSet/>
      <dgm:spPr/>
    </dgm:pt>
    <dgm:pt modelId="{81D009DC-4D29-4DC8-91B4-27AACC22C03F}" type="sibTrans" cxnId="{3DE01AF8-4677-4947-B12A-41B0BD7D83C4}">
      <dgm:prSet/>
      <dgm:spPr/>
    </dgm:pt>
    <dgm:pt modelId="{B9CBF39D-4565-435E-A6BF-E2AD05D47E1B}">
      <dgm:prSet/>
      <dgm:spPr/>
      <dgm:t>
        <a:bodyPr/>
        <a:lstStyle/>
        <a:p>
          <a:endParaRPr lang="en-US"/>
        </a:p>
      </dgm:t>
    </dgm:pt>
    <dgm:pt modelId="{49EDDEC3-1A37-4B4B-ACDD-E7CA769EE53A}" type="parTrans" cxnId="{FBD11289-2380-4D45-AA4E-89A9A6C54572}">
      <dgm:prSet/>
      <dgm:spPr/>
    </dgm:pt>
    <dgm:pt modelId="{B849489D-C364-432D-94E7-8689016344EC}" type="sibTrans" cxnId="{FBD11289-2380-4D45-AA4E-89A9A6C54572}">
      <dgm:prSet/>
      <dgm:spPr/>
    </dgm:pt>
    <dgm:pt modelId="{6C0B62DE-C381-4873-A8DF-9AF8C0AB8366}">
      <dgm:prSet/>
      <dgm:spPr/>
      <dgm:t>
        <a:bodyPr/>
        <a:lstStyle/>
        <a:p>
          <a:endParaRPr lang="en-US"/>
        </a:p>
      </dgm:t>
    </dgm:pt>
    <dgm:pt modelId="{5C02B012-6B37-4C27-BAD1-D41A854D6661}" type="parTrans" cxnId="{DCA3E4A5-9E41-463E-8D7B-9D7A4B46804C}">
      <dgm:prSet/>
      <dgm:spPr/>
    </dgm:pt>
    <dgm:pt modelId="{81E09590-1F85-4DBE-9E5E-5A87FB4E9F60}" type="sibTrans" cxnId="{DCA3E4A5-9E41-463E-8D7B-9D7A4B46804C}">
      <dgm:prSet/>
      <dgm:spPr/>
    </dgm:pt>
    <dgm:pt modelId="{B7F07D2D-7D4D-48AE-BD6B-4687BBB72001}">
      <dgm:prSet/>
      <dgm:spPr/>
      <dgm:t>
        <a:bodyPr/>
        <a:lstStyle/>
        <a:p>
          <a:endParaRPr lang="en-US"/>
        </a:p>
      </dgm:t>
    </dgm:pt>
    <dgm:pt modelId="{2D485B84-1D60-48AE-B5BE-32BD6A51EE65}" type="parTrans" cxnId="{71A0D315-23A6-4747-A2E1-37DC846FF48C}">
      <dgm:prSet/>
      <dgm:spPr/>
    </dgm:pt>
    <dgm:pt modelId="{6DC577DC-EB4D-44FB-B162-B85760380E4F}" type="sibTrans" cxnId="{71A0D315-23A6-4747-A2E1-37DC846FF48C}">
      <dgm:prSet/>
      <dgm:spPr/>
    </dgm:pt>
    <dgm:pt modelId="{DD2B4C28-FB97-49A7-AE22-1B6A08C8F2E9}" type="pres">
      <dgm:prSet presAssocID="{561815D9-6913-4FBD-8757-FD4C4F839180}" presName="hierChild1" presStyleCnt="0">
        <dgm:presLayoutVars>
          <dgm:orgChart val="1"/>
          <dgm:chPref val="1"/>
          <dgm:dir/>
          <dgm:animOne val="branch"/>
          <dgm:animLvl val="lvl"/>
          <dgm:resizeHandles/>
        </dgm:presLayoutVars>
      </dgm:prSet>
      <dgm:spPr/>
    </dgm:pt>
    <dgm:pt modelId="{BFD6B04F-3B26-4E02-9441-ED14E343DD23}" type="pres">
      <dgm:prSet presAssocID="{4CC8AC71-FF41-4FD5-9833-513041520DB3}" presName="hierRoot1" presStyleCnt="0">
        <dgm:presLayoutVars>
          <dgm:hierBranch/>
        </dgm:presLayoutVars>
      </dgm:prSet>
      <dgm:spPr/>
    </dgm:pt>
    <dgm:pt modelId="{BBEBB7E0-9D20-4266-AB1D-290ED556D1CB}" type="pres">
      <dgm:prSet presAssocID="{4CC8AC71-FF41-4FD5-9833-513041520DB3}" presName="rootComposite1" presStyleCnt="0"/>
      <dgm:spPr/>
    </dgm:pt>
    <dgm:pt modelId="{AC632FA3-CD75-4176-8AA7-4FEECB836D0E}" type="pres">
      <dgm:prSet presAssocID="{4CC8AC71-FF41-4FD5-9833-513041520DB3}" presName="rootText1" presStyleLbl="node0" presStyleIdx="0" presStyleCnt="1">
        <dgm:presLayoutVars>
          <dgm:chPref val="3"/>
        </dgm:presLayoutVars>
      </dgm:prSet>
      <dgm:spPr/>
    </dgm:pt>
    <dgm:pt modelId="{DB08F808-EBD3-4043-8DBA-72CCC282A20E}" type="pres">
      <dgm:prSet presAssocID="{4CC8AC71-FF41-4FD5-9833-513041520DB3}" presName="rootConnector1" presStyleLbl="node1" presStyleIdx="0" presStyleCnt="0"/>
      <dgm:spPr/>
    </dgm:pt>
    <dgm:pt modelId="{D08C21C4-6D22-46C4-8AD0-4F1BCAF77A89}" type="pres">
      <dgm:prSet presAssocID="{4CC8AC71-FF41-4FD5-9833-513041520DB3}" presName="hierChild2" presStyleCnt="0"/>
      <dgm:spPr/>
    </dgm:pt>
    <dgm:pt modelId="{AA4BDBA0-AE30-4D59-A5C5-A3758B36689A}" type="pres">
      <dgm:prSet presAssocID="{49EDDEC3-1A37-4B4B-ACDD-E7CA769EE53A}" presName="Name35" presStyleLbl="parChTrans1D2" presStyleIdx="0" presStyleCnt="3"/>
      <dgm:spPr/>
    </dgm:pt>
    <dgm:pt modelId="{E326CDBC-5014-46B2-9DFC-5EFAD8C05D82}" type="pres">
      <dgm:prSet presAssocID="{B9CBF39D-4565-435E-A6BF-E2AD05D47E1B}" presName="hierRoot2" presStyleCnt="0">
        <dgm:presLayoutVars>
          <dgm:hierBranch/>
        </dgm:presLayoutVars>
      </dgm:prSet>
      <dgm:spPr/>
    </dgm:pt>
    <dgm:pt modelId="{1205DB3E-3097-4293-98A6-80942C890FAC}" type="pres">
      <dgm:prSet presAssocID="{B9CBF39D-4565-435E-A6BF-E2AD05D47E1B}" presName="rootComposite" presStyleCnt="0"/>
      <dgm:spPr/>
    </dgm:pt>
    <dgm:pt modelId="{B8CEADF6-764B-4BFE-A768-A846C0AD34F7}" type="pres">
      <dgm:prSet presAssocID="{B9CBF39D-4565-435E-A6BF-E2AD05D47E1B}" presName="rootText" presStyleLbl="node2" presStyleIdx="0" presStyleCnt="3">
        <dgm:presLayoutVars>
          <dgm:chPref val="3"/>
        </dgm:presLayoutVars>
      </dgm:prSet>
      <dgm:spPr/>
    </dgm:pt>
    <dgm:pt modelId="{5217A156-99B5-415E-97B0-E40120C35BB5}" type="pres">
      <dgm:prSet presAssocID="{B9CBF39D-4565-435E-A6BF-E2AD05D47E1B}" presName="rootConnector" presStyleLbl="node2" presStyleIdx="0" presStyleCnt="3"/>
      <dgm:spPr/>
    </dgm:pt>
    <dgm:pt modelId="{848E78F8-8181-48BC-BD13-0DEE7FA06FB6}" type="pres">
      <dgm:prSet presAssocID="{B9CBF39D-4565-435E-A6BF-E2AD05D47E1B}" presName="hierChild4" presStyleCnt="0"/>
      <dgm:spPr/>
    </dgm:pt>
    <dgm:pt modelId="{885F0691-D643-411D-9AFB-18A042F7B891}" type="pres">
      <dgm:prSet presAssocID="{B9CBF39D-4565-435E-A6BF-E2AD05D47E1B}" presName="hierChild5" presStyleCnt="0"/>
      <dgm:spPr/>
    </dgm:pt>
    <dgm:pt modelId="{73230995-FD72-40BE-991F-2F45C4987616}" type="pres">
      <dgm:prSet presAssocID="{5C02B012-6B37-4C27-BAD1-D41A854D6661}" presName="Name35" presStyleLbl="parChTrans1D2" presStyleIdx="1" presStyleCnt="3"/>
      <dgm:spPr/>
    </dgm:pt>
    <dgm:pt modelId="{A973AE8E-FE4F-4A29-9FBF-2739E9486AAE}" type="pres">
      <dgm:prSet presAssocID="{6C0B62DE-C381-4873-A8DF-9AF8C0AB8366}" presName="hierRoot2" presStyleCnt="0">
        <dgm:presLayoutVars>
          <dgm:hierBranch/>
        </dgm:presLayoutVars>
      </dgm:prSet>
      <dgm:spPr/>
    </dgm:pt>
    <dgm:pt modelId="{8ECA021C-4E5A-4B88-8EF3-1172E3FE0B40}" type="pres">
      <dgm:prSet presAssocID="{6C0B62DE-C381-4873-A8DF-9AF8C0AB8366}" presName="rootComposite" presStyleCnt="0"/>
      <dgm:spPr/>
    </dgm:pt>
    <dgm:pt modelId="{D4CFB2F4-290A-4F82-8D5E-8130D069344A}" type="pres">
      <dgm:prSet presAssocID="{6C0B62DE-C381-4873-A8DF-9AF8C0AB8366}" presName="rootText" presStyleLbl="node2" presStyleIdx="1" presStyleCnt="3">
        <dgm:presLayoutVars>
          <dgm:chPref val="3"/>
        </dgm:presLayoutVars>
      </dgm:prSet>
      <dgm:spPr/>
    </dgm:pt>
    <dgm:pt modelId="{9836EE5F-56B4-43CC-ADEC-84D9DC3490D2}" type="pres">
      <dgm:prSet presAssocID="{6C0B62DE-C381-4873-A8DF-9AF8C0AB8366}" presName="rootConnector" presStyleLbl="node2" presStyleIdx="1" presStyleCnt="3"/>
      <dgm:spPr/>
    </dgm:pt>
    <dgm:pt modelId="{6911B4C5-070D-42A8-9FBB-6973091BD30A}" type="pres">
      <dgm:prSet presAssocID="{6C0B62DE-C381-4873-A8DF-9AF8C0AB8366}" presName="hierChild4" presStyleCnt="0"/>
      <dgm:spPr/>
    </dgm:pt>
    <dgm:pt modelId="{88699C97-1CE9-4FAB-8D29-6B6681692DF9}" type="pres">
      <dgm:prSet presAssocID="{6C0B62DE-C381-4873-A8DF-9AF8C0AB8366}" presName="hierChild5" presStyleCnt="0"/>
      <dgm:spPr/>
    </dgm:pt>
    <dgm:pt modelId="{8BF6642B-4D1F-4C81-8BA6-2E4FDF8E73EB}" type="pres">
      <dgm:prSet presAssocID="{2D485B84-1D60-48AE-B5BE-32BD6A51EE65}" presName="Name35" presStyleLbl="parChTrans1D2" presStyleIdx="2" presStyleCnt="3"/>
      <dgm:spPr/>
    </dgm:pt>
    <dgm:pt modelId="{8126E64B-C488-402F-AA7B-2EF120C0D3CB}" type="pres">
      <dgm:prSet presAssocID="{B7F07D2D-7D4D-48AE-BD6B-4687BBB72001}" presName="hierRoot2" presStyleCnt="0">
        <dgm:presLayoutVars>
          <dgm:hierBranch/>
        </dgm:presLayoutVars>
      </dgm:prSet>
      <dgm:spPr/>
    </dgm:pt>
    <dgm:pt modelId="{D22A8658-92B2-45E6-9554-865EEFE7F2AC}" type="pres">
      <dgm:prSet presAssocID="{B7F07D2D-7D4D-48AE-BD6B-4687BBB72001}" presName="rootComposite" presStyleCnt="0"/>
      <dgm:spPr/>
    </dgm:pt>
    <dgm:pt modelId="{DE076818-A74E-41AD-89BF-9D555A39A247}" type="pres">
      <dgm:prSet presAssocID="{B7F07D2D-7D4D-48AE-BD6B-4687BBB72001}" presName="rootText" presStyleLbl="node2" presStyleIdx="2" presStyleCnt="3">
        <dgm:presLayoutVars>
          <dgm:chPref val="3"/>
        </dgm:presLayoutVars>
      </dgm:prSet>
      <dgm:spPr/>
    </dgm:pt>
    <dgm:pt modelId="{3A13DB28-4C34-4733-B178-A8C19726A047}" type="pres">
      <dgm:prSet presAssocID="{B7F07D2D-7D4D-48AE-BD6B-4687BBB72001}" presName="rootConnector" presStyleLbl="node2" presStyleIdx="2" presStyleCnt="3"/>
      <dgm:spPr/>
    </dgm:pt>
    <dgm:pt modelId="{1191A7C9-EF9F-4548-88BD-024F0EA516C3}" type="pres">
      <dgm:prSet presAssocID="{B7F07D2D-7D4D-48AE-BD6B-4687BBB72001}" presName="hierChild4" presStyleCnt="0"/>
      <dgm:spPr/>
    </dgm:pt>
    <dgm:pt modelId="{6D7485FF-5186-4E1E-86B8-9811753DDF7D}" type="pres">
      <dgm:prSet presAssocID="{B7F07D2D-7D4D-48AE-BD6B-4687BBB72001}" presName="hierChild5" presStyleCnt="0"/>
      <dgm:spPr/>
    </dgm:pt>
    <dgm:pt modelId="{D23917FD-0B50-4886-9B51-B3042BAAC86D}" type="pres">
      <dgm:prSet presAssocID="{4CC8AC71-FF41-4FD5-9833-513041520DB3}" presName="hierChild3" presStyleCnt="0"/>
      <dgm:spPr/>
    </dgm:pt>
  </dgm:ptLst>
  <dgm:cxnLst>
    <dgm:cxn modelId="{9114BF00-2AC0-4624-AE98-6AACC5C614CE}" type="presOf" srcId="{2D485B84-1D60-48AE-B5BE-32BD6A51EE65}" destId="{8BF6642B-4D1F-4C81-8BA6-2E4FDF8E73EB}" srcOrd="0" destOrd="0" presId="urn:microsoft.com/office/officeart/2005/8/layout/orgChart1"/>
    <dgm:cxn modelId="{3DE01AF8-4677-4947-B12A-41B0BD7D83C4}" srcId="{561815D9-6913-4FBD-8757-FD4C4F839180}" destId="{4CC8AC71-FF41-4FD5-9833-513041520DB3}" srcOrd="0" destOrd="0" parTransId="{3F4FB9DA-10B3-4E01-A764-FD8B6DA73C56}" sibTransId="{81D009DC-4D29-4DC8-91B4-27AACC22C03F}"/>
    <dgm:cxn modelId="{FBD11289-2380-4D45-AA4E-89A9A6C54572}" srcId="{4CC8AC71-FF41-4FD5-9833-513041520DB3}" destId="{B9CBF39D-4565-435E-A6BF-E2AD05D47E1B}" srcOrd="0" destOrd="0" parTransId="{49EDDEC3-1A37-4B4B-ACDD-E7CA769EE53A}" sibTransId="{B849489D-C364-432D-94E7-8689016344EC}"/>
    <dgm:cxn modelId="{85A4218D-150C-4725-BF6D-068824F8E1C1}" type="presOf" srcId="{5C02B012-6B37-4C27-BAD1-D41A854D6661}" destId="{73230995-FD72-40BE-991F-2F45C4987616}" srcOrd="0" destOrd="0" presId="urn:microsoft.com/office/officeart/2005/8/layout/orgChart1"/>
    <dgm:cxn modelId="{072FB49B-3FF7-4167-87D0-53AD112B42EB}" type="presOf" srcId="{B9CBF39D-4565-435E-A6BF-E2AD05D47E1B}" destId="{5217A156-99B5-415E-97B0-E40120C35BB5}" srcOrd="1" destOrd="0" presId="urn:microsoft.com/office/officeart/2005/8/layout/orgChart1"/>
    <dgm:cxn modelId="{39293ACF-26DB-45CD-A7C3-0F1B6748F179}" type="presOf" srcId="{4CC8AC71-FF41-4FD5-9833-513041520DB3}" destId="{AC632FA3-CD75-4176-8AA7-4FEECB836D0E}" srcOrd="0" destOrd="0" presId="urn:microsoft.com/office/officeart/2005/8/layout/orgChart1"/>
    <dgm:cxn modelId="{142A005E-7F48-41FD-8F09-0AEEE3CB093C}" type="presOf" srcId="{B7F07D2D-7D4D-48AE-BD6B-4687BBB72001}" destId="{DE076818-A74E-41AD-89BF-9D555A39A247}" srcOrd="0" destOrd="0" presId="urn:microsoft.com/office/officeart/2005/8/layout/orgChart1"/>
    <dgm:cxn modelId="{F474D8D9-3146-477E-8096-700C0645A02F}" type="presOf" srcId="{561815D9-6913-4FBD-8757-FD4C4F839180}" destId="{DD2B4C28-FB97-49A7-AE22-1B6A08C8F2E9}" srcOrd="0" destOrd="0" presId="urn:microsoft.com/office/officeart/2005/8/layout/orgChart1"/>
    <dgm:cxn modelId="{DCA3E4A5-9E41-463E-8D7B-9D7A4B46804C}" srcId="{4CC8AC71-FF41-4FD5-9833-513041520DB3}" destId="{6C0B62DE-C381-4873-A8DF-9AF8C0AB8366}" srcOrd="1" destOrd="0" parTransId="{5C02B012-6B37-4C27-BAD1-D41A854D6661}" sibTransId="{81E09590-1F85-4DBE-9E5E-5A87FB4E9F60}"/>
    <dgm:cxn modelId="{71A0D315-23A6-4747-A2E1-37DC846FF48C}" srcId="{4CC8AC71-FF41-4FD5-9833-513041520DB3}" destId="{B7F07D2D-7D4D-48AE-BD6B-4687BBB72001}" srcOrd="2" destOrd="0" parTransId="{2D485B84-1D60-48AE-B5BE-32BD6A51EE65}" sibTransId="{6DC577DC-EB4D-44FB-B162-B85760380E4F}"/>
    <dgm:cxn modelId="{9AAEFEA7-405F-40BD-B313-8D1EF0506514}" type="presOf" srcId="{4CC8AC71-FF41-4FD5-9833-513041520DB3}" destId="{DB08F808-EBD3-4043-8DBA-72CCC282A20E}" srcOrd="1" destOrd="0" presId="urn:microsoft.com/office/officeart/2005/8/layout/orgChart1"/>
    <dgm:cxn modelId="{B24EA965-A74D-4A48-879D-B34511715CCE}" type="presOf" srcId="{B9CBF39D-4565-435E-A6BF-E2AD05D47E1B}" destId="{B8CEADF6-764B-4BFE-A768-A846C0AD34F7}" srcOrd="0" destOrd="0" presId="urn:microsoft.com/office/officeart/2005/8/layout/orgChart1"/>
    <dgm:cxn modelId="{FEBA1BA5-E1BF-453E-A018-00BF5FC70B13}" type="presOf" srcId="{B7F07D2D-7D4D-48AE-BD6B-4687BBB72001}" destId="{3A13DB28-4C34-4733-B178-A8C19726A047}" srcOrd="1" destOrd="0" presId="urn:microsoft.com/office/officeart/2005/8/layout/orgChart1"/>
    <dgm:cxn modelId="{96D0B2F4-9EA9-46D2-BFF6-5A061C1F122E}" type="presOf" srcId="{49EDDEC3-1A37-4B4B-ACDD-E7CA769EE53A}" destId="{AA4BDBA0-AE30-4D59-A5C5-A3758B36689A}" srcOrd="0" destOrd="0" presId="urn:microsoft.com/office/officeart/2005/8/layout/orgChart1"/>
    <dgm:cxn modelId="{FDB3CB49-A69B-4A15-AC0D-04CCB93D93DA}" type="presOf" srcId="{6C0B62DE-C381-4873-A8DF-9AF8C0AB8366}" destId="{D4CFB2F4-290A-4F82-8D5E-8130D069344A}" srcOrd="0" destOrd="0" presId="urn:microsoft.com/office/officeart/2005/8/layout/orgChart1"/>
    <dgm:cxn modelId="{6CD360CE-7659-4E6B-AA29-9FC23B6BB8C3}" type="presOf" srcId="{6C0B62DE-C381-4873-A8DF-9AF8C0AB8366}" destId="{9836EE5F-56B4-43CC-ADEC-84D9DC3490D2}" srcOrd="1" destOrd="0" presId="urn:microsoft.com/office/officeart/2005/8/layout/orgChart1"/>
    <dgm:cxn modelId="{1B56E79D-3AF3-4E4F-9C56-ED5027C48C5C}" type="presParOf" srcId="{DD2B4C28-FB97-49A7-AE22-1B6A08C8F2E9}" destId="{BFD6B04F-3B26-4E02-9441-ED14E343DD23}" srcOrd="0" destOrd="0" presId="urn:microsoft.com/office/officeart/2005/8/layout/orgChart1"/>
    <dgm:cxn modelId="{35217665-0FD8-43C2-BDAD-E46AB6273BFD}" type="presParOf" srcId="{BFD6B04F-3B26-4E02-9441-ED14E343DD23}" destId="{BBEBB7E0-9D20-4266-AB1D-290ED556D1CB}" srcOrd="0" destOrd="0" presId="urn:microsoft.com/office/officeart/2005/8/layout/orgChart1"/>
    <dgm:cxn modelId="{A682A7E5-E277-429C-95B9-7135E9351406}" type="presParOf" srcId="{BBEBB7E0-9D20-4266-AB1D-290ED556D1CB}" destId="{AC632FA3-CD75-4176-8AA7-4FEECB836D0E}" srcOrd="0" destOrd="0" presId="urn:microsoft.com/office/officeart/2005/8/layout/orgChart1"/>
    <dgm:cxn modelId="{EE9590C4-EEC2-49A1-BC78-E37BD3159F58}" type="presParOf" srcId="{BBEBB7E0-9D20-4266-AB1D-290ED556D1CB}" destId="{DB08F808-EBD3-4043-8DBA-72CCC282A20E}" srcOrd="1" destOrd="0" presId="urn:microsoft.com/office/officeart/2005/8/layout/orgChart1"/>
    <dgm:cxn modelId="{E3F858AA-3B15-49B4-8865-2CD53C7567CD}" type="presParOf" srcId="{BFD6B04F-3B26-4E02-9441-ED14E343DD23}" destId="{D08C21C4-6D22-46C4-8AD0-4F1BCAF77A89}" srcOrd="1" destOrd="0" presId="urn:microsoft.com/office/officeart/2005/8/layout/orgChart1"/>
    <dgm:cxn modelId="{8F369A01-6D98-493D-B5D7-EDBD587335EF}" type="presParOf" srcId="{D08C21C4-6D22-46C4-8AD0-4F1BCAF77A89}" destId="{AA4BDBA0-AE30-4D59-A5C5-A3758B36689A}" srcOrd="0" destOrd="0" presId="urn:microsoft.com/office/officeart/2005/8/layout/orgChart1"/>
    <dgm:cxn modelId="{CC3F853E-1C84-4940-B8D4-3C45915448EF}" type="presParOf" srcId="{D08C21C4-6D22-46C4-8AD0-4F1BCAF77A89}" destId="{E326CDBC-5014-46B2-9DFC-5EFAD8C05D82}" srcOrd="1" destOrd="0" presId="urn:microsoft.com/office/officeart/2005/8/layout/orgChart1"/>
    <dgm:cxn modelId="{534C0B09-C285-434F-BF2E-EBCDEBEE1ECE}" type="presParOf" srcId="{E326CDBC-5014-46B2-9DFC-5EFAD8C05D82}" destId="{1205DB3E-3097-4293-98A6-80942C890FAC}" srcOrd="0" destOrd="0" presId="urn:microsoft.com/office/officeart/2005/8/layout/orgChart1"/>
    <dgm:cxn modelId="{4FF0957D-5658-4AB3-A6A5-29BF2BAB1189}" type="presParOf" srcId="{1205DB3E-3097-4293-98A6-80942C890FAC}" destId="{B8CEADF6-764B-4BFE-A768-A846C0AD34F7}" srcOrd="0" destOrd="0" presId="urn:microsoft.com/office/officeart/2005/8/layout/orgChart1"/>
    <dgm:cxn modelId="{CF3BAA86-8C30-4895-8719-4807ED8B6EB5}" type="presParOf" srcId="{1205DB3E-3097-4293-98A6-80942C890FAC}" destId="{5217A156-99B5-415E-97B0-E40120C35BB5}" srcOrd="1" destOrd="0" presId="urn:microsoft.com/office/officeart/2005/8/layout/orgChart1"/>
    <dgm:cxn modelId="{D568A488-10A7-4D11-8E06-5FAB5ED62373}" type="presParOf" srcId="{E326CDBC-5014-46B2-9DFC-5EFAD8C05D82}" destId="{848E78F8-8181-48BC-BD13-0DEE7FA06FB6}" srcOrd="1" destOrd="0" presId="urn:microsoft.com/office/officeart/2005/8/layout/orgChart1"/>
    <dgm:cxn modelId="{F57AEA78-F5BD-4EE6-9556-95C36C3B74FA}" type="presParOf" srcId="{E326CDBC-5014-46B2-9DFC-5EFAD8C05D82}" destId="{885F0691-D643-411D-9AFB-18A042F7B891}" srcOrd="2" destOrd="0" presId="urn:microsoft.com/office/officeart/2005/8/layout/orgChart1"/>
    <dgm:cxn modelId="{A67D486B-AD93-4E59-85B5-6D8947275184}" type="presParOf" srcId="{D08C21C4-6D22-46C4-8AD0-4F1BCAF77A89}" destId="{73230995-FD72-40BE-991F-2F45C4987616}" srcOrd="2" destOrd="0" presId="urn:microsoft.com/office/officeart/2005/8/layout/orgChart1"/>
    <dgm:cxn modelId="{6F9D656B-A03B-47B7-B2A5-5B1DAD87843B}" type="presParOf" srcId="{D08C21C4-6D22-46C4-8AD0-4F1BCAF77A89}" destId="{A973AE8E-FE4F-4A29-9FBF-2739E9486AAE}" srcOrd="3" destOrd="0" presId="urn:microsoft.com/office/officeart/2005/8/layout/orgChart1"/>
    <dgm:cxn modelId="{60030CBB-E9CC-46C6-8F95-9920C799589A}" type="presParOf" srcId="{A973AE8E-FE4F-4A29-9FBF-2739E9486AAE}" destId="{8ECA021C-4E5A-4B88-8EF3-1172E3FE0B40}" srcOrd="0" destOrd="0" presId="urn:microsoft.com/office/officeart/2005/8/layout/orgChart1"/>
    <dgm:cxn modelId="{78862FFC-E0AB-4122-A343-120973F256B3}" type="presParOf" srcId="{8ECA021C-4E5A-4B88-8EF3-1172E3FE0B40}" destId="{D4CFB2F4-290A-4F82-8D5E-8130D069344A}" srcOrd="0" destOrd="0" presId="urn:microsoft.com/office/officeart/2005/8/layout/orgChart1"/>
    <dgm:cxn modelId="{C4D2E319-293A-40F8-8AD8-799957B7E4FE}" type="presParOf" srcId="{8ECA021C-4E5A-4B88-8EF3-1172E3FE0B40}" destId="{9836EE5F-56B4-43CC-ADEC-84D9DC3490D2}" srcOrd="1" destOrd="0" presId="urn:microsoft.com/office/officeart/2005/8/layout/orgChart1"/>
    <dgm:cxn modelId="{A78AEE33-CB20-41BB-BFC7-81F834DB25EA}" type="presParOf" srcId="{A973AE8E-FE4F-4A29-9FBF-2739E9486AAE}" destId="{6911B4C5-070D-42A8-9FBB-6973091BD30A}" srcOrd="1" destOrd="0" presId="urn:microsoft.com/office/officeart/2005/8/layout/orgChart1"/>
    <dgm:cxn modelId="{58BFBD37-17D2-4023-8179-71A65C9E1C2E}" type="presParOf" srcId="{A973AE8E-FE4F-4A29-9FBF-2739E9486AAE}" destId="{88699C97-1CE9-4FAB-8D29-6B6681692DF9}" srcOrd="2" destOrd="0" presId="urn:microsoft.com/office/officeart/2005/8/layout/orgChart1"/>
    <dgm:cxn modelId="{6676BCA5-59E2-496C-95E7-87AB063D385E}" type="presParOf" srcId="{D08C21C4-6D22-46C4-8AD0-4F1BCAF77A89}" destId="{8BF6642B-4D1F-4C81-8BA6-2E4FDF8E73EB}" srcOrd="4" destOrd="0" presId="urn:microsoft.com/office/officeart/2005/8/layout/orgChart1"/>
    <dgm:cxn modelId="{A09FFCD8-8274-4473-ACB6-60695BF0859F}" type="presParOf" srcId="{D08C21C4-6D22-46C4-8AD0-4F1BCAF77A89}" destId="{8126E64B-C488-402F-AA7B-2EF120C0D3CB}" srcOrd="5" destOrd="0" presId="urn:microsoft.com/office/officeart/2005/8/layout/orgChart1"/>
    <dgm:cxn modelId="{87C08FD0-4DBC-4F0A-95F8-159D08C4F8F7}" type="presParOf" srcId="{8126E64B-C488-402F-AA7B-2EF120C0D3CB}" destId="{D22A8658-92B2-45E6-9554-865EEFE7F2AC}" srcOrd="0" destOrd="0" presId="urn:microsoft.com/office/officeart/2005/8/layout/orgChart1"/>
    <dgm:cxn modelId="{5A2435A9-977F-4772-84A9-D1E651D6941C}" type="presParOf" srcId="{D22A8658-92B2-45E6-9554-865EEFE7F2AC}" destId="{DE076818-A74E-41AD-89BF-9D555A39A247}" srcOrd="0" destOrd="0" presId="urn:microsoft.com/office/officeart/2005/8/layout/orgChart1"/>
    <dgm:cxn modelId="{EAEEFFA6-AFE5-4440-B82B-93F8A5CB3265}" type="presParOf" srcId="{D22A8658-92B2-45E6-9554-865EEFE7F2AC}" destId="{3A13DB28-4C34-4733-B178-A8C19726A047}" srcOrd="1" destOrd="0" presId="urn:microsoft.com/office/officeart/2005/8/layout/orgChart1"/>
    <dgm:cxn modelId="{38651141-9137-4651-ACCE-B3BD111F7BB0}" type="presParOf" srcId="{8126E64B-C488-402F-AA7B-2EF120C0D3CB}" destId="{1191A7C9-EF9F-4548-88BD-024F0EA516C3}" srcOrd="1" destOrd="0" presId="urn:microsoft.com/office/officeart/2005/8/layout/orgChart1"/>
    <dgm:cxn modelId="{9185E708-97F2-478F-9B4A-9F75508689C7}" type="presParOf" srcId="{8126E64B-C488-402F-AA7B-2EF120C0D3CB}" destId="{6D7485FF-5186-4E1E-86B8-9811753DDF7D}" srcOrd="2" destOrd="0" presId="urn:microsoft.com/office/officeart/2005/8/layout/orgChart1"/>
    <dgm:cxn modelId="{4A246E26-413F-426D-8756-0046EDA945C0}" type="presParOf" srcId="{BFD6B04F-3B26-4E02-9441-ED14E343DD23}" destId="{D23917FD-0B50-4886-9B51-B3042BAAC86D}"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l">
              <a:buClrTx/>
              <a:defRPr sz="1200" b="0"/>
            </a:lvl1pPr>
          </a:lstStyle>
          <a:p>
            <a:endParaRPr lang="en-US"/>
          </a:p>
        </p:txBody>
      </p:sp>
      <p:sp>
        <p:nvSpPr>
          <p:cNvPr id="3993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buClrTx/>
              <a:defRPr sz="1200" b="0"/>
            </a:lvl1pPr>
          </a:lstStyle>
          <a:p>
            <a:endParaRPr lang="en-US"/>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l">
              <a:buClrTx/>
              <a:defRPr sz="1200" b="0"/>
            </a:lvl1pPr>
          </a:lstStyle>
          <a:p>
            <a:endParaRPr lang="en-US"/>
          </a:p>
        </p:txBody>
      </p:sp>
      <p:sp>
        <p:nvSpPr>
          <p:cNvPr id="3994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buClrTx/>
              <a:defRPr sz="1200" b="0"/>
            </a:lvl1pPr>
          </a:lstStyle>
          <a:p>
            <a:fld id="{4AAF9D98-DECB-40FF-B534-4BC55A0092DA}" type="slidenum">
              <a:rPr lang="en-US"/>
              <a:pPr/>
              <a:t>‹#›</a:t>
            </a:fld>
            <a:endParaRPr lang="en-US"/>
          </a:p>
        </p:txBody>
      </p:sp>
    </p:spTree>
    <p:extLst>
      <p:ext uri="{BB962C8B-B14F-4D97-AF65-F5344CB8AC3E}">
        <p14:creationId xmlns:p14="http://schemas.microsoft.com/office/powerpoint/2010/main" val="41074366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1C554-F6D9-4050-91CF-96D4A5CA29A7}" type="slidenum">
              <a:rPr lang="en-US"/>
              <a:pPr/>
              <a:t>1</a:t>
            </a:fld>
            <a:endParaRPr lang="en-US"/>
          </a:p>
        </p:txBody>
      </p:sp>
      <p:sp>
        <p:nvSpPr>
          <p:cNvPr id="1567746" name="Rectangle 2"/>
          <p:cNvSpPr>
            <a:spLocks noGrp="1" noRot="1" noChangeAspect="1" noChangeArrowheads="1" noTextEdit="1"/>
          </p:cNvSpPr>
          <p:nvPr>
            <p:ph type="sldImg"/>
          </p:nvPr>
        </p:nvSpPr>
        <p:spPr>
          <a:ln/>
        </p:spPr>
      </p:sp>
      <p:sp>
        <p:nvSpPr>
          <p:cNvPr id="156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126D9-9FC5-4D7A-B75F-A1B0AAAA0D36}" type="slidenum">
              <a:rPr lang="en-US"/>
              <a:pPr/>
              <a:t>10</a:t>
            </a:fld>
            <a:endParaRPr lang="en-US"/>
          </a:p>
        </p:txBody>
      </p:sp>
      <p:sp>
        <p:nvSpPr>
          <p:cNvPr id="1623042" name="Rectangle 2"/>
          <p:cNvSpPr>
            <a:spLocks noGrp="1" noRot="1" noChangeAspect="1" noChangeArrowheads="1" noTextEdit="1"/>
          </p:cNvSpPr>
          <p:nvPr>
            <p:ph type="sldImg"/>
          </p:nvPr>
        </p:nvSpPr>
        <p:spPr>
          <a:ln/>
        </p:spPr>
      </p:sp>
      <p:sp>
        <p:nvSpPr>
          <p:cNvPr id="162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0C411-0ECA-4DD8-998A-A43A74C88C0C}" type="slidenum">
              <a:rPr lang="en-US"/>
              <a:pPr/>
              <a:t>100</a:t>
            </a:fld>
            <a:endParaRPr lang="en-US"/>
          </a:p>
        </p:txBody>
      </p:sp>
      <p:sp>
        <p:nvSpPr>
          <p:cNvPr id="1817602" name="Rectangle 2"/>
          <p:cNvSpPr>
            <a:spLocks noGrp="1" noRot="1" noChangeAspect="1" noChangeArrowheads="1" noTextEdit="1"/>
          </p:cNvSpPr>
          <p:nvPr>
            <p:ph type="sldImg"/>
          </p:nvPr>
        </p:nvSpPr>
        <p:spPr>
          <a:ln/>
        </p:spPr>
      </p:sp>
      <p:sp>
        <p:nvSpPr>
          <p:cNvPr id="181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D7A1E-5DFB-49D7-ADB5-F38DADF40DBA}" type="slidenum">
              <a:rPr lang="en-US"/>
              <a:pPr/>
              <a:t>101</a:t>
            </a:fld>
            <a:endParaRPr lang="en-US"/>
          </a:p>
        </p:txBody>
      </p:sp>
      <p:sp>
        <p:nvSpPr>
          <p:cNvPr id="1819650" name="Rectangle 2"/>
          <p:cNvSpPr>
            <a:spLocks noGrp="1" noRot="1" noChangeAspect="1" noChangeArrowheads="1" noTextEdit="1"/>
          </p:cNvSpPr>
          <p:nvPr>
            <p:ph type="sldImg"/>
          </p:nvPr>
        </p:nvSpPr>
        <p:spPr>
          <a:ln/>
        </p:spPr>
      </p:sp>
      <p:sp>
        <p:nvSpPr>
          <p:cNvPr id="181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E1C89-67CC-4D76-A50F-227638F84F82}" type="slidenum">
              <a:rPr lang="en-US"/>
              <a:pPr/>
              <a:t>102</a:t>
            </a:fld>
            <a:endParaRPr lang="en-US"/>
          </a:p>
        </p:txBody>
      </p:sp>
      <p:sp>
        <p:nvSpPr>
          <p:cNvPr id="1821698" name="Rectangle 2"/>
          <p:cNvSpPr>
            <a:spLocks noGrp="1" noRot="1" noChangeAspect="1" noChangeArrowheads="1" noTextEdit="1"/>
          </p:cNvSpPr>
          <p:nvPr>
            <p:ph type="sldImg"/>
          </p:nvPr>
        </p:nvSpPr>
        <p:spPr>
          <a:ln/>
        </p:spPr>
      </p:sp>
      <p:sp>
        <p:nvSpPr>
          <p:cNvPr id="182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48342-1882-4693-AACD-CDF2C1A72288}" type="slidenum">
              <a:rPr lang="en-US"/>
              <a:pPr/>
              <a:t>103</a:t>
            </a:fld>
            <a:endParaRPr lang="en-US"/>
          </a:p>
        </p:txBody>
      </p:sp>
      <p:sp>
        <p:nvSpPr>
          <p:cNvPr id="1823746" name="Rectangle 2"/>
          <p:cNvSpPr>
            <a:spLocks noGrp="1" noRot="1" noChangeAspect="1" noChangeArrowheads="1" noTextEdit="1"/>
          </p:cNvSpPr>
          <p:nvPr>
            <p:ph type="sldImg"/>
          </p:nvPr>
        </p:nvSpPr>
        <p:spPr>
          <a:ln/>
        </p:spPr>
      </p:sp>
      <p:sp>
        <p:nvSpPr>
          <p:cNvPr id="182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10FD3-881F-4C60-9A0A-D5F80485B2AA}" type="slidenum">
              <a:rPr lang="en-US"/>
              <a:pPr/>
              <a:t>104</a:t>
            </a:fld>
            <a:endParaRPr lang="en-US"/>
          </a:p>
        </p:txBody>
      </p:sp>
      <p:sp>
        <p:nvSpPr>
          <p:cNvPr id="1825794" name="Rectangle 2"/>
          <p:cNvSpPr>
            <a:spLocks noGrp="1" noRot="1" noChangeAspect="1" noChangeArrowheads="1" noTextEdit="1"/>
          </p:cNvSpPr>
          <p:nvPr>
            <p:ph type="sldImg"/>
          </p:nvPr>
        </p:nvSpPr>
        <p:spPr>
          <a:ln/>
        </p:spPr>
      </p:sp>
      <p:sp>
        <p:nvSpPr>
          <p:cNvPr id="182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09AB1-C953-40FB-BC7C-E309EC98AB48}" type="slidenum">
              <a:rPr lang="en-US"/>
              <a:pPr/>
              <a:t>105</a:t>
            </a:fld>
            <a:endParaRPr lang="en-US"/>
          </a:p>
        </p:txBody>
      </p:sp>
      <p:sp>
        <p:nvSpPr>
          <p:cNvPr id="1827842" name="Rectangle 2"/>
          <p:cNvSpPr>
            <a:spLocks noGrp="1" noRot="1" noChangeAspect="1" noChangeArrowheads="1" noTextEdit="1"/>
          </p:cNvSpPr>
          <p:nvPr>
            <p:ph type="sldImg"/>
          </p:nvPr>
        </p:nvSpPr>
        <p:spPr>
          <a:ln/>
        </p:spPr>
      </p:sp>
      <p:sp>
        <p:nvSpPr>
          <p:cNvPr id="182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65B42-2B7A-4322-92C5-A89166F042DE}" type="slidenum">
              <a:rPr lang="en-US"/>
              <a:pPr/>
              <a:t>106</a:t>
            </a:fld>
            <a:endParaRPr lang="en-US"/>
          </a:p>
        </p:txBody>
      </p:sp>
      <p:sp>
        <p:nvSpPr>
          <p:cNvPr id="1829890" name="Rectangle 2"/>
          <p:cNvSpPr>
            <a:spLocks noGrp="1" noRot="1" noChangeAspect="1" noChangeArrowheads="1" noTextEdit="1"/>
          </p:cNvSpPr>
          <p:nvPr>
            <p:ph type="sldImg"/>
          </p:nvPr>
        </p:nvSpPr>
        <p:spPr>
          <a:ln/>
        </p:spPr>
      </p:sp>
      <p:sp>
        <p:nvSpPr>
          <p:cNvPr id="182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FD7D2-AB19-4760-8C3B-2E0D222DBDFD}" type="slidenum">
              <a:rPr lang="en-US"/>
              <a:pPr/>
              <a:t>107</a:t>
            </a:fld>
            <a:endParaRPr lang="en-US"/>
          </a:p>
        </p:txBody>
      </p:sp>
      <p:sp>
        <p:nvSpPr>
          <p:cNvPr id="1836034" name="Rectangle 2"/>
          <p:cNvSpPr>
            <a:spLocks noGrp="1" noRot="1" noChangeAspect="1" noChangeArrowheads="1" noTextEdit="1"/>
          </p:cNvSpPr>
          <p:nvPr>
            <p:ph type="sldImg"/>
          </p:nvPr>
        </p:nvSpPr>
        <p:spPr>
          <a:ln/>
        </p:spPr>
      </p:sp>
      <p:sp>
        <p:nvSpPr>
          <p:cNvPr id="183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B04CF-86B3-4224-82E9-EA43AA665BDE}" type="slidenum">
              <a:rPr lang="en-US"/>
              <a:pPr/>
              <a:t>108</a:t>
            </a:fld>
            <a:endParaRPr lang="en-US"/>
          </a:p>
        </p:txBody>
      </p:sp>
      <p:sp>
        <p:nvSpPr>
          <p:cNvPr id="1831938" name="Rectangle 2"/>
          <p:cNvSpPr>
            <a:spLocks noGrp="1" noRot="1" noChangeAspect="1" noChangeArrowheads="1" noTextEdit="1"/>
          </p:cNvSpPr>
          <p:nvPr>
            <p:ph type="sldImg"/>
          </p:nvPr>
        </p:nvSpPr>
        <p:spPr>
          <a:ln/>
        </p:spPr>
      </p:sp>
      <p:sp>
        <p:nvSpPr>
          <p:cNvPr id="183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9911E-7B22-41A0-9E03-60EC6793DDCD}" type="slidenum">
              <a:rPr lang="en-US"/>
              <a:pPr/>
              <a:t>109</a:t>
            </a:fld>
            <a:endParaRPr lang="en-US"/>
          </a:p>
        </p:txBody>
      </p:sp>
      <p:sp>
        <p:nvSpPr>
          <p:cNvPr id="1833986" name="Rectangle 2"/>
          <p:cNvSpPr>
            <a:spLocks noGrp="1" noRot="1" noChangeAspect="1" noChangeArrowheads="1" noTextEdit="1"/>
          </p:cNvSpPr>
          <p:nvPr>
            <p:ph type="sldImg"/>
          </p:nvPr>
        </p:nvSpPr>
        <p:spPr>
          <a:ln/>
        </p:spPr>
      </p:sp>
      <p:sp>
        <p:nvSpPr>
          <p:cNvPr id="183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D5634-BD9F-4380-AA62-D0995789ADBB}" type="slidenum">
              <a:rPr lang="en-US"/>
              <a:pPr/>
              <a:t>11</a:t>
            </a:fld>
            <a:endParaRPr lang="en-US"/>
          </a:p>
        </p:txBody>
      </p:sp>
      <p:sp>
        <p:nvSpPr>
          <p:cNvPr id="1481730" name="Rectangle 2"/>
          <p:cNvSpPr>
            <a:spLocks noGrp="1" noRot="1" noChangeAspect="1" noChangeArrowheads="1" noTextEdit="1"/>
          </p:cNvSpPr>
          <p:nvPr>
            <p:ph type="sldImg"/>
          </p:nvPr>
        </p:nvSpPr>
        <p:spPr>
          <a:ln/>
        </p:spPr>
      </p:sp>
      <p:sp>
        <p:nvSpPr>
          <p:cNvPr id="148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89EB2-235A-4C31-9C43-F81E7A31DD74}" type="slidenum">
              <a:rPr lang="en-US"/>
              <a:pPr/>
              <a:t>12</a:t>
            </a:fld>
            <a:endParaRPr lang="en-US"/>
          </a:p>
        </p:txBody>
      </p:sp>
      <p:sp>
        <p:nvSpPr>
          <p:cNvPr id="1406978" name="Rectangle 2"/>
          <p:cNvSpPr>
            <a:spLocks noGrp="1" noRot="1" noChangeAspect="1" noChangeArrowheads="1" noTextEdit="1"/>
          </p:cNvSpPr>
          <p:nvPr>
            <p:ph type="sldImg"/>
          </p:nvPr>
        </p:nvSpPr>
        <p:spPr>
          <a:ln/>
        </p:spPr>
      </p:sp>
      <p:sp>
        <p:nvSpPr>
          <p:cNvPr id="140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E6200-5F97-4B3C-A9FF-92844A32167E}" type="slidenum">
              <a:rPr lang="en-US"/>
              <a:pPr/>
              <a:t>13</a:t>
            </a:fld>
            <a:endParaRPr lang="en-US"/>
          </a:p>
        </p:txBody>
      </p:sp>
      <p:sp>
        <p:nvSpPr>
          <p:cNvPr id="1577986" name="Rectangle 2"/>
          <p:cNvSpPr>
            <a:spLocks noGrp="1" noRot="1" noChangeAspect="1" noChangeArrowheads="1" noTextEdit="1"/>
          </p:cNvSpPr>
          <p:nvPr>
            <p:ph type="sldImg"/>
          </p:nvPr>
        </p:nvSpPr>
        <p:spPr>
          <a:ln/>
        </p:spPr>
      </p:sp>
      <p:sp>
        <p:nvSpPr>
          <p:cNvPr id="157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FB198-6134-4634-9E2C-A0F947A39ADF}" type="slidenum">
              <a:rPr lang="en-US"/>
              <a:pPr/>
              <a:t>14</a:t>
            </a:fld>
            <a:endParaRPr lang="en-US"/>
          </a:p>
        </p:txBody>
      </p:sp>
      <p:sp>
        <p:nvSpPr>
          <p:cNvPr id="1633282" name="Rectangle 2"/>
          <p:cNvSpPr>
            <a:spLocks noGrp="1" noRot="1" noChangeAspect="1" noChangeArrowheads="1" noTextEdit="1"/>
          </p:cNvSpPr>
          <p:nvPr>
            <p:ph type="sldImg"/>
          </p:nvPr>
        </p:nvSpPr>
        <p:spPr>
          <a:ln/>
        </p:spPr>
      </p:sp>
      <p:sp>
        <p:nvSpPr>
          <p:cNvPr id="163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92A51-3095-420B-A8FA-7B2DC00E023E}" type="slidenum">
              <a:rPr lang="en-US"/>
              <a:pPr/>
              <a:t>15</a:t>
            </a:fld>
            <a:endParaRPr lang="en-US"/>
          </a:p>
        </p:txBody>
      </p:sp>
      <p:sp>
        <p:nvSpPr>
          <p:cNvPr id="1635330" name="Rectangle 2"/>
          <p:cNvSpPr>
            <a:spLocks noGrp="1" noRot="1" noChangeAspect="1" noChangeArrowheads="1" noTextEdit="1"/>
          </p:cNvSpPr>
          <p:nvPr>
            <p:ph type="sldImg"/>
          </p:nvPr>
        </p:nvSpPr>
        <p:spPr>
          <a:ln/>
        </p:spPr>
      </p:sp>
      <p:sp>
        <p:nvSpPr>
          <p:cNvPr id="163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DD02E-4369-4E08-AEF5-6E4AF94EC4C3}" type="slidenum">
              <a:rPr lang="en-US"/>
              <a:pPr/>
              <a:t>16</a:t>
            </a:fld>
            <a:endParaRPr lang="en-US"/>
          </a:p>
        </p:txBody>
      </p:sp>
      <p:sp>
        <p:nvSpPr>
          <p:cNvPr id="1637378" name="Rectangle 2"/>
          <p:cNvSpPr>
            <a:spLocks noGrp="1" noRot="1" noChangeAspect="1" noChangeArrowheads="1" noTextEdit="1"/>
          </p:cNvSpPr>
          <p:nvPr>
            <p:ph type="sldImg"/>
          </p:nvPr>
        </p:nvSpPr>
        <p:spPr>
          <a:ln/>
        </p:spPr>
      </p:sp>
      <p:sp>
        <p:nvSpPr>
          <p:cNvPr id="163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8D86D-0574-4BF7-9122-DBF7F4EB2873}" type="slidenum">
              <a:rPr lang="en-US"/>
              <a:pPr/>
              <a:t>17</a:t>
            </a:fld>
            <a:endParaRPr lang="en-US"/>
          </a:p>
        </p:txBody>
      </p:sp>
      <p:sp>
        <p:nvSpPr>
          <p:cNvPr id="1639426" name="Rectangle 2"/>
          <p:cNvSpPr>
            <a:spLocks noGrp="1" noRot="1" noChangeAspect="1" noChangeArrowheads="1" noTextEdit="1"/>
          </p:cNvSpPr>
          <p:nvPr>
            <p:ph type="sldImg"/>
          </p:nvPr>
        </p:nvSpPr>
        <p:spPr>
          <a:ln/>
        </p:spPr>
      </p:sp>
      <p:sp>
        <p:nvSpPr>
          <p:cNvPr id="163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FBFC2-CFA2-4258-B8B6-33039FFF287E}" type="slidenum">
              <a:rPr lang="en-US"/>
              <a:pPr/>
              <a:t>18</a:t>
            </a:fld>
            <a:endParaRPr lang="en-US"/>
          </a:p>
        </p:txBody>
      </p:sp>
      <p:sp>
        <p:nvSpPr>
          <p:cNvPr id="1641474" name="Rectangle 2"/>
          <p:cNvSpPr>
            <a:spLocks noGrp="1" noRot="1" noChangeAspect="1" noChangeArrowheads="1" noTextEdit="1"/>
          </p:cNvSpPr>
          <p:nvPr>
            <p:ph type="sldImg"/>
          </p:nvPr>
        </p:nvSpPr>
        <p:spPr>
          <a:ln/>
        </p:spPr>
      </p:sp>
      <p:sp>
        <p:nvSpPr>
          <p:cNvPr id="164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C4567-A26E-4604-8FE5-20A7BE27A6D2}" type="slidenum">
              <a:rPr lang="en-US"/>
              <a:pPr/>
              <a:t>19</a:t>
            </a:fld>
            <a:endParaRPr lang="en-US"/>
          </a:p>
        </p:txBody>
      </p:sp>
      <p:sp>
        <p:nvSpPr>
          <p:cNvPr id="1643522" name="Rectangle 2"/>
          <p:cNvSpPr>
            <a:spLocks noGrp="1" noRot="1" noChangeAspect="1" noChangeArrowheads="1" noTextEdit="1"/>
          </p:cNvSpPr>
          <p:nvPr>
            <p:ph type="sldImg"/>
          </p:nvPr>
        </p:nvSpPr>
        <p:spPr>
          <a:ln/>
        </p:spPr>
      </p:sp>
      <p:sp>
        <p:nvSpPr>
          <p:cNvPr id="164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4BF29-155D-409A-89AF-3AC9BE638B78}" type="slidenum">
              <a:rPr lang="en-US"/>
              <a:pPr/>
              <a:t>2</a:t>
            </a:fld>
            <a:endParaRPr lang="en-US"/>
          </a:p>
        </p:txBody>
      </p:sp>
      <p:sp>
        <p:nvSpPr>
          <p:cNvPr id="1569794" name="Rectangle 2"/>
          <p:cNvSpPr>
            <a:spLocks noGrp="1" noRot="1" noChangeAspect="1" noChangeArrowheads="1" noTextEdit="1"/>
          </p:cNvSpPr>
          <p:nvPr>
            <p:ph type="sldImg"/>
          </p:nvPr>
        </p:nvSpPr>
        <p:spPr>
          <a:ln/>
        </p:spPr>
      </p:sp>
      <p:sp>
        <p:nvSpPr>
          <p:cNvPr id="156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726DF-459E-4454-91B9-7EC2EF072826}" type="slidenum">
              <a:rPr lang="en-US"/>
              <a:pPr/>
              <a:t>20</a:t>
            </a:fld>
            <a:endParaRPr lang="en-US"/>
          </a:p>
        </p:txBody>
      </p:sp>
      <p:sp>
        <p:nvSpPr>
          <p:cNvPr id="1645570" name="Rectangle 2"/>
          <p:cNvSpPr>
            <a:spLocks noGrp="1" noRot="1" noChangeAspect="1" noChangeArrowheads="1" noTextEdit="1"/>
          </p:cNvSpPr>
          <p:nvPr>
            <p:ph type="sldImg"/>
          </p:nvPr>
        </p:nvSpPr>
        <p:spPr>
          <a:ln/>
        </p:spPr>
      </p:sp>
      <p:sp>
        <p:nvSpPr>
          <p:cNvPr id="164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5539D-52F5-4697-AD62-E51BAD56F64A}" type="slidenum">
              <a:rPr lang="en-US"/>
              <a:pPr/>
              <a:t>21</a:t>
            </a:fld>
            <a:endParaRPr lang="en-US"/>
          </a:p>
        </p:txBody>
      </p:sp>
      <p:sp>
        <p:nvSpPr>
          <p:cNvPr id="1647618" name="Rectangle 2"/>
          <p:cNvSpPr>
            <a:spLocks noGrp="1" noRot="1" noChangeAspect="1" noChangeArrowheads="1" noTextEdit="1"/>
          </p:cNvSpPr>
          <p:nvPr>
            <p:ph type="sldImg"/>
          </p:nvPr>
        </p:nvSpPr>
        <p:spPr>
          <a:ln/>
        </p:spPr>
      </p:sp>
      <p:sp>
        <p:nvSpPr>
          <p:cNvPr id="164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A0E5D-EA74-41EE-AC62-B6656D6F2F63}" type="slidenum">
              <a:rPr lang="en-US"/>
              <a:pPr/>
              <a:t>22</a:t>
            </a:fld>
            <a:endParaRPr lang="en-US"/>
          </a:p>
        </p:txBody>
      </p:sp>
      <p:sp>
        <p:nvSpPr>
          <p:cNvPr id="1649666" name="Rectangle 2"/>
          <p:cNvSpPr>
            <a:spLocks noGrp="1" noRot="1" noChangeAspect="1" noChangeArrowheads="1" noTextEdit="1"/>
          </p:cNvSpPr>
          <p:nvPr>
            <p:ph type="sldImg"/>
          </p:nvPr>
        </p:nvSpPr>
        <p:spPr>
          <a:ln/>
        </p:spPr>
      </p:sp>
      <p:sp>
        <p:nvSpPr>
          <p:cNvPr id="164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F07BD-053B-4BA2-93FF-74B5CC454EE3}" type="slidenum">
              <a:rPr lang="en-US"/>
              <a:pPr/>
              <a:t>23</a:t>
            </a:fld>
            <a:endParaRPr lang="en-US"/>
          </a:p>
        </p:txBody>
      </p:sp>
      <p:sp>
        <p:nvSpPr>
          <p:cNvPr id="1651714" name="Rectangle 2"/>
          <p:cNvSpPr>
            <a:spLocks noGrp="1" noRot="1" noChangeAspect="1" noChangeArrowheads="1" noTextEdit="1"/>
          </p:cNvSpPr>
          <p:nvPr>
            <p:ph type="sldImg"/>
          </p:nvPr>
        </p:nvSpPr>
        <p:spPr>
          <a:ln/>
        </p:spPr>
      </p:sp>
      <p:sp>
        <p:nvSpPr>
          <p:cNvPr id="165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27E72-9FDD-40DF-AFCB-60A6EC2129AA}" type="slidenum">
              <a:rPr lang="en-US"/>
              <a:pPr/>
              <a:t>24</a:t>
            </a:fld>
            <a:endParaRPr lang="en-US"/>
          </a:p>
        </p:txBody>
      </p:sp>
      <p:sp>
        <p:nvSpPr>
          <p:cNvPr id="1653762" name="Rectangle 2"/>
          <p:cNvSpPr>
            <a:spLocks noGrp="1" noRot="1" noChangeAspect="1" noChangeArrowheads="1" noTextEdit="1"/>
          </p:cNvSpPr>
          <p:nvPr>
            <p:ph type="sldImg"/>
          </p:nvPr>
        </p:nvSpPr>
        <p:spPr>
          <a:ln/>
        </p:spPr>
      </p:sp>
      <p:sp>
        <p:nvSpPr>
          <p:cNvPr id="165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72474-367C-41A6-83E3-BDDC07AEEA4A}" type="slidenum">
              <a:rPr lang="en-US"/>
              <a:pPr/>
              <a:t>25</a:t>
            </a:fld>
            <a:endParaRPr lang="en-US"/>
          </a:p>
        </p:txBody>
      </p:sp>
      <p:sp>
        <p:nvSpPr>
          <p:cNvPr id="1655810" name="Rectangle 2"/>
          <p:cNvSpPr>
            <a:spLocks noGrp="1" noRot="1" noChangeAspect="1" noChangeArrowheads="1" noTextEdit="1"/>
          </p:cNvSpPr>
          <p:nvPr>
            <p:ph type="sldImg"/>
          </p:nvPr>
        </p:nvSpPr>
        <p:spPr>
          <a:ln/>
        </p:spPr>
      </p:sp>
      <p:sp>
        <p:nvSpPr>
          <p:cNvPr id="165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A5604-FA6F-40AE-82E4-DD471F45E92C}" type="slidenum">
              <a:rPr lang="en-US"/>
              <a:pPr/>
              <a:t>26</a:t>
            </a:fld>
            <a:endParaRPr lang="en-US"/>
          </a:p>
        </p:txBody>
      </p:sp>
      <p:sp>
        <p:nvSpPr>
          <p:cNvPr id="1657858" name="Rectangle 2"/>
          <p:cNvSpPr>
            <a:spLocks noGrp="1" noRot="1" noChangeAspect="1" noChangeArrowheads="1" noTextEdit="1"/>
          </p:cNvSpPr>
          <p:nvPr>
            <p:ph type="sldImg"/>
          </p:nvPr>
        </p:nvSpPr>
        <p:spPr>
          <a:ln/>
        </p:spPr>
      </p:sp>
      <p:sp>
        <p:nvSpPr>
          <p:cNvPr id="165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C5035-1BDC-4EC5-B59D-2327F001B376}" type="slidenum">
              <a:rPr lang="en-US"/>
              <a:pPr/>
              <a:t>27</a:t>
            </a:fld>
            <a:endParaRPr lang="en-US"/>
          </a:p>
        </p:txBody>
      </p:sp>
      <p:sp>
        <p:nvSpPr>
          <p:cNvPr id="1659906" name="Rectangle 2"/>
          <p:cNvSpPr>
            <a:spLocks noGrp="1" noRot="1" noChangeAspect="1" noChangeArrowheads="1" noTextEdit="1"/>
          </p:cNvSpPr>
          <p:nvPr>
            <p:ph type="sldImg"/>
          </p:nvPr>
        </p:nvSpPr>
        <p:spPr>
          <a:ln/>
        </p:spPr>
      </p:sp>
      <p:sp>
        <p:nvSpPr>
          <p:cNvPr id="165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95B48-7C51-4E70-A68E-FAAFFA9093B6}" type="slidenum">
              <a:rPr lang="en-US"/>
              <a:pPr/>
              <a:t>28</a:t>
            </a:fld>
            <a:endParaRPr lang="en-US"/>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E7270-7F37-4AEE-BE71-1CD0AF6C2EDF}" type="slidenum">
              <a:rPr lang="en-US"/>
              <a:pPr/>
              <a:t>29</a:t>
            </a:fld>
            <a:endParaRPr lang="en-US"/>
          </a:p>
        </p:txBody>
      </p:sp>
      <p:sp>
        <p:nvSpPr>
          <p:cNvPr id="1664002" name="Rectangle 2"/>
          <p:cNvSpPr>
            <a:spLocks noGrp="1" noRot="1" noChangeAspect="1" noChangeArrowheads="1" noTextEdit="1"/>
          </p:cNvSpPr>
          <p:nvPr>
            <p:ph type="sldImg"/>
          </p:nvPr>
        </p:nvSpPr>
        <p:spPr>
          <a:ln/>
        </p:spPr>
      </p:sp>
      <p:sp>
        <p:nvSpPr>
          <p:cNvPr id="166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213CC-A77E-4EA3-A456-ECDA069ED0D4}" type="slidenum">
              <a:rPr lang="en-US"/>
              <a:pPr/>
              <a:t>3</a:t>
            </a:fld>
            <a:endParaRPr lang="en-US"/>
          </a:p>
        </p:txBody>
      </p:sp>
      <p:sp>
        <p:nvSpPr>
          <p:cNvPr id="1405954" name="Rectangle 2"/>
          <p:cNvSpPr>
            <a:spLocks noGrp="1" noRot="1" noChangeAspect="1" noChangeArrowheads="1" noTextEdit="1"/>
          </p:cNvSpPr>
          <p:nvPr>
            <p:ph type="sldImg"/>
          </p:nvPr>
        </p:nvSpPr>
        <p:spPr>
          <a:ln/>
        </p:spPr>
      </p:sp>
      <p:sp>
        <p:nvSpPr>
          <p:cNvPr id="140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8DEA3-8199-4588-9502-79C018408F85}" type="slidenum">
              <a:rPr lang="en-US"/>
              <a:pPr/>
              <a:t>30</a:t>
            </a:fld>
            <a:endParaRPr lang="en-US"/>
          </a:p>
        </p:txBody>
      </p:sp>
      <p:sp>
        <p:nvSpPr>
          <p:cNvPr id="1666050" name="Rectangle 2"/>
          <p:cNvSpPr>
            <a:spLocks noGrp="1" noRot="1" noChangeAspect="1" noChangeArrowheads="1" noTextEdit="1"/>
          </p:cNvSpPr>
          <p:nvPr>
            <p:ph type="sldImg"/>
          </p:nvPr>
        </p:nvSpPr>
        <p:spPr>
          <a:ln/>
        </p:spPr>
      </p:sp>
      <p:sp>
        <p:nvSpPr>
          <p:cNvPr id="166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D32BA-5957-4FD5-B311-5CF1854741F8}" type="slidenum">
              <a:rPr lang="en-US"/>
              <a:pPr/>
              <a:t>31</a:t>
            </a:fld>
            <a:endParaRPr lang="en-US"/>
          </a:p>
        </p:txBody>
      </p:sp>
      <p:sp>
        <p:nvSpPr>
          <p:cNvPr id="1668098" name="Rectangle 2"/>
          <p:cNvSpPr>
            <a:spLocks noGrp="1" noRot="1" noChangeAspect="1" noChangeArrowheads="1" noTextEdit="1"/>
          </p:cNvSpPr>
          <p:nvPr>
            <p:ph type="sldImg"/>
          </p:nvPr>
        </p:nvSpPr>
        <p:spPr>
          <a:ln/>
        </p:spPr>
      </p:sp>
      <p:sp>
        <p:nvSpPr>
          <p:cNvPr id="166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2FAFF-85AC-46D8-B591-515F401A2A5D}" type="slidenum">
              <a:rPr lang="en-US"/>
              <a:pPr/>
              <a:t>32</a:t>
            </a:fld>
            <a:endParaRPr lang="en-US"/>
          </a:p>
        </p:txBody>
      </p:sp>
      <p:sp>
        <p:nvSpPr>
          <p:cNvPr id="1670146" name="Rectangle 2"/>
          <p:cNvSpPr>
            <a:spLocks noGrp="1" noRot="1" noChangeAspect="1" noChangeArrowheads="1" noTextEdit="1"/>
          </p:cNvSpPr>
          <p:nvPr>
            <p:ph type="sldImg"/>
          </p:nvPr>
        </p:nvSpPr>
        <p:spPr>
          <a:ln/>
        </p:spPr>
      </p:sp>
      <p:sp>
        <p:nvSpPr>
          <p:cNvPr id="167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DAB9F-ECF0-402A-87E7-629939D6ACEB}" type="slidenum">
              <a:rPr lang="en-US"/>
              <a:pPr/>
              <a:t>33</a:t>
            </a:fld>
            <a:endParaRPr lang="en-US"/>
          </a:p>
        </p:txBody>
      </p:sp>
      <p:sp>
        <p:nvSpPr>
          <p:cNvPr id="1672194" name="Rectangle 2"/>
          <p:cNvSpPr>
            <a:spLocks noGrp="1" noRot="1" noChangeAspect="1" noChangeArrowheads="1" noTextEdit="1"/>
          </p:cNvSpPr>
          <p:nvPr>
            <p:ph type="sldImg"/>
          </p:nvPr>
        </p:nvSpPr>
        <p:spPr>
          <a:ln/>
        </p:spPr>
      </p:sp>
      <p:sp>
        <p:nvSpPr>
          <p:cNvPr id="167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BBB9E-352E-450D-9F01-3CAC3BC560D0}" type="slidenum">
              <a:rPr lang="en-US"/>
              <a:pPr/>
              <a:t>34</a:t>
            </a:fld>
            <a:endParaRPr lang="en-US"/>
          </a:p>
        </p:txBody>
      </p:sp>
      <p:sp>
        <p:nvSpPr>
          <p:cNvPr id="1674242" name="Rectangle 2"/>
          <p:cNvSpPr>
            <a:spLocks noGrp="1" noRot="1" noChangeAspect="1" noChangeArrowheads="1" noTextEdit="1"/>
          </p:cNvSpPr>
          <p:nvPr>
            <p:ph type="sldImg"/>
          </p:nvPr>
        </p:nvSpPr>
        <p:spPr>
          <a:ln/>
        </p:spPr>
      </p:sp>
      <p:sp>
        <p:nvSpPr>
          <p:cNvPr id="167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C10A4-F77A-4607-B70F-F90DA6F0F1B8}" type="slidenum">
              <a:rPr lang="en-US"/>
              <a:pPr/>
              <a:t>35</a:t>
            </a:fld>
            <a:endParaRPr lang="en-US"/>
          </a:p>
        </p:txBody>
      </p:sp>
      <p:sp>
        <p:nvSpPr>
          <p:cNvPr id="1676290" name="Rectangle 2"/>
          <p:cNvSpPr>
            <a:spLocks noGrp="1" noRot="1" noChangeAspect="1" noChangeArrowheads="1" noTextEdit="1"/>
          </p:cNvSpPr>
          <p:nvPr>
            <p:ph type="sldImg"/>
          </p:nvPr>
        </p:nvSpPr>
        <p:spPr>
          <a:xfrm>
            <a:off x="1257300" y="719138"/>
            <a:ext cx="4800600" cy="3600450"/>
          </a:xfrm>
          <a:ln/>
        </p:spPr>
      </p:sp>
      <p:sp>
        <p:nvSpPr>
          <p:cNvPr id="1676291"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360EC-0231-4A31-9F85-0479DB4D8A90}" type="slidenum">
              <a:rPr lang="en-US"/>
              <a:pPr/>
              <a:t>36</a:t>
            </a:fld>
            <a:endParaRPr lang="en-US"/>
          </a:p>
        </p:txBody>
      </p:sp>
      <p:sp>
        <p:nvSpPr>
          <p:cNvPr id="1678338" name="Rectangle 2"/>
          <p:cNvSpPr>
            <a:spLocks noGrp="1" noRot="1" noChangeAspect="1" noChangeArrowheads="1" noTextEdit="1"/>
          </p:cNvSpPr>
          <p:nvPr>
            <p:ph type="sldImg"/>
          </p:nvPr>
        </p:nvSpPr>
        <p:spPr>
          <a:ln/>
        </p:spPr>
      </p:sp>
      <p:sp>
        <p:nvSpPr>
          <p:cNvPr id="167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A66BC-3C49-483C-8EDB-6EF0085F94E4}" type="slidenum">
              <a:rPr lang="en-US"/>
              <a:pPr/>
              <a:t>37</a:t>
            </a:fld>
            <a:endParaRPr lang="en-US"/>
          </a:p>
        </p:txBody>
      </p:sp>
      <p:sp>
        <p:nvSpPr>
          <p:cNvPr id="1680386" name="Rectangle 2"/>
          <p:cNvSpPr>
            <a:spLocks noGrp="1" noRot="1" noChangeAspect="1" noChangeArrowheads="1" noTextEdit="1"/>
          </p:cNvSpPr>
          <p:nvPr>
            <p:ph type="sldImg"/>
          </p:nvPr>
        </p:nvSpPr>
        <p:spPr>
          <a:ln/>
        </p:spPr>
      </p:sp>
      <p:sp>
        <p:nvSpPr>
          <p:cNvPr id="168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0077E-4D93-4C87-88C2-F5DC8FF448C6}" type="slidenum">
              <a:rPr lang="en-US"/>
              <a:pPr/>
              <a:t>38</a:t>
            </a:fld>
            <a:endParaRPr lang="en-US"/>
          </a:p>
        </p:txBody>
      </p:sp>
      <p:sp>
        <p:nvSpPr>
          <p:cNvPr id="1682434" name="Rectangle 2"/>
          <p:cNvSpPr>
            <a:spLocks noGrp="1" noRot="1" noChangeAspect="1" noChangeArrowheads="1" noTextEdit="1"/>
          </p:cNvSpPr>
          <p:nvPr>
            <p:ph type="sldImg"/>
          </p:nvPr>
        </p:nvSpPr>
        <p:spPr>
          <a:ln/>
        </p:spPr>
      </p:sp>
      <p:sp>
        <p:nvSpPr>
          <p:cNvPr id="168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DCA74-73B7-4224-AA7C-21461F3C61A5}" type="slidenum">
              <a:rPr lang="en-US"/>
              <a:pPr/>
              <a:t>39</a:t>
            </a:fld>
            <a:endParaRPr lang="en-US"/>
          </a:p>
        </p:txBody>
      </p:sp>
      <p:sp>
        <p:nvSpPr>
          <p:cNvPr id="1684482" name="Rectangle 2"/>
          <p:cNvSpPr>
            <a:spLocks noGrp="1" noRot="1" noChangeAspect="1" noChangeArrowheads="1" noTextEdit="1"/>
          </p:cNvSpPr>
          <p:nvPr>
            <p:ph type="sldImg"/>
          </p:nvPr>
        </p:nvSpPr>
        <p:spPr>
          <a:ln/>
        </p:spPr>
      </p:sp>
      <p:sp>
        <p:nvSpPr>
          <p:cNvPr id="168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A69EE-6C6E-4517-BDDF-264697AC963E}" type="slidenum">
              <a:rPr lang="en-US"/>
              <a:pPr/>
              <a:t>4</a:t>
            </a:fld>
            <a:endParaRPr lang="en-US"/>
          </a:p>
        </p:txBody>
      </p:sp>
      <p:sp>
        <p:nvSpPr>
          <p:cNvPr id="1571842" name="Rectangle 2"/>
          <p:cNvSpPr>
            <a:spLocks noGrp="1" noRot="1" noChangeAspect="1" noChangeArrowheads="1" noTextEdit="1"/>
          </p:cNvSpPr>
          <p:nvPr>
            <p:ph type="sldImg"/>
          </p:nvPr>
        </p:nvSpPr>
        <p:spPr>
          <a:ln/>
        </p:spPr>
      </p:sp>
      <p:sp>
        <p:nvSpPr>
          <p:cNvPr id="157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38EB1-8BDD-467E-A40C-FBA6B19AFA63}" type="slidenum">
              <a:rPr lang="en-US"/>
              <a:pPr/>
              <a:t>40</a:t>
            </a:fld>
            <a:endParaRPr lang="en-US"/>
          </a:p>
        </p:txBody>
      </p:sp>
      <p:sp>
        <p:nvSpPr>
          <p:cNvPr id="1686530" name="Rectangle 2"/>
          <p:cNvSpPr>
            <a:spLocks noGrp="1" noRot="1" noChangeAspect="1" noChangeArrowheads="1" noTextEdit="1"/>
          </p:cNvSpPr>
          <p:nvPr>
            <p:ph type="sldImg"/>
          </p:nvPr>
        </p:nvSpPr>
        <p:spPr>
          <a:ln/>
        </p:spPr>
      </p:sp>
      <p:sp>
        <p:nvSpPr>
          <p:cNvPr id="168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13521-230E-4B63-B553-FFC2A18E4A7B}" type="slidenum">
              <a:rPr lang="en-US"/>
              <a:pPr/>
              <a:t>41</a:t>
            </a:fld>
            <a:endParaRPr lang="en-US"/>
          </a:p>
        </p:txBody>
      </p:sp>
      <p:sp>
        <p:nvSpPr>
          <p:cNvPr id="1688578" name="Rectangle 2"/>
          <p:cNvSpPr>
            <a:spLocks noGrp="1" noRot="1" noChangeAspect="1" noChangeArrowheads="1" noTextEdit="1"/>
          </p:cNvSpPr>
          <p:nvPr>
            <p:ph type="sldImg"/>
          </p:nvPr>
        </p:nvSpPr>
        <p:spPr>
          <a:ln/>
        </p:spPr>
      </p:sp>
      <p:sp>
        <p:nvSpPr>
          <p:cNvPr id="168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CD3B1-E086-470B-B207-F46DDC069ACA}" type="slidenum">
              <a:rPr lang="en-US"/>
              <a:pPr/>
              <a:t>42</a:t>
            </a:fld>
            <a:endParaRPr lang="en-US"/>
          </a:p>
        </p:txBody>
      </p:sp>
      <p:sp>
        <p:nvSpPr>
          <p:cNvPr id="1690626" name="Rectangle 2"/>
          <p:cNvSpPr>
            <a:spLocks noGrp="1" noRot="1" noChangeAspect="1" noChangeArrowheads="1" noTextEdit="1"/>
          </p:cNvSpPr>
          <p:nvPr>
            <p:ph type="sldImg"/>
          </p:nvPr>
        </p:nvSpPr>
        <p:spPr>
          <a:ln/>
        </p:spPr>
      </p:sp>
      <p:sp>
        <p:nvSpPr>
          <p:cNvPr id="169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8FB3A-90A8-470E-AFA4-E055EE3F0DEF}" type="slidenum">
              <a:rPr lang="en-US"/>
              <a:pPr/>
              <a:t>43</a:t>
            </a:fld>
            <a:endParaRPr lang="en-US"/>
          </a:p>
        </p:txBody>
      </p:sp>
      <p:sp>
        <p:nvSpPr>
          <p:cNvPr id="1692674" name="Rectangle 2"/>
          <p:cNvSpPr>
            <a:spLocks noGrp="1" noRot="1" noChangeAspect="1" noChangeArrowheads="1" noTextEdit="1"/>
          </p:cNvSpPr>
          <p:nvPr>
            <p:ph type="sldImg"/>
          </p:nvPr>
        </p:nvSpPr>
        <p:spPr>
          <a:ln/>
        </p:spPr>
      </p:sp>
      <p:sp>
        <p:nvSpPr>
          <p:cNvPr id="169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A5A7D3-338D-4868-85C2-7AD666B55143}" type="slidenum">
              <a:rPr lang="en-US"/>
              <a:pPr/>
              <a:t>44</a:t>
            </a:fld>
            <a:endParaRPr lang="en-US"/>
          </a:p>
        </p:txBody>
      </p:sp>
      <p:sp>
        <p:nvSpPr>
          <p:cNvPr id="1694722" name="Rectangle 2"/>
          <p:cNvSpPr>
            <a:spLocks noGrp="1" noRot="1" noChangeAspect="1" noChangeArrowheads="1" noTextEdit="1"/>
          </p:cNvSpPr>
          <p:nvPr>
            <p:ph type="sldImg"/>
          </p:nvPr>
        </p:nvSpPr>
        <p:spPr>
          <a:ln/>
        </p:spPr>
      </p:sp>
      <p:sp>
        <p:nvSpPr>
          <p:cNvPr id="169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37A9D-11E9-4AE6-A927-56380385E564}" type="slidenum">
              <a:rPr lang="en-US"/>
              <a:pPr/>
              <a:t>45</a:t>
            </a:fld>
            <a:endParaRPr lang="en-US"/>
          </a:p>
        </p:txBody>
      </p:sp>
      <p:sp>
        <p:nvSpPr>
          <p:cNvPr id="1696770" name="Rectangle 2"/>
          <p:cNvSpPr>
            <a:spLocks noGrp="1" noRot="1" noChangeAspect="1" noChangeArrowheads="1" noTextEdit="1"/>
          </p:cNvSpPr>
          <p:nvPr>
            <p:ph type="sldImg"/>
          </p:nvPr>
        </p:nvSpPr>
        <p:spPr>
          <a:ln/>
        </p:spPr>
      </p:sp>
      <p:sp>
        <p:nvSpPr>
          <p:cNvPr id="169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54BFB-6FC4-4042-87B9-7B6C79430DE5}" type="slidenum">
              <a:rPr lang="en-US"/>
              <a:pPr/>
              <a:t>46</a:t>
            </a:fld>
            <a:endParaRPr lang="en-US"/>
          </a:p>
        </p:txBody>
      </p:sp>
      <p:sp>
        <p:nvSpPr>
          <p:cNvPr id="1698818" name="Rectangle 2"/>
          <p:cNvSpPr>
            <a:spLocks noGrp="1" noRot="1" noChangeAspect="1" noChangeArrowheads="1" noTextEdit="1"/>
          </p:cNvSpPr>
          <p:nvPr>
            <p:ph type="sldImg"/>
          </p:nvPr>
        </p:nvSpPr>
        <p:spPr>
          <a:ln/>
        </p:spPr>
      </p:sp>
      <p:sp>
        <p:nvSpPr>
          <p:cNvPr id="169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3A81F-53D1-48F2-8D5F-6C01FB21D570}" type="slidenum">
              <a:rPr lang="en-US"/>
              <a:pPr/>
              <a:t>47</a:t>
            </a:fld>
            <a:endParaRPr lang="en-US"/>
          </a:p>
        </p:txBody>
      </p:sp>
      <p:sp>
        <p:nvSpPr>
          <p:cNvPr id="1700866" name="Rectangle 2"/>
          <p:cNvSpPr>
            <a:spLocks noGrp="1" noRot="1" noChangeAspect="1" noChangeArrowheads="1" noTextEdit="1"/>
          </p:cNvSpPr>
          <p:nvPr>
            <p:ph type="sldImg"/>
          </p:nvPr>
        </p:nvSpPr>
        <p:spPr>
          <a:ln/>
        </p:spPr>
      </p:sp>
      <p:sp>
        <p:nvSpPr>
          <p:cNvPr id="1700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B77FE-00D6-4D30-9080-BA6BF30F573D}" type="slidenum">
              <a:rPr lang="en-US"/>
              <a:pPr/>
              <a:t>48</a:t>
            </a:fld>
            <a:endParaRPr lang="en-US"/>
          </a:p>
        </p:txBody>
      </p:sp>
      <p:sp>
        <p:nvSpPr>
          <p:cNvPr id="1702914" name="Rectangle 2"/>
          <p:cNvSpPr>
            <a:spLocks noGrp="1" noRot="1" noChangeAspect="1" noChangeArrowheads="1" noTextEdit="1"/>
          </p:cNvSpPr>
          <p:nvPr>
            <p:ph type="sldImg"/>
          </p:nvPr>
        </p:nvSpPr>
        <p:spPr>
          <a:ln/>
        </p:spPr>
      </p:sp>
      <p:sp>
        <p:nvSpPr>
          <p:cNvPr id="170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81475-C3E7-45EB-8FF9-7CF41B72B27B}" type="slidenum">
              <a:rPr lang="en-US"/>
              <a:pPr/>
              <a:t>49</a:t>
            </a:fld>
            <a:endParaRPr lang="en-US"/>
          </a:p>
        </p:txBody>
      </p:sp>
      <p:sp>
        <p:nvSpPr>
          <p:cNvPr id="1704962" name="Rectangle 2"/>
          <p:cNvSpPr>
            <a:spLocks noGrp="1" noRot="1" noChangeAspect="1" noChangeArrowheads="1" noTextEdit="1"/>
          </p:cNvSpPr>
          <p:nvPr>
            <p:ph type="sldImg"/>
          </p:nvPr>
        </p:nvSpPr>
        <p:spPr>
          <a:ln/>
        </p:spPr>
      </p:sp>
      <p:sp>
        <p:nvSpPr>
          <p:cNvPr id="1704963" name="Rectangle 3"/>
          <p:cNvSpPr>
            <a:spLocks noGrp="1" noChangeArrowheads="1"/>
          </p:cNvSpPr>
          <p:nvPr>
            <p:ph type="body" idx="1"/>
          </p:nvPr>
        </p:nvSpPr>
        <p:spPr/>
        <p:txBody>
          <a:bodyPr/>
          <a:lstStyle/>
          <a:p>
            <a:r>
              <a:rPr lang="en-US" sz="1000"/>
              <a:t>People are pretty clear on capability, it involves some judgement.</a:t>
            </a:r>
          </a:p>
          <a:p>
            <a:endParaRPr lang="en-US" sz="1000"/>
          </a:p>
          <a:p>
            <a:r>
              <a:rPr lang="en-US" sz="1000"/>
              <a:t>Cost structure will be explored in some detail in a few minutes.</a:t>
            </a:r>
          </a:p>
          <a:p>
            <a:endParaRPr lang="en-US" sz="1000"/>
          </a:p>
          <a:p>
            <a:r>
              <a:rPr lang="en-US" sz="1000"/>
              <a:t>Let’s look at Capacity?   How is capacity defined?       17 different models in IMA SMA.</a:t>
            </a:r>
          </a:p>
          <a:p>
            <a:endParaRPr lang="en-US" sz="1000"/>
          </a:p>
          <a:p>
            <a:r>
              <a:rPr lang="en-US" sz="1000"/>
              <a:t>Productive – clearly valuable</a:t>
            </a:r>
          </a:p>
          <a:p>
            <a:r>
              <a:rPr lang="en-US" sz="1000"/>
              <a:t>NonProductive – time for maintenance, training, set up, process R &amp; D, ship/acft – PR, etc.</a:t>
            </a:r>
          </a:p>
          <a:p>
            <a:r>
              <a:rPr lang="en-US" sz="1000"/>
              <a:t>Idle/Excess – by regulation, union rule, ethical/moral choice, etc.</a:t>
            </a:r>
          </a:p>
          <a:p>
            <a:endParaRPr lang="en-US" sz="1000"/>
          </a:p>
          <a:p>
            <a:r>
              <a:rPr lang="en-US" sz="1000"/>
              <a:t>More Capacity questions?   Does idle Capacity have a cost?   Ship inport for crew rest?   Cube only used for one shift?  Rent and power paid for 24 hr period.    How valuable is you having a personal desk space?</a:t>
            </a:r>
          </a:p>
          <a:p>
            <a:endParaRPr lang="en-US" sz="1000"/>
          </a:p>
          <a:p>
            <a:r>
              <a:rPr lang="en-US" sz="1000"/>
              <a:t>Who is responsible for idle &amp; Excess capacity?   A factory manager’s goal is to be efficient – create excess &amp; idle time – marketing and sales needs to create the demand.  </a:t>
            </a:r>
          </a:p>
          <a:p>
            <a:endParaRPr lang="en-US" sz="1000"/>
          </a:p>
          <a:p>
            <a:r>
              <a:rPr lang="en-US" sz="1000"/>
              <a:t>What happens if you make the Factory manager responsible for the excess &amp; idle costs?   Produce inventory that piles up &amp; ages.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93D99-5FE1-431F-9067-4679257FCB3D}" type="slidenum">
              <a:rPr lang="en-US"/>
              <a:pPr/>
              <a:t>5</a:t>
            </a:fld>
            <a:endParaRPr lang="en-US"/>
          </a:p>
        </p:txBody>
      </p:sp>
      <p:sp>
        <p:nvSpPr>
          <p:cNvPr id="1476610" name="Rectangle 2"/>
          <p:cNvSpPr>
            <a:spLocks noGrp="1" noRot="1" noChangeAspect="1" noChangeArrowheads="1" noTextEdit="1"/>
          </p:cNvSpPr>
          <p:nvPr>
            <p:ph type="sldImg"/>
          </p:nvPr>
        </p:nvSpPr>
        <p:spPr>
          <a:ln/>
        </p:spPr>
      </p:sp>
      <p:sp>
        <p:nvSpPr>
          <p:cNvPr id="147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62921-663D-4629-B932-8298BF215713}" type="slidenum">
              <a:rPr lang="en-US"/>
              <a:pPr/>
              <a:t>50</a:t>
            </a:fld>
            <a:endParaRPr lang="en-US"/>
          </a:p>
        </p:txBody>
      </p:sp>
      <p:sp>
        <p:nvSpPr>
          <p:cNvPr id="1707010" name="Rectangle 2"/>
          <p:cNvSpPr>
            <a:spLocks noGrp="1" noRot="1" noChangeAspect="1" noChangeArrowheads="1" noTextEdit="1"/>
          </p:cNvSpPr>
          <p:nvPr>
            <p:ph type="sldImg"/>
          </p:nvPr>
        </p:nvSpPr>
        <p:spPr>
          <a:ln/>
        </p:spPr>
      </p:sp>
      <p:sp>
        <p:nvSpPr>
          <p:cNvPr id="170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09354-F78B-4747-9535-153259903BFD}" type="slidenum">
              <a:rPr lang="en-US"/>
              <a:pPr/>
              <a:t>51</a:t>
            </a:fld>
            <a:endParaRPr lang="en-US"/>
          </a:p>
        </p:txBody>
      </p:sp>
      <p:sp>
        <p:nvSpPr>
          <p:cNvPr id="1709058" name="Rectangle 2"/>
          <p:cNvSpPr>
            <a:spLocks noGrp="1" noRot="1" noChangeAspect="1" noChangeArrowheads="1" noTextEdit="1"/>
          </p:cNvSpPr>
          <p:nvPr>
            <p:ph type="sldImg"/>
          </p:nvPr>
        </p:nvSpPr>
        <p:spPr>
          <a:ln/>
        </p:spPr>
      </p:sp>
      <p:sp>
        <p:nvSpPr>
          <p:cNvPr id="170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E7C9D-FCCC-436D-AC16-073328D67A9E}" type="slidenum">
              <a:rPr lang="en-US"/>
              <a:pPr/>
              <a:t>52</a:t>
            </a:fld>
            <a:endParaRPr lang="en-US"/>
          </a:p>
        </p:txBody>
      </p:sp>
      <p:sp>
        <p:nvSpPr>
          <p:cNvPr id="1711106" name="Rectangle 2"/>
          <p:cNvSpPr>
            <a:spLocks noGrp="1" noRot="1" noChangeAspect="1" noChangeArrowheads="1" noTextEdit="1"/>
          </p:cNvSpPr>
          <p:nvPr>
            <p:ph type="sldImg"/>
          </p:nvPr>
        </p:nvSpPr>
        <p:spPr>
          <a:ln/>
        </p:spPr>
      </p:sp>
      <p:sp>
        <p:nvSpPr>
          <p:cNvPr id="171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D8284-69C8-46C3-BE1A-37DD33FD4634}" type="slidenum">
              <a:rPr lang="en-US"/>
              <a:pPr/>
              <a:t>53</a:t>
            </a:fld>
            <a:endParaRPr lang="en-US"/>
          </a:p>
        </p:txBody>
      </p:sp>
      <p:sp>
        <p:nvSpPr>
          <p:cNvPr id="1713154" name="Rectangle 2"/>
          <p:cNvSpPr>
            <a:spLocks noGrp="1" noRot="1" noChangeAspect="1" noChangeArrowheads="1" noTextEdit="1"/>
          </p:cNvSpPr>
          <p:nvPr>
            <p:ph type="sldImg"/>
          </p:nvPr>
        </p:nvSpPr>
        <p:spPr>
          <a:ln/>
        </p:spPr>
      </p:sp>
      <p:sp>
        <p:nvSpPr>
          <p:cNvPr id="171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2BB28-7B71-4F32-911D-448F9EAE8184}" type="slidenum">
              <a:rPr lang="en-US"/>
              <a:pPr/>
              <a:t>54</a:t>
            </a:fld>
            <a:endParaRPr lang="en-US"/>
          </a:p>
        </p:txBody>
      </p:sp>
      <p:sp>
        <p:nvSpPr>
          <p:cNvPr id="1715202" name="Rectangle 2"/>
          <p:cNvSpPr>
            <a:spLocks noGrp="1" noRot="1" noChangeAspect="1" noChangeArrowheads="1" noTextEdit="1"/>
          </p:cNvSpPr>
          <p:nvPr>
            <p:ph type="sldImg"/>
          </p:nvPr>
        </p:nvSpPr>
        <p:spPr>
          <a:ln/>
        </p:spPr>
      </p:sp>
      <p:sp>
        <p:nvSpPr>
          <p:cNvPr id="171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462FC-2A10-44BF-98BD-304659279C09}" type="slidenum">
              <a:rPr lang="en-US"/>
              <a:pPr/>
              <a:t>55</a:t>
            </a:fld>
            <a:endParaRPr lang="en-US"/>
          </a:p>
        </p:txBody>
      </p:sp>
      <p:sp>
        <p:nvSpPr>
          <p:cNvPr id="1717250" name="Rectangle 2"/>
          <p:cNvSpPr>
            <a:spLocks noGrp="1" noRot="1" noChangeAspect="1" noChangeArrowheads="1" noTextEdit="1"/>
          </p:cNvSpPr>
          <p:nvPr>
            <p:ph type="sldImg"/>
          </p:nvPr>
        </p:nvSpPr>
        <p:spPr>
          <a:ln/>
        </p:spPr>
      </p:sp>
      <p:sp>
        <p:nvSpPr>
          <p:cNvPr id="171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1379D-A1E3-4938-8631-85B1152C57EA}" type="slidenum">
              <a:rPr lang="en-US"/>
              <a:pPr/>
              <a:t>56</a:t>
            </a:fld>
            <a:endParaRPr lang="en-US"/>
          </a:p>
        </p:txBody>
      </p:sp>
      <p:sp>
        <p:nvSpPr>
          <p:cNvPr id="1719298" name="Rectangle 2"/>
          <p:cNvSpPr>
            <a:spLocks noGrp="1" noRot="1" noChangeAspect="1" noChangeArrowheads="1" noTextEdit="1"/>
          </p:cNvSpPr>
          <p:nvPr>
            <p:ph type="sldImg"/>
          </p:nvPr>
        </p:nvSpPr>
        <p:spPr>
          <a:ln/>
        </p:spPr>
      </p:sp>
      <p:sp>
        <p:nvSpPr>
          <p:cNvPr id="171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2BE5E-F95E-44D9-8DCD-E4DF015D0F4A}" type="slidenum">
              <a:rPr lang="en-US"/>
              <a:pPr/>
              <a:t>57</a:t>
            </a:fld>
            <a:endParaRPr lang="en-US"/>
          </a:p>
        </p:txBody>
      </p:sp>
      <p:sp>
        <p:nvSpPr>
          <p:cNvPr id="1721346" name="Rectangle 2"/>
          <p:cNvSpPr>
            <a:spLocks noGrp="1" noRot="1" noChangeAspect="1" noChangeArrowheads="1" noTextEdit="1"/>
          </p:cNvSpPr>
          <p:nvPr>
            <p:ph type="sldImg"/>
          </p:nvPr>
        </p:nvSpPr>
        <p:spPr>
          <a:ln/>
        </p:spPr>
      </p:sp>
      <p:sp>
        <p:nvSpPr>
          <p:cNvPr id="172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6463-B4D8-4426-944E-D9C619E03CD1}" type="slidenum">
              <a:rPr lang="en-US"/>
              <a:pPr/>
              <a:t>58</a:t>
            </a:fld>
            <a:endParaRPr lang="en-US"/>
          </a:p>
        </p:txBody>
      </p:sp>
      <p:sp>
        <p:nvSpPr>
          <p:cNvPr id="1723394" name="Rectangle 2"/>
          <p:cNvSpPr>
            <a:spLocks noGrp="1" noRot="1" noChangeAspect="1" noChangeArrowheads="1" noTextEdit="1"/>
          </p:cNvSpPr>
          <p:nvPr>
            <p:ph type="sldImg"/>
          </p:nvPr>
        </p:nvSpPr>
        <p:spPr>
          <a:ln/>
        </p:spPr>
      </p:sp>
      <p:sp>
        <p:nvSpPr>
          <p:cNvPr id="172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5A6D3-E228-40F2-B862-29EE2FD31428}" type="slidenum">
              <a:rPr lang="en-US"/>
              <a:pPr/>
              <a:t>59</a:t>
            </a:fld>
            <a:endParaRPr lang="en-US"/>
          </a:p>
        </p:txBody>
      </p:sp>
      <p:sp>
        <p:nvSpPr>
          <p:cNvPr id="1725442" name="Rectangle 2"/>
          <p:cNvSpPr>
            <a:spLocks noGrp="1" noRot="1" noChangeAspect="1" noChangeArrowheads="1" noTextEdit="1"/>
          </p:cNvSpPr>
          <p:nvPr>
            <p:ph type="sldImg"/>
          </p:nvPr>
        </p:nvSpPr>
        <p:spPr>
          <a:ln/>
        </p:spPr>
      </p:sp>
      <p:sp>
        <p:nvSpPr>
          <p:cNvPr id="172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5F06D-67D9-4F41-80AA-1338AD34FDBE}" type="slidenum">
              <a:rPr lang="en-US"/>
              <a:pPr/>
              <a:t>6</a:t>
            </a:fld>
            <a:endParaRPr lang="en-US"/>
          </a:p>
        </p:txBody>
      </p:sp>
      <p:sp>
        <p:nvSpPr>
          <p:cNvPr id="1178626" name="Rectangle 2"/>
          <p:cNvSpPr>
            <a:spLocks noGrp="1" noRot="1" noChangeAspect="1" noChangeArrowheads="1" noTextEdit="1"/>
          </p:cNvSpPr>
          <p:nvPr>
            <p:ph type="sldImg"/>
          </p:nvPr>
        </p:nvSpPr>
        <p:spPr>
          <a:xfrm>
            <a:off x="1293813" y="730250"/>
            <a:ext cx="4756150" cy="3567113"/>
          </a:xfrm>
          <a:ln/>
        </p:spPr>
      </p:sp>
      <p:sp>
        <p:nvSpPr>
          <p:cNvPr id="1178627" name="Rectangle 3"/>
          <p:cNvSpPr>
            <a:spLocks noGrp="1" noChangeArrowheads="1"/>
          </p:cNvSpPr>
          <p:nvPr>
            <p:ph type="body" idx="1"/>
          </p:nvPr>
        </p:nvSpPr>
        <p:spPr>
          <a:xfrm>
            <a:off x="1000125" y="4564063"/>
            <a:ext cx="5341938" cy="4294187"/>
          </a:xfrm>
        </p:spPr>
        <p:txBody>
          <a:bodyPr lIns="97301" tIns="48651" rIns="97301" bIns="48651"/>
          <a:lstStyle/>
          <a:p>
            <a:r>
              <a:rPr lang="en-US"/>
              <a:t>Three Modules in an ABC Model</a:t>
            </a:r>
          </a:p>
          <a:p>
            <a:r>
              <a:rPr lang="en-US"/>
              <a:t>	-Resources</a:t>
            </a:r>
          </a:p>
          <a:p>
            <a:r>
              <a:rPr lang="en-US"/>
              <a:t>	-Activities</a:t>
            </a:r>
          </a:p>
          <a:p>
            <a:r>
              <a:rPr lang="en-US"/>
              <a:t>	-Outputs</a:t>
            </a:r>
          </a:p>
          <a:p>
            <a:r>
              <a:rPr lang="en-US"/>
              <a:t>Resource costs are consumed by activities.  The consumption is based resources drivers (hours, % of time) the resources.</a:t>
            </a:r>
          </a:p>
          <a:p>
            <a:r>
              <a:rPr lang="en-US"/>
              <a:t>Activity costs are consumed  by outputs and determined by activity drivers (frequency or intensity of demand for activity).</a:t>
            </a:r>
          </a:p>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2DBED-FA82-4543-9FBC-CEE196FE240C}" type="slidenum">
              <a:rPr lang="en-US"/>
              <a:pPr/>
              <a:t>60</a:t>
            </a:fld>
            <a:endParaRPr lang="en-US"/>
          </a:p>
        </p:txBody>
      </p:sp>
      <p:sp>
        <p:nvSpPr>
          <p:cNvPr id="1727490" name="Rectangle 2"/>
          <p:cNvSpPr>
            <a:spLocks noGrp="1" noRot="1" noChangeAspect="1" noChangeArrowheads="1" noTextEdit="1"/>
          </p:cNvSpPr>
          <p:nvPr>
            <p:ph type="sldImg"/>
          </p:nvPr>
        </p:nvSpPr>
        <p:spPr>
          <a:xfrm>
            <a:off x="1262063" y="725488"/>
            <a:ext cx="4792662" cy="3594100"/>
          </a:xfrm>
          <a:ln w="12700" cap="flat">
            <a:solidFill>
              <a:schemeClr val="tx1"/>
            </a:solidFill>
          </a:ln>
        </p:spPr>
      </p:sp>
      <p:sp>
        <p:nvSpPr>
          <p:cNvPr id="1727491" name="Rectangle 3"/>
          <p:cNvSpPr>
            <a:spLocks noGrp="1" noChangeArrowheads="1"/>
          </p:cNvSpPr>
          <p:nvPr>
            <p:ph type="body" idx="1"/>
          </p:nvPr>
        </p:nvSpPr>
        <p:spPr>
          <a:xfrm>
            <a:off x="974725" y="4560888"/>
            <a:ext cx="5365750" cy="4321175"/>
          </a:xfrm>
          <a:ln/>
        </p:spPr>
        <p:txBody>
          <a:bodyPr lIns="97077" tIns="48538" rIns="97077" bIns="48538"/>
          <a:lstStyle/>
          <a:p>
            <a:endParaRPr lang="en-US" sz="1400">
              <a:solidFill>
                <a:schemeClr val="tx2"/>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2A0F0-040B-4098-AFA4-E803150E9115}" type="slidenum">
              <a:rPr lang="en-US"/>
              <a:pPr/>
              <a:t>61</a:t>
            </a:fld>
            <a:endParaRPr lang="en-US"/>
          </a:p>
        </p:txBody>
      </p:sp>
      <p:sp>
        <p:nvSpPr>
          <p:cNvPr id="1729538" name="Rectangle 2"/>
          <p:cNvSpPr>
            <a:spLocks noGrp="1" noRot="1" noChangeAspect="1" noChangeArrowheads="1" noTextEdit="1"/>
          </p:cNvSpPr>
          <p:nvPr>
            <p:ph type="sldImg"/>
          </p:nvPr>
        </p:nvSpPr>
        <p:spPr>
          <a:xfrm>
            <a:off x="1262063" y="725488"/>
            <a:ext cx="4792662" cy="3594100"/>
          </a:xfrm>
          <a:ln w="12700" cap="flat">
            <a:solidFill>
              <a:schemeClr val="tx1"/>
            </a:solidFill>
          </a:ln>
        </p:spPr>
      </p:sp>
      <p:sp>
        <p:nvSpPr>
          <p:cNvPr id="1729539" name="Rectangle 3"/>
          <p:cNvSpPr>
            <a:spLocks noGrp="1" noChangeArrowheads="1"/>
          </p:cNvSpPr>
          <p:nvPr>
            <p:ph type="body" idx="1"/>
          </p:nvPr>
        </p:nvSpPr>
        <p:spPr>
          <a:xfrm>
            <a:off x="974725" y="4560888"/>
            <a:ext cx="5365750" cy="4321175"/>
          </a:xfrm>
          <a:ln/>
        </p:spPr>
        <p:txBody>
          <a:bodyPr lIns="97077" tIns="48538" rIns="97077" bIns="48538"/>
          <a:lstStyle/>
          <a:p>
            <a:pPr>
              <a:spcBef>
                <a:spcPct val="0"/>
              </a:spcBef>
            </a:pPr>
            <a:endParaRPr lang="en-US" sz="1400">
              <a:solidFill>
                <a:schemeClr val="tx2"/>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B363A-27E7-473B-AB7F-B975064EE59F}" type="slidenum">
              <a:rPr lang="en-US"/>
              <a:pPr/>
              <a:t>62</a:t>
            </a:fld>
            <a:endParaRPr lang="en-US"/>
          </a:p>
        </p:txBody>
      </p:sp>
      <p:sp>
        <p:nvSpPr>
          <p:cNvPr id="1731586" name="Rectangle 2"/>
          <p:cNvSpPr>
            <a:spLocks noGrp="1" noRot="1" noChangeAspect="1" noChangeArrowheads="1" noTextEdit="1"/>
          </p:cNvSpPr>
          <p:nvPr>
            <p:ph type="sldImg"/>
          </p:nvPr>
        </p:nvSpPr>
        <p:spPr>
          <a:xfrm>
            <a:off x="1262063" y="725488"/>
            <a:ext cx="4792662" cy="3594100"/>
          </a:xfrm>
          <a:ln w="12700" cap="flat">
            <a:solidFill>
              <a:schemeClr val="tx1"/>
            </a:solidFill>
          </a:ln>
        </p:spPr>
      </p:sp>
      <p:sp>
        <p:nvSpPr>
          <p:cNvPr id="1731587" name="Rectangle 3"/>
          <p:cNvSpPr>
            <a:spLocks noGrp="1" noChangeArrowheads="1"/>
          </p:cNvSpPr>
          <p:nvPr>
            <p:ph type="body" idx="1"/>
          </p:nvPr>
        </p:nvSpPr>
        <p:spPr>
          <a:xfrm>
            <a:off x="974725" y="4560888"/>
            <a:ext cx="5365750" cy="4321175"/>
          </a:xfrm>
          <a:ln/>
        </p:spPr>
        <p:txBody>
          <a:bodyPr lIns="97077" tIns="48538" rIns="97077" bIns="48538"/>
          <a:lstStyle/>
          <a:p>
            <a:endParaRPr lang="en-US" sz="1400">
              <a:solidFill>
                <a:schemeClr val="tx2"/>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5D010-9082-4943-AEFD-0BE0EF361340}" type="slidenum">
              <a:rPr lang="en-US"/>
              <a:pPr/>
              <a:t>63</a:t>
            </a:fld>
            <a:endParaRPr lang="en-US"/>
          </a:p>
        </p:txBody>
      </p:sp>
      <p:sp>
        <p:nvSpPr>
          <p:cNvPr id="1733634" name="Rectangle 2"/>
          <p:cNvSpPr>
            <a:spLocks noGrp="1" noRot="1" noChangeAspect="1" noChangeArrowheads="1" noTextEdit="1"/>
          </p:cNvSpPr>
          <p:nvPr>
            <p:ph type="sldImg"/>
          </p:nvPr>
        </p:nvSpPr>
        <p:spPr>
          <a:ln/>
        </p:spPr>
      </p:sp>
      <p:sp>
        <p:nvSpPr>
          <p:cNvPr id="173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946AE-BBD6-45A4-B85E-83BC09F67B56}" type="slidenum">
              <a:rPr lang="en-US"/>
              <a:pPr/>
              <a:t>64</a:t>
            </a:fld>
            <a:endParaRPr lang="en-US"/>
          </a:p>
        </p:txBody>
      </p:sp>
      <p:sp>
        <p:nvSpPr>
          <p:cNvPr id="1735682" name="Rectangle 2"/>
          <p:cNvSpPr>
            <a:spLocks noGrp="1" noRot="1" noChangeAspect="1" noChangeArrowheads="1" noTextEdit="1"/>
          </p:cNvSpPr>
          <p:nvPr>
            <p:ph type="sldImg"/>
          </p:nvPr>
        </p:nvSpPr>
        <p:spPr>
          <a:ln/>
        </p:spPr>
      </p:sp>
      <p:sp>
        <p:nvSpPr>
          <p:cNvPr id="173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EDD9B-B0D4-4FF9-AEE1-78C20FCD13FA}" type="slidenum">
              <a:rPr lang="en-US"/>
              <a:pPr/>
              <a:t>65</a:t>
            </a:fld>
            <a:endParaRPr lang="en-US"/>
          </a:p>
        </p:txBody>
      </p:sp>
      <p:sp>
        <p:nvSpPr>
          <p:cNvPr id="1737730" name="Rectangle 2"/>
          <p:cNvSpPr>
            <a:spLocks noGrp="1" noRot="1" noChangeAspect="1" noChangeArrowheads="1" noTextEdit="1"/>
          </p:cNvSpPr>
          <p:nvPr>
            <p:ph type="sldImg"/>
          </p:nvPr>
        </p:nvSpPr>
        <p:spPr>
          <a:ln/>
        </p:spPr>
      </p:sp>
      <p:sp>
        <p:nvSpPr>
          <p:cNvPr id="173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28C31-B455-41AD-A9F9-C9215A8120EE}" type="slidenum">
              <a:rPr lang="en-US"/>
              <a:pPr/>
              <a:t>66</a:t>
            </a:fld>
            <a:endParaRPr lang="en-US"/>
          </a:p>
        </p:txBody>
      </p:sp>
      <p:sp>
        <p:nvSpPr>
          <p:cNvPr id="1739778" name="Rectangle 2"/>
          <p:cNvSpPr>
            <a:spLocks noGrp="1" noRot="1" noChangeAspect="1" noChangeArrowheads="1" noTextEdit="1"/>
          </p:cNvSpPr>
          <p:nvPr>
            <p:ph type="sldImg"/>
          </p:nvPr>
        </p:nvSpPr>
        <p:spPr>
          <a:ln/>
        </p:spPr>
      </p:sp>
      <p:sp>
        <p:nvSpPr>
          <p:cNvPr id="173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D7DF8-63A0-4462-B867-B65C0087BE1B}" type="slidenum">
              <a:rPr lang="en-US"/>
              <a:pPr/>
              <a:t>67</a:t>
            </a:fld>
            <a:endParaRPr lang="en-US"/>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73A38-0F97-4B1A-9EB7-AFE8EF43D57E}" type="slidenum">
              <a:rPr lang="en-US"/>
              <a:pPr/>
              <a:t>68</a:t>
            </a:fld>
            <a:endParaRPr lang="en-US"/>
          </a:p>
        </p:txBody>
      </p:sp>
      <p:sp>
        <p:nvSpPr>
          <p:cNvPr id="1743874" name="Rectangle 2"/>
          <p:cNvSpPr>
            <a:spLocks noGrp="1" noRot="1" noChangeAspect="1" noChangeArrowheads="1" noTextEdit="1"/>
          </p:cNvSpPr>
          <p:nvPr>
            <p:ph type="sldImg"/>
          </p:nvPr>
        </p:nvSpPr>
        <p:spPr>
          <a:ln/>
        </p:spPr>
      </p:sp>
      <p:sp>
        <p:nvSpPr>
          <p:cNvPr id="174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DE280-CB76-47BC-AE59-1C05F3DB3866}" type="slidenum">
              <a:rPr lang="en-US"/>
              <a:pPr/>
              <a:t>69</a:t>
            </a:fld>
            <a:endParaRPr lang="en-US"/>
          </a:p>
        </p:txBody>
      </p:sp>
      <p:sp>
        <p:nvSpPr>
          <p:cNvPr id="1745922" name="Rectangle 2"/>
          <p:cNvSpPr>
            <a:spLocks noGrp="1" noRot="1" noChangeAspect="1" noChangeArrowheads="1" noTextEdit="1"/>
          </p:cNvSpPr>
          <p:nvPr>
            <p:ph type="sldImg"/>
          </p:nvPr>
        </p:nvSpPr>
        <p:spPr>
          <a:ln/>
        </p:spPr>
      </p:sp>
      <p:sp>
        <p:nvSpPr>
          <p:cNvPr id="174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0DF95-AFDB-4771-A007-2AA6645F2C97}" type="slidenum">
              <a:rPr lang="en-US"/>
              <a:pPr/>
              <a:t>7</a:t>
            </a:fld>
            <a:endParaRPr lang="en-US"/>
          </a:p>
        </p:txBody>
      </p:sp>
      <p:sp>
        <p:nvSpPr>
          <p:cNvPr id="1477634" name="Rectangle 2"/>
          <p:cNvSpPr>
            <a:spLocks noGrp="1" noRot="1" noChangeAspect="1" noChangeArrowheads="1" noTextEdit="1"/>
          </p:cNvSpPr>
          <p:nvPr>
            <p:ph type="sldImg"/>
          </p:nvPr>
        </p:nvSpPr>
        <p:spPr>
          <a:ln/>
        </p:spPr>
      </p:sp>
      <p:sp>
        <p:nvSpPr>
          <p:cNvPr id="147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C58A6-F3C0-4A61-BC38-4D678B165EF5}" type="slidenum">
              <a:rPr lang="en-US"/>
              <a:pPr/>
              <a:t>70</a:t>
            </a:fld>
            <a:endParaRPr lang="en-US"/>
          </a:p>
        </p:txBody>
      </p:sp>
      <p:sp>
        <p:nvSpPr>
          <p:cNvPr id="1747970" name="Rectangle 2"/>
          <p:cNvSpPr>
            <a:spLocks noGrp="1" noRot="1" noChangeAspect="1" noChangeArrowheads="1" noTextEdit="1"/>
          </p:cNvSpPr>
          <p:nvPr>
            <p:ph type="sldImg"/>
          </p:nvPr>
        </p:nvSpPr>
        <p:spPr>
          <a:ln/>
        </p:spPr>
      </p:sp>
      <p:sp>
        <p:nvSpPr>
          <p:cNvPr id="174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D5C7A-36BD-4EC3-99A1-AB6EF69A0D65}" type="slidenum">
              <a:rPr lang="en-US"/>
              <a:pPr/>
              <a:t>71</a:t>
            </a:fld>
            <a:endParaRPr lang="en-US"/>
          </a:p>
        </p:txBody>
      </p:sp>
      <p:sp>
        <p:nvSpPr>
          <p:cNvPr id="1750018" name="Rectangle 2"/>
          <p:cNvSpPr>
            <a:spLocks noGrp="1" noRot="1" noChangeAspect="1" noChangeArrowheads="1" noTextEdit="1"/>
          </p:cNvSpPr>
          <p:nvPr>
            <p:ph type="sldImg"/>
          </p:nvPr>
        </p:nvSpPr>
        <p:spPr>
          <a:ln/>
        </p:spPr>
      </p:sp>
      <p:sp>
        <p:nvSpPr>
          <p:cNvPr id="175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24A44-70C6-4B4B-BE7B-ED9D6C405EBB}" type="slidenum">
              <a:rPr lang="en-US"/>
              <a:pPr/>
              <a:t>72</a:t>
            </a:fld>
            <a:endParaRPr lang="en-US"/>
          </a:p>
        </p:txBody>
      </p:sp>
      <p:sp>
        <p:nvSpPr>
          <p:cNvPr id="1756162" name="Rectangle 2"/>
          <p:cNvSpPr>
            <a:spLocks noGrp="1" noRot="1" noChangeAspect="1" noChangeArrowheads="1" noTextEdit="1"/>
          </p:cNvSpPr>
          <p:nvPr>
            <p:ph type="sldImg"/>
          </p:nvPr>
        </p:nvSpPr>
        <p:spPr>
          <a:ln/>
        </p:spPr>
      </p:sp>
      <p:sp>
        <p:nvSpPr>
          <p:cNvPr id="175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00FB4-0411-444A-9B40-9A3106514BEA}" type="slidenum">
              <a:rPr lang="en-US"/>
              <a:pPr/>
              <a:t>73</a:t>
            </a:fld>
            <a:endParaRPr lang="en-US"/>
          </a:p>
        </p:txBody>
      </p:sp>
      <p:sp>
        <p:nvSpPr>
          <p:cNvPr id="1758210" name="Rectangle 2"/>
          <p:cNvSpPr>
            <a:spLocks noGrp="1" noRot="1" noChangeAspect="1" noChangeArrowheads="1" noTextEdit="1"/>
          </p:cNvSpPr>
          <p:nvPr>
            <p:ph type="sldImg"/>
          </p:nvPr>
        </p:nvSpPr>
        <p:spPr>
          <a:ln/>
        </p:spPr>
      </p:sp>
      <p:sp>
        <p:nvSpPr>
          <p:cNvPr id="175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83DDE-0EFE-412A-8CDF-F66A81135DBE}" type="slidenum">
              <a:rPr lang="en-US"/>
              <a:pPr/>
              <a:t>74</a:t>
            </a:fld>
            <a:endParaRPr lang="en-US"/>
          </a:p>
        </p:txBody>
      </p:sp>
      <p:sp>
        <p:nvSpPr>
          <p:cNvPr id="1760258" name="Rectangle 2"/>
          <p:cNvSpPr>
            <a:spLocks noGrp="1" noRot="1" noChangeAspect="1" noChangeArrowheads="1" noTextEdit="1"/>
          </p:cNvSpPr>
          <p:nvPr>
            <p:ph type="sldImg"/>
          </p:nvPr>
        </p:nvSpPr>
        <p:spPr>
          <a:ln/>
        </p:spPr>
      </p:sp>
      <p:sp>
        <p:nvSpPr>
          <p:cNvPr id="176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CF935-FDE2-4ACF-BAFF-D70635A17D71}" type="slidenum">
              <a:rPr lang="en-US"/>
              <a:pPr/>
              <a:t>75</a:t>
            </a:fld>
            <a:endParaRPr lang="en-US"/>
          </a:p>
        </p:txBody>
      </p:sp>
      <p:sp>
        <p:nvSpPr>
          <p:cNvPr id="1762306" name="Rectangle 2"/>
          <p:cNvSpPr>
            <a:spLocks noGrp="1" noRot="1" noChangeAspect="1" noChangeArrowheads="1" noTextEdit="1"/>
          </p:cNvSpPr>
          <p:nvPr>
            <p:ph type="sldImg"/>
          </p:nvPr>
        </p:nvSpPr>
        <p:spPr>
          <a:ln/>
        </p:spPr>
      </p:sp>
      <p:sp>
        <p:nvSpPr>
          <p:cNvPr id="176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A824E-659E-40D9-A384-A15243D26B08}" type="slidenum">
              <a:rPr lang="en-US"/>
              <a:pPr/>
              <a:t>76</a:t>
            </a:fld>
            <a:endParaRPr lang="en-US"/>
          </a:p>
        </p:txBody>
      </p:sp>
      <p:sp>
        <p:nvSpPr>
          <p:cNvPr id="1764354" name="Rectangle 2"/>
          <p:cNvSpPr>
            <a:spLocks noGrp="1" noRot="1" noChangeAspect="1" noChangeArrowheads="1" noTextEdit="1"/>
          </p:cNvSpPr>
          <p:nvPr>
            <p:ph type="sldImg"/>
          </p:nvPr>
        </p:nvSpPr>
        <p:spPr>
          <a:ln/>
        </p:spPr>
      </p:sp>
      <p:sp>
        <p:nvSpPr>
          <p:cNvPr id="176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9DB87-B152-4AEE-B86A-289F89EEE394}" type="slidenum">
              <a:rPr lang="en-US"/>
              <a:pPr/>
              <a:t>77</a:t>
            </a:fld>
            <a:endParaRPr lang="en-US"/>
          </a:p>
        </p:txBody>
      </p:sp>
      <p:sp>
        <p:nvSpPr>
          <p:cNvPr id="1766402" name="Rectangle 2"/>
          <p:cNvSpPr>
            <a:spLocks noGrp="1" noRot="1" noChangeAspect="1" noChangeArrowheads="1" noTextEdit="1"/>
          </p:cNvSpPr>
          <p:nvPr>
            <p:ph type="sldImg"/>
          </p:nvPr>
        </p:nvSpPr>
        <p:spPr>
          <a:ln/>
        </p:spPr>
      </p:sp>
      <p:sp>
        <p:nvSpPr>
          <p:cNvPr id="176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8A756-D120-4555-B8CC-40A3F2984514}" type="slidenum">
              <a:rPr lang="en-US"/>
              <a:pPr/>
              <a:t>78</a:t>
            </a:fld>
            <a:endParaRPr lang="en-US"/>
          </a:p>
        </p:txBody>
      </p:sp>
      <p:sp>
        <p:nvSpPr>
          <p:cNvPr id="1768450" name="Rectangle 2"/>
          <p:cNvSpPr>
            <a:spLocks noGrp="1" noRot="1" noChangeAspect="1" noChangeArrowheads="1" noTextEdit="1"/>
          </p:cNvSpPr>
          <p:nvPr>
            <p:ph type="sldImg"/>
          </p:nvPr>
        </p:nvSpPr>
        <p:spPr>
          <a:ln/>
        </p:spPr>
      </p:sp>
      <p:sp>
        <p:nvSpPr>
          <p:cNvPr id="176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93B39-3A88-45F3-8DBC-CB9E06CB00FE}" type="slidenum">
              <a:rPr lang="en-US"/>
              <a:pPr/>
              <a:t>79</a:t>
            </a:fld>
            <a:endParaRPr lang="en-US"/>
          </a:p>
        </p:txBody>
      </p:sp>
      <p:sp>
        <p:nvSpPr>
          <p:cNvPr id="1770498" name="Rectangle 2"/>
          <p:cNvSpPr>
            <a:spLocks noGrp="1" noRot="1" noChangeAspect="1" noChangeArrowheads="1" noTextEdit="1"/>
          </p:cNvSpPr>
          <p:nvPr>
            <p:ph type="sldImg"/>
          </p:nvPr>
        </p:nvSpPr>
        <p:spPr>
          <a:ln/>
        </p:spPr>
      </p:sp>
      <p:sp>
        <p:nvSpPr>
          <p:cNvPr id="177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61764-3CE4-4680-BCF2-C651452F30DE}" type="slidenum">
              <a:rPr lang="en-US"/>
              <a:pPr/>
              <a:t>8</a:t>
            </a:fld>
            <a:endParaRPr lang="en-US"/>
          </a:p>
        </p:txBody>
      </p:sp>
      <p:sp>
        <p:nvSpPr>
          <p:cNvPr id="1478658" name="Rectangle 2"/>
          <p:cNvSpPr>
            <a:spLocks noGrp="1" noRot="1" noChangeAspect="1" noChangeArrowheads="1" noTextEdit="1"/>
          </p:cNvSpPr>
          <p:nvPr>
            <p:ph type="sldImg"/>
          </p:nvPr>
        </p:nvSpPr>
        <p:spPr>
          <a:ln/>
        </p:spPr>
      </p:sp>
      <p:sp>
        <p:nvSpPr>
          <p:cNvPr id="147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DE5A4-3D09-49C2-8521-EDFD80C7D98E}" type="slidenum">
              <a:rPr lang="en-US"/>
              <a:pPr/>
              <a:t>80</a:t>
            </a:fld>
            <a:endParaRPr lang="en-US"/>
          </a:p>
        </p:txBody>
      </p:sp>
      <p:sp>
        <p:nvSpPr>
          <p:cNvPr id="1772546" name="Rectangle 2"/>
          <p:cNvSpPr>
            <a:spLocks noGrp="1" noRot="1" noChangeAspect="1" noChangeArrowheads="1" noTextEdit="1"/>
          </p:cNvSpPr>
          <p:nvPr>
            <p:ph type="sldImg"/>
          </p:nvPr>
        </p:nvSpPr>
        <p:spPr>
          <a:ln/>
        </p:spPr>
      </p:sp>
      <p:sp>
        <p:nvSpPr>
          <p:cNvPr id="177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9C471-E148-4441-82D1-1D848B33B445}" type="slidenum">
              <a:rPr lang="en-US"/>
              <a:pPr/>
              <a:t>81</a:t>
            </a:fld>
            <a:endParaRPr lang="en-US"/>
          </a:p>
        </p:txBody>
      </p:sp>
      <p:sp>
        <p:nvSpPr>
          <p:cNvPr id="1774594" name="Rectangle 2"/>
          <p:cNvSpPr>
            <a:spLocks noGrp="1" noRot="1" noChangeAspect="1" noChangeArrowheads="1" noTextEdit="1"/>
          </p:cNvSpPr>
          <p:nvPr>
            <p:ph type="sldImg"/>
          </p:nvPr>
        </p:nvSpPr>
        <p:spPr>
          <a:ln/>
        </p:spPr>
      </p:sp>
      <p:sp>
        <p:nvSpPr>
          <p:cNvPr id="177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8CFFA-1D14-4260-980A-CD61DC8D5C32}" type="slidenum">
              <a:rPr lang="en-US"/>
              <a:pPr/>
              <a:t>82</a:t>
            </a:fld>
            <a:endParaRPr lang="en-US"/>
          </a:p>
        </p:txBody>
      </p:sp>
      <p:sp>
        <p:nvSpPr>
          <p:cNvPr id="1776642" name="Rectangle 2"/>
          <p:cNvSpPr>
            <a:spLocks noGrp="1" noRot="1" noChangeAspect="1" noChangeArrowheads="1" noTextEdit="1"/>
          </p:cNvSpPr>
          <p:nvPr>
            <p:ph type="sldImg"/>
          </p:nvPr>
        </p:nvSpPr>
        <p:spPr>
          <a:ln/>
        </p:spPr>
      </p:sp>
      <p:sp>
        <p:nvSpPr>
          <p:cNvPr id="177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FDF92-8BD6-4B93-A4CD-19C660D63AAA}" type="slidenum">
              <a:rPr lang="en-US"/>
              <a:pPr/>
              <a:t>83</a:t>
            </a:fld>
            <a:endParaRPr lang="en-US"/>
          </a:p>
        </p:txBody>
      </p:sp>
      <p:sp>
        <p:nvSpPr>
          <p:cNvPr id="1778690" name="Rectangle 2"/>
          <p:cNvSpPr>
            <a:spLocks noGrp="1" noRot="1" noChangeAspect="1" noChangeArrowheads="1" noTextEdit="1"/>
          </p:cNvSpPr>
          <p:nvPr>
            <p:ph type="sldImg"/>
          </p:nvPr>
        </p:nvSpPr>
        <p:spPr>
          <a:ln/>
        </p:spPr>
      </p:sp>
      <p:sp>
        <p:nvSpPr>
          <p:cNvPr id="177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BD134-A355-4F04-9988-5D2EBC5EB844}" type="slidenum">
              <a:rPr lang="en-US"/>
              <a:pPr/>
              <a:t>84</a:t>
            </a:fld>
            <a:endParaRPr lang="en-US"/>
          </a:p>
        </p:txBody>
      </p:sp>
      <p:sp>
        <p:nvSpPr>
          <p:cNvPr id="1784834" name="Rectangle 2"/>
          <p:cNvSpPr>
            <a:spLocks noGrp="1" noRot="1" noChangeAspect="1" noChangeArrowheads="1" noTextEdit="1"/>
          </p:cNvSpPr>
          <p:nvPr>
            <p:ph type="sldImg"/>
          </p:nvPr>
        </p:nvSpPr>
        <p:spPr>
          <a:ln/>
        </p:spPr>
      </p:sp>
      <p:sp>
        <p:nvSpPr>
          <p:cNvPr id="178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C0EA0-836B-46F5-A5C6-0E9A65A264CA}" type="slidenum">
              <a:rPr lang="en-US"/>
              <a:pPr/>
              <a:t>85</a:t>
            </a:fld>
            <a:endParaRPr lang="en-US"/>
          </a:p>
        </p:txBody>
      </p:sp>
      <p:sp>
        <p:nvSpPr>
          <p:cNvPr id="1786882" name="Rectangle 2"/>
          <p:cNvSpPr>
            <a:spLocks noGrp="1" noRot="1" noChangeAspect="1" noChangeArrowheads="1" noTextEdit="1"/>
          </p:cNvSpPr>
          <p:nvPr>
            <p:ph type="sldImg"/>
          </p:nvPr>
        </p:nvSpPr>
        <p:spPr>
          <a:ln/>
        </p:spPr>
      </p:sp>
      <p:sp>
        <p:nvSpPr>
          <p:cNvPr id="178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D90E4-3CB0-4976-8633-7CA89C170295}" type="slidenum">
              <a:rPr lang="en-US"/>
              <a:pPr/>
              <a:t>86</a:t>
            </a:fld>
            <a:endParaRPr lang="en-US"/>
          </a:p>
        </p:txBody>
      </p:sp>
      <p:sp>
        <p:nvSpPr>
          <p:cNvPr id="1788930" name="Rectangle 2"/>
          <p:cNvSpPr>
            <a:spLocks noGrp="1" noRot="1" noChangeAspect="1" noChangeArrowheads="1" noTextEdit="1"/>
          </p:cNvSpPr>
          <p:nvPr>
            <p:ph type="sldImg"/>
          </p:nvPr>
        </p:nvSpPr>
        <p:spPr>
          <a:ln/>
        </p:spPr>
      </p:sp>
      <p:sp>
        <p:nvSpPr>
          <p:cNvPr id="178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DF04D-F72D-401F-83F3-810B24DCB5F7}" type="slidenum">
              <a:rPr lang="en-US"/>
              <a:pPr/>
              <a:t>87</a:t>
            </a:fld>
            <a:endParaRPr lang="en-US"/>
          </a:p>
        </p:txBody>
      </p:sp>
      <p:sp>
        <p:nvSpPr>
          <p:cNvPr id="1790978" name="Rectangle 2"/>
          <p:cNvSpPr>
            <a:spLocks noGrp="1" noRot="1" noChangeAspect="1" noChangeArrowheads="1" noTextEdit="1"/>
          </p:cNvSpPr>
          <p:nvPr>
            <p:ph type="sldImg"/>
          </p:nvPr>
        </p:nvSpPr>
        <p:spPr>
          <a:ln/>
        </p:spPr>
      </p:sp>
      <p:sp>
        <p:nvSpPr>
          <p:cNvPr id="179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A31CD-2027-4584-879F-44811E8FE992}" type="slidenum">
              <a:rPr lang="en-US"/>
              <a:pPr/>
              <a:t>88</a:t>
            </a:fld>
            <a:endParaRPr lang="en-US"/>
          </a:p>
        </p:txBody>
      </p:sp>
      <p:sp>
        <p:nvSpPr>
          <p:cNvPr id="1793026" name="Rectangle 2"/>
          <p:cNvSpPr>
            <a:spLocks noGrp="1" noRot="1" noChangeAspect="1" noChangeArrowheads="1" noTextEdit="1"/>
          </p:cNvSpPr>
          <p:nvPr>
            <p:ph type="sldImg"/>
          </p:nvPr>
        </p:nvSpPr>
        <p:spPr>
          <a:ln/>
        </p:spPr>
      </p:sp>
      <p:sp>
        <p:nvSpPr>
          <p:cNvPr id="179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69E83-6181-471A-9FAC-06FD9FACAE30}" type="slidenum">
              <a:rPr lang="en-US"/>
              <a:pPr/>
              <a:t>89</a:t>
            </a:fld>
            <a:endParaRPr lang="en-US"/>
          </a:p>
        </p:txBody>
      </p:sp>
      <p:sp>
        <p:nvSpPr>
          <p:cNvPr id="1795074" name="Rectangle 2"/>
          <p:cNvSpPr>
            <a:spLocks noGrp="1" noRot="1" noChangeAspect="1" noChangeArrowheads="1" noTextEdit="1"/>
          </p:cNvSpPr>
          <p:nvPr>
            <p:ph type="sldImg"/>
          </p:nvPr>
        </p:nvSpPr>
        <p:spPr>
          <a:ln/>
        </p:spPr>
      </p:sp>
      <p:sp>
        <p:nvSpPr>
          <p:cNvPr id="179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A1967-8F95-4EA2-9783-B258DC423686}" type="slidenum">
              <a:rPr lang="en-US"/>
              <a:pPr/>
              <a:t>9</a:t>
            </a:fld>
            <a:endParaRPr lang="en-US"/>
          </a:p>
        </p:txBody>
      </p:sp>
      <p:sp>
        <p:nvSpPr>
          <p:cNvPr id="1620994" name="Rectangle 2"/>
          <p:cNvSpPr>
            <a:spLocks noGrp="1" noRot="1" noChangeAspect="1" noChangeArrowheads="1" noTextEdit="1"/>
          </p:cNvSpPr>
          <p:nvPr>
            <p:ph type="sldImg"/>
          </p:nvPr>
        </p:nvSpPr>
        <p:spPr>
          <a:ln/>
        </p:spPr>
      </p:sp>
      <p:sp>
        <p:nvSpPr>
          <p:cNvPr id="162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FDAA9-FAEA-4574-B6A0-308CD119C39E}" type="slidenum">
              <a:rPr lang="en-US"/>
              <a:pPr/>
              <a:t>90</a:t>
            </a:fld>
            <a:endParaRPr lang="en-US"/>
          </a:p>
        </p:txBody>
      </p:sp>
      <p:sp>
        <p:nvSpPr>
          <p:cNvPr id="1797122" name="Rectangle 2"/>
          <p:cNvSpPr>
            <a:spLocks noGrp="1" noRot="1" noChangeAspect="1" noChangeArrowheads="1" noTextEdit="1"/>
          </p:cNvSpPr>
          <p:nvPr>
            <p:ph type="sldImg"/>
          </p:nvPr>
        </p:nvSpPr>
        <p:spPr>
          <a:ln/>
        </p:spPr>
      </p:sp>
      <p:sp>
        <p:nvSpPr>
          <p:cNvPr id="179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3F729-7972-41C2-910B-529A95EAD738}" type="slidenum">
              <a:rPr lang="en-US"/>
              <a:pPr/>
              <a:t>91</a:t>
            </a:fld>
            <a:endParaRPr lang="en-US"/>
          </a:p>
        </p:txBody>
      </p:sp>
      <p:sp>
        <p:nvSpPr>
          <p:cNvPr id="1799170" name="Rectangle 2"/>
          <p:cNvSpPr>
            <a:spLocks noGrp="1" noRot="1" noChangeAspect="1" noChangeArrowheads="1" noTextEdit="1"/>
          </p:cNvSpPr>
          <p:nvPr>
            <p:ph type="sldImg"/>
          </p:nvPr>
        </p:nvSpPr>
        <p:spPr>
          <a:ln/>
        </p:spPr>
      </p:sp>
      <p:sp>
        <p:nvSpPr>
          <p:cNvPr id="179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55CDB-153B-419A-A3F0-CAD2860EA1BC}" type="slidenum">
              <a:rPr lang="en-US"/>
              <a:pPr/>
              <a:t>92</a:t>
            </a:fld>
            <a:endParaRPr lang="en-US"/>
          </a:p>
        </p:txBody>
      </p:sp>
      <p:sp>
        <p:nvSpPr>
          <p:cNvPr id="1801218" name="Rectangle 2"/>
          <p:cNvSpPr>
            <a:spLocks noGrp="1" noRot="1" noChangeAspect="1" noChangeArrowheads="1" noTextEdit="1"/>
          </p:cNvSpPr>
          <p:nvPr>
            <p:ph type="sldImg"/>
          </p:nvPr>
        </p:nvSpPr>
        <p:spPr>
          <a:ln/>
        </p:spPr>
      </p:sp>
      <p:sp>
        <p:nvSpPr>
          <p:cNvPr id="180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98AFF-48B4-45A1-853A-85E277A656DA}" type="slidenum">
              <a:rPr lang="en-US"/>
              <a:pPr/>
              <a:t>93</a:t>
            </a:fld>
            <a:endParaRPr lang="en-US"/>
          </a:p>
        </p:txBody>
      </p:sp>
      <p:sp>
        <p:nvSpPr>
          <p:cNvPr id="1803266" name="Rectangle 2"/>
          <p:cNvSpPr>
            <a:spLocks noGrp="1" noRot="1" noChangeAspect="1" noChangeArrowheads="1" noTextEdit="1"/>
          </p:cNvSpPr>
          <p:nvPr>
            <p:ph type="sldImg"/>
          </p:nvPr>
        </p:nvSpPr>
        <p:spPr>
          <a:ln/>
        </p:spPr>
      </p:sp>
      <p:sp>
        <p:nvSpPr>
          <p:cNvPr id="180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091DF-39B4-43A8-A7D2-DB4A015918A2}" type="slidenum">
              <a:rPr lang="en-US"/>
              <a:pPr/>
              <a:t>94</a:t>
            </a:fld>
            <a:endParaRPr lang="en-US"/>
          </a:p>
        </p:txBody>
      </p:sp>
      <p:sp>
        <p:nvSpPr>
          <p:cNvPr id="1805314" name="Rectangle 2"/>
          <p:cNvSpPr>
            <a:spLocks noGrp="1" noRot="1" noChangeAspect="1" noChangeArrowheads="1" noTextEdit="1"/>
          </p:cNvSpPr>
          <p:nvPr>
            <p:ph type="sldImg"/>
          </p:nvPr>
        </p:nvSpPr>
        <p:spPr>
          <a:ln/>
        </p:spPr>
      </p:sp>
      <p:sp>
        <p:nvSpPr>
          <p:cNvPr id="180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A7EFE-CFFC-4746-B5DA-7DA2A69241EA}" type="slidenum">
              <a:rPr lang="en-US"/>
              <a:pPr/>
              <a:t>95</a:t>
            </a:fld>
            <a:endParaRPr lang="en-US"/>
          </a:p>
        </p:txBody>
      </p:sp>
      <p:sp>
        <p:nvSpPr>
          <p:cNvPr id="1807362" name="Rectangle 2"/>
          <p:cNvSpPr>
            <a:spLocks noGrp="1" noRot="1" noChangeAspect="1" noChangeArrowheads="1" noTextEdit="1"/>
          </p:cNvSpPr>
          <p:nvPr>
            <p:ph type="sldImg"/>
          </p:nvPr>
        </p:nvSpPr>
        <p:spPr>
          <a:ln/>
        </p:spPr>
      </p:sp>
      <p:sp>
        <p:nvSpPr>
          <p:cNvPr id="180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BBB41-7136-451A-A1D3-9261C610FC12}" type="slidenum">
              <a:rPr lang="en-US"/>
              <a:pPr/>
              <a:t>96</a:t>
            </a:fld>
            <a:endParaRPr lang="en-US"/>
          </a:p>
        </p:txBody>
      </p:sp>
      <p:sp>
        <p:nvSpPr>
          <p:cNvPr id="1809410" name="Rectangle 2"/>
          <p:cNvSpPr>
            <a:spLocks noGrp="1" noRot="1" noChangeAspect="1" noChangeArrowheads="1" noTextEdit="1"/>
          </p:cNvSpPr>
          <p:nvPr>
            <p:ph type="sldImg"/>
          </p:nvPr>
        </p:nvSpPr>
        <p:spPr>
          <a:ln/>
        </p:spPr>
      </p:sp>
      <p:sp>
        <p:nvSpPr>
          <p:cNvPr id="180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13433-CAA2-45BA-B504-12C849B8FD58}" type="slidenum">
              <a:rPr lang="en-US"/>
              <a:pPr/>
              <a:t>97</a:t>
            </a:fld>
            <a:endParaRPr lang="en-US"/>
          </a:p>
        </p:txBody>
      </p:sp>
      <p:sp>
        <p:nvSpPr>
          <p:cNvPr id="1811458" name="Rectangle 2"/>
          <p:cNvSpPr>
            <a:spLocks noGrp="1" noRot="1" noChangeAspect="1" noChangeArrowheads="1" noTextEdit="1"/>
          </p:cNvSpPr>
          <p:nvPr>
            <p:ph type="sldImg"/>
          </p:nvPr>
        </p:nvSpPr>
        <p:spPr>
          <a:ln/>
        </p:spPr>
      </p:sp>
      <p:sp>
        <p:nvSpPr>
          <p:cNvPr id="181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C8650-6E31-4C2C-9C91-F4460E74D744}" type="slidenum">
              <a:rPr lang="en-US"/>
              <a:pPr/>
              <a:t>98</a:t>
            </a:fld>
            <a:endParaRPr lang="en-US"/>
          </a:p>
        </p:txBody>
      </p:sp>
      <p:sp>
        <p:nvSpPr>
          <p:cNvPr id="1813506" name="Rectangle 2"/>
          <p:cNvSpPr>
            <a:spLocks noGrp="1" noRot="1" noChangeAspect="1" noChangeArrowheads="1" noTextEdit="1"/>
          </p:cNvSpPr>
          <p:nvPr>
            <p:ph type="sldImg"/>
          </p:nvPr>
        </p:nvSpPr>
        <p:spPr>
          <a:ln/>
        </p:spPr>
      </p:sp>
      <p:sp>
        <p:nvSpPr>
          <p:cNvPr id="181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35B57-6ABB-40C5-9BF2-211CCE588C5A}" type="slidenum">
              <a:rPr lang="en-US"/>
              <a:pPr/>
              <a:t>99</a:t>
            </a:fld>
            <a:endParaRPr lang="en-US"/>
          </a:p>
        </p:txBody>
      </p:sp>
      <p:sp>
        <p:nvSpPr>
          <p:cNvPr id="1815554" name="Rectangle 2"/>
          <p:cNvSpPr>
            <a:spLocks noGrp="1" noRot="1" noChangeAspect="1" noChangeArrowheads="1" noTextEdit="1"/>
          </p:cNvSpPr>
          <p:nvPr>
            <p:ph type="sldImg"/>
          </p:nvPr>
        </p:nvSpPr>
        <p:spPr>
          <a:ln/>
        </p:spPr>
      </p:sp>
      <p:sp>
        <p:nvSpPr>
          <p:cNvPr id="18155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299" name="Picture 11" descr="AFM seal bright"/>
          <p:cNvPicPr>
            <a:picLocks noChangeAspect="1" noChangeArrowheads="1"/>
          </p:cNvPicPr>
          <p:nvPr userDrawn="1"/>
        </p:nvPicPr>
        <p:blipFill>
          <a:blip r:embed="rId2" cstate="print"/>
          <a:srcRect/>
          <a:stretch>
            <a:fillRect/>
          </a:stretch>
        </p:blipFill>
        <p:spPr bwMode="auto">
          <a:xfrm>
            <a:off x="49213" y="112713"/>
            <a:ext cx="1246187" cy="1238250"/>
          </a:xfrm>
          <a:prstGeom prst="rect">
            <a:avLst/>
          </a:prstGeom>
          <a:noFill/>
        </p:spPr>
      </p:pic>
      <p:pic>
        <p:nvPicPr>
          <p:cNvPr id="12300" name="Picture 12"/>
          <p:cNvPicPr>
            <a:picLocks noChangeAspect="1" noChangeArrowheads="1"/>
          </p:cNvPicPr>
          <p:nvPr userDrawn="1"/>
        </p:nvPicPr>
        <p:blipFill>
          <a:blip r:embed="rId3" cstate="print"/>
          <a:srcRect/>
          <a:stretch>
            <a:fillRect/>
          </a:stretch>
        </p:blipFill>
        <p:spPr bwMode="auto">
          <a:xfrm>
            <a:off x="7977188" y="146050"/>
            <a:ext cx="1101725" cy="108585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0" name="Picture 26" descr="AFM seal bright"/>
          <p:cNvPicPr>
            <a:picLocks noChangeAspect="1" noChangeArrowheads="1"/>
          </p:cNvPicPr>
          <p:nvPr userDrawn="1"/>
        </p:nvPicPr>
        <p:blipFill>
          <a:blip r:embed="rId15" cstate="print"/>
          <a:srcRect/>
          <a:stretch>
            <a:fillRect/>
          </a:stretch>
        </p:blipFill>
        <p:spPr bwMode="auto">
          <a:xfrm>
            <a:off x="49213" y="112713"/>
            <a:ext cx="1246187" cy="1238250"/>
          </a:xfrm>
          <a:prstGeom prst="rect">
            <a:avLst/>
          </a:prstGeom>
          <a:noFill/>
        </p:spPr>
      </p:pic>
      <p:pic>
        <p:nvPicPr>
          <p:cNvPr id="1051" name="Picture 27"/>
          <p:cNvPicPr>
            <a:picLocks noChangeAspect="1" noChangeArrowheads="1"/>
          </p:cNvPicPr>
          <p:nvPr userDrawn="1"/>
        </p:nvPicPr>
        <p:blipFill>
          <a:blip r:embed="rId16" cstate="print"/>
          <a:srcRect/>
          <a:stretch>
            <a:fillRect/>
          </a:stretch>
        </p:blipFill>
        <p:spPr bwMode="auto">
          <a:xfrm>
            <a:off x="7977188" y="146050"/>
            <a:ext cx="1101725" cy="10858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defRPr>
      </a:lvl2pPr>
      <a:lvl3pPr algn="ctr" rtl="0" fontAlgn="base">
        <a:spcBef>
          <a:spcPct val="0"/>
        </a:spcBef>
        <a:spcAft>
          <a:spcPct val="0"/>
        </a:spcAft>
        <a:defRPr sz="4000" b="1">
          <a:solidFill>
            <a:schemeClr val="tx1"/>
          </a:solidFill>
          <a:latin typeface="Arial" charset="0"/>
        </a:defRPr>
      </a:lvl3pPr>
      <a:lvl4pPr algn="ctr" rtl="0" fontAlgn="base">
        <a:spcBef>
          <a:spcPct val="0"/>
        </a:spcBef>
        <a:spcAft>
          <a:spcPct val="0"/>
        </a:spcAft>
        <a:defRPr sz="4000" b="1">
          <a:solidFill>
            <a:schemeClr val="tx1"/>
          </a:solidFill>
          <a:latin typeface="Arial" charset="0"/>
        </a:defRPr>
      </a:lvl4pPr>
      <a:lvl5pPr algn="ctr" rtl="0" fontAlgn="base">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10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50.wmf"/><Relationship Id="rId7" Type="http://schemas.openxmlformats.org/officeDocument/2006/relationships/image" Target="../media/image49.wmf"/><Relationship Id="rId2" Type="http://schemas.openxmlformats.org/officeDocument/2006/relationships/notesSlide" Target="../notesSlides/notesSlide107.xml"/><Relationship Id="rId1" Type="http://schemas.openxmlformats.org/officeDocument/2006/relationships/slideLayout" Target="../slideLayouts/slideLayout12.xml"/><Relationship Id="rId6" Type="http://schemas.openxmlformats.org/officeDocument/2006/relationships/image" Target="../media/image46.wmf"/><Relationship Id="rId5" Type="http://schemas.openxmlformats.org/officeDocument/2006/relationships/image" Target="../media/image47.wmf"/><Relationship Id="rId4" Type="http://schemas.openxmlformats.org/officeDocument/2006/relationships/image" Target="../media/image48.wmf"/></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diagramLayout" Target="../diagrams/layout1.xml"/><Relationship Id="rId12"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12.wmf"/><Relationship Id="rId5" Type="http://schemas.openxmlformats.org/officeDocument/2006/relationships/image" Target="../media/image11.wmf"/><Relationship Id="rId15" Type="http://schemas.openxmlformats.org/officeDocument/2006/relationships/image" Target="../media/image16.wmf"/><Relationship Id="rId10" Type="http://schemas.microsoft.com/office/2007/relationships/diagramDrawing" Target="../diagrams/drawing1.xml"/><Relationship Id="rId4" Type="http://schemas.openxmlformats.org/officeDocument/2006/relationships/image" Target="../media/image10.wmf"/><Relationship Id="rId9" Type="http://schemas.openxmlformats.org/officeDocument/2006/relationships/diagramColors" Target="../diagrams/colors1.xml"/><Relationship Id="rId14" Type="http://schemas.openxmlformats.org/officeDocument/2006/relationships/image" Target="../media/image15.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0.wmf"/><Relationship Id="rId7" Type="http://schemas.openxmlformats.org/officeDocument/2006/relationships/image" Target="../media/image21.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wmf"/><Relationship Id="rId4" Type="http://schemas.openxmlformats.org/officeDocument/2006/relationships/image" Target="../media/image18.gif"/><Relationship Id="rId9" Type="http://schemas.openxmlformats.org/officeDocument/2006/relationships/image" Target="../media/image23.wmf"/></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10.wmf"/><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34.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title"/>
          </p:nvPr>
        </p:nvSpPr>
        <p:spPr bwMode="auto">
          <a:xfrm>
            <a:off x="1219200" y="381000"/>
            <a:ext cx="6705600" cy="838200"/>
          </a:xfrm>
          <a:noFill/>
          <a:ln>
            <a:miter lim="800000"/>
            <a:headEnd/>
            <a:tailEnd/>
          </a:ln>
        </p:spPr>
        <p:txBody>
          <a:bodyPr vert="horz" wrap="square" lIns="91440" tIns="0" rIns="91440" bIns="0" numCol="1" anchor="t" anchorCtr="0" compatLnSpc="1">
            <a:prstTxWarp prst="textNoShape">
              <a:avLst/>
            </a:prstTxWarp>
          </a:bodyPr>
          <a:lstStyle/>
          <a:p>
            <a:r>
              <a:rPr lang="en-US" sz="3600"/>
              <a:t>Training Agenda/Objectives</a:t>
            </a:r>
          </a:p>
        </p:txBody>
      </p:sp>
      <p:sp>
        <p:nvSpPr>
          <p:cNvPr id="1566723" name="Rectangle 3"/>
          <p:cNvSpPr>
            <a:spLocks noGrp="1" noChangeArrowheads="1"/>
          </p:cNvSpPr>
          <p:nvPr>
            <p:ph type="body" idx="1"/>
          </p:nvPr>
        </p:nvSpPr>
        <p:spPr bwMode="auto">
          <a:xfrm>
            <a:off x="457200" y="1371600"/>
            <a:ext cx="8229600" cy="51054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400" b="1"/>
              <a:t>Day 1: Cost Management Overview</a:t>
            </a:r>
          </a:p>
          <a:p>
            <a:pPr lvl="1">
              <a:lnSpc>
                <a:spcPct val="90000"/>
              </a:lnSpc>
            </a:pPr>
            <a:r>
              <a:rPr lang="en-US" sz="2000"/>
              <a:t>Understanding of why managing costs are important, Army’s overall objectives, the process of Cost Management, how it differs from Budget, and key cost terms</a:t>
            </a:r>
          </a:p>
          <a:p>
            <a:pPr>
              <a:lnSpc>
                <a:spcPct val="90000"/>
              </a:lnSpc>
            </a:pPr>
            <a:r>
              <a:rPr lang="en-US" sz="2400" b="1"/>
              <a:t>Day 2: Cost Object Definition</a:t>
            </a:r>
          </a:p>
          <a:p>
            <a:pPr lvl="1">
              <a:lnSpc>
                <a:spcPct val="90000"/>
              </a:lnSpc>
            </a:pPr>
            <a:r>
              <a:rPr lang="en-US" sz="2000"/>
              <a:t>Understanding of an ERP, how to build a Cost Model, and the various cost objects within a Cost Model (e.g. organization, products, job orders, etc.)</a:t>
            </a:r>
          </a:p>
          <a:p>
            <a:pPr>
              <a:lnSpc>
                <a:spcPct val="90000"/>
              </a:lnSpc>
            </a:pPr>
            <a:r>
              <a:rPr lang="en-US" sz="2400" b="1"/>
              <a:t>Day 3: Assignment of Costs</a:t>
            </a:r>
          </a:p>
          <a:p>
            <a:pPr lvl="1">
              <a:lnSpc>
                <a:spcPct val="90000"/>
              </a:lnSpc>
            </a:pPr>
            <a:r>
              <a:rPr lang="en-US" sz="2000"/>
              <a:t>Understanding of cost allocations/assignments, how to chose which to utilize when, how to valuate the results of the assignments (Std. vs Actual), and rate creation</a:t>
            </a:r>
          </a:p>
          <a:p>
            <a:pPr>
              <a:lnSpc>
                <a:spcPct val="90000"/>
              </a:lnSpc>
            </a:pPr>
            <a:r>
              <a:rPr lang="en-US" sz="2400" b="1"/>
              <a:t>Day 4: Analysis and Reporting</a:t>
            </a:r>
          </a:p>
          <a:p>
            <a:pPr lvl="1">
              <a:lnSpc>
                <a:spcPct val="90000"/>
              </a:lnSpc>
            </a:pPr>
            <a:r>
              <a:rPr lang="en-US" sz="2000"/>
              <a:t>Understanding of the results of the Cost Model and how various types of analysis and decisions are supported</a:t>
            </a:r>
          </a:p>
        </p:txBody>
      </p:sp>
      <p:sp>
        <p:nvSpPr>
          <p:cNvPr id="1566724"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D2L1_p1</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21" name="Rectangle 5"/>
          <p:cNvSpPr>
            <a:spLocks noChangeArrowheads="1"/>
          </p:cNvSpPr>
          <p:nvPr/>
        </p:nvSpPr>
        <p:spPr bwMode="auto">
          <a:xfrm>
            <a:off x="0" y="4360863"/>
            <a:ext cx="9144000" cy="838200"/>
          </a:xfrm>
          <a:prstGeom prst="rect">
            <a:avLst/>
          </a:prstGeom>
          <a:solidFill>
            <a:schemeClr val="bg1"/>
          </a:solidFill>
          <a:ln w="9525">
            <a:noFill/>
            <a:miter lim="800000"/>
            <a:headEnd/>
            <a:tailEnd/>
          </a:ln>
          <a:effectLst/>
        </p:spPr>
        <p:txBody>
          <a:bodyPr wrap="none" anchor="ctr"/>
          <a:lstStyle/>
          <a:p>
            <a:endParaRPr lang="en-US"/>
          </a:p>
        </p:txBody>
      </p:sp>
      <p:sp>
        <p:nvSpPr>
          <p:cNvPr id="1622023" name="AutoShape 7"/>
          <p:cNvSpPr>
            <a:spLocks noChangeArrowheads="1"/>
          </p:cNvSpPr>
          <p:nvPr/>
        </p:nvSpPr>
        <p:spPr bwMode="auto">
          <a:xfrm>
            <a:off x="76200" y="4191000"/>
            <a:ext cx="8915400" cy="2303463"/>
          </a:xfrm>
          <a:prstGeom prst="wedgeRectCallout">
            <a:avLst>
              <a:gd name="adj1" fmla="val -31231"/>
              <a:gd name="adj2" fmla="val -50324"/>
            </a:avLst>
          </a:prstGeom>
          <a:solidFill>
            <a:schemeClr val="bg1"/>
          </a:solidFill>
          <a:ln w="9525">
            <a:solidFill>
              <a:schemeClr val="tx1"/>
            </a:solidFill>
            <a:miter lim="800000"/>
            <a:headEnd/>
            <a:tailEnd/>
          </a:ln>
          <a:effectLst/>
        </p:spPr>
        <p:txBody>
          <a:bodyPr/>
          <a:lstStyle/>
          <a:p>
            <a:pPr>
              <a:buClrTx/>
            </a:pPr>
            <a:endParaRPr lang="en-US" sz="3600" b="0"/>
          </a:p>
        </p:txBody>
      </p:sp>
      <p:grpSp>
        <p:nvGrpSpPr>
          <p:cNvPr id="1622028" name="Group 12"/>
          <p:cNvGrpSpPr>
            <a:grpSpLocks/>
          </p:cNvGrpSpPr>
          <p:nvPr/>
        </p:nvGrpSpPr>
        <p:grpSpPr bwMode="auto">
          <a:xfrm>
            <a:off x="230188" y="5635625"/>
            <a:ext cx="8532812" cy="863600"/>
            <a:chOff x="145" y="3651"/>
            <a:chExt cx="5375" cy="576"/>
          </a:xfrm>
        </p:grpSpPr>
        <p:sp>
          <p:nvSpPr>
            <p:cNvPr id="1622029" name="Rectangle 13"/>
            <p:cNvSpPr>
              <a:spLocks noChangeArrowheads="1"/>
            </p:cNvSpPr>
            <p:nvPr/>
          </p:nvSpPr>
          <p:spPr bwMode="auto">
            <a:xfrm>
              <a:off x="1152" y="3839"/>
              <a:ext cx="4368" cy="192"/>
            </a:xfrm>
            <a:prstGeom prst="rect">
              <a:avLst/>
            </a:prstGeom>
            <a:solidFill>
              <a:srgbClr val="CC0000"/>
            </a:solidFill>
            <a:ln w="12700" algn="ctr">
              <a:solidFill>
                <a:schemeClr val="bg1"/>
              </a:solidFill>
              <a:miter lim="800000"/>
              <a:headEnd/>
              <a:tailEnd/>
            </a:ln>
            <a:effectLst/>
          </p:spPr>
          <p:txBody>
            <a:bodyPr lIns="92075" tIns="0" rIns="92075" bIns="0" anchor="ctr">
              <a:spAutoFit/>
            </a:bodyPr>
            <a:lstStyle/>
            <a:p>
              <a:r>
                <a:rPr lang="en-US" sz="1800" b="0">
                  <a:solidFill>
                    <a:schemeClr val="bg1"/>
                  </a:solidFill>
                  <a:latin typeface="Tahoma" pitchFamily="34" charset="0"/>
                </a:rPr>
                <a:t>Budget Accounting</a:t>
              </a:r>
            </a:p>
          </p:txBody>
        </p:sp>
        <p:sp>
          <p:nvSpPr>
            <p:cNvPr id="1622030" name="AutoShape 14"/>
            <p:cNvSpPr>
              <a:spLocks noChangeArrowheads="1"/>
            </p:cNvSpPr>
            <p:nvPr/>
          </p:nvSpPr>
          <p:spPr bwMode="auto">
            <a:xfrm>
              <a:off x="145" y="3651"/>
              <a:ext cx="911" cy="57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algn="ctr">
              <a:solidFill>
                <a:schemeClr val="tx1"/>
              </a:solidFill>
              <a:miter lim="800000"/>
              <a:headEnd/>
              <a:tailEnd/>
            </a:ln>
            <a:effectLst/>
          </p:spPr>
          <p:txBody>
            <a:bodyPr lIns="92075" tIns="0" rIns="92075" bIns="0" anchor="ctr">
              <a:spAutoFit/>
            </a:bodyPr>
            <a:lstStyle/>
            <a:p>
              <a:r>
                <a:rPr lang="en-US" sz="1400">
                  <a:solidFill>
                    <a:schemeClr val="bg1"/>
                  </a:solidFill>
                </a:rPr>
                <a:t>Public Sector</a:t>
              </a:r>
            </a:p>
          </p:txBody>
        </p:sp>
      </p:grpSp>
      <p:pic>
        <p:nvPicPr>
          <p:cNvPr id="1622024" name="Picture 8"/>
          <p:cNvPicPr>
            <a:picLocks noChangeAspect="1" noChangeArrowheads="1"/>
          </p:cNvPicPr>
          <p:nvPr/>
        </p:nvPicPr>
        <p:blipFill>
          <a:blip r:embed="rId3" cstate="print"/>
          <a:srcRect l="11719" t="33934" r="12500" b="57544"/>
          <a:stretch>
            <a:fillRect/>
          </a:stretch>
        </p:blipFill>
        <p:spPr bwMode="auto">
          <a:xfrm>
            <a:off x="76200" y="4970463"/>
            <a:ext cx="8766175" cy="669925"/>
          </a:xfrm>
          <a:prstGeom prst="rect">
            <a:avLst/>
          </a:prstGeom>
          <a:noFill/>
          <a:ln w="9525">
            <a:noFill/>
            <a:miter lim="800000"/>
            <a:headEnd/>
            <a:tailEnd/>
          </a:ln>
          <a:effectLst/>
        </p:spPr>
      </p:pic>
      <p:sp>
        <p:nvSpPr>
          <p:cNvPr id="1622025" name="Rectangle 9"/>
          <p:cNvSpPr>
            <a:spLocks noChangeArrowheads="1"/>
          </p:cNvSpPr>
          <p:nvPr/>
        </p:nvSpPr>
        <p:spPr bwMode="auto">
          <a:xfrm>
            <a:off x="76200" y="4437063"/>
            <a:ext cx="8915400" cy="319087"/>
          </a:xfrm>
          <a:prstGeom prst="rect">
            <a:avLst/>
          </a:prstGeom>
          <a:solidFill>
            <a:schemeClr val="accent2"/>
          </a:solidFill>
          <a:ln w="9525">
            <a:solidFill>
              <a:schemeClr val="tx1"/>
            </a:solidFill>
            <a:miter lim="800000"/>
            <a:headEnd/>
            <a:tailEnd/>
          </a:ln>
          <a:effectLst/>
        </p:spPr>
        <p:txBody>
          <a:bodyPr wrap="none" anchor="ctr"/>
          <a:lstStyle/>
          <a:p>
            <a:pPr>
              <a:buClrTx/>
            </a:pPr>
            <a:r>
              <a:rPr lang="en-US" sz="2000" b="0">
                <a:solidFill>
                  <a:schemeClr val="bg1"/>
                </a:solidFill>
              </a:rPr>
              <a:t>End User Presentation Layer</a:t>
            </a:r>
          </a:p>
        </p:txBody>
      </p:sp>
      <p:sp>
        <p:nvSpPr>
          <p:cNvPr id="1622026" name="Line 10"/>
          <p:cNvSpPr>
            <a:spLocks noChangeShapeType="1"/>
          </p:cNvSpPr>
          <p:nvPr/>
        </p:nvSpPr>
        <p:spPr bwMode="auto">
          <a:xfrm>
            <a:off x="76200" y="4972050"/>
            <a:ext cx="8618538" cy="0"/>
          </a:xfrm>
          <a:prstGeom prst="line">
            <a:avLst/>
          </a:prstGeom>
          <a:noFill/>
          <a:ln w="76200">
            <a:solidFill>
              <a:schemeClr val="tx1"/>
            </a:solidFill>
            <a:round/>
            <a:headEnd/>
            <a:tailEnd type="triangle" w="med" len="med"/>
          </a:ln>
          <a:effectLst/>
        </p:spPr>
        <p:txBody>
          <a:bodyPr/>
          <a:lstStyle/>
          <a:p>
            <a:endParaRPr lang="en-US"/>
          </a:p>
        </p:txBody>
      </p:sp>
      <p:sp>
        <p:nvSpPr>
          <p:cNvPr id="1622027" name="Rectangle 11"/>
          <p:cNvSpPr>
            <a:spLocks noChangeArrowheads="1"/>
          </p:cNvSpPr>
          <p:nvPr/>
        </p:nvSpPr>
        <p:spPr bwMode="auto">
          <a:xfrm>
            <a:off x="1219200" y="228600"/>
            <a:ext cx="6705600" cy="427038"/>
          </a:xfrm>
          <a:prstGeom prst="rect">
            <a:avLst/>
          </a:prstGeom>
          <a:noFill/>
          <a:ln w="76200" cmpd="tri" algn="ctr">
            <a:noFill/>
            <a:miter lim="800000"/>
            <a:headEnd/>
            <a:tailEnd/>
          </a:ln>
          <a:effectLst/>
        </p:spPr>
        <p:txBody>
          <a:bodyPr lIns="92075" tIns="0" rIns="92075" bIns="0">
            <a:spAutoFit/>
          </a:bodyPr>
          <a:lstStyle/>
          <a:p>
            <a:r>
              <a:rPr lang="en-US" sz="2800"/>
              <a:t>Enterprise Resource Planning (ERP)</a:t>
            </a:r>
          </a:p>
        </p:txBody>
      </p:sp>
      <p:sp>
        <p:nvSpPr>
          <p:cNvPr id="1622036" name="Oval 20"/>
          <p:cNvSpPr>
            <a:spLocks noChangeArrowheads="1"/>
          </p:cNvSpPr>
          <p:nvPr/>
        </p:nvSpPr>
        <p:spPr bwMode="auto">
          <a:xfrm>
            <a:off x="914400" y="1970088"/>
            <a:ext cx="1052513" cy="877887"/>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Planning</a:t>
            </a:r>
          </a:p>
        </p:txBody>
      </p:sp>
      <p:sp>
        <p:nvSpPr>
          <p:cNvPr id="1622037" name="Oval 21"/>
          <p:cNvSpPr>
            <a:spLocks noChangeArrowheads="1"/>
          </p:cNvSpPr>
          <p:nvPr/>
        </p:nvSpPr>
        <p:spPr bwMode="auto">
          <a:xfrm>
            <a:off x="2217738" y="3082925"/>
            <a:ext cx="1050925" cy="879475"/>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Controlling</a:t>
            </a:r>
          </a:p>
        </p:txBody>
      </p:sp>
      <p:sp>
        <p:nvSpPr>
          <p:cNvPr id="1622038" name="Oval 22"/>
          <p:cNvSpPr>
            <a:spLocks noChangeArrowheads="1"/>
          </p:cNvSpPr>
          <p:nvPr/>
        </p:nvSpPr>
        <p:spPr bwMode="auto">
          <a:xfrm>
            <a:off x="3519488" y="1970088"/>
            <a:ext cx="1052512" cy="877887"/>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Analysis</a:t>
            </a:r>
          </a:p>
        </p:txBody>
      </p:sp>
      <p:sp>
        <p:nvSpPr>
          <p:cNvPr id="1622039" name="Oval 23"/>
          <p:cNvSpPr>
            <a:spLocks noChangeArrowheads="1"/>
          </p:cNvSpPr>
          <p:nvPr/>
        </p:nvSpPr>
        <p:spPr bwMode="auto">
          <a:xfrm>
            <a:off x="2217738" y="914400"/>
            <a:ext cx="1050925" cy="879475"/>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Accounting</a:t>
            </a:r>
          </a:p>
        </p:txBody>
      </p:sp>
      <p:cxnSp>
        <p:nvCxnSpPr>
          <p:cNvPr id="1622040" name="AutoShape 24"/>
          <p:cNvCxnSpPr>
            <a:cxnSpLocks noChangeShapeType="1"/>
            <a:stCxn id="1622036" idx="0"/>
            <a:endCxn id="1622039" idx="2"/>
          </p:cNvCxnSpPr>
          <p:nvPr/>
        </p:nvCxnSpPr>
        <p:spPr bwMode="auto">
          <a:xfrm rot="16200000">
            <a:off x="1520826" y="1273175"/>
            <a:ext cx="615950" cy="777875"/>
          </a:xfrm>
          <a:prstGeom prst="curvedConnector2">
            <a:avLst/>
          </a:prstGeom>
          <a:noFill/>
          <a:ln w="38100">
            <a:solidFill>
              <a:srgbClr val="000099"/>
            </a:solidFill>
            <a:round/>
            <a:headEnd/>
            <a:tailEnd type="triangle" w="med" len="med"/>
          </a:ln>
          <a:effectLst/>
        </p:spPr>
      </p:cxnSp>
      <p:cxnSp>
        <p:nvCxnSpPr>
          <p:cNvPr id="1622041" name="AutoShape 25"/>
          <p:cNvCxnSpPr>
            <a:cxnSpLocks noChangeShapeType="1"/>
            <a:stCxn id="1622039" idx="6"/>
            <a:endCxn id="1622038" idx="0"/>
          </p:cNvCxnSpPr>
          <p:nvPr/>
        </p:nvCxnSpPr>
        <p:spPr bwMode="auto">
          <a:xfrm>
            <a:off x="3268663" y="1354138"/>
            <a:ext cx="777875" cy="615950"/>
          </a:xfrm>
          <a:prstGeom prst="curvedConnector2">
            <a:avLst/>
          </a:prstGeom>
          <a:noFill/>
          <a:ln w="38100">
            <a:solidFill>
              <a:srgbClr val="000099"/>
            </a:solidFill>
            <a:round/>
            <a:headEnd/>
            <a:tailEnd type="triangle" w="med" len="med"/>
          </a:ln>
          <a:effectLst/>
        </p:spPr>
      </p:cxnSp>
      <p:cxnSp>
        <p:nvCxnSpPr>
          <p:cNvPr id="1622042" name="AutoShape 26"/>
          <p:cNvCxnSpPr>
            <a:cxnSpLocks noChangeShapeType="1"/>
            <a:stCxn id="1622038" idx="4"/>
            <a:endCxn id="1622037" idx="6"/>
          </p:cNvCxnSpPr>
          <p:nvPr/>
        </p:nvCxnSpPr>
        <p:spPr bwMode="auto">
          <a:xfrm rot="5400000">
            <a:off x="3320257" y="2796381"/>
            <a:ext cx="674688" cy="777875"/>
          </a:xfrm>
          <a:prstGeom prst="curvedConnector2">
            <a:avLst/>
          </a:prstGeom>
          <a:noFill/>
          <a:ln w="38100">
            <a:solidFill>
              <a:srgbClr val="000099"/>
            </a:solidFill>
            <a:round/>
            <a:headEnd/>
            <a:tailEnd type="triangle" w="med" len="med"/>
          </a:ln>
          <a:effectLst/>
        </p:spPr>
      </p:cxnSp>
      <p:cxnSp>
        <p:nvCxnSpPr>
          <p:cNvPr id="1622043" name="AutoShape 27"/>
          <p:cNvCxnSpPr>
            <a:cxnSpLocks noChangeShapeType="1"/>
            <a:stCxn id="1622037" idx="2"/>
            <a:endCxn id="1622036" idx="4"/>
          </p:cNvCxnSpPr>
          <p:nvPr/>
        </p:nvCxnSpPr>
        <p:spPr bwMode="auto">
          <a:xfrm rot="10800000">
            <a:off x="1439863" y="2847975"/>
            <a:ext cx="777875" cy="674688"/>
          </a:xfrm>
          <a:prstGeom prst="curvedConnector2">
            <a:avLst/>
          </a:prstGeom>
          <a:noFill/>
          <a:ln w="38100">
            <a:solidFill>
              <a:srgbClr val="000099"/>
            </a:solidFill>
            <a:round/>
            <a:headEnd/>
            <a:tailEnd type="triangle" w="med" len="med"/>
          </a:ln>
          <a:effectLst/>
        </p:spPr>
      </p:cxnSp>
      <p:sp>
        <p:nvSpPr>
          <p:cNvPr id="1622044" name="Rectangle 28"/>
          <p:cNvSpPr>
            <a:spLocks noChangeArrowheads="1"/>
          </p:cNvSpPr>
          <p:nvPr/>
        </p:nvSpPr>
        <p:spPr bwMode="auto">
          <a:xfrm>
            <a:off x="2144713" y="2063750"/>
            <a:ext cx="1265237" cy="731838"/>
          </a:xfrm>
          <a:prstGeom prst="rect">
            <a:avLst/>
          </a:prstGeom>
          <a:noFill/>
          <a:ln w="9525" algn="ctr">
            <a:noFill/>
            <a:miter lim="800000"/>
            <a:headEnd/>
            <a:tailEnd/>
          </a:ln>
          <a:effectLst/>
        </p:spPr>
        <p:txBody>
          <a:bodyPr wrap="none">
            <a:spAutoFit/>
          </a:bodyPr>
          <a:lstStyle/>
          <a:p>
            <a:pPr>
              <a:buClrTx/>
            </a:pPr>
            <a:r>
              <a:rPr lang="en-US" sz="1400">
                <a:solidFill>
                  <a:schemeClr val="tx2"/>
                </a:solidFill>
              </a:rPr>
              <a:t>Cost </a:t>
            </a:r>
          </a:p>
          <a:p>
            <a:pPr>
              <a:buClrTx/>
            </a:pPr>
            <a:r>
              <a:rPr lang="en-US" sz="1400">
                <a:solidFill>
                  <a:schemeClr val="tx2"/>
                </a:solidFill>
              </a:rPr>
              <a:t>Management</a:t>
            </a:r>
          </a:p>
          <a:p>
            <a:pPr>
              <a:buClrTx/>
            </a:pPr>
            <a:r>
              <a:rPr lang="en-US" sz="1400">
                <a:solidFill>
                  <a:schemeClr val="tx2"/>
                </a:solidFill>
              </a:rPr>
              <a:t>Process</a:t>
            </a:r>
          </a:p>
        </p:txBody>
      </p:sp>
      <p:sp>
        <p:nvSpPr>
          <p:cNvPr id="1622047" name="AutoShape 31"/>
          <p:cNvSpPr>
            <a:spLocks noChangeArrowheads="1"/>
          </p:cNvSpPr>
          <p:nvPr/>
        </p:nvSpPr>
        <p:spPr bwMode="auto">
          <a:xfrm>
            <a:off x="4648200" y="822325"/>
            <a:ext cx="3124200" cy="2017713"/>
          </a:xfrm>
          <a:prstGeom prst="star16">
            <a:avLst>
              <a:gd name="adj" fmla="val 37500"/>
            </a:avLst>
          </a:prstGeom>
          <a:solidFill>
            <a:srgbClr val="FFFFCC"/>
          </a:solidFill>
          <a:ln w="12700" algn="ctr">
            <a:solidFill>
              <a:schemeClr val="tx1"/>
            </a:solidFill>
            <a:miter lim="800000"/>
            <a:headEnd/>
            <a:tailEnd/>
          </a:ln>
          <a:effectLst/>
        </p:spPr>
        <p:txBody>
          <a:bodyPr lIns="92075" tIns="0" rIns="92075" bIns="0" anchor="ctr">
            <a:spAutoFit/>
          </a:bodyPr>
          <a:lstStyle/>
          <a:p>
            <a:r>
              <a:rPr lang="en-US" sz="1400"/>
              <a:t>ERPs (e.g. GFEBS) Enable</a:t>
            </a:r>
          </a:p>
          <a:p>
            <a:r>
              <a:rPr lang="en-US" sz="1400"/>
              <a:t>The Cost Management Process</a:t>
            </a:r>
          </a:p>
        </p:txBody>
      </p:sp>
      <p:grpSp>
        <p:nvGrpSpPr>
          <p:cNvPr id="1622032" name="Group 16"/>
          <p:cNvGrpSpPr>
            <a:grpSpLocks/>
          </p:cNvGrpSpPr>
          <p:nvPr/>
        </p:nvGrpSpPr>
        <p:grpSpPr bwMode="auto">
          <a:xfrm>
            <a:off x="5029200" y="3048000"/>
            <a:ext cx="3733800" cy="1081088"/>
            <a:chOff x="3168" y="1488"/>
            <a:chExt cx="2845" cy="992"/>
          </a:xfrm>
        </p:grpSpPr>
        <p:sp>
          <p:nvSpPr>
            <p:cNvPr id="1622033" name="AutoShape 17"/>
            <p:cNvSpPr>
              <a:spLocks noChangeArrowheads="1"/>
            </p:cNvSpPr>
            <p:nvPr/>
          </p:nvSpPr>
          <p:spPr bwMode="auto">
            <a:xfrm>
              <a:off x="3192" y="1488"/>
              <a:ext cx="2798" cy="915"/>
            </a:xfrm>
            <a:prstGeom prst="wedgeRectCallout">
              <a:avLst>
                <a:gd name="adj1" fmla="val -24694"/>
                <a:gd name="adj2" fmla="val 160491"/>
              </a:avLst>
            </a:prstGeom>
            <a:solidFill>
              <a:schemeClr val="bg1"/>
            </a:solidFill>
            <a:ln w="9525">
              <a:solidFill>
                <a:schemeClr val="tx1"/>
              </a:solidFill>
              <a:miter lim="800000"/>
              <a:headEnd/>
              <a:tailEnd/>
            </a:ln>
            <a:effectLst/>
          </p:spPr>
          <p:txBody>
            <a:bodyPr/>
            <a:lstStyle/>
            <a:p>
              <a:pPr>
                <a:buClrTx/>
              </a:pPr>
              <a:endParaRPr lang="en-US" sz="3600" b="0"/>
            </a:p>
          </p:txBody>
        </p:sp>
        <p:sp>
          <p:nvSpPr>
            <p:cNvPr id="1622034" name="Text Box 18"/>
            <p:cNvSpPr txBox="1">
              <a:spLocks noChangeArrowheads="1"/>
            </p:cNvSpPr>
            <p:nvPr/>
          </p:nvSpPr>
          <p:spPr bwMode="auto">
            <a:xfrm>
              <a:off x="3168" y="1556"/>
              <a:ext cx="2845" cy="924"/>
            </a:xfrm>
            <a:prstGeom prst="rect">
              <a:avLst/>
            </a:prstGeom>
            <a:noFill/>
            <a:ln w="9525">
              <a:noFill/>
              <a:miter lim="800000"/>
              <a:headEnd/>
              <a:tailEnd/>
            </a:ln>
            <a:effectLst/>
          </p:spPr>
          <p:txBody>
            <a:bodyPr>
              <a:spAutoFit/>
            </a:bodyPr>
            <a:lstStyle/>
            <a:p>
              <a:pPr>
                <a:buClrTx/>
              </a:pPr>
              <a:r>
                <a:rPr lang="en-US" sz="2000">
                  <a:effectLst>
                    <a:outerShdw blurRad="38100" dist="38100" dir="2700000" algn="tl">
                      <a:srgbClr val="C0C0C0"/>
                    </a:outerShdw>
                  </a:effectLst>
                </a:rPr>
                <a:t>Cost Management</a:t>
              </a:r>
            </a:p>
            <a:p>
              <a:pPr>
                <a:buClrTx/>
              </a:pPr>
              <a:r>
                <a:rPr lang="en-US" sz="2000">
                  <a:effectLst>
                    <a:outerShdw blurRad="38100" dist="38100" dir="2700000" algn="tl">
                      <a:srgbClr val="C0C0C0"/>
                    </a:outerShdw>
                  </a:effectLst>
                </a:rPr>
                <a:t>Integrated with Finance &amp; Budget Accounting</a:t>
              </a:r>
            </a:p>
          </p:txBody>
        </p:sp>
      </p:grpSp>
      <p:sp>
        <p:nvSpPr>
          <p:cNvPr id="1622048" name="Text Box 32"/>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D2L1_p10</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578"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9: Wrap-Up</a:t>
            </a:r>
          </a:p>
        </p:txBody>
      </p:sp>
      <p:sp>
        <p:nvSpPr>
          <p:cNvPr id="1816579"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r>
              <a:rPr lang="en-US" sz="2800">
                <a:cs typeface="Times New Roman" pitchFamily="18" charset="0"/>
              </a:rPr>
              <a:t>A </a:t>
            </a:r>
            <a:r>
              <a:rPr lang="en-US" sz="2800" b="1" i="1">
                <a:cs typeface="Times New Roman" pitchFamily="18" charset="0"/>
              </a:rPr>
              <a:t>Statistical Key Figure</a:t>
            </a:r>
            <a:r>
              <a:rPr lang="en-US" sz="2800">
                <a:cs typeface="Times New Roman" pitchFamily="18" charset="0"/>
              </a:rPr>
              <a:t> is a piece of information about the cost object it is assigned to, e.g. # FTE for a cost center, # telephones, etc.</a:t>
            </a:r>
          </a:p>
          <a:p>
            <a:pPr>
              <a:spcBef>
                <a:spcPct val="0"/>
              </a:spcBef>
            </a:pPr>
            <a:r>
              <a:rPr lang="en-US" sz="2800">
                <a:cs typeface="Times New Roman" pitchFamily="18" charset="0"/>
              </a:rPr>
              <a:t>There are two types of SKFs; Fixed which pre-populates the same data for each period until changed and Total which represents the total value of that SKF for that period only</a:t>
            </a:r>
          </a:p>
          <a:p>
            <a:pPr>
              <a:spcBef>
                <a:spcPct val="0"/>
              </a:spcBef>
            </a:pPr>
            <a:r>
              <a:rPr lang="en-US" sz="2800">
                <a:cs typeface="Times New Roman" pitchFamily="18" charset="0"/>
              </a:rPr>
              <a:t>Utilized as cost drivers/basis for cost allocations and performance reporting</a:t>
            </a:r>
          </a:p>
          <a:p>
            <a:pPr>
              <a:spcBef>
                <a:spcPct val="0"/>
              </a:spcBef>
            </a:pPr>
            <a:r>
              <a:rPr lang="en-US" sz="2800">
                <a:cs typeface="Times New Roman" pitchFamily="18" charset="0"/>
              </a:rPr>
              <a:t>Must be assigned to a cost object</a:t>
            </a:r>
          </a:p>
        </p:txBody>
      </p:sp>
      <p:sp>
        <p:nvSpPr>
          <p:cNvPr id="181658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D2L9_p6</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26"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Questions</a:t>
            </a:r>
          </a:p>
        </p:txBody>
      </p:sp>
      <p:sp>
        <p:nvSpPr>
          <p:cNvPr id="1818627" name="Rectangle 3"/>
          <p:cNvSpPr>
            <a:spLocks noGrp="1" noChangeArrowheads="1"/>
          </p:cNvSpPr>
          <p:nvPr>
            <p:ph type="body" idx="1"/>
          </p:nvPr>
        </p:nvSpPr>
        <p:spPr bwMode="auto">
          <a:xfrm>
            <a:off x="660400" y="3860800"/>
            <a:ext cx="8255000" cy="2082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US" sz="2800"/>
          </a:p>
          <a:p>
            <a:pPr>
              <a:lnSpc>
                <a:spcPct val="80000"/>
              </a:lnSpc>
              <a:spcBef>
                <a:spcPct val="0"/>
              </a:spcBef>
            </a:pPr>
            <a:r>
              <a:rPr lang="en-US" sz="2400"/>
              <a:t>There is a limited number of SKFs that can be assigned to a Cost Object?</a:t>
            </a:r>
          </a:p>
          <a:p>
            <a:pPr lvl="1">
              <a:lnSpc>
                <a:spcPct val="80000"/>
              </a:lnSpc>
              <a:spcBef>
                <a:spcPct val="0"/>
              </a:spcBef>
              <a:buFontTx/>
              <a:buChar char="o"/>
            </a:pPr>
            <a:r>
              <a:rPr lang="en-US" sz="2400"/>
              <a:t>True</a:t>
            </a:r>
          </a:p>
          <a:p>
            <a:pPr lvl="1">
              <a:lnSpc>
                <a:spcPct val="80000"/>
              </a:lnSpc>
              <a:spcBef>
                <a:spcPct val="0"/>
              </a:spcBef>
              <a:buFontTx/>
              <a:buChar char="o"/>
            </a:pPr>
            <a:r>
              <a:rPr lang="en-US" sz="2400"/>
              <a:t>False</a:t>
            </a:r>
          </a:p>
          <a:p>
            <a:pPr lvl="1">
              <a:lnSpc>
                <a:spcPct val="80000"/>
              </a:lnSpc>
              <a:buFontTx/>
              <a:buNone/>
            </a:pPr>
            <a:endParaRPr lang="en-US" sz="2400" i="1"/>
          </a:p>
        </p:txBody>
      </p:sp>
      <p:sp>
        <p:nvSpPr>
          <p:cNvPr id="1818628" name="Rectangle 4"/>
          <p:cNvSpPr>
            <a:spLocks noChangeArrowheads="1"/>
          </p:cNvSpPr>
          <p:nvPr/>
        </p:nvSpPr>
        <p:spPr bwMode="auto">
          <a:xfrm>
            <a:off x="431800" y="1447800"/>
            <a:ext cx="8255000" cy="2082800"/>
          </a:xfrm>
          <a:prstGeom prst="rect">
            <a:avLst/>
          </a:prstGeom>
          <a:noFill/>
          <a:ln w="9525">
            <a:noFill/>
            <a:miter lim="800000"/>
            <a:headEnd/>
            <a:tailEnd/>
          </a:ln>
        </p:spPr>
        <p:txBody>
          <a:bodyPr/>
          <a:lstStyle/>
          <a:p>
            <a:pPr marL="609600" indent="-609600" algn="l">
              <a:lnSpc>
                <a:spcPct val="80000"/>
              </a:lnSpc>
              <a:spcBef>
                <a:spcPct val="20000"/>
              </a:spcBef>
              <a:buClrTx/>
              <a:buFontTx/>
              <a:buChar char="•"/>
            </a:pPr>
            <a:endParaRPr lang="en-US" sz="2800" b="0"/>
          </a:p>
          <a:p>
            <a:pPr marL="990600" lvl="1" indent="-533400" algn="l">
              <a:lnSpc>
                <a:spcPct val="80000"/>
              </a:lnSpc>
              <a:buClrTx/>
              <a:buFontTx/>
              <a:buAutoNum type="arabicPeriod"/>
            </a:pPr>
            <a:r>
              <a:rPr lang="en-US" sz="2400" b="0"/>
              <a:t>_______ statistical key figure varies each period.</a:t>
            </a:r>
          </a:p>
          <a:p>
            <a:pPr marL="990600" lvl="1" indent="-533400" algn="l">
              <a:lnSpc>
                <a:spcPct val="80000"/>
              </a:lnSpc>
              <a:buClrTx/>
              <a:buFontTx/>
              <a:buAutoNum type="arabicPeriod"/>
            </a:pPr>
            <a:endParaRPr lang="en-US" sz="2400" b="0"/>
          </a:p>
          <a:p>
            <a:pPr marL="990600" lvl="1" indent="-533400" algn="l">
              <a:lnSpc>
                <a:spcPct val="80000"/>
              </a:lnSpc>
              <a:buClrTx/>
              <a:buFontTx/>
              <a:buAutoNum type="arabicPeriod"/>
            </a:pPr>
            <a:endParaRPr lang="en-US" sz="2400" b="0"/>
          </a:p>
          <a:p>
            <a:pPr marL="990600" lvl="1" indent="-533400" algn="l">
              <a:lnSpc>
                <a:spcPct val="80000"/>
              </a:lnSpc>
              <a:buClrTx/>
              <a:buFontTx/>
              <a:buAutoNum type="arabicPeriod"/>
            </a:pPr>
            <a:r>
              <a:rPr lang="en-US" sz="2400" b="0"/>
              <a:t>_______ statistical key figure is static from the period of entry through to the end of the year.</a:t>
            </a:r>
          </a:p>
          <a:p>
            <a:pPr marL="990600" lvl="1" indent="-533400" algn="l">
              <a:lnSpc>
                <a:spcPct val="80000"/>
              </a:lnSpc>
              <a:buClrTx/>
            </a:pPr>
            <a:endParaRPr lang="en-US" sz="2400" b="0"/>
          </a:p>
          <a:p>
            <a:pPr marL="990600" lvl="1" indent="-533400" algn="l">
              <a:lnSpc>
                <a:spcPct val="80000"/>
              </a:lnSpc>
              <a:spcBef>
                <a:spcPct val="20000"/>
              </a:spcBef>
              <a:buClrTx/>
            </a:pPr>
            <a:endParaRPr lang="en-US" sz="2400" b="0" i="1"/>
          </a:p>
        </p:txBody>
      </p:sp>
      <p:sp>
        <p:nvSpPr>
          <p:cNvPr id="1818629" name="Text Box 5"/>
          <p:cNvSpPr txBox="1">
            <a:spLocks noChangeArrowheads="1"/>
          </p:cNvSpPr>
          <p:nvPr/>
        </p:nvSpPr>
        <p:spPr bwMode="auto">
          <a:xfrm>
            <a:off x="1143000" y="5105400"/>
            <a:ext cx="354013" cy="304800"/>
          </a:xfrm>
          <a:prstGeom prst="rect">
            <a:avLst/>
          </a:prstGeom>
          <a:noFill/>
          <a:ln w="12700" algn="ctr">
            <a:noFill/>
            <a:miter lim="800000"/>
            <a:headEnd/>
            <a:tailEnd/>
          </a:ln>
          <a:effectLst/>
        </p:spPr>
        <p:txBody>
          <a:bodyPr wrap="none" lIns="92075" tIns="0" rIns="92075" bIns="0">
            <a:spAutoFit/>
          </a:bodyPr>
          <a:lstStyle/>
          <a:p>
            <a:r>
              <a:rPr lang="en-US" sz="2000"/>
              <a:t>X</a:t>
            </a:r>
          </a:p>
        </p:txBody>
      </p:sp>
      <p:sp>
        <p:nvSpPr>
          <p:cNvPr id="1818630" name="Text Box 6"/>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D2L9_p7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18629"/>
                                        </p:tgtEl>
                                        <p:attrNameLst>
                                          <p:attrName>style.visibility</p:attrName>
                                        </p:attrNameLst>
                                      </p:cBhvr>
                                      <p:to>
                                        <p:strVal val="visible"/>
                                      </p:to>
                                    </p:set>
                                    <p:animEffect transition="in" filter="checkerboard(across)">
                                      <p:cBhvr>
                                        <p:cTn id="7" dur="500"/>
                                        <p:tgtEl>
                                          <p:spTgt spid="181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62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674"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sz="3600"/>
              <a:t>Lesson 10: Capturing Costs</a:t>
            </a:r>
          </a:p>
        </p:txBody>
      </p:sp>
      <p:sp>
        <p:nvSpPr>
          <p:cNvPr id="1820675"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how actual costs will be captured against the cost objects defined within the Cost Model</a:t>
            </a:r>
          </a:p>
        </p:txBody>
      </p:sp>
      <p:sp>
        <p:nvSpPr>
          <p:cNvPr id="1820676"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D2L10_p1</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22" name="Rectangle 2"/>
          <p:cNvSpPr>
            <a:spLocks noGrp="1" noChangeArrowheads="1"/>
          </p:cNvSpPr>
          <p:nvPr>
            <p:ph type="title"/>
          </p:nvPr>
        </p:nvSpPr>
        <p:spPr bwMode="auto">
          <a:xfrm>
            <a:off x="1219200" y="228600"/>
            <a:ext cx="6629400" cy="974725"/>
          </a:xfrm>
          <a:noFill/>
          <a:ln w="76200"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sz="3200"/>
              <a:t>GFEBS Cost Objects </a:t>
            </a:r>
            <a:br>
              <a:rPr lang="en-US" sz="3200"/>
            </a:br>
            <a:r>
              <a:rPr lang="en-US" sz="3200"/>
              <a:t>vs Legacy Data Elements</a:t>
            </a:r>
          </a:p>
        </p:txBody>
      </p:sp>
      <p:graphicFrame>
        <p:nvGraphicFramePr>
          <p:cNvPr id="1822723" name="Group 3"/>
          <p:cNvGraphicFramePr>
            <a:graphicFrameLocks noGrp="1"/>
          </p:cNvGraphicFramePr>
          <p:nvPr>
            <p:ph idx="1"/>
          </p:nvPr>
        </p:nvGraphicFramePr>
        <p:xfrm>
          <a:off x="304800" y="1371600"/>
          <a:ext cx="8534400" cy="5257800"/>
        </p:xfrm>
        <a:graphic>
          <a:graphicData uri="http://schemas.openxmlformats.org/drawingml/2006/table">
            <a:tbl>
              <a:tblPr/>
              <a:tblGrid>
                <a:gridCol w="4191000"/>
                <a:gridCol w="2209800"/>
                <a:gridCol w="2133600"/>
              </a:tblGrid>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Legacy Data Element</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Purpose</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GFEBS Cost Objects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00"/>
                    </a:solid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Elements of Resource (EOR) - 6000 Series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Expenses &amp; Revenues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Primary Cost Elements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99"/>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Transfers (e.g. EOR 2700)</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Movement (Budgetary and non-Budgetary)</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Secondary Cost Elements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99"/>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Command, Directorate, Branch, Unit</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Organizational Entity</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Centers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99"/>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Civilian / Military Pay (e.g. C-Type, Rank)</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Resource Pool (e.g. Labor, Equip)</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Activity Types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99"/>
                    </a:solidFill>
                  </a:tcPr>
                </a:tc>
              </a:tr>
              <a:tr h="369888">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Point Accounts, Functional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Accounts, Account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Processing Codes (APCs)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(e.g. Installation Services, Facility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Codes, Job Orders, orders, projects, etc.)</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Internal Orders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Internal Orders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99"/>
                    </a:solidFill>
                  </a:tcPr>
                </a:tc>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Processes/activities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Business Processes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99"/>
                    </a:solidFill>
                  </a:tcPr>
                </a:tc>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Projects / WBS Elements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Projects / WBS Elements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99"/>
                    </a:solidFill>
                  </a:tcPr>
                </a:tc>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Infrastructure (e.g. Facility, Roads)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Real Estate Objects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99"/>
                    </a:solid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Legacy Data Element</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Purpose</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FM Master Data</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00"/>
                    </a:solidFill>
                  </a:tcPr>
                </a:tc>
              </a:tr>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Program Element, MDEP, Acquisition / RDTE Programs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Budget / Program Level Mgmt</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Functional Area</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99"/>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Mandates, Earmarks, Con-Ops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Special Projects</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Funded Program</a:t>
                      </a:r>
                    </a:p>
                  </a:txBody>
                  <a:tcPr marT="0" marB="0" anchor="ctr" horzOverflow="overflow">
                    <a:lnL w="12700" cap="flat" cmpd="tri" algn="ctr">
                      <a:solidFill>
                        <a:schemeClr val="tx1"/>
                      </a:solidFill>
                      <a:prstDash val="solid"/>
                      <a:round/>
                      <a:headEnd type="none" w="med" len="med"/>
                      <a:tailEnd type="none" w="med" len="med"/>
                    </a:lnL>
                    <a:lnR w="12700" cap="flat" cmpd="tri" algn="ctr">
                      <a:solidFill>
                        <a:schemeClr val="tx1"/>
                      </a:solidFill>
                      <a:prstDash val="solid"/>
                      <a:round/>
                      <a:headEnd type="none" w="med" len="med"/>
                      <a:tailEnd type="none" w="med" len="med"/>
                    </a:lnR>
                    <a:lnT w="12700" cap="flat" cmpd="tri" algn="ctr">
                      <a:solidFill>
                        <a:schemeClr val="tx1"/>
                      </a:solidFill>
                      <a:prstDash val="solid"/>
                      <a:round/>
                      <a:headEnd type="none" w="med" len="med"/>
                      <a:tailEnd type="none" w="med" len="med"/>
                    </a:lnT>
                    <a:lnB w="12700" cap="flat" cmpd="tri"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1822775" name="Text Box 55"/>
          <p:cNvSpPr txBox="1">
            <a:spLocks noChangeArrowheads="1"/>
          </p:cNvSpPr>
          <p:nvPr/>
        </p:nvSpPr>
        <p:spPr bwMode="auto">
          <a:xfrm>
            <a:off x="187325" y="6675438"/>
            <a:ext cx="882650" cy="182562"/>
          </a:xfrm>
          <a:prstGeom prst="rect">
            <a:avLst/>
          </a:prstGeom>
          <a:noFill/>
          <a:ln w="12700" algn="ctr">
            <a:noFill/>
            <a:miter lim="800000"/>
            <a:headEnd/>
            <a:tailEnd/>
          </a:ln>
          <a:effectLst/>
        </p:spPr>
        <p:txBody>
          <a:bodyPr wrap="none" lIns="92075" tIns="0" rIns="92075" bIns="0">
            <a:spAutoFit/>
          </a:bodyPr>
          <a:lstStyle/>
          <a:p>
            <a:r>
              <a:rPr lang="en-US" sz="1200" b="0"/>
              <a:t>D2L10_p2</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4770" name="Rectangle 2"/>
          <p:cNvSpPr>
            <a:spLocks noChangeArrowheads="1"/>
          </p:cNvSpPr>
          <p:nvPr/>
        </p:nvSpPr>
        <p:spPr bwMode="auto">
          <a:xfrm>
            <a:off x="792163" y="2189163"/>
            <a:ext cx="7285037" cy="519112"/>
          </a:xfrm>
          <a:prstGeom prst="rect">
            <a:avLst/>
          </a:prstGeom>
          <a:noFill/>
          <a:ln w="9525" algn="ctr">
            <a:noFill/>
            <a:miter lim="800000"/>
            <a:headEnd/>
            <a:tailEnd/>
          </a:ln>
          <a:effectLst/>
        </p:spPr>
        <p:txBody>
          <a:bodyPr>
            <a:spAutoFit/>
          </a:bodyPr>
          <a:lstStyle/>
          <a:p>
            <a:pPr algn="l">
              <a:buClrTx/>
            </a:pPr>
            <a:r>
              <a:rPr lang="en-US" sz="2800" b="0">
                <a:solidFill>
                  <a:schemeClr val="tx2"/>
                </a:solidFill>
              </a:rPr>
              <a:t> </a:t>
            </a:r>
          </a:p>
        </p:txBody>
      </p:sp>
      <p:sp>
        <p:nvSpPr>
          <p:cNvPr id="1824771" name="Rectangle 3"/>
          <p:cNvSpPr>
            <a:spLocks noChangeArrowheads="1"/>
          </p:cNvSpPr>
          <p:nvPr/>
        </p:nvSpPr>
        <p:spPr bwMode="auto">
          <a:xfrm>
            <a:off x="1219200" y="228600"/>
            <a:ext cx="6705600" cy="549275"/>
          </a:xfrm>
          <a:prstGeom prst="rect">
            <a:avLst/>
          </a:prstGeom>
          <a:noFill/>
          <a:ln w="76200" cmpd="tri" algn="ctr">
            <a:noFill/>
            <a:miter lim="800000"/>
            <a:headEnd/>
            <a:tailEnd/>
          </a:ln>
          <a:effectLst/>
        </p:spPr>
        <p:txBody>
          <a:bodyPr lIns="92075" tIns="0" rIns="92075" bIns="0">
            <a:spAutoFit/>
          </a:bodyPr>
          <a:lstStyle/>
          <a:p>
            <a:r>
              <a:rPr lang="en-US" sz="3600"/>
              <a:t>Cost Model Cost Objects</a:t>
            </a:r>
          </a:p>
        </p:txBody>
      </p:sp>
      <p:grpSp>
        <p:nvGrpSpPr>
          <p:cNvPr id="1824772" name="Group 4"/>
          <p:cNvGrpSpPr>
            <a:grpSpLocks/>
          </p:cNvGrpSpPr>
          <p:nvPr/>
        </p:nvGrpSpPr>
        <p:grpSpPr bwMode="auto">
          <a:xfrm>
            <a:off x="152400" y="1143000"/>
            <a:ext cx="7010400" cy="5334000"/>
            <a:chOff x="288" y="624"/>
            <a:chExt cx="4560" cy="3552"/>
          </a:xfrm>
        </p:grpSpPr>
        <p:sp>
          <p:nvSpPr>
            <p:cNvPr id="1824773" name="Rectangle 5"/>
            <p:cNvSpPr>
              <a:spLocks noChangeArrowheads="1"/>
            </p:cNvSpPr>
            <p:nvPr/>
          </p:nvSpPr>
          <p:spPr bwMode="auto">
            <a:xfrm>
              <a:off x="1097" y="2136"/>
              <a:ext cx="640" cy="492"/>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1000">
                <a:cs typeface="Times New Roman" pitchFamily="18" charset="0"/>
              </a:endParaRPr>
            </a:p>
            <a:p>
              <a:pPr eaLnBrk="0" hangingPunct="0">
                <a:spcAft>
                  <a:spcPts val="200"/>
                </a:spcAft>
                <a:buFont typeface="Monotype Sorts" pitchFamily="2" charset="2"/>
                <a:buNone/>
              </a:pPr>
              <a:r>
                <a:rPr lang="en-US" sz="1000">
                  <a:cs typeface="Times New Roman" pitchFamily="18" charset="0"/>
                </a:rPr>
                <a:t>Central Issue facility</a:t>
              </a:r>
            </a:p>
          </p:txBody>
        </p:sp>
        <p:grpSp>
          <p:nvGrpSpPr>
            <p:cNvPr id="1824774" name="Group 6"/>
            <p:cNvGrpSpPr>
              <a:grpSpLocks/>
            </p:cNvGrpSpPr>
            <p:nvPr/>
          </p:nvGrpSpPr>
          <p:grpSpPr bwMode="auto">
            <a:xfrm>
              <a:off x="1602" y="2497"/>
              <a:ext cx="414" cy="373"/>
              <a:chOff x="802" y="1696"/>
              <a:chExt cx="523" cy="556"/>
            </a:xfrm>
          </p:grpSpPr>
          <p:sp>
            <p:nvSpPr>
              <p:cNvPr id="1824775" name="Freeform 7"/>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824776" name="Text Box 8"/>
              <p:cNvSpPr txBox="1">
                <a:spLocks noChangeArrowheads="1"/>
              </p:cNvSpPr>
              <p:nvPr/>
            </p:nvSpPr>
            <p:spPr bwMode="blackWhite">
              <a:xfrm>
                <a:off x="901" y="1828"/>
                <a:ext cx="335" cy="388"/>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CIV</a:t>
                </a:r>
              </a:p>
              <a:p>
                <a:pPr marL="342900" indent="-342900" eaLnBrk="0" hangingPunct="0">
                  <a:spcAft>
                    <a:spcPts val="200"/>
                  </a:spcAft>
                  <a:buFont typeface="Monotype Sorts" pitchFamily="2" charset="2"/>
                  <a:buNone/>
                </a:pPr>
                <a:r>
                  <a:rPr lang="en-US" sz="900">
                    <a:cs typeface="Times New Roman" pitchFamily="18" charset="0"/>
                  </a:rPr>
                  <a:t>HR </a:t>
                </a:r>
                <a:endParaRPr lang="en-US" sz="900">
                  <a:solidFill>
                    <a:srgbClr val="000000"/>
                  </a:solidFill>
                  <a:cs typeface="Times New Roman" pitchFamily="18" charset="0"/>
                </a:endParaRPr>
              </a:p>
            </p:txBody>
          </p:sp>
        </p:grpSp>
        <p:sp>
          <p:nvSpPr>
            <p:cNvPr id="1824777" name="Rectangle 9"/>
            <p:cNvSpPr>
              <a:spLocks noChangeArrowheads="1"/>
            </p:cNvSpPr>
            <p:nvPr/>
          </p:nvSpPr>
          <p:spPr bwMode="blackWhite">
            <a:xfrm>
              <a:off x="931" y="1941"/>
              <a:ext cx="1187" cy="16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Cost Center/Resource Pool</a:t>
              </a:r>
            </a:p>
          </p:txBody>
        </p:sp>
        <p:grpSp>
          <p:nvGrpSpPr>
            <p:cNvPr id="1824778" name="Group 10"/>
            <p:cNvGrpSpPr>
              <a:grpSpLocks/>
            </p:cNvGrpSpPr>
            <p:nvPr/>
          </p:nvGrpSpPr>
          <p:grpSpPr bwMode="auto">
            <a:xfrm>
              <a:off x="1602" y="2985"/>
              <a:ext cx="414" cy="373"/>
              <a:chOff x="802" y="1696"/>
              <a:chExt cx="523" cy="556"/>
            </a:xfrm>
          </p:grpSpPr>
          <p:sp>
            <p:nvSpPr>
              <p:cNvPr id="1824779" name="Freeform 11"/>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824780" name="Text Box 12"/>
              <p:cNvSpPr txBox="1">
                <a:spLocks noChangeArrowheads="1"/>
              </p:cNvSpPr>
              <p:nvPr/>
            </p:nvSpPr>
            <p:spPr bwMode="blackWhite">
              <a:xfrm>
                <a:off x="882" y="1828"/>
                <a:ext cx="371" cy="388"/>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CNT</a:t>
                </a:r>
              </a:p>
              <a:p>
                <a:pPr marL="342900" indent="-342900" eaLnBrk="0" hangingPunct="0">
                  <a:spcAft>
                    <a:spcPts val="200"/>
                  </a:spcAft>
                  <a:buFont typeface="Monotype Sorts" pitchFamily="2" charset="2"/>
                  <a:buNone/>
                </a:pPr>
                <a:r>
                  <a:rPr lang="en-US" sz="900">
                    <a:cs typeface="Times New Roman" pitchFamily="18" charset="0"/>
                  </a:rPr>
                  <a:t>HR</a:t>
                </a:r>
                <a:endParaRPr lang="en-US" sz="900">
                  <a:solidFill>
                    <a:srgbClr val="000000"/>
                  </a:solidFill>
                  <a:cs typeface="Times New Roman" pitchFamily="18" charset="0"/>
                </a:endParaRPr>
              </a:p>
            </p:txBody>
          </p:sp>
        </p:grpSp>
        <p:sp>
          <p:nvSpPr>
            <p:cNvPr id="1824781" name="Rectangle 13"/>
            <p:cNvSpPr>
              <a:spLocks noChangeArrowheads="1"/>
            </p:cNvSpPr>
            <p:nvPr/>
          </p:nvSpPr>
          <p:spPr bwMode="auto">
            <a:xfrm>
              <a:off x="1144" y="2717"/>
              <a:ext cx="415" cy="22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Civilian </a:t>
              </a:r>
            </a:p>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Employees </a:t>
              </a:r>
              <a:endParaRPr lang="en-US" sz="900" b="0">
                <a:cs typeface="Times New Roman" pitchFamily="18" charset="0"/>
              </a:endParaRPr>
            </a:p>
          </p:txBody>
        </p:sp>
        <p:sp>
          <p:nvSpPr>
            <p:cNvPr id="1824782" name="Rectangle 14"/>
            <p:cNvSpPr>
              <a:spLocks noChangeArrowheads="1"/>
            </p:cNvSpPr>
            <p:nvPr/>
          </p:nvSpPr>
          <p:spPr bwMode="auto">
            <a:xfrm>
              <a:off x="1122" y="3175"/>
              <a:ext cx="445" cy="101"/>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Contractors </a:t>
              </a:r>
              <a:endParaRPr lang="en-US" sz="900" b="0">
                <a:cs typeface="Times New Roman" pitchFamily="18" charset="0"/>
              </a:endParaRPr>
            </a:p>
          </p:txBody>
        </p:sp>
        <p:sp>
          <p:nvSpPr>
            <p:cNvPr id="1824783" name="Oval 15"/>
            <p:cNvSpPr>
              <a:spLocks noChangeArrowheads="1"/>
            </p:cNvSpPr>
            <p:nvPr/>
          </p:nvSpPr>
          <p:spPr bwMode="blackWhite">
            <a:xfrm>
              <a:off x="295" y="1978"/>
              <a:ext cx="470" cy="434"/>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a:cs typeface="Times New Roman" pitchFamily="18" charset="0"/>
                </a:rPr>
                <a:t>Military </a:t>
              </a:r>
            </a:p>
            <a:p>
              <a:pPr marL="342900" indent="-342900" eaLnBrk="0" hangingPunct="0">
                <a:spcAft>
                  <a:spcPts val="200"/>
                </a:spcAft>
                <a:buFont typeface="Monotype Sorts" pitchFamily="2" charset="2"/>
                <a:buNone/>
              </a:pPr>
              <a:r>
                <a:rPr lang="en-US" sz="900">
                  <a:cs typeface="Times New Roman" pitchFamily="18" charset="0"/>
                </a:rPr>
                <a:t>Labor</a:t>
              </a:r>
            </a:p>
          </p:txBody>
        </p:sp>
        <p:cxnSp>
          <p:nvCxnSpPr>
            <p:cNvPr id="1824784" name="AutoShape 16"/>
            <p:cNvCxnSpPr>
              <a:cxnSpLocks noChangeShapeType="1"/>
              <a:stCxn id="1824783" idx="6"/>
              <a:endCxn id="1824773" idx="1"/>
            </p:cNvCxnSpPr>
            <p:nvPr/>
          </p:nvCxnSpPr>
          <p:spPr bwMode="blackWhite">
            <a:xfrm>
              <a:off x="765" y="2195"/>
              <a:ext cx="332" cy="187"/>
            </a:xfrm>
            <a:prstGeom prst="curvedConnector3">
              <a:avLst>
                <a:gd name="adj1" fmla="val 50000"/>
              </a:avLst>
            </a:prstGeom>
            <a:noFill/>
            <a:ln w="12700">
              <a:solidFill>
                <a:schemeClr val="tx1"/>
              </a:solidFill>
              <a:round/>
              <a:headEnd/>
              <a:tailEnd type="triangle" w="med" len="med"/>
            </a:ln>
            <a:effectLst/>
          </p:spPr>
        </p:cxnSp>
        <p:sp>
          <p:nvSpPr>
            <p:cNvPr id="1824785" name="Oval 17"/>
            <p:cNvSpPr>
              <a:spLocks noChangeArrowheads="1"/>
            </p:cNvSpPr>
            <p:nvPr/>
          </p:nvSpPr>
          <p:spPr bwMode="blackWhite">
            <a:xfrm>
              <a:off x="288" y="2501"/>
              <a:ext cx="477" cy="441"/>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a:cs typeface="Times New Roman" pitchFamily="18" charset="0"/>
                </a:rPr>
                <a:t>Depreciation</a:t>
              </a:r>
            </a:p>
          </p:txBody>
        </p:sp>
        <p:cxnSp>
          <p:nvCxnSpPr>
            <p:cNvPr id="1824786" name="AutoShape 18"/>
            <p:cNvCxnSpPr>
              <a:cxnSpLocks noChangeShapeType="1"/>
              <a:stCxn id="1824785" idx="6"/>
              <a:endCxn id="1824773" idx="1"/>
            </p:cNvCxnSpPr>
            <p:nvPr/>
          </p:nvCxnSpPr>
          <p:spPr bwMode="blackWhite">
            <a:xfrm flipV="1">
              <a:off x="765" y="2382"/>
              <a:ext cx="332" cy="340"/>
            </a:xfrm>
            <a:prstGeom prst="curvedConnector3">
              <a:avLst>
                <a:gd name="adj1" fmla="val 49699"/>
              </a:avLst>
            </a:prstGeom>
            <a:noFill/>
            <a:ln w="12700">
              <a:solidFill>
                <a:schemeClr val="tx1"/>
              </a:solidFill>
              <a:round/>
              <a:headEnd/>
              <a:tailEnd type="triangle" w="med" len="med"/>
            </a:ln>
            <a:effectLst/>
          </p:spPr>
        </p:cxnSp>
        <p:sp>
          <p:nvSpPr>
            <p:cNvPr id="1824787" name="Rectangle 19"/>
            <p:cNvSpPr>
              <a:spLocks noChangeArrowheads="1"/>
            </p:cNvSpPr>
            <p:nvPr/>
          </p:nvSpPr>
          <p:spPr bwMode="auto">
            <a:xfrm>
              <a:off x="1088" y="1170"/>
              <a:ext cx="674" cy="488"/>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000">
                  <a:solidFill>
                    <a:schemeClr val="tx2"/>
                  </a:solidFill>
                </a:rPr>
                <a:t>Director of </a:t>
              </a:r>
            </a:p>
            <a:p>
              <a:pPr>
                <a:buClrTx/>
              </a:pPr>
              <a:r>
                <a:rPr lang="en-US" sz="1000">
                  <a:solidFill>
                    <a:schemeClr val="tx2"/>
                  </a:solidFill>
                </a:rPr>
                <a:t>Logistics)</a:t>
              </a:r>
            </a:p>
          </p:txBody>
        </p:sp>
        <p:grpSp>
          <p:nvGrpSpPr>
            <p:cNvPr id="1824788" name="Group 20"/>
            <p:cNvGrpSpPr>
              <a:grpSpLocks/>
            </p:cNvGrpSpPr>
            <p:nvPr/>
          </p:nvGrpSpPr>
          <p:grpSpPr bwMode="auto">
            <a:xfrm>
              <a:off x="1593" y="3470"/>
              <a:ext cx="414" cy="372"/>
              <a:chOff x="802" y="1696"/>
              <a:chExt cx="523" cy="556"/>
            </a:xfrm>
          </p:grpSpPr>
          <p:sp>
            <p:nvSpPr>
              <p:cNvPr id="1824789" name="Freeform 21"/>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824790" name="Text Box 22"/>
              <p:cNvSpPr txBox="1">
                <a:spLocks noChangeArrowheads="1"/>
              </p:cNvSpPr>
              <p:nvPr/>
            </p:nvSpPr>
            <p:spPr bwMode="blackWhite">
              <a:xfrm>
                <a:off x="884" y="1829"/>
                <a:ext cx="365" cy="388"/>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MIL </a:t>
                </a:r>
              </a:p>
              <a:p>
                <a:pPr marL="342900" indent="-342900" eaLnBrk="0" hangingPunct="0">
                  <a:spcAft>
                    <a:spcPts val="200"/>
                  </a:spcAft>
                  <a:buFont typeface="Monotype Sorts" pitchFamily="2" charset="2"/>
                  <a:buNone/>
                </a:pPr>
                <a:r>
                  <a:rPr lang="en-US" sz="900">
                    <a:cs typeface="Times New Roman" pitchFamily="18" charset="0"/>
                  </a:rPr>
                  <a:t>HR </a:t>
                </a:r>
                <a:endParaRPr lang="en-US" sz="900">
                  <a:solidFill>
                    <a:srgbClr val="000000"/>
                  </a:solidFill>
                  <a:cs typeface="Times New Roman" pitchFamily="18" charset="0"/>
                </a:endParaRPr>
              </a:p>
            </p:txBody>
          </p:sp>
        </p:grpSp>
        <p:sp>
          <p:nvSpPr>
            <p:cNvPr id="1824791" name="Text Box 23"/>
            <p:cNvSpPr txBox="1">
              <a:spLocks noChangeArrowheads="1"/>
            </p:cNvSpPr>
            <p:nvPr/>
          </p:nvSpPr>
          <p:spPr bwMode="auto">
            <a:xfrm>
              <a:off x="837" y="656"/>
              <a:ext cx="1002" cy="387"/>
            </a:xfrm>
            <a:prstGeom prst="rect">
              <a:avLst/>
            </a:prstGeom>
            <a:noFill/>
            <a:ln w="9525" algn="ctr">
              <a:noFill/>
              <a:miter lim="800000"/>
              <a:headEnd/>
              <a:tailEnd/>
            </a:ln>
            <a:effectLst/>
          </p:spPr>
          <p:txBody>
            <a:bodyPr wrap="none">
              <a:spAutoFit/>
            </a:bodyPr>
            <a:lstStyle/>
            <a:p>
              <a:pPr>
                <a:buClrTx/>
              </a:pPr>
              <a:r>
                <a:rPr lang="en-US" sz="1600">
                  <a:solidFill>
                    <a:srgbClr val="006600"/>
                  </a:solidFill>
                  <a:effectLst>
                    <a:outerShdw blurRad="38100" dist="38100" dir="2700000" algn="tl">
                      <a:srgbClr val="C0C0C0"/>
                    </a:outerShdw>
                  </a:effectLst>
                </a:rPr>
                <a:t>Full Cost </a:t>
              </a:r>
            </a:p>
            <a:p>
              <a:pPr>
                <a:buClrTx/>
              </a:pPr>
              <a:r>
                <a:rPr lang="en-US" sz="1600">
                  <a:solidFill>
                    <a:srgbClr val="006600"/>
                  </a:solidFill>
                  <a:effectLst>
                    <a:outerShdw blurRad="38100" dist="38100" dir="2700000" algn="tl">
                      <a:srgbClr val="C0C0C0"/>
                    </a:outerShdw>
                  </a:effectLst>
                </a:rPr>
                <a:t>Organizations</a:t>
              </a:r>
            </a:p>
          </p:txBody>
        </p:sp>
        <p:grpSp>
          <p:nvGrpSpPr>
            <p:cNvPr id="1824792" name="Group 24"/>
            <p:cNvGrpSpPr>
              <a:grpSpLocks/>
            </p:cNvGrpSpPr>
            <p:nvPr/>
          </p:nvGrpSpPr>
          <p:grpSpPr bwMode="auto">
            <a:xfrm>
              <a:off x="2229" y="624"/>
              <a:ext cx="1323" cy="3216"/>
              <a:chOff x="2277" y="768"/>
              <a:chExt cx="1423" cy="3306"/>
            </a:xfrm>
          </p:grpSpPr>
          <p:sp>
            <p:nvSpPr>
              <p:cNvPr id="1824793" name="AutoShape 25"/>
              <p:cNvSpPr>
                <a:spLocks noChangeArrowheads="1"/>
              </p:cNvSpPr>
              <p:nvPr/>
            </p:nvSpPr>
            <p:spPr bwMode="blackWhite">
              <a:xfrm>
                <a:off x="2455" y="156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SSPA</a:t>
                </a:r>
                <a:r>
                  <a:rPr lang="en-US" sz="1000" b="0">
                    <a:solidFill>
                      <a:srgbClr val="000000"/>
                    </a:solidFill>
                    <a:cs typeface="Times New Roman" pitchFamily="18" charset="0"/>
                  </a:rPr>
                  <a:t>:  </a:t>
                </a:r>
                <a:r>
                  <a:rPr lang="en-US" sz="900" b="0">
                    <a:solidFill>
                      <a:srgbClr val="000000"/>
                    </a:solidFill>
                    <a:cs typeface="Times New Roman" pitchFamily="18" charset="0"/>
                  </a:rPr>
                  <a:t>Manage</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OCIE Inventory</a:t>
                </a: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824794" name="AutoShape 26"/>
              <p:cNvSpPr>
                <a:spLocks noChangeArrowheads="1"/>
              </p:cNvSpPr>
              <p:nvPr/>
            </p:nvSpPr>
            <p:spPr bwMode="blackWhite">
              <a:xfrm>
                <a:off x="2462" y="199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SSPB:</a:t>
                </a:r>
                <a:r>
                  <a:rPr lang="en-US" sz="1000" b="0">
                    <a:solidFill>
                      <a:srgbClr val="000000"/>
                    </a:solidFill>
                    <a:cs typeface="Times New Roman" pitchFamily="18" charset="0"/>
                  </a:rPr>
                  <a:t>  </a:t>
                </a:r>
                <a:r>
                  <a:rPr lang="en-US" sz="900" b="0">
                    <a:solidFill>
                      <a:srgbClr val="000000"/>
                    </a:solidFill>
                    <a:cs typeface="Times New Roman" pitchFamily="18" charset="0"/>
                  </a:rPr>
                  <a:t>Issue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OCIE to Soldier</a:t>
                </a:r>
              </a:p>
              <a:p>
                <a:pPr marL="342900" indent="-342900" eaLnBrk="0" hangingPunct="0">
                  <a:lnSpc>
                    <a:spcPct val="85000"/>
                  </a:lnSpc>
                  <a:spcAft>
                    <a:spcPts val="200"/>
                  </a:spcAft>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824795" name="AutoShape 27"/>
              <p:cNvSpPr>
                <a:spLocks noChangeArrowheads="1"/>
              </p:cNvSpPr>
              <p:nvPr/>
            </p:nvSpPr>
            <p:spPr bwMode="blackWhite">
              <a:xfrm>
                <a:off x="2469" y="241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SSPC:</a:t>
                </a:r>
                <a:r>
                  <a:rPr lang="en-US" sz="1000" b="0">
                    <a:solidFill>
                      <a:srgbClr val="000000"/>
                    </a:solidFill>
                    <a:cs typeface="Times New Roman" pitchFamily="18" charset="0"/>
                  </a:rPr>
                  <a:t>  </a:t>
                </a:r>
                <a:r>
                  <a:rPr lang="en-US" sz="900" b="0">
                    <a:solidFill>
                      <a:srgbClr val="000000"/>
                    </a:solidFill>
                    <a:cs typeface="Times New Roman" pitchFamily="18" charset="0"/>
                  </a:rPr>
                  <a:t>Issue  </a:t>
                </a:r>
              </a:p>
              <a:p>
                <a:pPr marL="342900" indent="-342900" eaLnBrk="0" hangingPunct="0">
                  <a:lnSpc>
                    <a:spcPct val="85000"/>
                  </a:lnSpc>
                  <a:buFont typeface="Monotype Sorts" pitchFamily="2" charset="2"/>
                  <a:buNone/>
                </a:pPr>
                <a:r>
                  <a:rPr lang="en-US" sz="900" b="0">
                    <a:solidFill>
                      <a:srgbClr val="000000"/>
                    </a:solidFill>
                    <a:cs typeface="Times New Roman" pitchFamily="18" charset="0"/>
                  </a:rPr>
                  <a:t>           Clothing to Initial </a:t>
                </a:r>
              </a:p>
              <a:p>
                <a:pPr marL="342900" indent="-342900" eaLnBrk="0" hangingPunct="0">
                  <a:lnSpc>
                    <a:spcPct val="85000"/>
                  </a:lnSpc>
                  <a:buFont typeface="Monotype Sorts" pitchFamily="2" charset="2"/>
                  <a:buNone/>
                </a:pPr>
                <a:r>
                  <a:rPr lang="en-US" sz="900" b="0">
                    <a:solidFill>
                      <a:srgbClr val="000000"/>
                    </a:solidFill>
                    <a:cs typeface="Times New Roman" pitchFamily="18" charset="0"/>
                  </a:rPr>
                  <a:t>          Training Soldier</a:t>
                </a:r>
              </a:p>
              <a:p>
                <a:pPr marL="342900" indent="-342900" eaLnBrk="0" hangingPunct="0">
                  <a:lnSpc>
                    <a:spcPct val="85000"/>
                  </a:lnSpc>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824796" name="AutoShape 28"/>
              <p:cNvSpPr>
                <a:spLocks noChangeArrowheads="1"/>
              </p:cNvSpPr>
              <p:nvPr/>
            </p:nvSpPr>
            <p:spPr bwMode="blackWhite">
              <a:xfrm>
                <a:off x="2462" y="284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SSPD:</a:t>
                </a:r>
                <a:r>
                  <a:rPr lang="en-US" sz="1000" b="0">
                    <a:solidFill>
                      <a:srgbClr val="000000"/>
                    </a:solidFill>
                    <a:cs typeface="Times New Roman" pitchFamily="18" charset="0"/>
                  </a:rPr>
                  <a:t>  </a:t>
                </a:r>
                <a:r>
                  <a:rPr lang="en-US" sz="900" b="0">
                    <a:solidFill>
                      <a:srgbClr val="000000"/>
                    </a:solidFill>
                    <a:cs typeface="Times New Roman" pitchFamily="18" charset="0"/>
                  </a:rPr>
                  <a:t>Accept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 Turn-Ins</a:t>
                </a:r>
              </a:p>
              <a:p>
                <a:pPr marL="342900" indent="-342900" eaLnBrk="0" hangingPunct="0">
                  <a:lnSpc>
                    <a:spcPct val="85000"/>
                  </a:lnSpc>
                  <a:spcAft>
                    <a:spcPts val="200"/>
                  </a:spcAft>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900" b="0">
                  <a:cs typeface="Times New Roman" pitchFamily="18" charset="0"/>
                </a:endParaRPr>
              </a:p>
            </p:txBody>
          </p:sp>
          <p:sp>
            <p:nvSpPr>
              <p:cNvPr id="1824797" name="AutoShape 29"/>
              <p:cNvSpPr>
                <a:spLocks noChangeArrowheads="1"/>
              </p:cNvSpPr>
              <p:nvPr/>
            </p:nvSpPr>
            <p:spPr bwMode="blackWhite">
              <a:xfrm>
                <a:off x="2462" y="3265"/>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SSPE:</a:t>
                </a:r>
                <a:r>
                  <a:rPr lang="en-US" sz="1000" b="0">
                    <a:solidFill>
                      <a:srgbClr val="000000"/>
                    </a:solidFill>
                    <a:cs typeface="Times New Roman" pitchFamily="18" charset="0"/>
                  </a:rPr>
                  <a:t>  </a:t>
                </a:r>
                <a:r>
                  <a:rPr lang="en-US" sz="900" b="0">
                    <a:solidFill>
                      <a:srgbClr val="000000"/>
                    </a:solidFill>
                    <a:cs typeface="Times New Roman" pitchFamily="18" charset="0"/>
                  </a:rPr>
                  <a:t>Receive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&amp; Process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Shipments</a:t>
                </a: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824798" name="AutoShape 30"/>
              <p:cNvSpPr>
                <a:spLocks noChangeArrowheads="1"/>
              </p:cNvSpPr>
              <p:nvPr/>
            </p:nvSpPr>
            <p:spPr bwMode="blackWhite">
              <a:xfrm>
                <a:off x="2462" y="3697"/>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SSPF:</a:t>
                </a:r>
                <a:r>
                  <a:rPr lang="en-US" sz="1000" b="0">
                    <a:solidFill>
                      <a:srgbClr val="000000"/>
                    </a:solidFill>
                    <a:cs typeface="Times New Roman" pitchFamily="18" charset="0"/>
                  </a:rPr>
                  <a:t>  </a:t>
                </a:r>
                <a:r>
                  <a:rPr lang="en-US" sz="900" b="0">
                    <a:solidFill>
                      <a:srgbClr val="000000"/>
                    </a:solidFill>
                    <a:cs typeface="Times New Roman" pitchFamily="18" charset="0"/>
                  </a:rPr>
                  <a:t>Manage </a:t>
                </a:r>
              </a:p>
              <a:p>
                <a:pPr marL="342900" indent="-342900" eaLnBrk="0" hangingPunct="0">
                  <a:spcAft>
                    <a:spcPts val="200"/>
                  </a:spcAft>
                  <a:buFont typeface="Monotype Sorts" pitchFamily="2" charset="2"/>
                  <a:buNone/>
                </a:pPr>
                <a:r>
                  <a:rPr lang="en-US" sz="900" b="0">
                    <a:solidFill>
                      <a:srgbClr val="000000"/>
                    </a:solidFill>
                    <a:cs typeface="Times New Roman" pitchFamily="18" charset="0"/>
                  </a:rPr>
                  <a:t>	   Chemical Defense </a:t>
                </a:r>
              </a:p>
              <a:p>
                <a:pPr marL="342900" indent="-342900" eaLnBrk="0" hangingPunct="0">
                  <a:spcAft>
                    <a:spcPts val="200"/>
                  </a:spcAft>
                  <a:buFont typeface="Monotype Sorts" pitchFamily="2" charset="2"/>
                  <a:buNone/>
                </a:pPr>
                <a:r>
                  <a:rPr lang="en-US" sz="900" b="0">
                    <a:solidFill>
                      <a:srgbClr val="000000"/>
                    </a:solidFill>
                    <a:cs typeface="Times New Roman" pitchFamily="18" charset="0"/>
                  </a:rPr>
                  <a:t>Equipment</a:t>
                </a:r>
                <a:endParaRPr lang="en-US" sz="900" b="0">
                  <a:cs typeface="Times New Roman" pitchFamily="18" charset="0"/>
                </a:endParaRPr>
              </a:p>
              <a:p>
                <a:pPr marL="342900" indent="-342900" eaLnBrk="0" hangingPunct="0">
                  <a:spcAft>
                    <a:spcPts val="200"/>
                  </a:spcAft>
                  <a:buFont typeface="Monotype Sorts" pitchFamily="2" charset="2"/>
                  <a:buNone/>
                </a:pPr>
                <a:endParaRPr lang="en-US" sz="900" b="0">
                  <a:cs typeface="Times New Roman" pitchFamily="18" charset="0"/>
                </a:endParaRPr>
              </a:p>
            </p:txBody>
          </p:sp>
          <p:sp>
            <p:nvSpPr>
              <p:cNvPr id="1824799" name="Rectangle 31"/>
              <p:cNvSpPr>
                <a:spLocks noChangeArrowheads="1"/>
              </p:cNvSpPr>
              <p:nvPr/>
            </p:nvSpPr>
            <p:spPr bwMode="blackWhite">
              <a:xfrm>
                <a:off x="2529" y="1393"/>
                <a:ext cx="758" cy="167"/>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SSPs Provided</a:t>
                </a:r>
              </a:p>
            </p:txBody>
          </p:sp>
          <p:sp>
            <p:nvSpPr>
              <p:cNvPr id="1824800" name="Text Box 32"/>
              <p:cNvSpPr txBox="1">
                <a:spLocks noChangeArrowheads="1"/>
              </p:cNvSpPr>
              <p:nvPr/>
            </p:nvSpPr>
            <p:spPr bwMode="auto">
              <a:xfrm>
                <a:off x="2277" y="768"/>
                <a:ext cx="1423" cy="398"/>
              </a:xfrm>
              <a:prstGeom prst="rect">
                <a:avLst/>
              </a:prstGeom>
              <a:noFill/>
              <a:ln w="9525" algn="ctr">
                <a:noFill/>
                <a:miter lim="800000"/>
                <a:headEnd/>
                <a:tailEnd/>
              </a:ln>
              <a:effectLst/>
            </p:spPr>
            <p:txBody>
              <a:bodyPr>
                <a:spAutoFit/>
              </a:bodyPr>
              <a:lstStyle/>
              <a:p>
                <a:pPr>
                  <a:buClrTx/>
                </a:pPr>
                <a:r>
                  <a:rPr lang="en-US" sz="1600">
                    <a:solidFill>
                      <a:srgbClr val="006600"/>
                    </a:solidFill>
                    <a:effectLst>
                      <a:outerShdw blurRad="38100" dist="38100" dir="2700000" algn="tl">
                        <a:srgbClr val="C0C0C0"/>
                      </a:outerShdw>
                    </a:effectLst>
                  </a:rPr>
                  <a:t>Full Cost </a:t>
                </a:r>
              </a:p>
              <a:p>
                <a:pPr>
                  <a:buClrTx/>
                </a:pPr>
                <a:r>
                  <a:rPr lang="en-US" sz="1600">
                    <a:solidFill>
                      <a:srgbClr val="006600"/>
                    </a:solidFill>
                    <a:effectLst>
                      <a:outerShdw blurRad="38100" dist="38100" dir="2700000" algn="tl">
                        <a:srgbClr val="C0C0C0"/>
                      </a:outerShdw>
                    </a:effectLst>
                  </a:rPr>
                  <a:t>Product/Services</a:t>
                </a:r>
              </a:p>
            </p:txBody>
          </p:sp>
        </p:grpSp>
        <p:sp>
          <p:nvSpPr>
            <p:cNvPr id="1824801" name="Line 33"/>
            <p:cNvSpPr>
              <a:spLocks noChangeShapeType="1"/>
            </p:cNvSpPr>
            <p:nvPr/>
          </p:nvSpPr>
          <p:spPr bwMode="auto">
            <a:xfrm>
              <a:off x="2208" y="690"/>
              <a:ext cx="1" cy="3222"/>
            </a:xfrm>
            <a:prstGeom prst="line">
              <a:avLst/>
            </a:prstGeom>
            <a:noFill/>
            <a:ln w="38100">
              <a:solidFill>
                <a:srgbClr val="990099"/>
              </a:solidFill>
              <a:prstDash val="dash"/>
              <a:round/>
              <a:headEnd/>
              <a:tailEnd/>
            </a:ln>
            <a:effectLst/>
          </p:spPr>
          <p:txBody>
            <a:bodyPr anchor="ctr"/>
            <a:lstStyle/>
            <a:p>
              <a:endParaRPr lang="en-US"/>
            </a:p>
          </p:txBody>
        </p:sp>
        <p:sp>
          <p:nvSpPr>
            <p:cNvPr id="1824802" name="Rectangle 34"/>
            <p:cNvSpPr>
              <a:spLocks noChangeArrowheads="1"/>
            </p:cNvSpPr>
            <p:nvPr/>
          </p:nvSpPr>
          <p:spPr bwMode="auto">
            <a:xfrm>
              <a:off x="3914" y="1402"/>
              <a:ext cx="534" cy="493"/>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Brigade XXX</a:t>
              </a:r>
            </a:p>
          </p:txBody>
        </p:sp>
        <p:sp>
          <p:nvSpPr>
            <p:cNvPr id="1824803" name="Rectangle 35"/>
            <p:cNvSpPr>
              <a:spLocks noChangeArrowheads="1"/>
            </p:cNvSpPr>
            <p:nvPr/>
          </p:nvSpPr>
          <p:spPr bwMode="auto">
            <a:xfrm>
              <a:off x="3914" y="2141"/>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TRADOC YYY</a:t>
              </a:r>
            </a:p>
          </p:txBody>
        </p:sp>
        <p:sp>
          <p:nvSpPr>
            <p:cNvPr id="1824804" name="Rectangle 36"/>
            <p:cNvSpPr>
              <a:spLocks noChangeArrowheads="1"/>
            </p:cNvSpPr>
            <p:nvPr/>
          </p:nvSpPr>
          <p:spPr bwMode="auto">
            <a:xfrm>
              <a:off x="3914" y="2880"/>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Brigade ZZZ</a:t>
              </a:r>
            </a:p>
          </p:txBody>
        </p:sp>
        <p:sp>
          <p:nvSpPr>
            <p:cNvPr id="1824805" name="Text Box 37"/>
            <p:cNvSpPr txBox="1">
              <a:spLocks noChangeArrowheads="1"/>
            </p:cNvSpPr>
            <p:nvPr/>
          </p:nvSpPr>
          <p:spPr bwMode="blackWhite">
            <a:xfrm>
              <a:off x="3996" y="3566"/>
              <a:ext cx="441" cy="18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200">
                  <a:cs typeface="Times New Roman" pitchFamily="18" charset="0"/>
                </a:rPr>
                <a:t>. . Etc. </a:t>
              </a:r>
            </a:p>
          </p:txBody>
        </p:sp>
        <p:sp>
          <p:nvSpPr>
            <p:cNvPr id="1824806" name="Rectangle 38"/>
            <p:cNvSpPr>
              <a:spLocks noChangeArrowheads="1"/>
            </p:cNvSpPr>
            <p:nvPr/>
          </p:nvSpPr>
          <p:spPr bwMode="blackWhite">
            <a:xfrm>
              <a:off x="3913" y="1233"/>
              <a:ext cx="588" cy="16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Cost Center</a:t>
              </a:r>
            </a:p>
          </p:txBody>
        </p:sp>
        <p:sp>
          <p:nvSpPr>
            <p:cNvPr id="1824807" name="Text Box 39"/>
            <p:cNvSpPr txBox="1">
              <a:spLocks noChangeArrowheads="1"/>
            </p:cNvSpPr>
            <p:nvPr/>
          </p:nvSpPr>
          <p:spPr bwMode="auto">
            <a:xfrm>
              <a:off x="3869" y="663"/>
              <a:ext cx="810" cy="387"/>
            </a:xfrm>
            <a:prstGeom prst="rect">
              <a:avLst/>
            </a:prstGeom>
            <a:noFill/>
            <a:ln w="9525" algn="ctr">
              <a:noFill/>
              <a:miter lim="800000"/>
              <a:headEnd/>
              <a:tailEnd/>
            </a:ln>
            <a:effectLst/>
          </p:spPr>
          <p:txBody>
            <a:bodyPr wrap="none">
              <a:spAutoFit/>
            </a:bodyPr>
            <a:lstStyle/>
            <a:p>
              <a:pPr>
                <a:buClrTx/>
              </a:pPr>
              <a:r>
                <a:rPr lang="en-US" sz="1600">
                  <a:solidFill>
                    <a:srgbClr val="006600"/>
                  </a:solidFill>
                  <a:effectLst>
                    <a:outerShdw blurRad="38100" dist="38100" dir="2700000" algn="tl">
                      <a:srgbClr val="C0C0C0"/>
                    </a:outerShdw>
                  </a:effectLst>
                </a:rPr>
                <a:t>Full Cost </a:t>
              </a:r>
            </a:p>
            <a:p>
              <a:pPr>
                <a:buClrTx/>
              </a:pPr>
              <a:r>
                <a:rPr lang="en-US" sz="1600">
                  <a:solidFill>
                    <a:srgbClr val="006600"/>
                  </a:solidFill>
                  <a:effectLst>
                    <a:outerShdw blurRad="38100" dist="38100" dir="2700000" algn="tl">
                      <a:srgbClr val="C0C0C0"/>
                    </a:outerShdw>
                  </a:effectLst>
                </a:rPr>
                <a:t>Customers</a:t>
              </a:r>
            </a:p>
          </p:txBody>
        </p:sp>
        <p:sp>
          <p:nvSpPr>
            <p:cNvPr id="1824808" name="Line 40"/>
            <p:cNvSpPr>
              <a:spLocks noChangeShapeType="1"/>
            </p:cNvSpPr>
            <p:nvPr/>
          </p:nvSpPr>
          <p:spPr bwMode="auto">
            <a:xfrm>
              <a:off x="3696" y="689"/>
              <a:ext cx="0" cy="3221"/>
            </a:xfrm>
            <a:prstGeom prst="line">
              <a:avLst/>
            </a:prstGeom>
            <a:noFill/>
            <a:ln w="38100">
              <a:solidFill>
                <a:srgbClr val="990099"/>
              </a:solidFill>
              <a:prstDash val="dash"/>
              <a:round/>
              <a:headEnd/>
              <a:tailEnd/>
            </a:ln>
            <a:effectLst/>
          </p:spPr>
          <p:txBody>
            <a:bodyPr anchor="ctr"/>
            <a:lstStyle/>
            <a:p>
              <a:endParaRPr lang="en-US"/>
            </a:p>
          </p:txBody>
        </p:sp>
        <p:sp>
          <p:nvSpPr>
            <p:cNvPr id="1824809" name="Line 41"/>
            <p:cNvSpPr>
              <a:spLocks noChangeShapeType="1"/>
            </p:cNvSpPr>
            <p:nvPr/>
          </p:nvSpPr>
          <p:spPr bwMode="auto">
            <a:xfrm>
              <a:off x="672" y="1074"/>
              <a:ext cx="4146" cy="0"/>
            </a:xfrm>
            <a:prstGeom prst="line">
              <a:avLst/>
            </a:prstGeom>
            <a:noFill/>
            <a:ln w="9525">
              <a:solidFill>
                <a:srgbClr val="990099"/>
              </a:solidFill>
              <a:round/>
              <a:headEnd/>
              <a:tailEnd/>
            </a:ln>
            <a:effectLst/>
          </p:spPr>
          <p:txBody>
            <a:bodyPr anchor="ctr"/>
            <a:lstStyle/>
            <a:p>
              <a:endParaRPr lang="en-US"/>
            </a:p>
          </p:txBody>
        </p:sp>
        <p:sp>
          <p:nvSpPr>
            <p:cNvPr id="1824810" name="Rectangle 42"/>
            <p:cNvSpPr>
              <a:spLocks noChangeArrowheads="1"/>
            </p:cNvSpPr>
            <p:nvPr/>
          </p:nvSpPr>
          <p:spPr bwMode="auto">
            <a:xfrm>
              <a:off x="1105" y="3552"/>
              <a:ext cx="288" cy="102"/>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Military </a:t>
              </a:r>
              <a:endParaRPr lang="en-US" sz="900" b="0">
                <a:cs typeface="Times New Roman" pitchFamily="18" charset="0"/>
              </a:endParaRPr>
            </a:p>
          </p:txBody>
        </p:sp>
        <p:sp>
          <p:nvSpPr>
            <p:cNvPr id="1824811" name="AutoShape 43"/>
            <p:cNvSpPr>
              <a:spLocks noChangeArrowheads="1"/>
            </p:cNvSpPr>
            <p:nvPr/>
          </p:nvSpPr>
          <p:spPr bwMode="auto">
            <a:xfrm>
              <a:off x="720" y="3936"/>
              <a:ext cx="1344"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824812" name="AutoShape 44"/>
            <p:cNvSpPr>
              <a:spLocks noChangeArrowheads="1"/>
            </p:cNvSpPr>
            <p:nvPr/>
          </p:nvSpPr>
          <p:spPr bwMode="auto">
            <a:xfrm>
              <a:off x="2256" y="3936"/>
              <a:ext cx="1200"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824813" name="AutoShape 45"/>
            <p:cNvSpPr>
              <a:spLocks noChangeArrowheads="1"/>
            </p:cNvSpPr>
            <p:nvPr/>
          </p:nvSpPr>
          <p:spPr bwMode="auto">
            <a:xfrm>
              <a:off x="3600" y="3936"/>
              <a:ext cx="1248"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12700" algn="ctr">
              <a:solidFill>
                <a:schemeClr val="tx1"/>
              </a:solidFill>
              <a:miter lim="800000"/>
              <a:headEnd/>
              <a:tailEnd/>
            </a:ln>
            <a:effectLst/>
          </p:spPr>
          <p:txBody>
            <a:bodyPr lIns="92075" tIns="0" rIns="92075" bIns="0" anchor="ctr">
              <a:spAutoFit/>
            </a:bodyPr>
            <a:lstStyle/>
            <a:p>
              <a:endParaRPr lang="en-US"/>
            </a:p>
          </p:txBody>
        </p:sp>
      </p:grpSp>
      <p:sp>
        <p:nvSpPr>
          <p:cNvPr id="1824814" name="Text Box 46"/>
          <p:cNvSpPr txBox="1">
            <a:spLocks noChangeArrowheads="1"/>
          </p:cNvSpPr>
          <p:nvPr/>
        </p:nvSpPr>
        <p:spPr bwMode="auto">
          <a:xfrm>
            <a:off x="6781800" y="2133600"/>
            <a:ext cx="2133600" cy="3667125"/>
          </a:xfrm>
          <a:prstGeom prst="rect">
            <a:avLst/>
          </a:prstGeom>
          <a:noFill/>
          <a:ln w="12700" algn="ctr">
            <a:noFill/>
            <a:miter lim="800000"/>
            <a:headEnd/>
            <a:tailEnd/>
          </a:ln>
          <a:effectLst/>
        </p:spPr>
        <p:txBody>
          <a:bodyPr lIns="92075" tIns="0" rIns="92075" bIns="0">
            <a:spAutoFit/>
          </a:bodyPr>
          <a:lstStyle/>
          <a:p>
            <a:pPr marL="176213" indent="-176213" algn="l">
              <a:buFontTx/>
              <a:buChar char="•"/>
            </a:pPr>
            <a:r>
              <a:rPr lang="en-US" sz="1600" b="0"/>
              <a:t>The initial cost recognition is the primary posting (primary cost element)</a:t>
            </a:r>
          </a:p>
          <a:p>
            <a:pPr marL="176213" indent="-176213" algn="l">
              <a:buFontTx/>
              <a:buChar char="•"/>
            </a:pPr>
            <a:r>
              <a:rPr lang="en-US" sz="1600" b="0"/>
              <a:t>Costs flow through the Cost Objects of the model (e.g. secondary cost elements) using various cost assignments/allocations</a:t>
            </a:r>
          </a:p>
          <a:p>
            <a:pPr marL="176213" indent="-176213" algn="l">
              <a:buFontTx/>
              <a:buChar char="•"/>
            </a:pPr>
            <a:endParaRPr lang="en-US" sz="1600" b="0"/>
          </a:p>
          <a:p>
            <a:pPr marL="176213" indent="-176213" algn="l">
              <a:buFontTx/>
              <a:buChar char="•"/>
            </a:pPr>
            <a:endParaRPr lang="en-US" sz="1600" b="0"/>
          </a:p>
        </p:txBody>
      </p:sp>
      <p:sp>
        <p:nvSpPr>
          <p:cNvPr id="1824815" name="Text Box 47"/>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D2L10_p3</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818" name="Rectangle 2"/>
          <p:cNvSpPr>
            <a:spLocks noGrp="1" noChangeArrowheads="1"/>
          </p:cNvSpPr>
          <p:nvPr>
            <p:ph type="title"/>
          </p:nvPr>
        </p:nvSpPr>
        <p:spPr bwMode="auto">
          <a:xfrm>
            <a:off x="1244600" y="190500"/>
            <a:ext cx="6705600" cy="808038"/>
          </a:xfrm>
          <a:noFill/>
          <a:ln>
            <a:miter lim="800000"/>
            <a:headEnd/>
            <a:tailEnd/>
          </a:ln>
        </p:spPr>
        <p:txBody>
          <a:bodyPr vert="horz" wrap="square" lIns="91440" tIns="45720" rIns="91440" bIns="45720" numCol="1" anchor="ctr" anchorCtr="0" compatLnSpc="1">
            <a:prstTxWarp prst="textNoShape">
              <a:avLst/>
            </a:prstTxWarp>
          </a:bodyPr>
          <a:lstStyle/>
          <a:p>
            <a:r>
              <a:rPr lang="en-US" sz="3200"/>
              <a:t>Process for Capturing Cost</a:t>
            </a:r>
          </a:p>
        </p:txBody>
      </p:sp>
      <p:sp>
        <p:nvSpPr>
          <p:cNvPr id="1826819" name="Rectangle 3"/>
          <p:cNvSpPr>
            <a:spLocks noChangeArrowheads="1"/>
          </p:cNvSpPr>
          <p:nvPr/>
        </p:nvSpPr>
        <p:spPr bwMode="auto">
          <a:xfrm>
            <a:off x="3505200" y="2514600"/>
            <a:ext cx="2057400" cy="1384300"/>
          </a:xfrm>
          <a:prstGeom prst="rect">
            <a:avLst/>
          </a:prstGeom>
          <a:solidFill>
            <a:srgbClr val="CCFFCC"/>
          </a:solidFill>
          <a:ln w="9525">
            <a:solidFill>
              <a:schemeClr val="tx1"/>
            </a:solidFill>
            <a:miter lim="800000"/>
            <a:headEnd/>
            <a:tailEnd/>
          </a:ln>
          <a:effectLst/>
        </p:spPr>
        <p:txBody>
          <a:bodyPr wrap="none" anchor="ctr"/>
          <a:lstStyle/>
          <a:p>
            <a:pPr>
              <a:buClrTx/>
            </a:pPr>
            <a:r>
              <a:rPr lang="en-US" sz="2400" b="0"/>
              <a:t>Cost </a:t>
            </a:r>
          </a:p>
          <a:p>
            <a:pPr>
              <a:buClrTx/>
            </a:pPr>
            <a:r>
              <a:rPr lang="en-US" sz="2400" b="0"/>
              <a:t>Center</a:t>
            </a:r>
          </a:p>
        </p:txBody>
      </p:sp>
      <p:sp>
        <p:nvSpPr>
          <p:cNvPr id="1826820" name="Oval 4"/>
          <p:cNvSpPr>
            <a:spLocks noChangeArrowheads="1"/>
          </p:cNvSpPr>
          <p:nvPr/>
        </p:nvSpPr>
        <p:spPr bwMode="auto">
          <a:xfrm>
            <a:off x="1409700" y="2743200"/>
            <a:ext cx="1104900" cy="571500"/>
          </a:xfrm>
          <a:prstGeom prst="ellipse">
            <a:avLst/>
          </a:prstGeom>
          <a:solidFill>
            <a:srgbClr val="FFCC99"/>
          </a:solidFill>
          <a:ln w="9525">
            <a:solidFill>
              <a:schemeClr val="tx1"/>
            </a:solidFill>
            <a:round/>
            <a:headEnd/>
            <a:tailEnd/>
          </a:ln>
          <a:effectLst/>
        </p:spPr>
        <p:txBody>
          <a:bodyPr wrap="none" anchor="ctr"/>
          <a:lstStyle/>
          <a:p>
            <a:pPr>
              <a:buClrTx/>
            </a:pPr>
            <a:r>
              <a:rPr lang="en-US" sz="1400" b="0"/>
              <a:t>Material</a:t>
            </a:r>
          </a:p>
        </p:txBody>
      </p:sp>
      <p:sp>
        <p:nvSpPr>
          <p:cNvPr id="1826821" name="Oval 5"/>
          <p:cNvSpPr>
            <a:spLocks noChangeArrowheads="1"/>
          </p:cNvSpPr>
          <p:nvPr/>
        </p:nvSpPr>
        <p:spPr bwMode="auto">
          <a:xfrm>
            <a:off x="1409700" y="1866900"/>
            <a:ext cx="1104900" cy="571500"/>
          </a:xfrm>
          <a:prstGeom prst="ellipse">
            <a:avLst/>
          </a:prstGeom>
          <a:solidFill>
            <a:srgbClr val="FFCC99"/>
          </a:solidFill>
          <a:ln w="9525">
            <a:solidFill>
              <a:schemeClr val="tx1"/>
            </a:solidFill>
            <a:round/>
            <a:headEnd/>
            <a:tailEnd/>
          </a:ln>
          <a:effectLst/>
        </p:spPr>
        <p:txBody>
          <a:bodyPr wrap="none" anchor="ctr"/>
          <a:lstStyle/>
          <a:p>
            <a:pPr>
              <a:buClrTx/>
            </a:pPr>
            <a:r>
              <a:rPr lang="en-US" sz="1400" b="0"/>
              <a:t>Payroll</a:t>
            </a:r>
          </a:p>
        </p:txBody>
      </p:sp>
      <p:sp>
        <p:nvSpPr>
          <p:cNvPr id="1826822" name="Oval 6"/>
          <p:cNvSpPr>
            <a:spLocks noChangeArrowheads="1"/>
          </p:cNvSpPr>
          <p:nvPr/>
        </p:nvSpPr>
        <p:spPr bwMode="auto">
          <a:xfrm>
            <a:off x="1409700" y="3429000"/>
            <a:ext cx="1104900" cy="571500"/>
          </a:xfrm>
          <a:prstGeom prst="ellipse">
            <a:avLst/>
          </a:prstGeom>
          <a:solidFill>
            <a:srgbClr val="FFCC99"/>
          </a:solidFill>
          <a:ln w="9525">
            <a:solidFill>
              <a:schemeClr val="tx1"/>
            </a:solidFill>
            <a:round/>
            <a:headEnd/>
            <a:tailEnd/>
          </a:ln>
          <a:effectLst/>
        </p:spPr>
        <p:txBody>
          <a:bodyPr wrap="none" anchor="ctr"/>
          <a:lstStyle/>
          <a:p>
            <a:pPr>
              <a:buClrTx/>
            </a:pPr>
            <a:r>
              <a:rPr lang="en-US" sz="1400" b="0"/>
              <a:t>Supplies</a:t>
            </a:r>
          </a:p>
        </p:txBody>
      </p:sp>
      <p:sp>
        <p:nvSpPr>
          <p:cNvPr id="1826823" name="Oval 7"/>
          <p:cNvSpPr>
            <a:spLocks noChangeArrowheads="1"/>
          </p:cNvSpPr>
          <p:nvPr/>
        </p:nvSpPr>
        <p:spPr bwMode="auto">
          <a:xfrm>
            <a:off x="1409700" y="4381500"/>
            <a:ext cx="1104900" cy="571500"/>
          </a:xfrm>
          <a:prstGeom prst="ellipse">
            <a:avLst/>
          </a:prstGeom>
          <a:solidFill>
            <a:srgbClr val="FFCC99"/>
          </a:solidFill>
          <a:ln w="9525">
            <a:solidFill>
              <a:schemeClr val="tx1"/>
            </a:solidFill>
            <a:round/>
            <a:headEnd/>
            <a:tailEnd/>
          </a:ln>
          <a:effectLst/>
        </p:spPr>
        <p:txBody>
          <a:bodyPr wrap="none" anchor="ctr"/>
          <a:lstStyle/>
          <a:p>
            <a:pPr>
              <a:buClrTx/>
            </a:pPr>
            <a:r>
              <a:rPr lang="en-US" sz="1400" b="0"/>
              <a:t>Equipment</a:t>
            </a:r>
          </a:p>
        </p:txBody>
      </p:sp>
      <p:sp>
        <p:nvSpPr>
          <p:cNvPr id="1826824" name="AutoShape 8"/>
          <p:cNvSpPr>
            <a:spLocks noChangeArrowheads="1"/>
          </p:cNvSpPr>
          <p:nvPr/>
        </p:nvSpPr>
        <p:spPr bwMode="blackWhite">
          <a:xfrm>
            <a:off x="6704013" y="2176463"/>
            <a:ext cx="2035175" cy="787400"/>
          </a:xfrm>
          <a:prstGeom prst="chevron">
            <a:avLst>
              <a:gd name="adj" fmla="val 64617"/>
            </a:avLst>
          </a:prstGeom>
          <a:solidFill>
            <a:srgbClr val="CCECFF"/>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800" b="0">
                <a:solidFill>
                  <a:srgbClr val="000000"/>
                </a:solidFill>
                <a:cs typeface="Times New Roman" pitchFamily="18" charset="0"/>
              </a:rPr>
              <a:t>     Business </a:t>
            </a:r>
          </a:p>
          <a:p>
            <a:pPr marL="342900" indent="-342900" eaLnBrk="0" hangingPunct="0">
              <a:lnSpc>
                <a:spcPct val="85000"/>
              </a:lnSpc>
              <a:spcAft>
                <a:spcPts val="200"/>
              </a:spcAft>
              <a:buFont typeface="Monotype Sorts" pitchFamily="2" charset="2"/>
              <a:buNone/>
            </a:pPr>
            <a:r>
              <a:rPr lang="en-US" sz="1800" b="0">
                <a:solidFill>
                  <a:srgbClr val="000000"/>
                </a:solidFill>
                <a:cs typeface="Times New Roman" pitchFamily="18" charset="0"/>
              </a:rPr>
              <a:t>  Process</a:t>
            </a:r>
            <a:endParaRPr lang="en-US" sz="1000" b="0">
              <a:cs typeface="Times New Roman" pitchFamily="18" charset="0"/>
            </a:endParaRPr>
          </a:p>
        </p:txBody>
      </p:sp>
      <p:sp>
        <p:nvSpPr>
          <p:cNvPr id="1826825" name="Text Box 9"/>
          <p:cNvSpPr txBox="1">
            <a:spLocks noChangeArrowheads="1"/>
          </p:cNvSpPr>
          <p:nvPr/>
        </p:nvSpPr>
        <p:spPr bwMode="auto">
          <a:xfrm>
            <a:off x="3667125" y="4200525"/>
            <a:ext cx="1674813" cy="974725"/>
          </a:xfrm>
          <a:prstGeom prst="rect">
            <a:avLst/>
          </a:prstGeom>
          <a:noFill/>
          <a:ln w="9525">
            <a:noFill/>
            <a:miter lim="800000"/>
            <a:headEnd/>
            <a:tailEnd/>
          </a:ln>
          <a:effectLst/>
        </p:spPr>
        <p:txBody>
          <a:bodyPr wrap="none">
            <a:spAutoFit/>
          </a:bodyPr>
          <a:lstStyle/>
          <a:p>
            <a:pPr algn="l">
              <a:buClrTx/>
            </a:pPr>
            <a:r>
              <a:rPr lang="en-US" sz="1600"/>
              <a:t>Activity Types:</a:t>
            </a:r>
          </a:p>
          <a:p>
            <a:pPr algn="l">
              <a:buClrTx/>
              <a:buFontTx/>
              <a:buChar char="•"/>
            </a:pPr>
            <a:r>
              <a:rPr lang="en-US" sz="1400" b="0"/>
              <a:t> Labor Pools</a:t>
            </a:r>
          </a:p>
          <a:p>
            <a:pPr algn="l">
              <a:buClrTx/>
              <a:buFontTx/>
              <a:buChar char="•"/>
            </a:pPr>
            <a:r>
              <a:rPr lang="en-US" sz="1400" b="0"/>
              <a:t> Equipment usage</a:t>
            </a:r>
          </a:p>
          <a:p>
            <a:pPr algn="l">
              <a:buClrTx/>
              <a:buFontTx/>
              <a:buChar char="•"/>
            </a:pPr>
            <a:r>
              <a:rPr lang="en-US" sz="1400" b="0"/>
              <a:t> Facility usage</a:t>
            </a:r>
          </a:p>
        </p:txBody>
      </p:sp>
      <p:sp>
        <p:nvSpPr>
          <p:cNvPr id="1826826" name="AutoShape 10"/>
          <p:cNvSpPr>
            <a:spLocks noChangeArrowheads="1"/>
          </p:cNvSpPr>
          <p:nvPr/>
        </p:nvSpPr>
        <p:spPr bwMode="auto">
          <a:xfrm>
            <a:off x="6959600" y="3200400"/>
            <a:ext cx="1371600" cy="1447800"/>
          </a:xfrm>
          <a:prstGeom prst="flowChartDocument">
            <a:avLst/>
          </a:prstGeom>
          <a:solidFill>
            <a:srgbClr val="CCECFF"/>
          </a:solidFill>
          <a:ln w="9525">
            <a:solidFill>
              <a:schemeClr val="tx1"/>
            </a:solidFill>
            <a:miter lim="800000"/>
            <a:headEnd/>
            <a:tailEnd/>
          </a:ln>
          <a:effectLst/>
        </p:spPr>
        <p:txBody>
          <a:bodyPr wrap="none" anchor="ctr"/>
          <a:lstStyle/>
          <a:p>
            <a:pPr>
              <a:buClrTx/>
            </a:pPr>
            <a:endParaRPr lang="en-US" sz="1800" b="0"/>
          </a:p>
          <a:p>
            <a:pPr>
              <a:buClrTx/>
            </a:pPr>
            <a:r>
              <a:rPr lang="en-US" sz="1800" b="0"/>
              <a:t>Orders</a:t>
            </a:r>
          </a:p>
          <a:p>
            <a:pPr>
              <a:buClrTx/>
            </a:pPr>
            <a:r>
              <a:rPr lang="en-US" sz="1800" b="0"/>
              <a:t>(Internal, </a:t>
            </a:r>
          </a:p>
          <a:p>
            <a:pPr>
              <a:buClrTx/>
            </a:pPr>
            <a:r>
              <a:rPr lang="en-US" sz="1800" b="0"/>
              <a:t>Sales, </a:t>
            </a:r>
          </a:p>
          <a:p>
            <a:pPr>
              <a:buClrTx/>
            </a:pPr>
            <a:r>
              <a:rPr lang="en-US" sz="1800" b="0"/>
              <a:t>Maint.)</a:t>
            </a:r>
            <a:endParaRPr lang="en-US" b="0"/>
          </a:p>
        </p:txBody>
      </p:sp>
      <p:sp>
        <p:nvSpPr>
          <p:cNvPr id="1826827" name="Rectangle 11"/>
          <p:cNvSpPr>
            <a:spLocks noChangeArrowheads="1"/>
          </p:cNvSpPr>
          <p:nvPr/>
        </p:nvSpPr>
        <p:spPr bwMode="auto">
          <a:xfrm>
            <a:off x="6743700" y="4787900"/>
            <a:ext cx="1752600" cy="901700"/>
          </a:xfrm>
          <a:prstGeom prst="rect">
            <a:avLst/>
          </a:prstGeom>
          <a:solidFill>
            <a:srgbClr val="CCECFF"/>
          </a:solidFill>
          <a:ln w="9525">
            <a:solidFill>
              <a:schemeClr val="tx1"/>
            </a:solidFill>
            <a:miter lim="800000"/>
            <a:headEnd/>
            <a:tailEnd/>
          </a:ln>
          <a:effectLst/>
        </p:spPr>
        <p:txBody>
          <a:bodyPr wrap="none" anchor="ctr"/>
          <a:lstStyle/>
          <a:p>
            <a:pPr>
              <a:buClrTx/>
            </a:pPr>
            <a:r>
              <a:rPr lang="en-US" sz="1800" b="0"/>
              <a:t>Project WBS </a:t>
            </a:r>
          </a:p>
          <a:p>
            <a:pPr>
              <a:buClrTx/>
            </a:pPr>
            <a:r>
              <a:rPr lang="en-US" sz="1800" b="0"/>
              <a:t>Element</a:t>
            </a:r>
          </a:p>
        </p:txBody>
      </p:sp>
      <p:sp>
        <p:nvSpPr>
          <p:cNvPr id="1826828" name="Text Box 12"/>
          <p:cNvSpPr txBox="1">
            <a:spLocks noChangeArrowheads="1"/>
          </p:cNvSpPr>
          <p:nvPr/>
        </p:nvSpPr>
        <p:spPr bwMode="auto">
          <a:xfrm>
            <a:off x="762000" y="1370013"/>
            <a:ext cx="2203450" cy="366712"/>
          </a:xfrm>
          <a:prstGeom prst="rect">
            <a:avLst/>
          </a:prstGeom>
          <a:noFill/>
          <a:ln w="9525">
            <a:noFill/>
            <a:miter lim="800000"/>
            <a:headEnd/>
            <a:tailEnd/>
          </a:ln>
          <a:effectLst/>
        </p:spPr>
        <p:txBody>
          <a:bodyPr wrap="none">
            <a:spAutoFit/>
          </a:bodyPr>
          <a:lstStyle/>
          <a:p>
            <a:pPr algn="l">
              <a:buClrTx/>
            </a:pPr>
            <a:r>
              <a:rPr lang="en-US" sz="1800"/>
              <a:t>Expense Elements</a:t>
            </a:r>
          </a:p>
        </p:txBody>
      </p:sp>
      <p:sp>
        <p:nvSpPr>
          <p:cNvPr id="1826829" name="Text Box 13"/>
          <p:cNvSpPr txBox="1">
            <a:spLocks noChangeArrowheads="1"/>
          </p:cNvSpPr>
          <p:nvPr/>
        </p:nvSpPr>
        <p:spPr bwMode="auto">
          <a:xfrm>
            <a:off x="3263900" y="1370013"/>
            <a:ext cx="2025650" cy="366712"/>
          </a:xfrm>
          <a:prstGeom prst="rect">
            <a:avLst/>
          </a:prstGeom>
          <a:noFill/>
          <a:ln w="9525">
            <a:noFill/>
            <a:miter lim="800000"/>
            <a:headEnd/>
            <a:tailEnd/>
          </a:ln>
          <a:effectLst/>
        </p:spPr>
        <p:txBody>
          <a:bodyPr wrap="none">
            <a:spAutoFit/>
          </a:bodyPr>
          <a:lstStyle/>
          <a:p>
            <a:pPr algn="l">
              <a:buClrTx/>
            </a:pPr>
            <a:r>
              <a:rPr lang="en-US" sz="1800" b="0"/>
              <a:t>     </a:t>
            </a:r>
            <a:r>
              <a:rPr lang="en-US" sz="1800"/>
              <a:t>Organizations</a:t>
            </a:r>
          </a:p>
        </p:txBody>
      </p:sp>
      <p:sp>
        <p:nvSpPr>
          <p:cNvPr id="1826830" name="Text Box 14"/>
          <p:cNvSpPr txBox="1">
            <a:spLocks noChangeArrowheads="1"/>
          </p:cNvSpPr>
          <p:nvPr/>
        </p:nvSpPr>
        <p:spPr bwMode="auto">
          <a:xfrm>
            <a:off x="6435725" y="1370013"/>
            <a:ext cx="2406650" cy="366712"/>
          </a:xfrm>
          <a:prstGeom prst="rect">
            <a:avLst/>
          </a:prstGeom>
          <a:noFill/>
          <a:ln w="9525">
            <a:noFill/>
            <a:miter lim="800000"/>
            <a:headEnd/>
            <a:tailEnd/>
          </a:ln>
          <a:effectLst/>
        </p:spPr>
        <p:txBody>
          <a:bodyPr wrap="none">
            <a:spAutoFit/>
          </a:bodyPr>
          <a:lstStyle/>
          <a:p>
            <a:pPr algn="l">
              <a:buClrTx/>
            </a:pPr>
            <a:r>
              <a:rPr lang="en-US" sz="1800"/>
              <a:t>Products &amp; Services</a:t>
            </a:r>
          </a:p>
        </p:txBody>
      </p:sp>
      <p:sp>
        <p:nvSpPr>
          <p:cNvPr id="1826831" name="Text Box 15"/>
          <p:cNvSpPr txBox="1">
            <a:spLocks noChangeArrowheads="1"/>
          </p:cNvSpPr>
          <p:nvPr/>
        </p:nvSpPr>
        <p:spPr bwMode="auto">
          <a:xfrm>
            <a:off x="533400" y="4343400"/>
            <a:ext cx="866775" cy="730250"/>
          </a:xfrm>
          <a:prstGeom prst="rect">
            <a:avLst/>
          </a:prstGeom>
          <a:noFill/>
          <a:ln w="9525">
            <a:noFill/>
            <a:miter lim="800000"/>
            <a:headEnd/>
            <a:tailEnd/>
          </a:ln>
          <a:effectLst/>
        </p:spPr>
        <p:txBody>
          <a:bodyPr wrap="none">
            <a:spAutoFit/>
          </a:bodyPr>
          <a:lstStyle/>
          <a:p>
            <a:pPr algn="l">
              <a:buClrTx/>
            </a:pPr>
            <a:r>
              <a:rPr lang="en-US" sz="1400" b="0"/>
              <a:t>LMP</a:t>
            </a:r>
          </a:p>
          <a:p>
            <a:pPr algn="l">
              <a:buClrTx/>
            </a:pPr>
            <a:r>
              <a:rPr lang="en-US" sz="1400" b="0"/>
              <a:t>GCSS-A</a:t>
            </a:r>
          </a:p>
          <a:p>
            <a:pPr algn="l">
              <a:buClrTx/>
            </a:pPr>
            <a:endParaRPr lang="en-US" sz="1400" b="0"/>
          </a:p>
        </p:txBody>
      </p:sp>
      <p:sp>
        <p:nvSpPr>
          <p:cNvPr id="1826832" name="Text Box 16"/>
          <p:cNvSpPr txBox="1">
            <a:spLocks noChangeArrowheads="1"/>
          </p:cNvSpPr>
          <p:nvPr/>
        </p:nvSpPr>
        <p:spPr bwMode="auto">
          <a:xfrm>
            <a:off x="530225" y="1814513"/>
            <a:ext cx="887413" cy="942975"/>
          </a:xfrm>
          <a:prstGeom prst="rect">
            <a:avLst/>
          </a:prstGeom>
          <a:noFill/>
          <a:ln w="9525">
            <a:noFill/>
            <a:miter lim="800000"/>
            <a:headEnd/>
            <a:tailEnd/>
          </a:ln>
          <a:effectLst/>
        </p:spPr>
        <p:txBody>
          <a:bodyPr wrap="none">
            <a:spAutoFit/>
          </a:bodyPr>
          <a:lstStyle/>
          <a:p>
            <a:pPr algn="l">
              <a:buClrTx/>
            </a:pPr>
            <a:r>
              <a:rPr lang="en-US" sz="1400" b="0"/>
              <a:t>DCPS</a:t>
            </a:r>
          </a:p>
          <a:p>
            <a:pPr algn="l">
              <a:buClrTx/>
            </a:pPr>
            <a:r>
              <a:rPr lang="en-US" sz="1400" b="0"/>
              <a:t>ATAAPS</a:t>
            </a:r>
          </a:p>
          <a:p>
            <a:pPr algn="l">
              <a:buClrTx/>
            </a:pPr>
            <a:r>
              <a:rPr lang="en-US" sz="1400" b="0"/>
              <a:t>WMT</a:t>
            </a:r>
          </a:p>
          <a:p>
            <a:pPr algn="l">
              <a:buClrTx/>
            </a:pPr>
            <a:r>
              <a:rPr lang="en-US" sz="1400" b="0"/>
              <a:t>DIMHRS</a:t>
            </a:r>
          </a:p>
        </p:txBody>
      </p:sp>
      <p:sp>
        <p:nvSpPr>
          <p:cNvPr id="1826833" name="Text Box 17"/>
          <p:cNvSpPr txBox="1">
            <a:spLocks noChangeArrowheads="1"/>
          </p:cNvSpPr>
          <p:nvPr/>
        </p:nvSpPr>
        <p:spPr bwMode="auto">
          <a:xfrm>
            <a:off x="533400" y="3048000"/>
            <a:ext cx="747713" cy="730250"/>
          </a:xfrm>
          <a:prstGeom prst="rect">
            <a:avLst/>
          </a:prstGeom>
          <a:noFill/>
          <a:ln w="9525">
            <a:noFill/>
            <a:miter lim="800000"/>
            <a:headEnd/>
            <a:tailEnd/>
          </a:ln>
          <a:effectLst/>
        </p:spPr>
        <p:txBody>
          <a:bodyPr wrap="none">
            <a:spAutoFit/>
          </a:bodyPr>
          <a:lstStyle/>
          <a:p>
            <a:pPr algn="l">
              <a:buClrTx/>
            </a:pPr>
            <a:r>
              <a:rPr lang="en-US" sz="1400" b="0"/>
              <a:t>WAWF</a:t>
            </a:r>
          </a:p>
          <a:p>
            <a:pPr algn="l">
              <a:buClrTx/>
            </a:pPr>
            <a:r>
              <a:rPr lang="en-US" sz="1400" b="0"/>
              <a:t>FCM</a:t>
            </a:r>
          </a:p>
          <a:p>
            <a:pPr algn="l">
              <a:buClrTx/>
            </a:pPr>
            <a:r>
              <a:rPr lang="en-US" sz="1400" b="0"/>
              <a:t>PCard</a:t>
            </a:r>
          </a:p>
        </p:txBody>
      </p:sp>
      <p:sp>
        <p:nvSpPr>
          <p:cNvPr id="1826834" name="Text Box 18"/>
          <p:cNvSpPr txBox="1">
            <a:spLocks noChangeArrowheads="1"/>
          </p:cNvSpPr>
          <p:nvPr/>
        </p:nvSpPr>
        <p:spPr bwMode="auto">
          <a:xfrm>
            <a:off x="508000" y="5762625"/>
            <a:ext cx="787400" cy="942975"/>
          </a:xfrm>
          <a:prstGeom prst="rect">
            <a:avLst/>
          </a:prstGeom>
          <a:noFill/>
          <a:ln w="9525">
            <a:noFill/>
            <a:miter lim="800000"/>
            <a:headEnd/>
            <a:tailEnd/>
          </a:ln>
          <a:effectLst/>
        </p:spPr>
        <p:txBody>
          <a:bodyPr>
            <a:spAutoFit/>
          </a:bodyPr>
          <a:lstStyle/>
          <a:p>
            <a:pPr algn="l">
              <a:buClrTx/>
            </a:pPr>
            <a:r>
              <a:rPr lang="en-US" sz="1400" b="0"/>
              <a:t>GFEBS Fixed Assets</a:t>
            </a:r>
          </a:p>
          <a:p>
            <a:pPr algn="l">
              <a:buClrTx/>
            </a:pPr>
            <a:endParaRPr lang="en-US" sz="1400" b="0"/>
          </a:p>
        </p:txBody>
      </p:sp>
      <p:sp>
        <p:nvSpPr>
          <p:cNvPr id="1826837" name="Oval 21"/>
          <p:cNvSpPr>
            <a:spLocks noChangeArrowheads="1"/>
          </p:cNvSpPr>
          <p:nvPr/>
        </p:nvSpPr>
        <p:spPr bwMode="auto">
          <a:xfrm>
            <a:off x="1409700" y="6005513"/>
            <a:ext cx="1104900" cy="571500"/>
          </a:xfrm>
          <a:prstGeom prst="ellipse">
            <a:avLst/>
          </a:prstGeom>
          <a:solidFill>
            <a:srgbClr val="FFCC99"/>
          </a:solidFill>
          <a:ln w="9525">
            <a:solidFill>
              <a:schemeClr val="tx1"/>
            </a:solidFill>
            <a:round/>
            <a:headEnd/>
            <a:tailEnd/>
          </a:ln>
          <a:effectLst/>
        </p:spPr>
        <p:txBody>
          <a:bodyPr wrap="none" anchor="ctr"/>
          <a:lstStyle/>
          <a:p>
            <a:pPr>
              <a:buClrTx/>
            </a:pPr>
            <a:r>
              <a:rPr lang="en-US" sz="1400" b="0"/>
              <a:t>Depreciation</a:t>
            </a:r>
          </a:p>
        </p:txBody>
      </p:sp>
      <p:sp>
        <p:nvSpPr>
          <p:cNvPr id="1826838" name="Line 22"/>
          <p:cNvSpPr>
            <a:spLocks noChangeShapeType="1"/>
          </p:cNvSpPr>
          <p:nvPr/>
        </p:nvSpPr>
        <p:spPr bwMode="auto">
          <a:xfrm>
            <a:off x="2971800" y="2209800"/>
            <a:ext cx="0" cy="411480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26839" name="Line 23"/>
          <p:cNvSpPr>
            <a:spLocks noChangeShapeType="1"/>
          </p:cNvSpPr>
          <p:nvPr/>
        </p:nvSpPr>
        <p:spPr bwMode="auto">
          <a:xfrm>
            <a:off x="2667000" y="2209800"/>
            <a:ext cx="304800"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26840" name="Line 24"/>
          <p:cNvSpPr>
            <a:spLocks noChangeShapeType="1"/>
          </p:cNvSpPr>
          <p:nvPr/>
        </p:nvSpPr>
        <p:spPr bwMode="auto">
          <a:xfrm>
            <a:off x="2667000" y="3048000"/>
            <a:ext cx="304800"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26841" name="Line 25"/>
          <p:cNvSpPr>
            <a:spLocks noChangeShapeType="1"/>
          </p:cNvSpPr>
          <p:nvPr/>
        </p:nvSpPr>
        <p:spPr bwMode="auto">
          <a:xfrm>
            <a:off x="2667000" y="3733800"/>
            <a:ext cx="304800"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26842" name="Line 26"/>
          <p:cNvSpPr>
            <a:spLocks noChangeShapeType="1"/>
          </p:cNvSpPr>
          <p:nvPr/>
        </p:nvSpPr>
        <p:spPr bwMode="auto">
          <a:xfrm>
            <a:off x="2667000" y="5486400"/>
            <a:ext cx="304800"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26843" name="Line 27"/>
          <p:cNvSpPr>
            <a:spLocks noChangeShapeType="1"/>
          </p:cNvSpPr>
          <p:nvPr/>
        </p:nvSpPr>
        <p:spPr bwMode="auto">
          <a:xfrm>
            <a:off x="2667000" y="6324600"/>
            <a:ext cx="304800"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26844" name="Line 28"/>
          <p:cNvSpPr>
            <a:spLocks noChangeShapeType="1"/>
          </p:cNvSpPr>
          <p:nvPr/>
        </p:nvSpPr>
        <p:spPr bwMode="auto">
          <a:xfrm>
            <a:off x="2971800" y="3352800"/>
            <a:ext cx="457200"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826845" name="Line 29"/>
          <p:cNvSpPr>
            <a:spLocks noChangeShapeType="1"/>
          </p:cNvSpPr>
          <p:nvPr/>
        </p:nvSpPr>
        <p:spPr bwMode="auto">
          <a:xfrm flipV="1">
            <a:off x="5867400" y="2971800"/>
            <a:ext cx="990600" cy="83820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826846" name="Line 30"/>
          <p:cNvSpPr>
            <a:spLocks noChangeShapeType="1"/>
          </p:cNvSpPr>
          <p:nvPr/>
        </p:nvSpPr>
        <p:spPr bwMode="auto">
          <a:xfrm>
            <a:off x="5867400" y="3810000"/>
            <a:ext cx="1066800"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826847" name="Line 31"/>
          <p:cNvSpPr>
            <a:spLocks noChangeShapeType="1"/>
          </p:cNvSpPr>
          <p:nvPr/>
        </p:nvSpPr>
        <p:spPr bwMode="auto">
          <a:xfrm>
            <a:off x="5867400" y="3810000"/>
            <a:ext cx="914400" cy="106680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826848" name="Line 32"/>
          <p:cNvSpPr>
            <a:spLocks noChangeShapeType="1"/>
          </p:cNvSpPr>
          <p:nvPr/>
        </p:nvSpPr>
        <p:spPr bwMode="auto">
          <a:xfrm flipV="1">
            <a:off x="5867400" y="2971800"/>
            <a:ext cx="914400" cy="144780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826849" name="Line 33"/>
          <p:cNvSpPr>
            <a:spLocks noChangeShapeType="1"/>
          </p:cNvSpPr>
          <p:nvPr/>
        </p:nvSpPr>
        <p:spPr bwMode="auto">
          <a:xfrm flipV="1">
            <a:off x="5867400" y="3810000"/>
            <a:ext cx="1066800" cy="60960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826850" name="Line 34"/>
          <p:cNvSpPr>
            <a:spLocks noChangeShapeType="1"/>
          </p:cNvSpPr>
          <p:nvPr/>
        </p:nvSpPr>
        <p:spPr bwMode="auto">
          <a:xfrm>
            <a:off x="5867400" y="4419600"/>
            <a:ext cx="914400" cy="45720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826851" name="Line 35"/>
          <p:cNvSpPr>
            <a:spLocks noChangeShapeType="1"/>
          </p:cNvSpPr>
          <p:nvPr/>
        </p:nvSpPr>
        <p:spPr bwMode="auto">
          <a:xfrm flipV="1">
            <a:off x="5791200" y="2971800"/>
            <a:ext cx="1066800" cy="198120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826852" name="Line 36"/>
          <p:cNvSpPr>
            <a:spLocks noChangeShapeType="1"/>
          </p:cNvSpPr>
          <p:nvPr/>
        </p:nvSpPr>
        <p:spPr bwMode="auto">
          <a:xfrm flipV="1">
            <a:off x="5791200" y="3886200"/>
            <a:ext cx="1066800" cy="106680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826853" name="Line 37"/>
          <p:cNvSpPr>
            <a:spLocks noChangeShapeType="1"/>
          </p:cNvSpPr>
          <p:nvPr/>
        </p:nvSpPr>
        <p:spPr bwMode="auto">
          <a:xfrm flipV="1">
            <a:off x="5791200" y="4876800"/>
            <a:ext cx="914400" cy="7620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826854" name="AutoShape 38"/>
          <p:cNvSpPr>
            <a:spLocks noChangeArrowheads="1"/>
          </p:cNvSpPr>
          <p:nvPr/>
        </p:nvSpPr>
        <p:spPr bwMode="auto">
          <a:xfrm>
            <a:off x="5295900" y="3594100"/>
            <a:ext cx="571500" cy="520700"/>
          </a:xfrm>
          <a:prstGeom prst="diamond">
            <a:avLst/>
          </a:prstGeom>
          <a:solidFill>
            <a:srgbClr val="FFFFCC"/>
          </a:solidFill>
          <a:ln w="9525">
            <a:solidFill>
              <a:schemeClr val="tx1"/>
            </a:solidFill>
            <a:miter lim="800000"/>
            <a:headEnd/>
            <a:tailEnd/>
          </a:ln>
          <a:effectLst/>
        </p:spPr>
        <p:txBody>
          <a:bodyPr wrap="none" anchor="ctr"/>
          <a:lstStyle/>
          <a:p>
            <a:endParaRPr lang="en-US"/>
          </a:p>
        </p:txBody>
      </p:sp>
      <p:sp>
        <p:nvSpPr>
          <p:cNvPr id="1826855" name="AutoShape 39"/>
          <p:cNvSpPr>
            <a:spLocks noChangeArrowheads="1"/>
          </p:cNvSpPr>
          <p:nvPr/>
        </p:nvSpPr>
        <p:spPr bwMode="auto">
          <a:xfrm>
            <a:off x="5295900" y="4127500"/>
            <a:ext cx="571500" cy="520700"/>
          </a:xfrm>
          <a:prstGeom prst="diamond">
            <a:avLst/>
          </a:prstGeom>
          <a:solidFill>
            <a:srgbClr val="FFFFCC"/>
          </a:solidFill>
          <a:ln w="9525">
            <a:solidFill>
              <a:schemeClr val="tx1"/>
            </a:solidFill>
            <a:miter lim="800000"/>
            <a:headEnd/>
            <a:tailEnd/>
          </a:ln>
          <a:effectLst/>
        </p:spPr>
        <p:txBody>
          <a:bodyPr wrap="none" anchor="ctr"/>
          <a:lstStyle/>
          <a:p>
            <a:endParaRPr lang="en-US"/>
          </a:p>
        </p:txBody>
      </p:sp>
      <p:sp>
        <p:nvSpPr>
          <p:cNvPr id="1826856" name="AutoShape 40"/>
          <p:cNvSpPr>
            <a:spLocks noChangeArrowheads="1"/>
          </p:cNvSpPr>
          <p:nvPr/>
        </p:nvSpPr>
        <p:spPr bwMode="auto">
          <a:xfrm>
            <a:off x="5295900" y="4660900"/>
            <a:ext cx="571500" cy="520700"/>
          </a:xfrm>
          <a:prstGeom prst="diamond">
            <a:avLst/>
          </a:prstGeom>
          <a:solidFill>
            <a:srgbClr val="FFFFCC"/>
          </a:solidFill>
          <a:ln w="9525">
            <a:solidFill>
              <a:schemeClr val="tx1"/>
            </a:solidFill>
            <a:miter lim="800000"/>
            <a:headEnd/>
            <a:tailEnd/>
          </a:ln>
          <a:effectLst/>
        </p:spPr>
        <p:txBody>
          <a:bodyPr wrap="none" anchor="ctr"/>
          <a:lstStyle/>
          <a:p>
            <a:endParaRPr lang="en-US"/>
          </a:p>
        </p:txBody>
      </p:sp>
      <p:sp>
        <p:nvSpPr>
          <p:cNvPr id="1826857" name="Text Box 41"/>
          <p:cNvSpPr txBox="1">
            <a:spLocks noChangeArrowheads="1"/>
          </p:cNvSpPr>
          <p:nvPr/>
        </p:nvSpPr>
        <p:spPr bwMode="auto">
          <a:xfrm>
            <a:off x="533400" y="5273675"/>
            <a:ext cx="539750" cy="517525"/>
          </a:xfrm>
          <a:prstGeom prst="rect">
            <a:avLst/>
          </a:prstGeom>
          <a:noFill/>
          <a:ln w="9525">
            <a:noFill/>
            <a:miter lim="800000"/>
            <a:headEnd/>
            <a:tailEnd/>
          </a:ln>
          <a:effectLst/>
        </p:spPr>
        <p:txBody>
          <a:bodyPr wrap="none">
            <a:spAutoFit/>
          </a:bodyPr>
          <a:lstStyle/>
          <a:p>
            <a:pPr algn="l">
              <a:buClrTx/>
            </a:pPr>
            <a:r>
              <a:rPr lang="en-US" sz="1400" b="0"/>
              <a:t>DTS</a:t>
            </a:r>
          </a:p>
          <a:p>
            <a:pPr algn="l">
              <a:buClrTx/>
            </a:pPr>
            <a:endParaRPr lang="en-US" sz="1400" b="0"/>
          </a:p>
        </p:txBody>
      </p:sp>
      <p:sp>
        <p:nvSpPr>
          <p:cNvPr id="1826858" name="Oval 42"/>
          <p:cNvSpPr>
            <a:spLocks noChangeArrowheads="1"/>
          </p:cNvSpPr>
          <p:nvPr/>
        </p:nvSpPr>
        <p:spPr bwMode="auto">
          <a:xfrm>
            <a:off x="1409700" y="5219700"/>
            <a:ext cx="1104900" cy="571500"/>
          </a:xfrm>
          <a:prstGeom prst="ellipse">
            <a:avLst/>
          </a:prstGeom>
          <a:solidFill>
            <a:srgbClr val="FFCC99"/>
          </a:solidFill>
          <a:ln w="9525">
            <a:solidFill>
              <a:schemeClr val="tx1"/>
            </a:solidFill>
            <a:round/>
            <a:headEnd/>
            <a:tailEnd/>
          </a:ln>
          <a:effectLst/>
        </p:spPr>
        <p:txBody>
          <a:bodyPr wrap="none" anchor="ctr"/>
          <a:lstStyle/>
          <a:p>
            <a:pPr>
              <a:buClrTx/>
            </a:pPr>
            <a:r>
              <a:rPr lang="en-US" sz="1400" b="0"/>
              <a:t>Travel</a:t>
            </a:r>
          </a:p>
        </p:txBody>
      </p:sp>
      <p:sp>
        <p:nvSpPr>
          <p:cNvPr id="1826859" name="Line 43"/>
          <p:cNvSpPr>
            <a:spLocks noChangeShapeType="1"/>
          </p:cNvSpPr>
          <p:nvPr/>
        </p:nvSpPr>
        <p:spPr bwMode="auto">
          <a:xfrm>
            <a:off x="2667000" y="4648200"/>
            <a:ext cx="304800"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26860" name="Text Box 44"/>
          <p:cNvSpPr txBox="1">
            <a:spLocks noChangeArrowheads="1"/>
          </p:cNvSpPr>
          <p:nvPr/>
        </p:nvSpPr>
        <p:spPr bwMode="auto">
          <a:xfrm>
            <a:off x="3619500" y="5322888"/>
            <a:ext cx="2324100" cy="762000"/>
          </a:xfrm>
          <a:prstGeom prst="rect">
            <a:avLst/>
          </a:prstGeom>
          <a:noFill/>
          <a:ln w="9525">
            <a:noFill/>
            <a:miter lim="800000"/>
            <a:headEnd/>
            <a:tailEnd/>
          </a:ln>
          <a:effectLst/>
        </p:spPr>
        <p:txBody>
          <a:bodyPr wrap="none">
            <a:spAutoFit/>
          </a:bodyPr>
          <a:lstStyle/>
          <a:p>
            <a:pPr marL="117475" indent="-117475" algn="l">
              <a:buClrTx/>
            </a:pPr>
            <a:r>
              <a:rPr lang="en-US" sz="1600"/>
              <a:t>Operational Systems:</a:t>
            </a:r>
            <a:r>
              <a:rPr lang="en-US" sz="1400" b="0"/>
              <a:t> </a:t>
            </a:r>
          </a:p>
          <a:p>
            <a:pPr marL="117475" indent="-117475" algn="l">
              <a:buClrTx/>
              <a:buFontTx/>
              <a:buChar char="•"/>
            </a:pPr>
            <a:r>
              <a:rPr lang="en-US" sz="1400" b="0"/>
              <a:t>SKF Cost Driver #1</a:t>
            </a:r>
          </a:p>
          <a:p>
            <a:pPr marL="117475" indent="-117475" algn="l">
              <a:buClrTx/>
              <a:buFontTx/>
              <a:buChar char="•"/>
            </a:pPr>
            <a:r>
              <a:rPr lang="en-US" sz="1400" b="0"/>
              <a:t>SKF Cost Driver #2</a:t>
            </a:r>
          </a:p>
        </p:txBody>
      </p:sp>
      <p:sp>
        <p:nvSpPr>
          <p:cNvPr id="1826861" name="Text Box 45"/>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D2L10_p4</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866" name="AutoShape 2"/>
          <p:cNvSpPr>
            <a:spLocks noChangeArrowheads="1"/>
          </p:cNvSpPr>
          <p:nvPr/>
        </p:nvSpPr>
        <p:spPr bwMode="auto">
          <a:xfrm rot="5400000">
            <a:off x="2484438" y="2032000"/>
            <a:ext cx="1587500" cy="1320800"/>
          </a:xfrm>
          <a:prstGeom prst="flowChartExtract">
            <a:avLst/>
          </a:prstGeom>
          <a:gradFill rotWithShape="1">
            <a:gsLst>
              <a:gs pos="0">
                <a:srgbClr val="FFFF00"/>
              </a:gs>
              <a:gs pos="100000">
                <a:schemeClr val="bg1"/>
              </a:gs>
            </a:gsLst>
            <a:lin ang="5400000" scaled="1"/>
          </a:gradFill>
          <a:ln w="9525">
            <a:solidFill>
              <a:schemeClr val="tx1"/>
            </a:solidFill>
            <a:miter lim="800000"/>
            <a:headEnd/>
            <a:tailEnd/>
          </a:ln>
          <a:effectLst/>
        </p:spPr>
        <p:txBody>
          <a:bodyPr wrap="none" anchor="ctr"/>
          <a:lstStyle/>
          <a:p>
            <a:endParaRPr lang="en-US"/>
          </a:p>
        </p:txBody>
      </p:sp>
      <p:sp>
        <p:nvSpPr>
          <p:cNvPr id="1828867" name="Rectangle 3"/>
          <p:cNvSpPr>
            <a:spLocks noGrp="1" noChangeArrowheads="1"/>
          </p:cNvSpPr>
          <p:nvPr>
            <p:ph type="title"/>
          </p:nvPr>
        </p:nvSpPr>
        <p:spPr bwMode="auto">
          <a:xfrm>
            <a:off x="1219200" y="228600"/>
            <a:ext cx="6705600" cy="549275"/>
          </a:xfrm>
          <a:noFill/>
          <a:ln w="76200"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sz="3600"/>
              <a:t>GFEBS Interfaces R1.3</a:t>
            </a:r>
          </a:p>
        </p:txBody>
      </p:sp>
      <p:pic>
        <p:nvPicPr>
          <p:cNvPr id="1828868" name="Picture 4" descr="MCTV00001_0000[1]"/>
          <p:cNvPicPr>
            <a:picLocks noChangeAspect="1" noChangeArrowheads="1"/>
          </p:cNvPicPr>
          <p:nvPr/>
        </p:nvPicPr>
        <p:blipFill>
          <a:blip r:embed="rId3" cstate="print"/>
          <a:srcRect/>
          <a:stretch>
            <a:fillRect/>
          </a:stretch>
        </p:blipFill>
        <p:spPr bwMode="auto">
          <a:xfrm>
            <a:off x="1330325" y="5619750"/>
            <a:ext cx="820738" cy="731838"/>
          </a:xfrm>
          <a:prstGeom prst="rect">
            <a:avLst/>
          </a:prstGeom>
          <a:noFill/>
        </p:spPr>
      </p:pic>
      <p:pic>
        <p:nvPicPr>
          <p:cNvPr id="1828869" name="Picture 5" descr="MCj03963320000[1]"/>
          <p:cNvPicPr>
            <a:picLocks noChangeAspect="1" noChangeArrowheads="1"/>
          </p:cNvPicPr>
          <p:nvPr/>
        </p:nvPicPr>
        <p:blipFill>
          <a:blip r:embed="rId4" cstate="print"/>
          <a:srcRect/>
          <a:stretch>
            <a:fillRect/>
          </a:stretch>
        </p:blipFill>
        <p:spPr bwMode="auto">
          <a:xfrm>
            <a:off x="1092200" y="4432300"/>
            <a:ext cx="655638" cy="669925"/>
          </a:xfrm>
          <a:prstGeom prst="rect">
            <a:avLst/>
          </a:prstGeom>
          <a:noFill/>
        </p:spPr>
      </p:pic>
      <p:pic>
        <p:nvPicPr>
          <p:cNvPr id="1828870" name="Picture 6" descr="MCj02500430000[1]"/>
          <p:cNvPicPr>
            <a:picLocks noChangeAspect="1" noChangeArrowheads="1"/>
          </p:cNvPicPr>
          <p:nvPr/>
        </p:nvPicPr>
        <p:blipFill>
          <a:blip r:embed="rId5" cstate="print"/>
          <a:srcRect/>
          <a:stretch>
            <a:fillRect/>
          </a:stretch>
        </p:blipFill>
        <p:spPr bwMode="auto">
          <a:xfrm>
            <a:off x="1854200" y="3894138"/>
            <a:ext cx="817563" cy="825500"/>
          </a:xfrm>
          <a:prstGeom prst="rect">
            <a:avLst/>
          </a:prstGeom>
          <a:noFill/>
        </p:spPr>
      </p:pic>
      <p:sp>
        <p:nvSpPr>
          <p:cNvPr id="1828871" name="Oval 7"/>
          <p:cNvSpPr>
            <a:spLocks noChangeArrowheads="1"/>
          </p:cNvSpPr>
          <p:nvPr/>
        </p:nvSpPr>
        <p:spPr bwMode="auto">
          <a:xfrm>
            <a:off x="846138" y="1651000"/>
            <a:ext cx="2222500" cy="2032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28872" name="Text Box 8"/>
          <p:cNvSpPr txBox="1">
            <a:spLocks noChangeArrowheads="1"/>
          </p:cNvSpPr>
          <p:nvPr/>
        </p:nvSpPr>
        <p:spPr bwMode="auto">
          <a:xfrm>
            <a:off x="1173163" y="1851025"/>
            <a:ext cx="746125" cy="336550"/>
          </a:xfrm>
          <a:prstGeom prst="rect">
            <a:avLst/>
          </a:prstGeom>
          <a:noFill/>
          <a:ln w="9525">
            <a:noFill/>
            <a:miter lim="800000"/>
            <a:headEnd/>
            <a:tailEnd/>
          </a:ln>
          <a:effectLst/>
        </p:spPr>
        <p:txBody>
          <a:bodyPr wrap="none">
            <a:spAutoFit/>
          </a:bodyPr>
          <a:lstStyle/>
          <a:p>
            <a:pPr algn="l">
              <a:buClrTx/>
            </a:pPr>
            <a:r>
              <a:rPr lang="en-US" sz="1600"/>
              <a:t>DCPS</a:t>
            </a:r>
          </a:p>
        </p:txBody>
      </p:sp>
      <p:sp>
        <p:nvSpPr>
          <p:cNvPr id="1828873" name="Text Box 9"/>
          <p:cNvSpPr txBox="1">
            <a:spLocks noChangeArrowheads="1"/>
          </p:cNvSpPr>
          <p:nvPr/>
        </p:nvSpPr>
        <p:spPr bwMode="auto">
          <a:xfrm>
            <a:off x="2032000" y="2133600"/>
            <a:ext cx="1016000" cy="581025"/>
          </a:xfrm>
          <a:prstGeom prst="rect">
            <a:avLst/>
          </a:prstGeom>
          <a:noFill/>
          <a:ln w="9525">
            <a:noFill/>
            <a:miter lim="800000"/>
            <a:headEnd/>
            <a:tailEnd/>
          </a:ln>
          <a:effectLst/>
        </p:spPr>
        <p:txBody>
          <a:bodyPr wrap="none">
            <a:spAutoFit/>
          </a:bodyPr>
          <a:lstStyle/>
          <a:p>
            <a:pPr algn="l">
              <a:buClrTx/>
            </a:pPr>
            <a:r>
              <a:rPr lang="en-US" sz="1600"/>
              <a:t>ATAAPS</a:t>
            </a:r>
          </a:p>
          <a:p>
            <a:pPr algn="l">
              <a:buClrTx/>
            </a:pPr>
            <a:r>
              <a:rPr lang="en-US" sz="1600"/>
              <a:t>WMT</a:t>
            </a:r>
          </a:p>
        </p:txBody>
      </p:sp>
      <p:pic>
        <p:nvPicPr>
          <p:cNvPr id="1828874" name="Picture 10" descr="MCj01570050000[1]"/>
          <p:cNvPicPr>
            <a:picLocks noChangeAspect="1" noChangeArrowheads="1"/>
          </p:cNvPicPr>
          <p:nvPr/>
        </p:nvPicPr>
        <p:blipFill>
          <a:blip r:embed="rId6" cstate="print"/>
          <a:srcRect/>
          <a:stretch>
            <a:fillRect/>
          </a:stretch>
        </p:blipFill>
        <p:spPr bwMode="auto">
          <a:xfrm>
            <a:off x="1225550" y="2122488"/>
            <a:ext cx="622300" cy="660400"/>
          </a:xfrm>
          <a:prstGeom prst="rect">
            <a:avLst/>
          </a:prstGeom>
          <a:noFill/>
        </p:spPr>
      </p:pic>
      <p:pic>
        <p:nvPicPr>
          <p:cNvPr id="1828875" name="Picture 11" descr="MCj01987960000[1]"/>
          <p:cNvPicPr>
            <a:picLocks noChangeAspect="1" noChangeArrowheads="1"/>
          </p:cNvPicPr>
          <p:nvPr/>
        </p:nvPicPr>
        <p:blipFill>
          <a:blip r:embed="rId7" cstate="print"/>
          <a:srcRect/>
          <a:stretch>
            <a:fillRect/>
          </a:stretch>
        </p:blipFill>
        <p:spPr bwMode="auto">
          <a:xfrm>
            <a:off x="1811338" y="2643188"/>
            <a:ext cx="706437" cy="749300"/>
          </a:xfrm>
          <a:prstGeom prst="rect">
            <a:avLst/>
          </a:prstGeom>
          <a:noFill/>
        </p:spPr>
      </p:pic>
      <p:sp>
        <p:nvSpPr>
          <p:cNvPr id="1828876" name="Rectangle 12"/>
          <p:cNvSpPr>
            <a:spLocks noChangeArrowheads="1"/>
          </p:cNvSpPr>
          <p:nvPr/>
        </p:nvSpPr>
        <p:spPr bwMode="auto">
          <a:xfrm>
            <a:off x="1006475" y="4111625"/>
            <a:ext cx="838200" cy="336550"/>
          </a:xfrm>
          <a:prstGeom prst="rect">
            <a:avLst/>
          </a:prstGeom>
          <a:noFill/>
          <a:ln w="9525">
            <a:noFill/>
            <a:miter lim="800000"/>
            <a:headEnd/>
            <a:tailEnd/>
          </a:ln>
          <a:effectLst/>
        </p:spPr>
        <p:txBody>
          <a:bodyPr wrap="none">
            <a:spAutoFit/>
          </a:bodyPr>
          <a:lstStyle/>
          <a:p>
            <a:pPr algn="l">
              <a:buClrTx/>
            </a:pPr>
            <a:r>
              <a:rPr lang="en-US" sz="1600"/>
              <a:t>WAWF</a:t>
            </a:r>
          </a:p>
        </p:txBody>
      </p:sp>
      <p:sp>
        <p:nvSpPr>
          <p:cNvPr id="1828877" name="Rectangle 13"/>
          <p:cNvSpPr>
            <a:spLocks noChangeArrowheads="1"/>
          </p:cNvSpPr>
          <p:nvPr/>
        </p:nvSpPr>
        <p:spPr bwMode="auto">
          <a:xfrm>
            <a:off x="1704975" y="4810125"/>
            <a:ext cx="1403350" cy="336550"/>
          </a:xfrm>
          <a:prstGeom prst="rect">
            <a:avLst/>
          </a:prstGeom>
          <a:noFill/>
          <a:ln w="9525">
            <a:noFill/>
            <a:miter lim="800000"/>
            <a:headEnd/>
            <a:tailEnd/>
          </a:ln>
          <a:effectLst/>
        </p:spPr>
        <p:txBody>
          <a:bodyPr wrap="none">
            <a:spAutoFit/>
          </a:bodyPr>
          <a:lstStyle/>
          <a:p>
            <a:pPr algn="l">
              <a:buClrTx/>
            </a:pPr>
            <a:r>
              <a:rPr lang="en-US" sz="1600"/>
              <a:t>Credit Cards</a:t>
            </a:r>
          </a:p>
        </p:txBody>
      </p:sp>
      <p:sp>
        <p:nvSpPr>
          <p:cNvPr id="1828878" name="Rectangle 14"/>
          <p:cNvSpPr>
            <a:spLocks noChangeArrowheads="1"/>
          </p:cNvSpPr>
          <p:nvPr/>
        </p:nvSpPr>
        <p:spPr bwMode="auto">
          <a:xfrm>
            <a:off x="2165350" y="5711825"/>
            <a:ext cx="588963" cy="336550"/>
          </a:xfrm>
          <a:prstGeom prst="rect">
            <a:avLst/>
          </a:prstGeom>
          <a:noFill/>
          <a:ln w="9525">
            <a:noFill/>
            <a:miter lim="800000"/>
            <a:headEnd/>
            <a:tailEnd/>
          </a:ln>
          <a:effectLst/>
        </p:spPr>
        <p:txBody>
          <a:bodyPr wrap="none">
            <a:spAutoFit/>
          </a:bodyPr>
          <a:lstStyle/>
          <a:p>
            <a:pPr algn="l">
              <a:buClrTx/>
            </a:pPr>
            <a:r>
              <a:rPr lang="en-US" sz="1600"/>
              <a:t>DTS</a:t>
            </a:r>
          </a:p>
        </p:txBody>
      </p:sp>
      <p:sp>
        <p:nvSpPr>
          <p:cNvPr id="1828879" name="Rectangle 15"/>
          <p:cNvSpPr>
            <a:spLocks noChangeArrowheads="1"/>
          </p:cNvSpPr>
          <p:nvPr/>
        </p:nvSpPr>
        <p:spPr bwMode="auto">
          <a:xfrm>
            <a:off x="3792538" y="1968500"/>
            <a:ext cx="2286000" cy="1384300"/>
          </a:xfrm>
          <a:prstGeom prst="rect">
            <a:avLst/>
          </a:prstGeom>
          <a:solidFill>
            <a:srgbClr val="FFFF99"/>
          </a:solidFill>
          <a:ln w="9525">
            <a:solidFill>
              <a:schemeClr val="tx1"/>
            </a:solidFill>
            <a:miter lim="800000"/>
            <a:headEnd/>
            <a:tailEnd/>
          </a:ln>
          <a:effectLst/>
        </p:spPr>
        <p:txBody>
          <a:bodyPr wrap="none" anchor="ctr"/>
          <a:lstStyle/>
          <a:p>
            <a:pPr>
              <a:buClrTx/>
            </a:pPr>
            <a:r>
              <a:rPr lang="en-US" sz="2800" b="0"/>
              <a:t>Cost Center</a:t>
            </a:r>
          </a:p>
        </p:txBody>
      </p:sp>
      <p:sp>
        <p:nvSpPr>
          <p:cNvPr id="1828880" name="Text Box 16"/>
          <p:cNvSpPr txBox="1">
            <a:spLocks noChangeArrowheads="1"/>
          </p:cNvSpPr>
          <p:nvPr/>
        </p:nvSpPr>
        <p:spPr bwMode="auto">
          <a:xfrm>
            <a:off x="6469063" y="2562225"/>
            <a:ext cx="1684337" cy="974725"/>
          </a:xfrm>
          <a:prstGeom prst="rect">
            <a:avLst/>
          </a:prstGeom>
          <a:noFill/>
          <a:ln w="9525">
            <a:noFill/>
            <a:miter lim="800000"/>
            <a:headEnd/>
            <a:tailEnd/>
          </a:ln>
          <a:effectLst/>
        </p:spPr>
        <p:txBody>
          <a:bodyPr wrap="none">
            <a:spAutoFit/>
          </a:bodyPr>
          <a:lstStyle/>
          <a:p>
            <a:pPr algn="l">
              <a:buClrTx/>
            </a:pPr>
            <a:r>
              <a:rPr lang="en-US" sz="1600"/>
              <a:t>Activity Types:</a:t>
            </a:r>
          </a:p>
          <a:p>
            <a:pPr algn="l">
              <a:buClrTx/>
              <a:buFontTx/>
              <a:buChar char="•"/>
            </a:pPr>
            <a:r>
              <a:rPr lang="en-US" sz="1400" b="0"/>
              <a:t> Labor Pool usage</a:t>
            </a:r>
          </a:p>
          <a:p>
            <a:pPr algn="l">
              <a:buClrTx/>
              <a:buFontTx/>
              <a:buChar char="•"/>
            </a:pPr>
            <a:r>
              <a:rPr lang="en-US" sz="1400" b="0"/>
              <a:t> Equipment usage</a:t>
            </a:r>
          </a:p>
          <a:p>
            <a:pPr algn="l">
              <a:buClrTx/>
              <a:buFontTx/>
              <a:buChar char="•"/>
            </a:pPr>
            <a:r>
              <a:rPr lang="en-US" sz="1400" b="0"/>
              <a:t> Facility usage</a:t>
            </a:r>
          </a:p>
        </p:txBody>
      </p:sp>
      <p:sp>
        <p:nvSpPr>
          <p:cNvPr id="1828881" name="AutoShape 17"/>
          <p:cNvSpPr>
            <a:spLocks noChangeArrowheads="1"/>
          </p:cNvSpPr>
          <p:nvPr/>
        </p:nvSpPr>
        <p:spPr bwMode="auto">
          <a:xfrm>
            <a:off x="5989638" y="2908300"/>
            <a:ext cx="393700" cy="304800"/>
          </a:xfrm>
          <a:prstGeom prst="diamond">
            <a:avLst/>
          </a:prstGeom>
          <a:solidFill>
            <a:srgbClr val="FFCC99"/>
          </a:solidFill>
          <a:ln w="9525">
            <a:solidFill>
              <a:schemeClr val="tx1"/>
            </a:solidFill>
            <a:miter lim="800000"/>
            <a:headEnd/>
            <a:tailEnd/>
          </a:ln>
          <a:effectLst/>
        </p:spPr>
        <p:txBody>
          <a:bodyPr wrap="none" anchor="ctr"/>
          <a:lstStyle/>
          <a:p>
            <a:endParaRPr lang="en-US"/>
          </a:p>
        </p:txBody>
      </p:sp>
      <p:sp>
        <p:nvSpPr>
          <p:cNvPr id="1828882" name="AutoShape 18"/>
          <p:cNvSpPr>
            <a:spLocks noChangeArrowheads="1"/>
          </p:cNvSpPr>
          <p:nvPr/>
        </p:nvSpPr>
        <p:spPr bwMode="auto">
          <a:xfrm>
            <a:off x="5976938" y="3225800"/>
            <a:ext cx="393700" cy="304800"/>
          </a:xfrm>
          <a:prstGeom prst="diamond">
            <a:avLst/>
          </a:prstGeom>
          <a:solidFill>
            <a:srgbClr val="FFCC99"/>
          </a:solidFill>
          <a:ln w="9525">
            <a:solidFill>
              <a:schemeClr val="tx1"/>
            </a:solidFill>
            <a:miter lim="800000"/>
            <a:headEnd/>
            <a:tailEnd/>
          </a:ln>
          <a:effectLst/>
        </p:spPr>
        <p:txBody>
          <a:bodyPr wrap="none" anchor="ctr"/>
          <a:lstStyle/>
          <a:p>
            <a:endParaRPr lang="en-US"/>
          </a:p>
        </p:txBody>
      </p:sp>
      <p:sp>
        <p:nvSpPr>
          <p:cNvPr id="1828883" name="AutoShape 19"/>
          <p:cNvSpPr>
            <a:spLocks noChangeArrowheads="1"/>
          </p:cNvSpPr>
          <p:nvPr/>
        </p:nvSpPr>
        <p:spPr bwMode="auto">
          <a:xfrm>
            <a:off x="5976938" y="3543300"/>
            <a:ext cx="393700" cy="304800"/>
          </a:xfrm>
          <a:prstGeom prst="diamond">
            <a:avLst/>
          </a:prstGeom>
          <a:solidFill>
            <a:srgbClr val="FFCC99"/>
          </a:solidFill>
          <a:ln w="9525">
            <a:solidFill>
              <a:schemeClr val="tx1"/>
            </a:solidFill>
            <a:miter lim="800000"/>
            <a:headEnd/>
            <a:tailEnd/>
          </a:ln>
          <a:effectLst/>
        </p:spPr>
        <p:txBody>
          <a:bodyPr wrap="none" anchor="ctr"/>
          <a:lstStyle/>
          <a:p>
            <a:endParaRPr lang="en-US"/>
          </a:p>
        </p:txBody>
      </p:sp>
      <p:sp>
        <p:nvSpPr>
          <p:cNvPr id="1828884" name="AutoShape 20"/>
          <p:cNvSpPr>
            <a:spLocks noChangeArrowheads="1"/>
          </p:cNvSpPr>
          <p:nvPr/>
        </p:nvSpPr>
        <p:spPr bwMode="auto">
          <a:xfrm>
            <a:off x="5138738" y="5372100"/>
            <a:ext cx="1511300" cy="1143000"/>
          </a:xfrm>
          <a:prstGeom prst="flowChartDocument">
            <a:avLst/>
          </a:prstGeom>
          <a:solidFill>
            <a:srgbClr val="CCFFCC"/>
          </a:solidFill>
          <a:ln w="9525">
            <a:solidFill>
              <a:schemeClr val="tx1"/>
            </a:solidFill>
            <a:miter lim="800000"/>
            <a:headEnd/>
            <a:tailEnd/>
          </a:ln>
          <a:effectLst/>
        </p:spPr>
        <p:txBody>
          <a:bodyPr wrap="none" anchor="ctr"/>
          <a:lstStyle/>
          <a:p>
            <a:pPr>
              <a:buClrTx/>
            </a:pPr>
            <a:r>
              <a:rPr lang="en-US" sz="1800" b="0"/>
              <a:t>Orders</a:t>
            </a:r>
          </a:p>
          <a:p>
            <a:pPr>
              <a:buClrTx/>
            </a:pPr>
            <a:r>
              <a:rPr lang="en-US" sz="1800" b="0"/>
              <a:t>(Internal, Job </a:t>
            </a:r>
          </a:p>
          <a:p>
            <a:pPr>
              <a:buClrTx/>
            </a:pPr>
            <a:r>
              <a:rPr lang="en-US" sz="1800" b="0"/>
              <a:t>Work)</a:t>
            </a:r>
            <a:endParaRPr lang="en-US" b="0"/>
          </a:p>
        </p:txBody>
      </p:sp>
      <p:sp>
        <p:nvSpPr>
          <p:cNvPr id="1828885" name="Rectangle 21"/>
          <p:cNvSpPr>
            <a:spLocks noChangeArrowheads="1"/>
          </p:cNvSpPr>
          <p:nvPr/>
        </p:nvSpPr>
        <p:spPr bwMode="auto">
          <a:xfrm>
            <a:off x="4110038" y="4203700"/>
            <a:ext cx="1752600" cy="901700"/>
          </a:xfrm>
          <a:prstGeom prst="rect">
            <a:avLst/>
          </a:prstGeom>
          <a:solidFill>
            <a:srgbClr val="CCFFCC"/>
          </a:solidFill>
          <a:ln w="9525">
            <a:solidFill>
              <a:schemeClr val="tx1"/>
            </a:solidFill>
            <a:miter lim="800000"/>
            <a:headEnd/>
            <a:tailEnd/>
          </a:ln>
          <a:effectLst/>
        </p:spPr>
        <p:txBody>
          <a:bodyPr wrap="none" anchor="ctr"/>
          <a:lstStyle/>
          <a:p>
            <a:pPr>
              <a:buClrTx/>
            </a:pPr>
            <a:r>
              <a:rPr lang="en-US" sz="1800" b="0"/>
              <a:t>Project WBS </a:t>
            </a:r>
          </a:p>
          <a:p>
            <a:pPr>
              <a:buClrTx/>
            </a:pPr>
            <a:r>
              <a:rPr lang="en-US" sz="1800" b="0"/>
              <a:t>Element</a:t>
            </a:r>
          </a:p>
        </p:txBody>
      </p:sp>
      <p:cxnSp>
        <p:nvCxnSpPr>
          <p:cNvPr id="1828886" name="AutoShape 22"/>
          <p:cNvCxnSpPr>
            <a:cxnSpLocks noChangeShapeType="1"/>
            <a:stCxn id="1828883" idx="3"/>
            <a:endCxn id="1828885" idx="3"/>
          </p:cNvCxnSpPr>
          <p:nvPr/>
        </p:nvCxnSpPr>
        <p:spPr bwMode="auto">
          <a:xfrm flipH="1">
            <a:off x="5862638" y="3695700"/>
            <a:ext cx="508000" cy="958850"/>
          </a:xfrm>
          <a:prstGeom prst="curvedConnector3">
            <a:avLst>
              <a:gd name="adj1" fmla="val -72500"/>
            </a:avLst>
          </a:prstGeom>
          <a:noFill/>
          <a:ln w="9525">
            <a:solidFill>
              <a:schemeClr val="tx1"/>
            </a:solidFill>
            <a:round/>
            <a:headEnd/>
            <a:tailEnd type="triangle" w="med" len="med"/>
          </a:ln>
          <a:effectLst/>
        </p:spPr>
      </p:cxnSp>
      <p:cxnSp>
        <p:nvCxnSpPr>
          <p:cNvPr id="1828887" name="AutoShape 23"/>
          <p:cNvCxnSpPr>
            <a:cxnSpLocks noChangeShapeType="1"/>
            <a:stCxn id="1828883" idx="3"/>
            <a:endCxn id="1828884" idx="3"/>
          </p:cNvCxnSpPr>
          <p:nvPr/>
        </p:nvCxnSpPr>
        <p:spPr bwMode="auto">
          <a:xfrm>
            <a:off x="6370638" y="3695700"/>
            <a:ext cx="279400" cy="2247900"/>
          </a:xfrm>
          <a:prstGeom prst="curvedConnector3">
            <a:avLst>
              <a:gd name="adj1" fmla="val 350000"/>
            </a:avLst>
          </a:prstGeom>
          <a:noFill/>
          <a:ln w="9525">
            <a:solidFill>
              <a:schemeClr val="tx1"/>
            </a:solidFill>
            <a:round/>
            <a:headEnd/>
            <a:tailEnd type="triangle" w="med" len="med"/>
          </a:ln>
          <a:effectLst/>
        </p:spPr>
      </p:cxnSp>
      <p:sp>
        <p:nvSpPr>
          <p:cNvPr id="1828888" name="Line 24"/>
          <p:cNvSpPr>
            <a:spLocks noChangeShapeType="1"/>
          </p:cNvSpPr>
          <p:nvPr/>
        </p:nvSpPr>
        <p:spPr bwMode="auto">
          <a:xfrm>
            <a:off x="3005138" y="4610100"/>
            <a:ext cx="1079500" cy="0"/>
          </a:xfrm>
          <a:prstGeom prst="line">
            <a:avLst/>
          </a:prstGeom>
          <a:noFill/>
          <a:ln w="19050">
            <a:solidFill>
              <a:srgbClr val="006600"/>
            </a:solidFill>
            <a:round/>
            <a:headEnd/>
            <a:tailEnd type="triangle" w="med" len="med"/>
          </a:ln>
          <a:effectLst/>
        </p:spPr>
        <p:txBody>
          <a:bodyPr/>
          <a:lstStyle/>
          <a:p>
            <a:endParaRPr lang="en-US"/>
          </a:p>
        </p:txBody>
      </p:sp>
      <p:sp>
        <p:nvSpPr>
          <p:cNvPr id="1828889" name="Line 25"/>
          <p:cNvSpPr>
            <a:spLocks noChangeShapeType="1"/>
          </p:cNvSpPr>
          <p:nvPr/>
        </p:nvSpPr>
        <p:spPr bwMode="auto">
          <a:xfrm>
            <a:off x="3011488" y="5861050"/>
            <a:ext cx="2101850" cy="0"/>
          </a:xfrm>
          <a:prstGeom prst="line">
            <a:avLst/>
          </a:prstGeom>
          <a:noFill/>
          <a:ln w="19050">
            <a:solidFill>
              <a:schemeClr val="accent2"/>
            </a:solidFill>
            <a:round/>
            <a:headEnd/>
            <a:tailEnd type="triangle" w="med" len="med"/>
          </a:ln>
          <a:effectLst/>
        </p:spPr>
        <p:txBody>
          <a:bodyPr/>
          <a:lstStyle/>
          <a:p>
            <a:endParaRPr lang="en-US"/>
          </a:p>
        </p:txBody>
      </p:sp>
      <p:sp>
        <p:nvSpPr>
          <p:cNvPr id="1828890" name="Line 26"/>
          <p:cNvSpPr>
            <a:spLocks noChangeShapeType="1"/>
          </p:cNvSpPr>
          <p:nvPr/>
        </p:nvSpPr>
        <p:spPr bwMode="auto">
          <a:xfrm flipV="1">
            <a:off x="3017838" y="3479800"/>
            <a:ext cx="838200" cy="1117600"/>
          </a:xfrm>
          <a:prstGeom prst="line">
            <a:avLst/>
          </a:prstGeom>
          <a:noFill/>
          <a:ln w="19050">
            <a:solidFill>
              <a:srgbClr val="006600"/>
            </a:solidFill>
            <a:round/>
            <a:headEnd/>
            <a:tailEnd type="triangle" w="med" len="med"/>
          </a:ln>
          <a:effectLst/>
        </p:spPr>
        <p:txBody>
          <a:bodyPr/>
          <a:lstStyle/>
          <a:p>
            <a:endParaRPr lang="en-US"/>
          </a:p>
        </p:txBody>
      </p:sp>
      <p:sp>
        <p:nvSpPr>
          <p:cNvPr id="1828891" name="Line 27"/>
          <p:cNvSpPr>
            <a:spLocks noChangeShapeType="1"/>
          </p:cNvSpPr>
          <p:nvPr/>
        </p:nvSpPr>
        <p:spPr bwMode="auto">
          <a:xfrm>
            <a:off x="3017838" y="4622800"/>
            <a:ext cx="1828800" cy="1003300"/>
          </a:xfrm>
          <a:prstGeom prst="line">
            <a:avLst/>
          </a:prstGeom>
          <a:noFill/>
          <a:ln w="19050">
            <a:solidFill>
              <a:srgbClr val="006600"/>
            </a:solidFill>
            <a:round/>
            <a:headEnd/>
            <a:tailEnd type="triangle" w="med" len="med"/>
          </a:ln>
          <a:effectLst/>
        </p:spPr>
        <p:txBody>
          <a:bodyPr/>
          <a:lstStyle/>
          <a:p>
            <a:endParaRPr lang="en-US"/>
          </a:p>
        </p:txBody>
      </p:sp>
      <p:sp>
        <p:nvSpPr>
          <p:cNvPr id="1828892" name="Line 28"/>
          <p:cNvSpPr>
            <a:spLocks noChangeShapeType="1"/>
          </p:cNvSpPr>
          <p:nvPr/>
        </p:nvSpPr>
        <p:spPr bwMode="auto">
          <a:xfrm flipV="1">
            <a:off x="3024188" y="4686300"/>
            <a:ext cx="1054100" cy="1149350"/>
          </a:xfrm>
          <a:prstGeom prst="line">
            <a:avLst/>
          </a:prstGeom>
          <a:noFill/>
          <a:ln w="19050">
            <a:solidFill>
              <a:schemeClr val="accent2"/>
            </a:solidFill>
            <a:round/>
            <a:headEnd/>
            <a:tailEnd type="triangle" w="med" len="med"/>
          </a:ln>
          <a:effectLst/>
        </p:spPr>
        <p:txBody>
          <a:bodyPr/>
          <a:lstStyle/>
          <a:p>
            <a:endParaRPr lang="en-US"/>
          </a:p>
        </p:txBody>
      </p:sp>
      <p:sp>
        <p:nvSpPr>
          <p:cNvPr id="1828893" name="Line 29"/>
          <p:cNvSpPr>
            <a:spLocks noChangeShapeType="1"/>
          </p:cNvSpPr>
          <p:nvPr/>
        </p:nvSpPr>
        <p:spPr bwMode="auto">
          <a:xfrm flipV="1">
            <a:off x="3017838" y="3517900"/>
            <a:ext cx="882650" cy="2324100"/>
          </a:xfrm>
          <a:prstGeom prst="line">
            <a:avLst/>
          </a:prstGeom>
          <a:noFill/>
          <a:ln w="19050">
            <a:solidFill>
              <a:schemeClr val="accent2"/>
            </a:solidFill>
            <a:round/>
            <a:headEnd/>
            <a:tailEnd type="triangle" w="med" len="med"/>
          </a:ln>
          <a:effectLst/>
        </p:spPr>
        <p:txBody>
          <a:bodyPr/>
          <a:lstStyle/>
          <a:p>
            <a:endParaRPr lang="en-US"/>
          </a:p>
        </p:txBody>
      </p:sp>
      <p:sp>
        <p:nvSpPr>
          <p:cNvPr id="1828894" name="Text Box 30"/>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D2L10_p5</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010" name="AutoShape 2"/>
          <p:cNvSpPr>
            <a:spLocks noChangeArrowheads="1"/>
          </p:cNvSpPr>
          <p:nvPr/>
        </p:nvSpPr>
        <p:spPr bwMode="auto">
          <a:xfrm>
            <a:off x="152400" y="2819400"/>
            <a:ext cx="762000" cy="762000"/>
          </a:xfrm>
          <a:prstGeom prst="wedgeRectCallout">
            <a:avLst>
              <a:gd name="adj1" fmla="val 286250"/>
              <a:gd name="adj2" fmla="val -5833"/>
            </a:avLst>
          </a:prstGeom>
          <a:gradFill rotWithShape="1">
            <a:gsLst>
              <a:gs pos="0">
                <a:srgbClr val="FFFF66"/>
              </a:gs>
              <a:gs pos="50000">
                <a:srgbClr val="FFFF66">
                  <a:gamma/>
                  <a:tint val="0"/>
                  <a:invGamma/>
                </a:srgbClr>
              </a:gs>
              <a:gs pos="100000">
                <a:srgbClr val="FFFF66"/>
              </a:gs>
            </a:gsLst>
            <a:lin ang="5400000" scaled="1"/>
          </a:gradFill>
          <a:ln w="12700" algn="ctr">
            <a:solidFill>
              <a:schemeClr val="tx1"/>
            </a:solidFill>
            <a:miter lim="800000"/>
            <a:headEnd/>
            <a:tailEnd/>
          </a:ln>
          <a:effectLst/>
        </p:spPr>
        <p:txBody>
          <a:bodyPr lIns="92075" tIns="0" rIns="92075" bIns="0"/>
          <a:lstStyle/>
          <a:p>
            <a:endParaRPr lang="en-US"/>
          </a:p>
        </p:txBody>
      </p:sp>
      <p:sp>
        <p:nvSpPr>
          <p:cNvPr id="1835011" name="AutoShape 3"/>
          <p:cNvSpPr>
            <a:spLocks noChangeArrowheads="1"/>
          </p:cNvSpPr>
          <p:nvPr/>
        </p:nvSpPr>
        <p:spPr bwMode="auto">
          <a:xfrm>
            <a:off x="1257300" y="4400550"/>
            <a:ext cx="781050" cy="1066800"/>
          </a:xfrm>
          <a:prstGeom prst="wedgeRectCallout">
            <a:avLst>
              <a:gd name="adj1" fmla="val 131301"/>
              <a:gd name="adj2" fmla="val -76486"/>
            </a:avLst>
          </a:prstGeom>
          <a:gradFill rotWithShape="1">
            <a:gsLst>
              <a:gs pos="0">
                <a:srgbClr val="FFFF66"/>
              </a:gs>
              <a:gs pos="50000">
                <a:srgbClr val="FFFF66">
                  <a:gamma/>
                  <a:tint val="0"/>
                  <a:invGamma/>
                </a:srgbClr>
              </a:gs>
              <a:gs pos="100000">
                <a:srgbClr val="FFFF66"/>
              </a:gs>
            </a:gsLst>
            <a:lin ang="5400000" scaled="1"/>
          </a:gradFill>
          <a:ln w="12700" algn="ctr">
            <a:solidFill>
              <a:schemeClr val="tx1"/>
            </a:solidFill>
            <a:miter lim="800000"/>
            <a:headEnd/>
            <a:tailEnd/>
          </a:ln>
          <a:effectLst/>
        </p:spPr>
        <p:txBody>
          <a:bodyPr lIns="92075" tIns="0" rIns="92075" bIns="0"/>
          <a:lstStyle/>
          <a:p>
            <a:endParaRPr lang="en-US"/>
          </a:p>
        </p:txBody>
      </p:sp>
      <p:sp>
        <p:nvSpPr>
          <p:cNvPr id="1835012" name="AutoShape 4"/>
          <p:cNvSpPr>
            <a:spLocks noChangeArrowheads="1"/>
          </p:cNvSpPr>
          <p:nvPr/>
        </p:nvSpPr>
        <p:spPr bwMode="auto">
          <a:xfrm>
            <a:off x="6934200" y="1143000"/>
            <a:ext cx="838200" cy="1066800"/>
          </a:xfrm>
          <a:prstGeom prst="wedgeRectCallout">
            <a:avLst>
              <a:gd name="adj1" fmla="val -17046"/>
              <a:gd name="adj2" fmla="val 73514"/>
            </a:avLst>
          </a:prstGeom>
          <a:gradFill rotWithShape="1">
            <a:gsLst>
              <a:gs pos="0">
                <a:srgbClr val="FFFF66"/>
              </a:gs>
              <a:gs pos="50000">
                <a:srgbClr val="FFFF66">
                  <a:gamma/>
                  <a:tint val="0"/>
                  <a:invGamma/>
                </a:srgbClr>
              </a:gs>
              <a:gs pos="100000">
                <a:srgbClr val="FFFF66"/>
              </a:gs>
            </a:gsLst>
            <a:lin ang="5400000" scaled="1"/>
          </a:gradFill>
          <a:ln w="12700" algn="ctr">
            <a:solidFill>
              <a:schemeClr val="tx1"/>
            </a:solidFill>
            <a:miter lim="800000"/>
            <a:headEnd/>
            <a:tailEnd/>
          </a:ln>
          <a:effectLst/>
        </p:spPr>
        <p:txBody>
          <a:bodyPr lIns="92075" tIns="0" rIns="92075" bIns="0"/>
          <a:lstStyle/>
          <a:p>
            <a:endParaRPr lang="en-US"/>
          </a:p>
        </p:txBody>
      </p:sp>
      <p:sp>
        <p:nvSpPr>
          <p:cNvPr id="1835013" name="AutoShape 5"/>
          <p:cNvSpPr>
            <a:spLocks noChangeArrowheads="1"/>
          </p:cNvSpPr>
          <p:nvPr/>
        </p:nvSpPr>
        <p:spPr bwMode="auto">
          <a:xfrm>
            <a:off x="762000" y="1247775"/>
            <a:ext cx="1447800" cy="1495425"/>
          </a:xfrm>
          <a:prstGeom prst="wedgeRectCallout">
            <a:avLst>
              <a:gd name="adj1" fmla="val 61185"/>
              <a:gd name="adj2" fmla="val 16241"/>
            </a:avLst>
          </a:prstGeom>
          <a:gradFill rotWithShape="1">
            <a:gsLst>
              <a:gs pos="0">
                <a:srgbClr val="FFFF66"/>
              </a:gs>
              <a:gs pos="50000">
                <a:srgbClr val="FFFF66">
                  <a:gamma/>
                  <a:tint val="0"/>
                  <a:invGamma/>
                </a:srgbClr>
              </a:gs>
              <a:gs pos="100000">
                <a:srgbClr val="FFFF66"/>
              </a:gs>
            </a:gsLst>
            <a:lin ang="5400000" scaled="1"/>
          </a:gradFill>
          <a:ln w="12700" algn="ctr">
            <a:solidFill>
              <a:schemeClr val="tx1"/>
            </a:solidFill>
            <a:miter lim="800000"/>
            <a:headEnd/>
            <a:tailEnd/>
          </a:ln>
          <a:effectLst/>
        </p:spPr>
        <p:txBody>
          <a:bodyPr lIns="92075" tIns="0" rIns="92075" bIns="0"/>
          <a:lstStyle/>
          <a:p>
            <a:endParaRPr lang="en-US"/>
          </a:p>
        </p:txBody>
      </p:sp>
      <p:sp>
        <p:nvSpPr>
          <p:cNvPr id="1835014" name="Rectangle 6"/>
          <p:cNvSpPr>
            <a:spLocks noGrp="1" noChangeArrowheads="1"/>
          </p:cNvSpPr>
          <p:nvPr>
            <p:ph type="title"/>
          </p:nvPr>
        </p:nvSpPr>
        <p:spPr bwMode="auto">
          <a:xfrm>
            <a:off x="1219200" y="228600"/>
            <a:ext cx="6705600" cy="549275"/>
          </a:xfrm>
          <a:noFill/>
          <a:ln w="76200"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sz="3600"/>
              <a:t>Cost Example</a:t>
            </a:r>
          </a:p>
        </p:txBody>
      </p:sp>
      <p:sp>
        <p:nvSpPr>
          <p:cNvPr id="1835015" name="Text Box 7"/>
          <p:cNvSpPr txBox="1">
            <a:spLocks noChangeArrowheads="1"/>
          </p:cNvSpPr>
          <p:nvPr/>
        </p:nvSpPr>
        <p:spPr bwMode="auto">
          <a:xfrm>
            <a:off x="6942138" y="1179513"/>
            <a:ext cx="809625" cy="274637"/>
          </a:xfrm>
          <a:prstGeom prst="rect">
            <a:avLst/>
          </a:prstGeom>
          <a:noFill/>
          <a:ln w="9525">
            <a:noFill/>
            <a:miter lim="800000"/>
            <a:headEnd/>
            <a:tailEnd/>
          </a:ln>
          <a:effectLst/>
        </p:spPr>
        <p:txBody>
          <a:bodyPr wrap="none">
            <a:spAutoFit/>
          </a:bodyPr>
          <a:lstStyle/>
          <a:p>
            <a:pPr algn="l">
              <a:buClrTx/>
            </a:pPr>
            <a:r>
              <a:rPr lang="en-US" sz="1200"/>
              <a:t>ATAAPS</a:t>
            </a:r>
          </a:p>
        </p:txBody>
      </p:sp>
      <p:pic>
        <p:nvPicPr>
          <p:cNvPr id="1835016" name="Picture 8" descr="MCj01987960000[1]"/>
          <p:cNvPicPr>
            <a:picLocks noChangeAspect="1" noChangeArrowheads="1"/>
          </p:cNvPicPr>
          <p:nvPr/>
        </p:nvPicPr>
        <p:blipFill>
          <a:blip r:embed="rId3" cstate="print"/>
          <a:srcRect/>
          <a:stretch>
            <a:fillRect/>
          </a:stretch>
        </p:blipFill>
        <p:spPr bwMode="auto">
          <a:xfrm>
            <a:off x="7010400" y="1447800"/>
            <a:ext cx="706438" cy="749300"/>
          </a:xfrm>
          <a:prstGeom prst="rect">
            <a:avLst/>
          </a:prstGeom>
          <a:noFill/>
        </p:spPr>
      </p:pic>
      <p:sp>
        <p:nvSpPr>
          <p:cNvPr id="1835017" name="AutoShape 9"/>
          <p:cNvSpPr>
            <a:spLocks noChangeArrowheads="1"/>
          </p:cNvSpPr>
          <p:nvPr/>
        </p:nvSpPr>
        <p:spPr bwMode="auto">
          <a:xfrm>
            <a:off x="314325" y="3829050"/>
            <a:ext cx="685800" cy="914400"/>
          </a:xfrm>
          <a:prstGeom prst="wedgeRectCallout">
            <a:avLst>
              <a:gd name="adj1" fmla="val 301389"/>
              <a:gd name="adj2" fmla="val -70486"/>
            </a:avLst>
          </a:prstGeom>
          <a:gradFill rotWithShape="1">
            <a:gsLst>
              <a:gs pos="0">
                <a:srgbClr val="FFFF66"/>
              </a:gs>
              <a:gs pos="50000">
                <a:srgbClr val="FFFF66">
                  <a:gamma/>
                  <a:tint val="0"/>
                  <a:invGamma/>
                </a:srgbClr>
              </a:gs>
              <a:gs pos="100000">
                <a:srgbClr val="FFFF66"/>
              </a:gs>
            </a:gsLst>
            <a:lin ang="5400000" scaled="1"/>
          </a:gradFill>
          <a:ln w="12700" algn="ctr">
            <a:solidFill>
              <a:schemeClr val="tx1"/>
            </a:solidFill>
            <a:miter lim="800000"/>
            <a:headEnd/>
            <a:tailEnd/>
          </a:ln>
          <a:effectLst/>
        </p:spPr>
        <p:txBody>
          <a:bodyPr lIns="92075" tIns="0" rIns="92075" bIns="0"/>
          <a:lstStyle/>
          <a:p>
            <a:endParaRPr lang="en-US"/>
          </a:p>
        </p:txBody>
      </p:sp>
      <p:pic>
        <p:nvPicPr>
          <p:cNvPr id="1835018" name="Picture 10" descr="MCj02500430000[1]"/>
          <p:cNvPicPr>
            <a:picLocks noChangeAspect="1" noChangeArrowheads="1"/>
          </p:cNvPicPr>
          <p:nvPr/>
        </p:nvPicPr>
        <p:blipFill>
          <a:blip r:embed="rId4" cstate="print"/>
          <a:srcRect/>
          <a:stretch>
            <a:fillRect/>
          </a:stretch>
        </p:blipFill>
        <p:spPr bwMode="auto">
          <a:xfrm>
            <a:off x="304800" y="4038600"/>
            <a:ext cx="679450" cy="685800"/>
          </a:xfrm>
          <a:prstGeom prst="rect">
            <a:avLst/>
          </a:prstGeom>
          <a:noFill/>
        </p:spPr>
      </p:pic>
      <p:sp>
        <p:nvSpPr>
          <p:cNvPr id="1835019" name="Rectangle 11"/>
          <p:cNvSpPr>
            <a:spLocks noChangeArrowheads="1"/>
          </p:cNvSpPr>
          <p:nvPr/>
        </p:nvSpPr>
        <p:spPr bwMode="auto">
          <a:xfrm>
            <a:off x="304800" y="3843338"/>
            <a:ext cx="676275" cy="274637"/>
          </a:xfrm>
          <a:prstGeom prst="rect">
            <a:avLst/>
          </a:prstGeom>
          <a:noFill/>
          <a:ln w="9525">
            <a:noFill/>
            <a:miter lim="800000"/>
            <a:headEnd/>
            <a:tailEnd/>
          </a:ln>
          <a:effectLst/>
        </p:spPr>
        <p:txBody>
          <a:bodyPr wrap="none">
            <a:spAutoFit/>
          </a:bodyPr>
          <a:lstStyle/>
          <a:p>
            <a:pPr algn="l">
              <a:buClrTx/>
            </a:pPr>
            <a:r>
              <a:rPr lang="en-US" sz="1200"/>
              <a:t>WAWF</a:t>
            </a:r>
          </a:p>
        </p:txBody>
      </p:sp>
      <p:pic>
        <p:nvPicPr>
          <p:cNvPr id="1835020" name="Picture 12" descr="MCj03963320000[1]"/>
          <p:cNvPicPr>
            <a:picLocks noChangeAspect="1" noChangeArrowheads="1"/>
          </p:cNvPicPr>
          <p:nvPr/>
        </p:nvPicPr>
        <p:blipFill>
          <a:blip r:embed="rId5" cstate="print"/>
          <a:srcRect/>
          <a:stretch>
            <a:fillRect/>
          </a:stretch>
        </p:blipFill>
        <p:spPr bwMode="auto">
          <a:xfrm>
            <a:off x="1254125" y="4740275"/>
            <a:ext cx="760413" cy="669925"/>
          </a:xfrm>
          <a:prstGeom prst="rect">
            <a:avLst/>
          </a:prstGeom>
          <a:noFill/>
        </p:spPr>
      </p:pic>
      <p:sp>
        <p:nvSpPr>
          <p:cNvPr id="1835021" name="Rectangle 13"/>
          <p:cNvSpPr>
            <a:spLocks noChangeArrowheads="1"/>
          </p:cNvSpPr>
          <p:nvPr/>
        </p:nvSpPr>
        <p:spPr bwMode="auto">
          <a:xfrm>
            <a:off x="1189038" y="4370388"/>
            <a:ext cx="868362" cy="457200"/>
          </a:xfrm>
          <a:prstGeom prst="rect">
            <a:avLst/>
          </a:prstGeom>
          <a:noFill/>
          <a:ln w="9525">
            <a:noFill/>
            <a:miter lim="800000"/>
            <a:headEnd/>
            <a:tailEnd/>
          </a:ln>
          <a:effectLst/>
        </p:spPr>
        <p:txBody>
          <a:bodyPr wrap="none">
            <a:spAutoFit/>
          </a:bodyPr>
          <a:lstStyle/>
          <a:p>
            <a:pPr>
              <a:buClrTx/>
            </a:pPr>
            <a:r>
              <a:rPr lang="en-US" sz="1200"/>
              <a:t>Purchase</a:t>
            </a:r>
          </a:p>
          <a:p>
            <a:pPr>
              <a:buClrTx/>
            </a:pPr>
            <a:r>
              <a:rPr lang="en-US" sz="1200"/>
              <a:t>Cards</a:t>
            </a:r>
          </a:p>
        </p:txBody>
      </p:sp>
      <p:grpSp>
        <p:nvGrpSpPr>
          <p:cNvPr id="1835022" name="Group 14"/>
          <p:cNvGrpSpPr>
            <a:grpSpLocks/>
          </p:cNvGrpSpPr>
          <p:nvPr/>
        </p:nvGrpSpPr>
        <p:grpSpPr bwMode="auto">
          <a:xfrm>
            <a:off x="200025" y="2819400"/>
            <a:ext cx="668338" cy="755650"/>
            <a:chOff x="215" y="1776"/>
            <a:chExt cx="421" cy="476"/>
          </a:xfrm>
        </p:grpSpPr>
        <p:pic>
          <p:nvPicPr>
            <p:cNvPr id="1835023" name="Picture 15" descr="MCTV00001_0000[1]"/>
            <p:cNvPicPr>
              <a:picLocks noChangeAspect="1" noChangeArrowheads="1"/>
            </p:cNvPicPr>
            <p:nvPr/>
          </p:nvPicPr>
          <p:blipFill>
            <a:blip r:embed="rId6" cstate="print"/>
            <a:srcRect/>
            <a:stretch>
              <a:fillRect/>
            </a:stretch>
          </p:blipFill>
          <p:spPr bwMode="auto">
            <a:xfrm>
              <a:off x="215" y="1877"/>
              <a:ext cx="421" cy="375"/>
            </a:xfrm>
            <a:prstGeom prst="rect">
              <a:avLst/>
            </a:prstGeom>
            <a:noFill/>
          </p:spPr>
        </p:pic>
        <p:sp>
          <p:nvSpPr>
            <p:cNvPr id="1835024" name="Rectangle 16"/>
            <p:cNvSpPr>
              <a:spLocks noChangeArrowheads="1"/>
            </p:cNvSpPr>
            <p:nvPr/>
          </p:nvSpPr>
          <p:spPr bwMode="auto">
            <a:xfrm>
              <a:off x="288" y="1776"/>
              <a:ext cx="308" cy="173"/>
            </a:xfrm>
            <a:prstGeom prst="rect">
              <a:avLst/>
            </a:prstGeom>
            <a:noFill/>
            <a:ln w="9525">
              <a:noFill/>
              <a:miter lim="800000"/>
              <a:headEnd/>
              <a:tailEnd/>
            </a:ln>
            <a:effectLst/>
          </p:spPr>
          <p:txBody>
            <a:bodyPr wrap="none">
              <a:spAutoFit/>
            </a:bodyPr>
            <a:lstStyle/>
            <a:p>
              <a:pPr algn="l">
                <a:buClrTx/>
              </a:pPr>
              <a:r>
                <a:rPr lang="en-US" sz="1200"/>
                <a:t>DTS</a:t>
              </a:r>
            </a:p>
          </p:txBody>
        </p:sp>
      </p:grpSp>
      <p:graphicFrame>
        <p:nvGraphicFramePr>
          <p:cNvPr id="1835025" name="Group 17"/>
          <p:cNvGraphicFramePr>
            <a:graphicFrameLocks noGrp="1"/>
          </p:cNvGraphicFramePr>
          <p:nvPr>
            <p:ph idx="1"/>
          </p:nvPr>
        </p:nvGraphicFramePr>
        <p:xfrm>
          <a:off x="2743200" y="1143000"/>
          <a:ext cx="4130675" cy="4953000"/>
        </p:xfrm>
        <a:graphic>
          <a:graphicData uri="http://schemas.openxmlformats.org/drawingml/2006/table">
            <a:tbl>
              <a:tblPr/>
              <a:tblGrid>
                <a:gridCol w="1408113"/>
                <a:gridCol w="1158875"/>
                <a:gridCol w="750887"/>
                <a:gridCol w="812800"/>
              </a:tblGrid>
              <a:tr h="41592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2ABM0065 Ammo Supply Point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Name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Actuals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Quantity</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pSp>
        <p:nvGrpSpPr>
          <p:cNvPr id="1835078" name="Group 70"/>
          <p:cNvGrpSpPr>
            <a:grpSpLocks/>
          </p:cNvGrpSpPr>
          <p:nvPr/>
        </p:nvGrpSpPr>
        <p:grpSpPr bwMode="auto">
          <a:xfrm>
            <a:off x="0" y="1219200"/>
            <a:ext cx="674688" cy="882650"/>
            <a:chOff x="250" y="1135"/>
            <a:chExt cx="425" cy="556"/>
          </a:xfrm>
        </p:grpSpPr>
        <p:sp>
          <p:nvSpPr>
            <p:cNvPr id="1835079" name="Text Box 71"/>
            <p:cNvSpPr txBox="1">
              <a:spLocks noChangeArrowheads="1"/>
            </p:cNvSpPr>
            <p:nvPr/>
          </p:nvSpPr>
          <p:spPr bwMode="auto">
            <a:xfrm>
              <a:off x="250" y="1135"/>
              <a:ext cx="382" cy="173"/>
            </a:xfrm>
            <a:prstGeom prst="rect">
              <a:avLst/>
            </a:prstGeom>
            <a:noFill/>
            <a:ln w="9525">
              <a:noFill/>
              <a:miter lim="800000"/>
              <a:headEnd/>
              <a:tailEnd/>
            </a:ln>
            <a:effectLst/>
          </p:spPr>
          <p:txBody>
            <a:bodyPr wrap="none">
              <a:spAutoFit/>
            </a:bodyPr>
            <a:lstStyle/>
            <a:p>
              <a:pPr algn="l">
                <a:buClrTx/>
              </a:pPr>
              <a:r>
                <a:rPr lang="en-US" sz="1200"/>
                <a:t>DCPS</a:t>
              </a:r>
            </a:p>
          </p:txBody>
        </p:sp>
        <p:pic>
          <p:nvPicPr>
            <p:cNvPr id="1835080" name="Picture 72" descr="MCj01570050000[1]"/>
            <p:cNvPicPr>
              <a:picLocks noChangeAspect="1" noChangeArrowheads="1"/>
            </p:cNvPicPr>
            <p:nvPr/>
          </p:nvPicPr>
          <p:blipFill>
            <a:blip r:embed="rId7" cstate="print"/>
            <a:srcRect/>
            <a:stretch>
              <a:fillRect/>
            </a:stretch>
          </p:blipFill>
          <p:spPr bwMode="auto">
            <a:xfrm>
              <a:off x="283" y="1275"/>
              <a:ext cx="392" cy="416"/>
            </a:xfrm>
            <a:prstGeom prst="rect">
              <a:avLst/>
            </a:prstGeom>
            <a:noFill/>
          </p:spPr>
        </p:pic>
      </p:grpSp>
      <p:sp>
        <p:nvSpPr>
          <p:cNvPr id="1835081" name="AutoShape 73"/>
          <p:cNvSpPr>
            <a:spLocks noChangeArrowheads="1"/>
          </p:cNvSpPr>
          <p:nvPr/>
        </p:nvSpPr>
        <p:spPr bwMode="auto">
          <a:xfrm>
            <a:off x="1371600" y="5943600"/>
            <a:ext cx="609600" cy="762000"/>
          </a:xfrm>
          <a:prstGeom prst="wedgeRectCallout">
            <a:avLst>
              <a:gd name="adj1" fmla="val 160940"/>
              <a:gd name="adj2" fmla="val -50833"/>
            </a:avLst>
          </a:prstGeom>
          <a:gradFill rotWithShape="1">
            <a:gsLst>
              <a:gs pos="0">
                <a:srgbClr val="FFFF66"/>
              </a:gs>
              <a:gs pos="50000">
                <a:srgbClr val="FFFF66">
                  <a:gamma/>
                  <a:tint val="0"/>
                  <a:invGamma/>
                </a:srgbClr>
              </a:gs>
              <a:gs pos="100000">
                <a:srgbClr val="FFFF66"/>
              </a:gs>
            </a:gsLst>
            <a:lin ang="5400000" scaled="1"/>
          </a:gradFill>
          <a:ln w="12700" algn="ctr">
            <a:solidFill>
              <a:schemeClr val="tx1"/>
            </a:solidFill>
            <a:miter lim="800000"/>
            <a:headEnd/>
            <a:tailEnd/>
          </a:ln>
          <a:effectLst/>
        </p:spPr>
        <p:txBody>
          <a:bodyPr lIns="92075" tIns="0" rIns="92075" bIns="0"/>
          <a:lstStyle/>
          <a:p>
            <a:endParaRPr lang="en-US"/>
          </a:p>
        </p:txBody>
      </p:sp>
      <p:pic>
        <p:nvPicPr>
          <p:cNvPr id="1835082" name="Picture 74" descr="MCj03662660000[1]"/>
          <p:cNvPicPr>
            <a:picLocks noChangeAspect="1" noChangeArrowheads="1"/>
          </p:cNvPicPr>
          <p:nvPr/>
        </p:nvPicPr>
        <p:blipFill>
          <a:blip r:embed="rId8" cstate="print"/>
          <a:srcRect/>
          <a:stretch>
            <a:fillRect/>
          </a:stretch>
        </p:blipFill>
        <p:spPr bwMode="auto">
          <a:xfrm>
            <a:off x="1460500" y="6172200"/>
            <a:ext cx="407988" cy="533400"/>
          </a:xfrm>
          <a:prstGeom prst="rect">
            <a:avLst/>
          </a:prstGeom>
          <a:noFill/>
        </p:spPr>
      </p:pic>
      <p:sp>
        <p:nvSpPr>
          <p:cNvPr id="1835083" name="Rectangle 75"/>
          <p:cNvSpPr>
            <a:spLocks noChangeArrowheads="1"/>
          </p:cNvSpPr>
          <p:nvPr/>
        </p:nvSpPr>
        <p:spPr bwMode="auto">
          <a:xfrm>
            <a:off x="1314450" y="5943600"/>
            <a:ext cx="649288" cy="274638"/>
          </a:xfrm>
          <a:prstGeom prst="rect">
            <a:avLst/>
          </a:prstGeom>
          <a:noFill/>
          <a:ln w="9525">
            <a:noFill/>
            <a:miter lim="800000"/>
            <a:headEnd/>
            <a:tailEnd/>
          </a:ln>
          <a:effectLst/>
        </p:spPr>
        <p:txBody>
          <a:bodyPr wrap="none">
            <a:spAutoFit/>
          </a:bodyPr>
          <a:lstStyle/>
          <a:p>
            <a:pPr algn="l">
              <a:buClrTx/>
            </a:pPr>
            <a:r>
              <a:rPr lang="en-US" sz="1200"/>
              <a:t>WARS</a:t>
            </a:r>
          </a:p>
        </p:txBody>
      </p:sp>
      <p:sp>
        <p:nvSpPr>
          <p:cNvPr id="1835084" name="Freeform 76"/>
          <p:cNvSpPr>
            <a:spLocks/>
          </p:cNvSpPr>
          <p:nvPr/>
        </p:nvSpPr>
        <p:spPr bwMode="auto">
          <a:xfrm>
            <a:off x="7069138" y="2286000"/>
            <a:ext cx="896937" cy="869950"/>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835085" name="Text Box 77"/>
          <p:cNvSpPr txBox="1">
            <a:spLocks noChangeArrowheads="1"/>
          </p:cNvSpPr>
          <p:nvPr/>
        </p:nvSpPr>
        <p:spPr bwMode="blackWhite">
          <a:xfrm>
            <a:off x="6786563" y="2533650"/>
            <a:ext cx="1452562" cy="361950"/>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800">
                <a:cs typeface="Times New Roman" pitchFamily="18" charset="0"/>
              </a:rPr>
              <a:t>10145 Quality Assurance, </a:t>
            </a:r>
          </a:p>
          <a:p>
            <a:pPr marL="342900" indent="-342900" eaLnBrk="0" hangingPunct="0">
              <a:spcAft>
                <a:spcPts val="200"/>
              </a:spcAft>
              <a:buFont typeface="Monotype Sorts" pitchFamily="2" charset="2"/>
              <a:buNone/>
            </a:pPr>
            <a:r>
              <a:rPr lang="en-US" sz="800">
                <a:cs typeface="Times New Roman" pitchFamily="18" charset="0"/>
              </a:rPr>
              <a:t>Inspect &amp; Grading RG2</a:t>
            </a:r>
          </a:p>
        </p:txBody>
      </p:sp>
      <p:sp>
        <p:nvSpPr>
          <p:cNvPr id="1835086" name="Freeform 78"/>
          <p:cNvSpPr>
            <a:spLocks/>
          </p:cNvSpPr>
          <p:nvPr/>
        </p:nvSpPr>
        <p:spPr bwMode="auto">
          <a:xfrm>
            <a:off x="7070725" y="3244850"/>
            <a:ext cx="896938" cy="869950"/>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835087" name="Text Box 79"/>
          <p:cNvSpPr txBox="1">
            <a:spLocks noChangeArrowheads="1"/>
          </p:cNvSpPr>
          <p:nvPr/>
        </p:nvSpPr>
        <p:spPr bwMode="blackWhite">
          <a:xfrm>
            <a:off x="6905625" y="3567113"/>
            <a:ext cx="1076325" cy="214312"/>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800">
                <a:cs typeface="Times New Roman" pitchFamily="18" charset="0"/>
              </a:rPr>
              <a:t>10153 Supply RG2</a:t>
            </a:r>
          </a:p>
        </p:txBody>
      </p:sp>
      <p:sp>
        <p:nvSpPr>
          <p:cNvPr id="1835088" name="Freeform 80"/>
          <p:cNvSpPr>
            <a:spLocks/>
          </p:cNvSpPr>
          <p:nvPr/>
        </p:nvSpPr>
        <p:spPr bwMode="auto">
          <a:xfrm>
            <a:off x="7067550" y="4191000"/>
            <a:ext cx="896938" cy="869950"/>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835089" name="Text Box 81"/>
          <p:cNvSpPr txBox="1">
            <a:spLocks noChangeArrowheads="1"/>
          </p:cNvSpPr>
          <p:nvPr/>
        </p:nvSpPr>
        <p:spPr bwMode="blackWhite">
          <a:xfrm>
            <a:off x="6858000" y="4438650"/>
            <a:ext cx="1446213" cy="361950"/>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800">
                <a:cs typeface="Times New Roman" pitchFamily="18" charset="0"/>
              </a:rPr>
              <a:t>10369 Amm Explosives &amp; </a:t>
            </a:r>
          </a:p>
          <a:p>
            <a:pPr marL="342900" indent="-342900" eaLnBrk="0" hangingPunct="0">
              <a:spcAft>
                <a:spcPts val="200"/>
              </a:spcAft>
              <a:buFont typeface="Monotype Sorts" pitchFamily="2" charset="2"/>
              <a:buNone/>
            </a:pPr>
            <a:r>
              <a:rPr lang="en-US" sz="800">
                <a:cs typeface="Times New Roman" pitchFamily="18" charset="0"/>
              </a:rPr>
              <a:t>Toxic Material Work RG2</a:t>
            </a:r>
          </a:p>
        </p:txBody>
      </p:sp>
      <p:sp>
        <p:nvSpPr>
          <p:cNvPr id="1835090" name="Line 82"/>
          <p:cNvSpPr>
            <a:spLocks noChangeShapeType="1"/>
          </p:cNvSpPr>
          <p:nvPr/>
        </p:nvSpPr>
        <p:spPr bwMode="auto">
          <a:xfrm>
            <a:off x="7972425" y="2724150"/>
            <a:ext cx="1066800" cy="0"/>
          </a:xfrm>
          <a:prstGeom prst="line">
            <a:avLst/>
          </a:prstGeom>
          <a:noFill/>
          <a:ln w="31750">
            <a:solidFill>
              <a:schemeClr val="tx1"/>
            </a:solidFill>
            <a:round/>
            <a:headEnd/>
            <a:tailEnd type="triangle" w="med" len="med"/>
          </a:ln>
          <a:effectLst/>
        </p:spPr>
        <p:txBody>
          <a:bodyPr lIns="92075" tIns="0" rIns="92075" bIns="0">
            <a:spAutoFit/>
          </a:bodyPr>
          <a:lstStyle/>
          <a:p>
            <a:endParaRPr lang="en-US"/>
          </a:p>
        </p:txBody>
      </p:sp>
      <p:sp>
        <p:nvSpPr>
          <p:cNvPr id="1835091" name="Oval 83"/>
          <p:cNvSpPr>
            <a:spLocks noChangeArrowheads="1"/>
          </p:cNvSpPr>
          <p:nvPr/>
        </p:nvSpPr>
        <p:spPr bwMode="auto">
          <a:xfrm>
            <a:off x="8153400" y="2609850"/>
            <a:ext cx="685800" cy="228600"/>
          </a:xfrm>
          <a:prstGeom prst="ellipse">
            <a:avLst/>
          </a:prstGeom>
          <a:solidFill>
            <a:srgbClr val="99CCFF"/>
          </a:solidFill>
          <a:ln w="12700" algn="ctr">
            <a:solidFill>
              <a:schemeClr val="tx1"/>
            </a:solidFill>
            <a:round/>
            <a:headEnd/>
            <a:tailEnd/>
          </a:ln>
          <a:effectLst/>
        </p:spPr>
        <p:txBody>
          <a:bodyPr lIns="92075" tIns="0" rIns="92075" bIns="0" anchor="ctr">
            <a:spAutoFit/>
          </a:bodyPr>
          <a:lstStyle/>
          <a:p>
            <a:r>
              <a:rPr lang="en-US" sz="1000"/>
              <a:t>$X/Hr</a:t>
            </a:r>
          </a:p>
        </p:txBody>
      </p:sp>
      <p:sp>
        <p:nvSpPr>
          <p:cNvPr id="1835092" name="Text Box 84"/>
          <p:cNvSpPr txBox="1">
            <a:spLocks noChangeArrowheads="1"/>
          </p:cNvSpPr>
          <p:nvPr/>
        </p:nvSpPr>
        <p:spPr bwMode="auto">
          <a:xfrm>
            <a:off x="3810000" y="6148388"/>
            <a:ext cx="2057400" cy="633412"/>
          </a:xfrm>
          <a:prstGeom prst="rect">
            <a:avLst/>
          </a:prstGeom>
          <a:noFill/>
          <a:ln w="12700" algn="ctr">
            <a:solidFill>
              <a:schemeClr val="tx1"/>
            </a:solidFill>
            <a:miter lim="800000"/>
            <a:headEnd/>
            <a:tailEnd/>
          </a:ln>
          <a:effectLst/>
        </p:spPr>
        <p:txBody>
          <a:bodyPr lIns="92075" tIns="0" rIns="92075" bIns="0">
            <a:spAutoFit/>
          </a:bodyPr>
          <a:lstStyle/>
          <a:p>
            <a:pPr>
              <a:spcBef>
                <a:spcPct val="20000"/>
              </a:spcBef>
            </a:pPr>
            <a:r>
              <a:rPr lang="en-US" sz="1200"/>
              <a:t>SBC 23 Workload Drivers</a:t>
            </a:r>
          </a:p>
          <a:p>
            <a:pPr>
              <a:spcBef>
                <a:spcPct val="20000"/>
              </a:spcBef>
            </a:pPr>
            <a:r>
              <a:rPr lang="en-US" sz="1200"/>
              <a:t># of Requests</a:t>
            </a:r>
          </a:p>
          <a:p>
            <a:pPr>
              <a:spcBef>
                <a:spcPct val="20000"/>
              </a:spcBef>
            </a:pPr>
            <a:r>
              <a:rPr lang="en-US" sz="1200"/>
              <a:t># of Inspections</a:t>
            </a:r>
          </a:p>
        </p:txBody>
      </p:sp>
      <p:graphicFrame>
        <p:nvGraphicFramePr>
          <p:cNvPr id="1835093" name="Group 85"/>
          <p:cNvGraphicFramePr>
            <a:graphicFrameLocks noGrp="1"/>
          </p:cNvGraphicFramePr>
          <p:nvPr/>
        </p:nvGraphicFramePr>
        <p:xfrm>
          <a:off x="762000" y="1254125"/>
          <a:ext cx="1436688" cy="1489075"/>
        </p:xfrm>
        <a:graphic>
          <a:graphicData uri="http://schemas.openxmlformats.org/drawingml/2006/table">
            <a:tbl>
              <a:tblPr/>
              <a:tblGrid>
                <a:gridCol w="1436688"/>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grpSp>
        <p:nvGrpSpPr>
          <p:cNvPr id="1835111" name="Group 103"/>
          <p:cNvGrpSpPr>
            <a:grpSpLocks/>
          </p:cNvGrpSpPr>
          <p:nvPr/>
        </p:nvGrpSpPr>
        <p:grpSpPr bwMode="auto">
          <a:xfrm>
            <a:off x="6951663" y="5715000"/>
            <a:ext cx="1201737" cy="990600"/>
            <a:chOff x="4608" y="3456"/>
            <a:chExt cx="757" cy="624"/>
          </a:xfrm>
        </p:grpSpPr>
        <p:sp>
          <p:nvSpPr>
            <p:cNvPr id="1835112" name="Freeform 104"/>
            <p:cNvSpPr>
              <a:spLocks/>
            </p:cNvSpPr>
            <p:nvPr/>
          </p:nvSpPr>
          <p:spPr bwMode="auto">
            <a:xfrm>
              <a:off x="4800" y="3456"/>
              <a:ext cx="565" cy="548"/>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835113" name="Freeform 105"/>
            <p:cNvSpPr>
              <a:spLocks/>
            </p:cNvSpPr>
            <p:nvPr/>
          </p:nvSpPr>
          <p:spPr bwMode="auto">
            <a:xfrm>
              <a:off x="4704" y="3484"/>
              <a:ext cx="565" cy="548"/>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835114" name="Freeform 106"/>
            <p:cNvSpPr>
              <a:spLocks/>
            </p:cNvSpPr>
            <p:nvPr/>
          </p:nvSpPr>
          <p:spPr bwMode="auto">
            <a:xfrm>
              <a:off x="4608" y="3532"/>
              <a:ext cx="565" cy="548"/>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835115" name="Text Box 107"/>
            <p:cNvSpPr txBox="1">
              <a:spLocks noChangeArrowheads="1"/>
            </p:cNvSpPr>
            <p:nvPr/>
          </p:nvSpPr>
          <p:spPr bwMode="auto">
            <a:xfrm>
              <a:off x="4704" y="3772"/>
              <a:ext cx="384" cy="96"/>
            </a:xfrm>
            <a:prstGeom prst="rect">
              <a:avLst/>
            </a:prstGeom>
            <a:noFill/>
            <a:ln w="12700" algn="ctr">
              <a:noFill/>
              <a:miter lim="800000"/>
              <a:headEnd/>
              <a:tailEnd/>
            </a:ln>
            <a:effectLst/>
          </p:spPr>
          <p:txBody>
            <a:bodyPr lIns="92075" tIns="0" rIns="92075" bIns="0">
              <a:spAutoFit/>
            </a:bodyPr>
            <a:lstStyle/>
            <a:p>
              <a:pPr algn="l">
                <a:spcBef>
                  <a:spcPct val="50000"/>
                </a:spcBef>
              </a:pPr>
              <a:r>
                <a:rPr lang="en-US" sz="1000"/>
                <a:t>AMMO</a:t>
              </a:r>
            </a:p>
          </p:txBody>
        </p:sp>
      </p:grpSp>
      <p:sp>
        <p:nvSpPr>
          <p:cNvPr id="1835116" name="Rectangle 108"/>
          <p:cNvSpPr>
            <a:spLocks noChangeArrowheads="1"/>
          </p:cNvSpPr>
          <p:nvPr/>
        </p:nvSpPr>
        <p:spPr bwMode="auto">
          <a:xfrm>
            <a:off x="7924800" y="2895600"/>
            <a:ext cx="1100138" cy="122238"/>
          </a:xfrm>
          <a:prstGeom prst="rect">
            <a:avLst/>
          </a:prstGeom>
          <a:noFill/>
          <a:ln w="12700" algn="ctr">
            <a:noFill/>
            <a:miter lim="800000"/>
            <a:headEnd/>
            <a:tailEnd/>
          </a:ln>
          <a:effectLst/>
        </p:spPr>
        <p:txBody>
          <a:bodyPr wrap="none" lIns="92075" tIns="0" rIns="92075" bIns="0">
            <a:spAutoFit/>
          </a:bodyPr>
          <a:lstStyle/>
          <a:p>
            <a:pPr algn="l" eaLnBrk="0" hangingPunct="0">
              <a:spcAft>
                <a:spcPts val="200"/>
              </a:spcAft>
              <a:buFont typeface="Monotype Sorts" pitchFamily="2" charset="2"/>
              <a:buNone/>
            </a:pPr>
            <a:r>
              <a:rPr lang="en-US" sz="800"/>
              <a:t>ADKINS, SYLVIA R</a:t>
            </a:r>
          </a:p>
        </p:txBody>
      </p:sp>
      <p:sp>
        <p:nvSpPr>
          <p:cNvPr id="1835117" name="Line 109"/>
          <p:cNvSpPr>
            <a:spLocks noChangeShapeType="1"/>
          </p:cNvSpPr>
          <p:nvPr/>
        </p:nvSpPr>
        <p:spPr bwMode="auto">
          <a:xfrm>
            <a:off x="7972425" y="3681413"/>
            <a:ext cx="1066800" cy="0"/>
          </a:xfrm>
          <a:prstGeom prst="line">
            <a:avLst/>
          </a:prstGeom>
          <a:noFill/>
          <a:ln w="31750">
            <a:solidFill>
              <a:schemeClr val="tx1"/>
            </a:solidFill>
            <a:round/>
            <a:headEnd/>
            <a:tailEnd type="triangle" w="med" len="med"/>
          </a:ln>
          <a:effectLst/>
        </p:spPr>
        <p:txBody>
          <a:bodyPr lIns="92075" tIns="0" rIns="92075" bIns="0">
            <a:spAutoFit/>
          </a:bodyPr>
          <a:lstStyle/>
          <a:p>
            <a:endParaRPr lang="en-US"/>
          </a:p>
        </p:txBody>
      </p:sp>
      <p:sp>
        <p:nvSpPr>
          <p:cNvPr id="1835118" name="Oval 110"/>
          <p:cNvSpPr>
            <a:spLocks noChangeArrowheads="1"/>
          </p:cNvSpPr>
          <p:nvPr/>
        </p:nvSpPr>
        <p:spPr bwMode="auto">
          <a:xfrm>
            <a:off x="8134350" y="3567113"/>
            <a:ext cx="685800" cy="228600"/>
          </a:xfrm>
          <a:prstGeom prst="ellipse">
            <a:avLst/>
          </a:prstGeom>
          <a:solidFill>
            <a:srgbClr val="99CCFF"/>
          </a:solidFill>
          <a:ln w="12700" algn="ctr">
            <a:solidFill>
              <a:schemeClr val="tx1"/>
            </a:solidFill>
            <a:round/>
            <a:headEnd/>
            <a:tailEnd/>
          </a:ln>
          <a:effectLst/>
        </p:spPr>
        <p:txBody>
          <a:bodyPr lIns="92075" tIns="0" rIns="92075" bIns="0" anchor="ctr">
            <a:spAutoFit/>
          </a:bodyPr>
          <a:lstStyle/>
          <a:p>
            <a:r>
              <a:rPr lang="en-US" sz="1000"/>
              <a:t>$Y/Hr</a:t>
            </a:r>
          </a:p>
        </p:txBody>
      </p:sp>
      <p:sp>
        <p:nvSpPr>
          <p:cNvPr id="1835119" name="Rectangle 111"/>
          <p:cNvSpPr>
            <a:spLocks noChangeArrowheads="1"/>
          </p:cNvSpPr>
          <p:nvPr/>
        </p:nvSpPr>
        <p:spPr bwMode="auto">
          <a:xfrm>
            <a:off x="7848600" y="4799013"/>
            <a:ext cx="1219200" cy="611187"/>
          </a:xfrm>
          <a:prstGeom prst="rect">
            <a:avLst/>
          </a:prstGeom>
          <a:noFill/>
          <a:ln w="12700" algn="ctr">
            <a:noFill/>
            <a:miter lim="800000"/>
            <a:headEnd/>
            <a:tailEnd/>
          </a:ln>
          <a:effectLst/>
        </p:spPr>
        <p:txBody>
          <a:bodyPr lIns="92075" tIns="0" rIns="92075" bIns="0">
            <a:spAutoFit/>
          </a:bodyPr>
          <a:lstStyle/>
          <a:p>
            <a:pPr algn="l"/>
            <a:r>
              <a:rPr lang="en-US" sz="800"/>
              <a:t>GUINTHER, JOHN S</a:t>
            </a:r>
          </a:p>
          <a:p>
            <a:pPr algn="l"/>
            <a:r>
              <a:rPr lang="en-US" sz="800"/>
              <a:t>MCEADY, SAMUEL E</a:t>
            </a:r>
          </a:p>
          <a:p>
            <a:pPr algn="l"/>
            <a:r>
              <a:rPr lang="en-US" sz="800"/>
              <a:t>OWENS, ROBERT E</a:t>
            </a:r>
          </a:p>
          <a:p>
            <a:pPr algn="l"/>
            <a:r>
              <a:rPr lang="en-US" sz="800"/>
              <a:t>YOUNG, ERNEST W</a:t>
            </a:r>
          </a:p>
          <a:p>
            <a:pPr algn="l"/>
            <a:r>
              <a:rPr lang="en-US" sz="800"/>
              <a:t>BENSON, JAMES E</a:t>
            </a:r>
          </a:p>
        </p:txBody>
      </p:sp>
      <p:sp>
        <p:nvSpPr>
          <p:cNvPr id="1835120" name="Line 112"/>
          <p:cNvSpPr>
            <a:spLocks noChangeShapeType="1"/>
          </p:cNvSpPr>
          <p:nvPr/>
        </p:nvSpPr>
        <p:spPr bwMode="auto">
          <a:xfrm>
            <a:off x="7967663" y="4624388"/>
            <a:ext cx="1066800" cy="0"/>
          </a:xfrm>
          <a:prstGeom prst="line">
            <a:avLst/>
          </a:prstGeom>
          <a:noFill/>
          <a:ln w="31750">
            <a:solidFill>
              <a:schemeClr val="tx1"/>
            </a:solidFill>
            <a:round/>
            <a:headEnd/>
            <a:tailEnd type="triangle" w="med" len="med"/>
          </a:ln>
          <a:effectLst/>
        </p:spPr>
        <p:txBody>
          <a:bodyPr lIns="92075" tIns="0" rIns="92075" bIns="0">
            <a:spAutoFit/>
          </a:bodyPr>
          <a:lstStyle/>
          <a:p>
            <a:endParaRPr lang="en-US"/>
          </a:p>
        </p:txBody>
      </p:sp>
      <p:sp>
        <p:nvSpPr>
          <p:cNvPr id="1835121" name="Oval 113"/>
          <p:cNvSpPr>
            <a:spLocks noChangeArrowheads="1"/>
          </p:cNvSpPr>
          <p:nvPr/>
        </p:nvSpPr>
        <p:spPr bwMode="auto">
          <a:xfrm>
            <a:off x="8201025" y="4505325"/>
            <a:ext cx="685800" cy="228600"/>
          </a:xfrm>
          <a:prstGeom prst="ellipse">
            <a:avLst/>
          </a:prstGeom>
          <a:solidFill>
            <a:srgbClr val="99CCFF"/>
          </a:solidFill>
          <a:ln w="12700" algn="ctr">
            <a:solidFill>
              <a:schemeClr val="tx1"/>
            </a:solidFill>
            <a:round/>
            <a:headEnd/>
            <a:tailEnd/>
          </a:ln>
          <a:effectLst/>
        </p:spPr>
        <p:txBody>
          <a:bodyPr lIns="92075" tIns="0" rIns="92075" bIns="0" anchor="ctr">
            <a:spAutoFit/>
          </a:bodyPr>
          <a:lstStyle/>
          <a:p>
            <a:r>
              <a:rPr lang="en-US" sz="1000"/>
              <a:t>$Z/Hr</a:t>
            </a:r>
          </a:p>
        </p:txBody>
      </p:sp>
      <p:sp>
        <p:nvSpPr>
          <p:cNvPr id="1835122" name="Line 114"/>
          <p:cNvSpPr>
            <a:spLocks noChangeShapeType="1"/>
          </p:cNvSpPr>
          <p:nvPr/>
        </p:nvSpPr>
        <p:spPr bwMode="auto">
          <a:xfrm>
            <a:off x="8153400" y="6148388"/>
            <a:ext cx="914400" cy="0"/>
          </a:xfrm>
          <a:prstGeom prst="line">
            <a:avLst/>
          </a:prstGeom>
          <a:noFill/>
          <a:ln w="31750">
            <a:solidFill>
              <a:schemeClr val="tx1"/>
            </a:solidFill>
            <a:round/>
            <a:headEnd/>
            <a:tailEnd type="triangle" w="med" len="med"/>
          </a:ln>
          <a:effectLst/>
        </p:spPr>
        <p:txBody>
          <a:bodyPr lIns="92075" tIns="0" rIns="92075" bIns="0">
            <a:spAutoFit/>
          </a:bodyPr>
          <a:lstStyle/>
          <a:p>
            <a:endParaRPr lang="en-US"/>
          </a:p>
        </p:txBody>
      </p:sp>
      <p:sp>
        <p:nvSpPr>
          <p:cNvPr id="1835123" name="Oval 115"/>
          <p:cNvSpPr>
            <a:spLocks noChangeArrowheads="1"/>
          </p:cNvSpPr>
          <p:nvPr/>
        </p:nvSpPr>
        <p:spPr bwMode="auto">
          <a:xfrm>
            <a:off x="8234363" y="5921375"/>
            <a:ext cx="685800" cy="444500"/>
          </a:xfrm>
          <a:prstGeom prst="ellipse">
            <a:avLst/>
          </a:prstGeom>
          <a:solidFill>
            <a:srgbClr val="99CCFF"/>
          </a:solidFill>
          <a:ln w="12700" algn="ctr">
            <a:solidFill>
              <a:schemeClr val="tx1"/>
            </a:solidFill>
            <a:round/>
            <a:headEnd/>
            <a:tailEnd/>
          </a:ln>
          <a:effectLst/>
        </p:spPr>
        <p:txBody>
          <a:bodyPr lIns="92075" tIns="0" rIns="92075" bIns="0" anchor="ctr">
            <a:spAutoFit/>
          </a:bodyPr>
          <a:lstStyle/>
          <a:p>
            <a:r>
              <a:rPr lang="en-US" sz="1000"/>
              <a:t>$XX/</a:t>
            </a:r>
          </a:p>
          <a:p>
            <a:r>
              <a:rPr lang="en-US" sz="1000"/>
              <a:t>issue</a:t>
            </a:r>
          </a:p>
        </p:txBody>
      </p:sp>
      <p:sp>
        <p:nvSpPr>
          <p:cNvPr id="1835124" name="Rectangle 116"/>
          <p:cNvSpPr>
            <a:spLocks noChangeArrowheads="1"/>
          </p:cNvSpPr>
          <p:nvPr/>
        </p:nvSpPr>
        <p:spPr bwMode="auto">
          <a:xfrm>
            <a:off x="7924800" y="3886200"/>
            <a:ext cx="1076325" cy="122238"/>
          </a:xfrm>
          <a:prstGeom prst="rect">
            <a:avLst/>
          </a:prstGeom>
          <a:noFill/>
          <a:ln w="12700" algn="ctr">
            <a:noFill/>
            <a:miter lim="800000"/>
            <a:headEnd/>
            <a:tailEnd/>
          </a:ln>
          <a:effectLst/>
        </p:spPr>
        <p:txBody>
          <a:bodyPr wrap="none" lIns="92075" tIns="0" rIns="92075" bIns="0">
            <a:spAutoFit/>
          </a:bodyPr>
          <a:lstStyle/>
          <a:p>
            <a:pPr algn="l">
              <a:spcBef>
                <a:spcPct val="20000"/>
              </a:spcBef>
              <a:buClrTx/>
            </a:pPr>
            <a:r>
              <a:rPr lang="en-US" sz="800"/>
              <a:t>BERRY, MALLIE H</a:t>
            </a:r>
          </a:p>
        </p:txBody>
      </p:sp>
      <p:sp>
        <p:nvSpPr>
          <p:cNvPr id="1835125" name="AutoShape 117"/>
          <p:cNvSpPr>
            <a:spLocks/>
          </p:cNvSpPr>
          <p:nvPr/>
        </p:nvSpPr>
        <p:spPr bwMode="auto">
          <a:xfrm>
            <a:off x="2438400" y="1828800"/>
            <a:ext cx="228600" cy="838200"/>
          </a:xfrm>
          <a:prstGeom prst="leftBrace">
            <a:avLst>
              <a:gd name="adj1" fmla="val 30556"/>
              <a:gd name="adj2" fmla="val 50000"/>
            </a:avLst>
          </a:prstGeom>
          <a:noFill/>
          <a:ln w="19050">
            <a:solidFill>
              <a:schemeClr val="tx1"/>
            </a:solidFill>
            <a:round/>
            <a:headEnd/>
            <a:tailEnd/>
          </a:ln>
          <a:effectLst/>
        </p:spPr>
        <p:txBody>
          <a:bodyPr wrap="none" lIns="92075" tIns="0" rIns="92075" bIns="0" anchor="ctr">
            <a:spAutoFit/>
          </a:bodyPr>
          <a:lstStyle/>
          <a:p>
            <a:endParaRPr lang="en-US"/>
          </a:p>
        </p:txBody>
      </p:sp>
      <p:graphicFrame>
        <p:nvGraphicFramePr>
          <p:cNvPr id="1835126" name="Group 118"/>
          <p:cNvGraphicFramePr>
            <a:graphicFrameLocks noGrp="1"/>
          </p:cNvGraphicFramePr>
          <p:nvPr/>
        </p:nvGraphicFramePr>
        <p:xfrm>
          <a:off x="2743200" y="1143000"/>
          <a:ext cx="4130675" cy="4953000"/>
        </p:xfrm>
        <a:graphic>
          <a:graphicData uri="http://schemas.openxmlformats.org/drawingml/2006/table">
            <a:tbl>
              <a:tblPr/>
              <a:tblGrid>
                <a:gridCol w="1408113"/>
                <a:gridCol w="1158875"/>
                <a:gridCol w="750887"/>
                <a:gridCol w="812800"/>
              </a:tblGrid>
              <a:tr h="41592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2ABM0065 Ammo Supply Point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Name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Actuals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Quantity</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Perm</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6100.11B1</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Overtime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6100.11D0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Civ PCS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6100.12A3</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1835179" name="Group 171"/>
          <p:cNvGraphicFramePr>
            <a:graphicFrameLocks noGrp="1"/>
          </p:cNvGraphicFramePr>
          <p:nvPr/>
        </p:nvGraphicFramePr>
        <p:xfrm>
          <a:off x="2743200" y="1143000"/>
          <a:ext cx="4130675" cy="4953000"/>
        </p:xfrm>
        <a:graphic>
          <a:graphicData uri="http://schemas.openxmlformats.org/drawingml/2006/table">
            <a:tbl>
              <a:tblPr/>
              <a:tblGrid>
                <a:gridCol w="1408113"/>
                <a:gridCol w="1158875"/>
                <a:gridCol w="750887"/>
                <a:gridCol w="812800"/>
              </a:tblGrid>
              <a:tr h="41592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2ABM0065 Ammo Supply Point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Name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Actuals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Quantity</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Perm</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6100.11B1</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Overtime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6100.11D0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Civ PCS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6100.12A3</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Travel</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6100.12T0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1835232" name="Group 224"/>
          <p:cNvGraphicFramePr>
            <a:graphicFrameLocks noGrp="1"/>
          </p:cNvGraphicFramePr>
          <p:nvPr/>
        </p:nvGraphicFramePr>
        <p:xfrm>
          <a:off x="2743200" y="1143000"/>
          <a:ext cx="4130675" cy="4953000"/>
        </p:xfrm>
        <a:graphic>
          <a:graphicData uri="http://schemas.openxmlformats.org/drawingml/2006/table">
            <a:tbl>
              <a:tblPr/>
              <a:tblGrid>
                <a:gridCol w="1408113"/>
                <a:gridCol w="1158875"/>
                <a:gridCol w="750887"/>
                <a:gridCol w="812800"/>
              </a:tblGrid>
              <a:tr h="41592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2ABM0065 Ammo Supply Point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Name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Actuals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Quantity</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Perm</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6100.11B1</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Overtime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6100.11D0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Civ PCS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6100.12A3</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Travel</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6100.12T0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Contracts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6100.252G</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1835285" name="Group 277"/>
          <p:cNvGraphicFramePr>
            <a:graphicFrameLocks noGrp="1"/>
          </p:cNvGraphicFramePr>
          <p:nvPr/>
        </p:nvGraphicFramePr>
        <p:xfrm>
          <a:off x="2743200" y="1143000"/>
          <a:ext cx="4130675" cy="4953000"/>
        </p:xfrm>
        <a:graphic>
          <a:graphicData uri="http://schemas.openxmlformats.org/drawingml/2006/table">
            <a:tbl>
              <a:tblPr/>
              <a:tblGrid>
                <a:gridCol w="1408113"/>
                <a:gridCol w="1158875"/>
                <a:gridCol w="750887"/>
                <a:gridCol w="812800"/>
              </a:tblGrid>
              <a:tr h="41592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2ABM0065 Ammo Supply Point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Name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Actuals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Quantity</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Perm</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6100.11B1</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Overtime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6100.11D0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Civ PCS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6100.12A3</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Travel</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6100.12T0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Contracts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6100.252G</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Purchase Cards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6100.262B</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$1,500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1835338" name="Group 330"/>
          <p:cNvGraphicFramePr>
            <a:graphicFrameLocks noGrp="1"/>
          </p:cNvGraphicFramePr>
          <p:nvPr/>
        </p:nvGraphicFramePr>
        <p:xfrm>
          <a:off x="2743200" y="1143000"/>
          <a:ext cx="4130675" cy="4953000"/>
        </p:xfrm>
        <a:graphic>
          <a:graphicData uri="http://schemas.openxmlformats.org/drawingml/2006/table">
            <a:tbl>
              <a:tblPr/>
              <a:tblGrid>
                <a:gridCol w="1408113"/>
                <a:gridCol w="1158875"/>
                <a:gridCol w="750887"/>
                <a:gridCol w="812800"/>
              </a:tblGrid>
              <a:tr h="41592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2ABM0065 Ammo Supply Point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Name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Actuals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Quantity</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Perm</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6100.11B1</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Overtime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6100.11D0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Civ PCS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6100.12A3</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Travel</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6100.12T0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Contracts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6100.252G</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Purchase Cards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6100.262B</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$1,500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DOL Support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9100.0000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Allocation</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9400.SQFT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300ft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1835391" name="Group 383"/>
          <p:cNvGraphicFramePr>
            <a:graphicFrameLocks noGrp="1"/>
          </p:cNvGraphicFramePr>
          <p:nvPr/>
        </p:nvGraphicFramePr>
        <p:xfrm>
          <a:off x="2743200" y="1143000"/>
          <a:ext cx="4130675" cy="4953000"/>
        </p:xfrm>
        <a:graphic>
          <a:graphicData uri="http://schemas.openxmlformats.org/drawingml/2006/table">
            <a:tbl>
              <a:tblPr/>
              <a:tblGrid>
                <a:gridCol w="1408113"/>
                <a:gridCol w="1158875"/>
                <a:gridCol w="750887"/>
                <a:gridCol w="812800"/>
              </a:tblGrid>
              <a:tr h="41592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2ABM0065 Ammo Supply Point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Name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Actuals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Quantity</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Perm</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6100.11B1</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Overtime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6100.11D0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Civ PCS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6100.12A3</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Travel</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6100.12T0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Contracts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6100.252G</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Purchase Cards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6100.262B</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$1,500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DOL Support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9100.0000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Allocation</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9400.SQFT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300ft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Labor Charge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9300.0100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rPr>
                        <a:t>($2,000)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1835444" name="Group 436"/>
          <p:cNvGraphicFramePr>
            <a:graphicFrameLocks noGrp="1"/>
          </p:cNvGraphicFramePr>
          <p:nvPr/>
        </p:nvGraphicFramePr>
        <p:xfrm>
          <a:off x="2743200" y="1143000"/>
          <a:ext cx="4130675" cy="4953000"/>
        </p:xfrm>
        <a:graphic>
          <a:graphicData uri="http://schemas.openxmlformats.org/drawingml/2006/table">
            <a:tbl>
              <a:tblPr/>
              <a:tblGrid>
                <a:gridCol w="1408113"/>
                <a:gridCol w="1158875"/>
                <a:gridCol w="750887"/>
                <a:gridCol w="812800"/>
              </a:tblGrid>
              <a:tr h="41592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2ABM0065 Ammo Supply Point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Name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Actuals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Quantity</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Perm</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6100.11B1</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Overtime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6100.11D0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Civ PCS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6100.12A3</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Travel</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6100.12T0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Contracts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6100.252G</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Purchase Cards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6100.262B</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$1,500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DOL Support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9100.0000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Allocation</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9400.SQFT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300ft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Labor Charge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9300.0100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rPr>
                        <a:t>($2,000)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Ammo</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9400.AMMO</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rPr>
                        <a:t>($500)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
        <p:nvSpPr>
          <p:cNvPr id="1835497" name="Text Box 489"/>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D2L10_p6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5013"/>
                                        </p:tgtEl>
                                        <p:attrNameLst>
                                          <p:attrName>style.visibility</p:attrName>
                                        </p:attrNameLst>
                                      </p:cBhvr>
                                      <p:to>
                                        <p:strVal val="visible"/>
                                      </p:to>
                                    </p:set>
                                    <p:anim calcmode="lin" valueType="num">
                                      <p:cBhvr additive="base">
                                        <p:cTn id="7" dur="500" fill="hold"/>
                                        <p:tgtEl>
                                          <p:spTgt spid="1835013"/>
                                        </p:tgtEl>
                                        <p:attrNameLst>
                                          <p:attrName>ppt_x</p:attrName>
                                        </p:attrNameLst>
                                      </p:cBhvr>
                                      <p:tavLst>
                                        <p:tav tm="0">
                                          <p:val>
                                            <p:strVal val="#ppt_x"/>
                                          </p:val>
                                        </p:tav>
                                        <p:tav tm="100000">
                                          <p:val>
                                            <p:strVal val="#ppt_x"/>
                                          </p:val>
                                        </p:tav>
                                      </p:tavLst>
                                    </p:anim>
                                    <p:anim calcmode="lin" valueType="num">
                                      <p:cBhvr additive="base">
                                        <p:cTn id="8" dur="500" fill="hold"/>
                                        <p:tgtEl>
                                          <p:spTgt spid="18350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35078"/>
                                        </p:tgtEl>
                                        <p:attrNameLst>
                                          <p:attrName>style.visibility</p:attrName>
                                        </p:attrNameLst>
                                      </p:cBhvr>
                                      <p:to>
                                        <p:strVal val="visible"/>
                                      </p:to>
                                    </p:set>
                                    <p:anim calcmode="lin" valueType="num">
                                      <p:cBhvr additive="base">
                                        <p:cTn id="11" dur="500" fill="hold"/>
                                        <p:tgtEl>
                                          <p:spTgt spid="1835078"/>
                                        </p:tgtEl>
                                        <p:attrNameLst>
                                          <p:attrName>ppt_x</p:attrName>
                                        </p:attrNameLst>
                                      </p:cBhvr>
                                      <p:tavLst>
                                        <p:tav tm="0">
                                          <p:val>
                                            <p:strVal val="#ppt_x"/>
                                          </p:val>
                                        </p:tav>
                                        <p:tav tm="100000">
                                          <p:val>
                                            <p:strVal val="#ppt_x"/>
                                          </p:val>
                                        </p:tav>
                                      </p:tavLst>
                                    </p:anim>
                                    <p:anim calcmode="lin" valueType="num">
                                      <p:cBhvr additive="base">
                                        <p:cTn id="12" dur="500" fill="hold"/>
                                        <p:tgtEl>
                                          <p:spTgt spid="183507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35093"/>
                                        </p:tgtEl>
                                        <p:attrNameLst>
                                          <p:attrName>style.visibility</p:attrName>
                                        </p:attrNameLst>
                                      </p:cBhvr>
                                      <p:to>
                                        <p:strVal val="visible"/>
                                      </p:to>
                                    </p:set>
                                    <p:anim calcmode="lin" valueType="num">
                                      <p:cBhvr additive="base">
                                        <p:cTn id="15" dur="500" fill="hold"/>
                                        <p:tgtEl>
                                          <p:spTgt spid="1835093"/>
                                        </p:tgtEl>
                                        <p:attrNameLst>
                                          <p:attrName>ppt_x</p:attrName>
                                        </p:attrNameLst>
                                      </p:cBhvr>
                                      <p:tavLst>
                                        <p:tav tm="0">
                                          <p:val>
                                            <p:strVal val="#ppt_x"/>
                                          </p:val>
                                        </p:tav>
                                        <p:tav tm="100000">
                                          <p:val>
                                            <p:strVal val="#ppt_x"/>
                                          </p:val>
                                        </p:tav>
                                      </p:tavLst>
                                    </p:anim>
                                    <p:anim calcmode="lin" valueType="num">
                                      <p:cBhvr additive="base">
                                        <p:cTn id="16" dur="500" fill="hold"/>
                                        <p:tgtEl>
                                          <p:spTgt spid="183509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35125"/>
                                        </p:tgtEl>
                                        <p:attrNameLst>
                                          <p:attrName>style.visibility</p:attrName>
                                        </p:attrNameLst>
                                      </p:cBhvr>
                                      <p:to>
                                        <p:strVal val="visible"/>
                                      </p:to>
                                    </p:set>
                                    <p:anim calcmode="lin" valueType="num">
                                      <p:cBhvr additive="base">
                                        <p:cTn id="19" dur="500" fill="hold"/>
                                        <p:tgtEl>
                                          <p:spTgt spid="1835125"/>
                                        </p:tgtEl>
                                        <p:attrNameLst>
                                          <p:attrName>ppt_x</p:attrName>
                                        </p:attrNameLst>
                                      </p:cBhvr>
                                      <p:tavLst>
                                        <p:tav tm="0">
                                          <p:val>
                                            <p:strVal val="#ppt_x"/>
                                          </p:val>
                                        </p:tav>
                                        <p:tav tm="100000">
                                          <p:val>
                                            <p:strVal val="#ppt_x"/>
                                          </p:val>
                                        </p:tav>
                                      </p:tavLst>
                                    </p:anim>
                                    <p:anim calcmode="lin" valueType="num">
                                      <p:cBhvr additive="base">
                                        <p:cTn id="20" dur="500" fill="hold"/>
                                        <p:tgtEl>
                                          <p:spTgt spid="183512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8351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35022"/>
                                        </p:tgtEl>
                                        <p:attrNameLst>
                                          <p:attrName>style.visibility</p:attrName>
                                        </p:attrNameLst>
                                      </p:cBhvr>
                                      <p:to>
                                        <p:strVal val="visible"/>
                                      </p:to>
                                    </p:set>
                                    <p:anim calcmode="lin" valueType="num">
                                      <p:cBhvr additive="base">
                                        <p:cTn id="28" dur="500" fill="hold"/>
                                        <p:tgtEl>
                                          <p:spTgt spid="1835022"/>
                                        </p:tgtEl>
                                        <p:attrNameLst>
                                          <p:attrName>ppt_x</p:attrName>
                                        </p:attrNameLst>
                                      </p:cBhvr>
                                      <p:tavLst>
                                        <p:tav tm="0">
                                          <p:val>
                                            <p:strVal val="#ppt_x"/>
                                          </p:val>
                                        </p:tav>
                                        <p:tav tm="100000">
                                          <p:val>
                                            <p:strVal val="#ppt_x"/>
                                          </p:val>
                                        </p:tav>
                                      </p:tavLst>
                                    </p:anim>
                                    <p:anim calcmode="lin" valueType="num">
                                      <p:cBhvr additive="base">
                                        <p:cTn id="29" dur="500" fill="hold"/>
                                        <p:tgtEl>
                                          <p:spTgt spid="18350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35010"/>
                                        </p:tgtEl>
                                        <p:attrNameLst>
                                          <p:attrName>style.visibility</p:attrName>
                                        </p:attrNameLst>
                                      </p:cBhvr>
                                      <p:to>
                                        <p:strVal val="visible"/>
                                      </p:to>
                                    </p:set>
                                    <p:anim calcmode="lin" valueType="num">
                                      <p:cBhvr additive="base">
                                        <p:cTn id="32" dur="500" fill="hold"/>
                                        <p:tgtEl>
                                          <p:spTgt spid="1835010"/>
                                        </p:tgtEl>
                                        <p:attrNameLst>
                                          <p:attrName>ppt_x</p:attrName>
                                        </p:attrNameLst>
                                      </p:cBhvr>
                                      <p:tavLst>
                                        <p:tav tm="0">
                                          <p:val>
                                            <p:strVal val="#ppt_x"/>
                                          </p:val>
                                        </p:tav>
                                        <p:tav tm="100000">
                                          <p:val>
                                            <p:strVal val="#ppt_x"/>
                                          </p:val>
                                        </p:tav>
                                      </p:tavLst>
                                    </p:anim>
                                    <p:anim calcmode="lin" valueType="num">
                                      <p:cBhvr additive="base">
                                        <p:cTn id="33" dur="500" fill="hold"/>
                                        <p:tgtEl>
                                          <p:spTgt spid="1835010"/>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83517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35018"/>
                                        </p:tgtEl>
                                        <p:attrNameLst>
                                          <p:attrName>style.visibility</p:attrName>
                                        </p:attrNameLst>
                                      </p:cBhvr>
                                      <p:to>
                                        <p:strVal val="visible"/>
                                      </p:to>
                                    </p:set>
                                    <p:anim calcmode="lin" valueType="num">
                                      <p:cBhvr additive="base">
                                        <p:cTn id="41" dur="500" fill="hold"/>
                                        <p:tgtEl>
                                          <p:spTgt spid="1835018"/>
                                        </p:tgtEl>
                                        <p:attrNameLst>
                                          <p:attrName>ppt_x</p:attrName>
                                        </p:attrNameLst>
                                      </p:cBhvr>
                                      <p:tavLst>
                                        <p:tav tm="0">
                                          <p:val>
                                            <p:strVal val="#ppt_x"/>
                                          </p:val>
                                        </p:tav>
                                        <p:tav tm="100000">
                                          <p:val>
                                            <p:strVal val="#ppt_x"/>
                                          </p:val>
                                        </p:tav>
                                      </p:tavLst>
                                    </p:anim>
                                    <p:anim calcmode="lin" valueType="num">
                                      <p:cBhvr additive="base">
                                        <p:cTn id="42" dur="500" fill="hold"/>
                                        <p:tgtEl>
                                          <p:spTgt spid="18350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35019"/>
                                        </p:tgtEl>
                                        <p:attrNameLst>
                                          <p:attrName>style.visibility</p:attrName>
                                        </p:attrNameLst>
                                      </p:cBhvr>
                                      <p:to>
                                        <p:strVal val="visible"/>
                                      </p:to>
                                    </p:set>
                                    <p:anim calcmode="lin" valueType="num">
                                      <p:cBhvr additive="base">
                                        <p:cTn id="45" dur="500" fill="hold"/>
                                        <p:tgtEl>
                                          <p:spTgt spid="1835019"/>
                                        </p:tgtEl>
                                        <p:attrNameLst>
                                          <p:attrName>ppt_x</p:attrName>
                                        </p:attrNameLst>
                                      </p:cBhvr>
                                      <p:tavLst>
                                        <p:tav tm="0">
                                          <p:val>
                                            <p:strVal val="#ppt_x"/>
                                          </p:val>
                                        </p:tav>
                                        <p:tav tm="100000">
                                          <p:val>
                                            <p:strVal val="#ppt_x"/>
                                          </p:val>
                                        </p:tav>
                                      </p:tavLst>
                                    </p:anim>
                                    <p:anim calcmode="lin" valueType="num">
                                      <p:cBhvr additive="base">
                                        <p:cTn id="46" dur="500" fill="hold"/>
                                        <p:tgtEl>
                                          <p:spTgt spid="18350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35017"/>
                                        </p:tgtEl>
                                        <p:attrNameLst>
                                          <p:attrName>style.visibility</p:attrName>
                                        </p:attrNameLst>
                                      </p:cBhvr>
                                      <p:to>
                                        <p:strVal val="visible"/>
                                      </p:to>
                                    </p:set>
                                    <p:anim calcmode="lin" valueType="num">
                                      <p:cBhvr additive="base">
                                        <p:cTn id="49" dur="500" fill="hold"/>
                                        <p:tgtEl>
                                          <p:spTgt spid="1835017"/>
                                        </p:tgtEl>
                                        <p:attrNameLst>
                                          <p:attrName>ppt_x</p:attrName>
                                        </p:attrNameLst>
                                      </p:cBhvr>
                                      <p:tavLst>
                                        <p:tav tm="0">
                                          <p:val>
                                            <p:strVal val="#ppt_x"/>
                                          </p:val>
                                        </p:tav>
                                        <p:tav tm="100000">
                                          <p:val>
                                            <p:strVal val="#ppt_x"/>
                                          </p:val>
                                        </p:tav>
                                      </p:tavLst>
                                    </p:anim>
                                    <p:anim calcmode="lin" valueType="num">
                                      <p:cBhvr additive="base">
                                        <p:cTn id="50" dur="500" fill="hold"/>
                                        <p:tgtEl>
                                          <p:spTgt spid="1835017"/>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18352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835020"/>
                                        </p:tgtEl>
                                        <p:attrNameLst>
                                          <p:attrName>style.visibility</p:attrName>
                                        </p:attrNameLst>
                                      </p:cBhvr>
                                      <p:to>
                                        <p:strVal val="visible"/>
                                      </p:to>
                                    </p:set>
                                    <p:anim calcmode="lin" valueType="num">
                                      <p:cBhvr additive="base">
                                        <p:cTn id="58" dur="500" fill="hold"/>
                                        <p:tgtEl>
                                          <p:spTgt spid="1835020"/>
                                        </p:tgtEl>
                                        <p:attrNameLst>
                                          <p:attrName>ppt_x</p:attrName>
                                        </p:attrNameLst>
                                      </p:cBhvr>
                                      <p:tavLst>
                                        <p:tav tm="0">
                                          <p:val>
                                            <p:strVal val="#ppt_x"/>
                                          </p:val>
                                        </p:tav>
                                        <p:tav tm="100000">
                                          <p:val>
                                            <p:strVal val="#ppt_x"/>
                                          </p:val>
                                        </p:tav>
                                      </p:tavLst>
                                    </p:anim>
                                    <p:anim calcmode="lin" valueType="num">
                                      <p:cBhvr additive="base">
                                        <p:cTn id="59" dur="500" fill="hold"/>
                                        <p:tgtEl>
                                          <p:spTgt spid="183502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835021"/>
                                        </p:tgtEl>
                                        <p:attrNameLst>
                                          <p:attrName>style.visibility</p:attrName>
                                        </p:attrNameLst>
                                      </p:cBhvr>
                                      <p:to>
                                        <p:strVal val="visible"/>
                                      </p:to>
                                    </p:set>
                                    <p:anim calcmode="lin" valueType="num">
                                      <p:cBhvr additive="base">
                                        <p:cTn id="62" dur="500" fill="hold"/>
                                        <p:tgtEl>
                                          <p:spTgt spid="1835021"/>
                                        </p:tgtEl>
                                        <p:attrNameLst>
                                          <p:attrName>ppt_x</p:attrName>
                                        </p:attrNameLst>
                                      </p:cBhvr>
                                      <p:tavLst>
                                        <p:tav tm="0">
                                          <p:val>
                                            <p:strVal val="#ppt_x"/>
                                          </p:val>
                                        </p:tav>
                                        <p:tav tm="100000">
                                          <p:val>
                                            <p:strVal val="#ppt_x"/>
                                          </p:val>
                                        </p:tav>
                                      </p:tavLst>
                                    </p:anim>
                                    <p:anim calcmode="lin" valueType="num">
                                      <p:cBhvr additive="base">
                                        <p:cTn id="63" dur="500" fill="hold"/>
                                        <p:tgtEl>
                                          <p:spTgt spid="183502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835011"/>
                                        </p:tgtEl>
                                        <p:attrNameLst>
                                          <p:attrName>style.visibility</p:attrName>
                                        </p:attrNameLst>
                                      </p:cBhvr>
                                      <p:to>
                                        <p:strVal val="visible"/>
                                      </p:to>
                                    </p:set>
                                    <p:anim calcmode="lin" valueType="num">
                                      <p:cBhvr additive="base">
                                        <p:cTn id="66" dur="500" fill="hold"/>
                                        <p:tgtEl>
                                          <p:spTgt spid="1835011"/>
                                        </p:tgtEl>
                                        <p:attrNameLst>
                                          <p:attrName>ppt_x</p:attrName>
                                        </p:attrNameLst>
                                      </p:cBhvr>
                                      <p:tavLst>
                                        <p:tav tm="0">
                                          <p:val>
                                            <p:strVal val="#ppt_x"/>
                                          </p:val>
                                        </p:tav>
                                        <p:tav tm="100000">
                                          <p:val>
                                            <p:strVal val="#ppt_x"/>
                                          </p:val>
                                        </p:tav>
                                      </p:tavLst>
                                    </p:anim>
                                    <p:anim calcmode="lin" valueType="num">
                                      <p:cBhvr additive="base">
                                        <p:cTn id="67" dur="500" fill="hold"/>
                                        <p:tgtEl>
                                          <p:spTgt spid="1835011"/>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1" presetClass="entr" presetSubtype="0" fill="hold" nodeType="afterEffect">
                                  <p:stCondLst>
                                    <p:cond delay="0"/>
                                  </p:stCondLst>
                                  <p:childTnLst>
                                    <p:set>
                                      <p:cBhvr>
                                        <p:cTn id="70" dur="1" fill="hold">
                                          <p:stCondLst>
                                            <p:cond delay="0"/>
                                          </p:stCondLst>
                                        </p:cTn>
                                        <p:tgtEl>
                                          <p:spTgt spid="18352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8353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35012"/>
                                        </p:tgtEl>
                                        <p:attrNameLst>
                                          <p:attrName>style.visibility</p:attrName>
                                        </p:attrNameLst>
                                      </p:cBhvr>
                                      <p:to>
                                        <p:strVal val="visible"/>
                                      </p:to>
                                    </p:set>
                                    <p:anim calcmode="lin" valueType="num">
                                      <p:cBhvr additive="base">
                                        <p:cTn id="79" dur="500" fill="hold"/>
                                        <p:tgtEl>
                                          <p:spTgt spid="1835012"/>
                                        </p:tgtEl>
                                        <p:attrNameLst>
                                          <p:attrName>ppt_x</p:attrName>
                                        </p:attrNameLst>
                                      </p:cBhvr>
                                      <p:tavLst>
                                        <p:tav tm="0">
                                          <p:val>
                                            <p:strVal val="#ppt_x"/>
                                          </p:val>
                                        </p:tav>
                                        <p:tav tm="100000">
                                          <p:val>
                                            <p:strVal val="#ppt_x"/>
                                          </p:val>
                                        </p:tav>
                                      </p:tavLst>
                                    </p:anim>
                                    <p:anim calcmode="lin" valueType="num">
                                      <p:cBhvr additive="base">
                                        <p:cTn id="80" dur="500" fill="hold"/>
                                        <p:tgtEl>
                                          <p:spTgt spid="183501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35015"/>
                                        </p:tgtEl>
                                        <p:attrNameLst>
                                          <p:attrName>style.visibility</p:attrName>
                                        </p:attrNameLst>
                                      </p:cBhvr>
                                      <p:to>
                                        <p:strVal val="visible"/>
                                      </p:to>
                                    </p:set>
                                    <p:anim calcmode="lin" valueType="num">
                                      <p:cBhvr additive="base">
                                        <p:cTn id="83" dur="500" fill="hold"/>
                                        <p:tgtEl>
                                          <p:spTgt spid="1835015"/>
                                        </p:tgtEl>
                                        <p:attrNameLst>
                                          <p:attrName>ppt_x</p:attrName>
                                        </p:attrNameLst>
                                      </p:cBhvr>
                                      <p:tavLst>
                                        <p:tav tm="0">
                                          <p:val>
                                            <p:strVal val="#ppt_x"/>
                                          </p:val>
                                        </p:tav>
                                        <p:tav tm="100000">
                                          <p:val>
                                            <p:strVal val="#ppt_x"/>
                                          </p:val>
                                        </p:tav>
                                      </p:tavLst>
                                    </p:anim>
                                    <p:anim calcmode="lin" valueType="num">
                                      <p:cBhvr additive="base">
                                        <p:cTn id="84" dur="500" fill="hold"/>
                                        <p:tgtEl>
                                          <p:spTgt spid="183501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835016"/>
                                        </p:tgtEl>
                                        <p:attrNameLst>
                                          <p:attrName>style.visibility</p:attrName>
                                        </p:attrNameLst>
                                      </p:cBhvr>
                                      <p:to>
                                        <p:strVal val="visible"/>
                                      </p:to>
                                    </p:set>
                                    <p:anim calcmode="lin" valueType="num">
                                      <p:cBhvr additive="base">
                                        <p:cTn id="87" dur="500" fill="hold"/>
                                        <p:tgtEl>
                                          <p:spTgt spid="1835016"/>
                                        </p:tgtEl>
                                        <p:attrNameLst>
                                          <p:attrName>ppt_x</p:attrName>
                                        </p:attrNameLst>
                                      </p:cBhvr>
                                      <p:tavLst>
                                        <p:tav tm="0">
                                          <p:val>
                                            <p:strVal val="#ppt_x"/>
                                          </p:val>
                                        </p:tav>
                                        <p:tav tm="100000">
                                          <p:val>
                                            <p:strVal val="#ppt_x"/>
                                          </p:val>
                                        </p:tav>
                                      </p:tavLst>
                                    </p:anim>
                                    <p:anim calcmode="lin" valueType="num">
                                      <p:cBhvr additive="base">
                                        <p:cTn id="88" dur="500" fill="hold"/>
                                        <p:tgtEl>
                                          <p:spTgt spid="183501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35084"/>
                                        </p:tgtEl>
                                        <p:attrNameLst>
                                          <p:attrName>style.visibility</p:attrName>
                                        </p:attrNameLst>
                                      </p:cBhvr>
                                      <p:to>
                                        <p:strVal val="visible"/>
                                      </p:to>
                                    </p:set>
                                    <p:anim calcmode="lin" valueType="num">
                                      <p:cBhvr additive="base">
                                        <p:cTn id="91" dur="500" fill="hold"/>
                                        <p:tgtEl>
                                          <p:spTgt spid="1835084"/>
                                        </p:tgtEl>
                                        <p:attrNameLst>
                                          <p:attrName>ppt_x</p:attrName>
                                        </p:attrNameLst>
                                      </p:cBhvr>
                                      <p:tavLst>
                                        <p:tav tm="0">
                                          <p:val>
                                            <p:strVal val="#ppt_x"/>
                                          </p:val>
                                        </p:tav>
                                        <p:tav tm="100000">
                                          <p:val>
                                            <p:strVal val="#ppt_x"/>
                                          </p:val>
                                        </p:tav>
                                      </p:tavLst>
                                    </p:anim>
                                    <p:anim calcmode="lin" valueType="num">
                                      <p:cBhvr additive="base">
                                        <p:cTn id="92" dur="500" fill="hold"/>
                                        <p:tgtEl>
                                          <p:spTgt spid="183508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35085"/>
                                        </p:tgtEl>
                                        <p:attrNameLst>
                                          <p:attrName>style.visibility</p:attrName>
                                        </p:attrNameLst>
                                      </p:cBhvr>
                                      <p:to>
                                        <p:strVal val="visible"/>
                                      </p:to>
                                    </p:set>
                                    <p:anim calcmode="lin" valueType="num">
                                      <p:cBhvr additive="base">
                                        <p:cTn id="95" dur="500" fill="hold"/>
                                        <p:tgtEl>
                                          <p:spTgt spid="1835085"/>
                                        </p:tgtEl>
                                        <p:attrNameLst>
                                          <p:attrName>ppt_x</p:attrName>
                                        </p:attrNameLst>
                                      </p:cBhvr>
                                      <p:tavLst>
                                        <p:tav tm="0">
                                          <p:val>
                                            <p:strVal val="#ppt_x"/>
                                          </p:val>
                                        </p:tav>
                                        <p:tav tm="100000">
                                          <p:val>
                                            <p:strVal val="#ppt_x"/>
                                          </p:val>
                                        </p:tav>
                                      </p:tavLst>
                                    </p:anim>
                                    <p:anim calcmode="lin" valueType="num">
                                      <p:cBhvr additive="base">
                                        <p:cTn id="96" dur="500" fill="hold"/>
                                        <p:tgtEl>
                                          <p:spTgt spid="183508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5086"/>
                                        </p:tgtEl>
                                        <p:attrNameLst>
                                          <p:attrName>style.visibility</p:attrName>
                                        </p:attrNameLst>
                                      </p:cBhvr>
                                      <p:to>
                                        <p:strVal val="visible"/>
                                      </p:to>
                                    </p:set>
                                    <p:anim calcmode="lin" valueType="num">
                                      <p:cBhvr additive="base">
                                        <p:cTn id="99" dur="500" fill="hold"/>
                                        <p:tgtEl>
                                          <p:spTgt spid="1835086"/>
                                        </p:tgtEl>
                                        <p:attrNameLst>
                                          <p:attrName>ppt_x</p:attrName>
                                        </p:attrNameLst>
                                      </p:cBhvr>
                                      <p:tavLst>
                                        <p:tav tm="0">
                                          <p:val>
                                            <p:strVal val="#ppt_x"/>
                                          </p:val>
                                        </p:tav>
                                        <p:tav tm="100000">
                                          <p:val>
                                            <p:strVal val="#ppt_x"/>
                                          </p:val>
                                        </p:tav>
                                      </p:tavLst>
                                    </p:anim>
                                    <p:anim calcmode="lin" valueType="num">
                                      <p:cBhvr additive="base">
                                        <p:cTn id="100" dur="500" fill="hold"/>
                                        <p:tgtEl>
                                          <p:spTgt spid="183508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35087"/>
                                        </p:tgtEl>
                                        <p:attrNameLst>
                                          <p:attrName>style.visibility</p:attrName>
                                        </p:attrNameLst>
                                      </p:cBhvr>
                                      <p:to>
                                        <p:strVal val="visible"/>
                                      </p:to>
                                    </p:set>
                                    <p:anim calcmode="lin" valueType="num">
                                      <p:cBhvr additive="base">
                                        <p:cTn id="103" dur="500" fill="hold"/>
                                        <p:tgtEl>
                                          <p:spTgt spid="1835087"/>
                                        </p:tgtEl>
                                        <p:attrNameLst>
                                          <p:attrName>ppt_x</p:attrName>
                                        </p:attrNameLst>
                                      </p:cBhvr>
                                      <p:tavLst>
                                        <p:tav tm="0">
                                          <p:val>
                                            <p:strVal val="#ppt_x"/>
                                          </p:val>
                                        </p:tav>
                                        <p:tav tm="100000">
                                          <p:val>
                                            <p:strVal val="#ppt_x"/>
                                          </p:val>
                                        </p:tav>
                                      </p:tavLst>
                                    </p:anim>
                                    <p:anim calcmode="lin" valueType="num">
                                      <p:cBhvr additive="base">
                                        <p:cTn id="104" dur="500" fill="hold"/>
                                        <p:tgtEl>
                                          <p:spTgt spid="183508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35088"/>
                                        </p:tgtEl>
                                        <p:attrNameLst>
                                          <p:attrName>style.visibility</p:attrName>
                                        </p:attrNameLst>
                                      </p:cBhvr>
                                      <p:to>
                                        <p:strVal val="visible"/>
                                      </p:to>
                                    </p:set>
                                    <p:anim calcmode="lin" valueType="num">
                                      <p:cBhvr additive="base">
                                        <p:cTn id="107" dur="500" fill="hold"/>
                                        <p:tgtEl>
                                          <p:spTgt spid="1835088"/>
                                        </p:tgtEl>
                                        <p:attrNameLst>
                                          <p:attrName>ppt_x</p:attrName>
                                        </p:attrNameLst>
                                      </p:cBhvr>
                                      <p:tavLst>
                                        <p:tav tm="0">
                                          <p:val>
                                            <p:strVal val="#ppt_x"/>
                                          </p:val>
                                        </p:tav>
                                        <p:tav tm="100000">
                                          <p:val>
                                            <p:strVal val="#ppt_x"/>
                                          </p:val>
                                        </p:tav>
                                      </p:tavLst>
                                    </p:anim>
                                    <p:anim calcmode="lin" valueType="num">
                                      <p:cBhvr additive="base">
                                        <p:cTn id="108" dur="500" fill="hold"/>
                                        <p:tgtEl>
                                          <p:spTgt spid="183508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35089"/>
                                        </p:tgtEl>
                                        <p:attrNameLst>
                                          <p:attrName>style.visibility</p:attrName>
                                        </p:attrNameLst>
                                      </p:cBhvr>
                                      <p:to>
                                        <p:strVal val="visible"/>
                                      </p:to>
                                    </p:set>
                                    <p:anim calcmode="lin" valueType="num">
                                      <p:cBhvr additive="base">
                                        <p:cTn id="111" dur="500" fill="hold"/>
                                        <p:tgtEl>
                                          <p:spTgt spid="1835089"/>
                                        </p:tgtEl>
                                        <p:attrNameLst>
                                          <p:attrName>ppt_x</p:attrName>
                                        </p:attrNameLst>
                                      </p:cBhvr>
                                      <p:tavLst>
                                        <p:tav tm="0">
                                          <p:val>
                                            <p:strVal val="#ppt_x"/>
                                          </p:val>
                                        </p:tav>
                                        <p:tav tm="100000">
                                          <p:val>
                                            <p:strVal val="#ppt_x"/>
                                          </p:val>
                                        </p:tav>
                                      </p:tavLst>
                                    </p:anim>
                                    <p:anim calcmode="lin" valueType="num">
                                      <p:cBhvr additive="base">
                                        <p:cTn id="112" dur="500" fill="hold"/>
                                        <p:tgtEl>
                                          <p:spTgt spid="183508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35090"/>
                                        </p:tgtEl>
                                        <p:attrNameLst>
                                          <p:attrName>style.visibility</p:attrName>
                                        </p:attrNameLst>
                                      </p:cBhvr>
                                      <p:to>
                                        <p:strVal val="visible"/>
                                      </p:to>
                                    </p:set>
                                    <p:anim calcmode="lin" valueType="num">
                                      <p:cBhvr additive="base">
                                        <p:cTn id="115" dur="500" fill="hold"/>
                                        <p:tgtEl>
                                          <p:spTgt spid="1835090"/>
                                        </p:tgtEl>
                                        <p:attrNameLst>
                                          <p:attrName>ppt_x</p:attrName>
                                        </p:attrNameLst>
                                      </p:cBhvr>
                                      <p:tavLst>
                                        <p:tav tm="0">
                                          <p:val>
                                            <p:strVal val="#ppt_x"/>
                                          </p:val>
                                        </p:tav>
                                        <p:tav tm="100000">
                                          <p:val>
                                            <p:strVal val="#ppt_x"/>
                                          </p:val>
                                        </p:tav>
                                      </p:tavLst>
                                    </p:anim>
                                    <p:anim calcmode="lin" valueType="num">
                                      <p:cBhvr additive="base">
                                        <p:cTn id="116" dur="500" fill="hold"/>
                                        <p:tgtEl>
                                          <p:spTgt spid="183509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35091"/>
                                        </p:tgtEl>
                                        <p:attrNameLst>
                                          <p:attrName>style.visibility</p:attrName>
                                        </p:attrNameLst>
                                      </p:cBhvr>
                                      <p:to>
                                        <p:strVal val="visible"/>
                                      </p:to>
                                    </p:set>
                                    <p:anim calcmode="lin" valueType="num">
                                      <p:cBhvr additive="base">
                                        <p:cTn id="119" dur="500" fill="hold"/>
                                        <p:tgtEl>
                                          <p:spTgt spid="1835091"/>
                                        </p:tgtEl>
                                        <p:attrNameLst>
                                          <p:attrName>ppt_x</p:attrName>
                                        </p:attrNameLst>
                                      </p:cBhvr>
                                      <p:tavLst>
                                        <p:tav tm="0">
                                          <p:val>
                                            <p:strVal val="#ppt_x"/>
                                          </p:val>
                                        </p:tav>
                                        <p:tav tm="100000">
                                          <p:val>
                                            <p:strVal val="#ppt_x"/>
                                          </p:val>
                                        </p:tav>
                                      </p:tavLst>
                                    </p:anim>
                                    <p:anim calcmode="lin" valueType="num">
                                      <p:cBhvr additive="base">
                                        <p:cTn id="120" dur="500" fill="hold"/>
                                        <p:tgtEl>
                                          <p:spTgt spid="183509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35116"/>
                                        </p:tgtEl>
                                        <p:attrNameLst>
                                          <p:attrName>style.visibility</p:attrName>
                                        </p:attrNameLst>
                                      </p:cBhvr>
                                      <p:to>
                                        <p:strVal val="visible"/>
                                      </p:to>
                                    </p:set>
                                    <p:anim calcmode="lin" valueType="num">
                                      <p:cBhvr additive="base">
                                        <p:cTn id="123" dur="500" fill="hold"/>
                                        <p:tgtEl>
                                          <p:spTgt spid="1835116"/>
                                        </p:tgtEl>
                                        <p:attrNameLst>
                                          <p:attrName>ppt_x</p:attrName>
                                        </p:attrNameLst>
                                      </p:cBhvr>
                                      <p:tavLst>
                                        <p:tav tm="0">
                                          <p:val>
                                            <p:strVal val="#ppt_x"/>
                                          </p:val>
                                        </p:tav>
                                        <p:tav tm="100000">
                                          <p:val>
                                            <p:strVal val="#ppt_x"/>
                                          </p:val>
                                        </p:tav>
                                      </p:tavLst>
                                    </p:anim>
                                    <p:anim calcmode="lin" valueType="num">
                                      <p:cBhvr additive="base">
                                        <p:cTn id="124" dur="500" fill="hold"/>
                                        <p:tgtEl>
                                          <p:spTgt spid="183511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835117"/>
                                        </p:tgtEl>
                                        <p:attrNameLst>
                                          <p:attrName>style.visibility</p:attrName>
                                        </p:attrNameLst>
                                      </p:cBhvr>
                                      <p:to>
                                        <p:strVal val="visible"/>
                                      </p:to>
                                    </p:set>
                                    <p:anim calcmode="lin" valueType="num">
                                      <p:cBhvr additive="base">
                                        <p:cTn id="127" dur="500" fill="hold"/>
                                        <p:tgtEl>
                                          <p:spTgt spid="1835117"/>
                                        </p:tgtEl>
                                        <p:attrNameLst>
                                          <p:attrName>ppt_x</p:attrName>
                                        </p:attrNameLst>
                                      </p:cBhvr>
                                      <p:tavLst>
                                        <p:tav tm="0">
                                          <p:val>
                                            <p:strVal val="#ppt_x"/>
                                          </p:val>
                                        </p:tav>
                                        <p:tav tm="100000">
                                          <p:val>
                                            <p:strVal val="#ppt_x"/>
                                          </p:val>
                                        </p:tav>
                                      </p:tavLst>
                                    </p:anim>
                                    <p:anim calcmode="lin" valueType="num">
                                      <p:cBhvr additive="base">
                                        <p:cTn id="128" dur="500" fill="hold"/>
                                        <p:tgtEl>
                                          <p:spTgt spid="183511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835118"/>
                                        </p:tgtEl>
                                        <p:attrNameLst>
                                          <p:attrName>style.visibility</p:attrName>
                                        </p:attrNameLst>
                                      </p:cBhvr>
                                      <p:to>
                                        <p:strVal val="visible"/>
                                      </p:to>
                                    </p:set>
                                    <p:anim calcmode="lin" valueType="num">
                                      <p:cBhvr additive="base">
                                        <p:cTn id="131" dur="500" fill="hold"/>
                                        <p:tgtEl>
                                          <p:spTgt spid="1835118"/>
                                        </p:tgtEl>
                                        <p:attrNameLst>
                                          <p:attrName>ppt_x</p:attrName>
                                        </p:attrNameLst>
                                      </p:cBhvr>
                                      <p:tavLst>
                                        <p:tav tm="0">
                                          <p:val>
                                            <p:strVal val="#ppt_x"/>
                                          </p:val>
                                        </p:tav>
                                        <p:tav tm="100000">
                                          <p:val>
                                            <p:strVal val="#ppt_x"/>
                                          </p:val>
                                        </p:tav>
                                      </p:tavLst>
                                    </p:anim>
                                    <p:anim calcmode="lin" valueType="num">
                                      <p:cBhvr additive="base">
                                        <p:cTn id="132" dur="500" fill="hold"/>
                                        <p:tgtEl>
                                          <p:spTgt spid="183511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835119"/>
                                        </p:tgtEl>
                                        <p:attrNameLst>
                                          <p:attrName>style.visibility</p:attrName>
                                        </p:attrNameLst>
                                      </p:cBhvr>
                                      <p:to>
                                        <p:strVal val="visible"/>
                                      </p:to>
                                    </p:set>
                                    <p:anim calcmode="lin" valueType="num">
                                      <p:cBhvr additive="base">
                                        <p:cTn id="135" dur="500" fill="hold"/>
                                        <p:tgtEl>
                                          <p:spTgt spid="1835119"/>
                                        </p:tgtEl>
                                        <p:attrNameLst>
                                          <p:attrName>ppt_x</p:attrName>
                                        </p:attrNameLst>
                                      </p:cBhvr>
                                      <p:tavLst>
                                        <p:tav tm="0">
                                          <p:val>
                                            <p:strVal val="#ppt_x"/>
                                          </p:val>
                                        </p:tav>
                                        <p:tav tm="100000">
                                          <p:val>
                                            <p:strVal val="#ppt_x"/>
                                          </p:val>
                                        </p:tav>
                                      </p:tavLst>
                                    </p:anim>
                                    <p:anim calcmode="lin" valueType="num">
                                      <p:cBhvr additive="base">
                                        <p:cTn id="136" dur="500" fill="hold"/>
                                        <p:tgtEl>
                                          <p:spTgt spid="183511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835120"/>
                                        </p:tgtEl>
                                        <p:attrNameLst>
                                          <p:attrName>style.visibility</p:attrName>
                                        </p:attrNameLst>
                                      </p:cBhvr>
                                      <p:to>
                                        <p:strVal val="visible"/>
                                      </p:to>
                                    </p:set>
                                    <p:anim calcmode="lin" valueType="num">
                                      <p:cBhvr additive="base">
                                        <p:cTn id="139" dur="500" fill="hold"/>
                                        <p:tgtEl>
                                          <p:spTgt spid="1835120"/>
                                        </p:tgtEl>
                                        <p:attrNameLst>
                                          <p:attrName>ppt_x</p:attrName>
                                        </p:attrNameLst>
                                      </p:cBhvr>
                                      <p:tavLst>
                                        <p:tav tm="0">
                                          <p:val>
                                            <p:strVal val="#ppt_x"/>
                                          </p:val>
                                        </p:tav>
                                        <p:tav tm="100000">
                                          <p:val>
                                            <p:strVal val="#ppt_x"/>
                                          </p:val>
                                        </p:tav>
                                      </p:tavLst>
                                    </p:anim>
                                    <p:anim calcmode="lin" valueType="num">
                                      <p:cBhvr additive="base">
                                        <p:cTn id="140" dur="500" fill="hold"/>
                                        <p:tgtEl>
                                          <p:spTgt spid="183512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835121"/>
                                        </p:tgtEl>
                                        <p:attrNameLst>
                                          <p:attrName>style.visibility</p:attrName>
                                        </p:attrNameLst>
                                      </p:cBhvr>
                                      <p:to>
                                        <p:strVal val="visible"/>
                                      </p:to>
                                    </p:set>
                                    <p:anim calcmode="lin" valueType="num">
                                      <p:cBhvr additive="base">
                                        <p:cTn id="143" dur="500" fill="hold"/>
                                        <p:tgtEl>
                                          <p:spTgt spid="1835121"/>
                                        </p:tgtEl>
                                        <p:attrNameLst>
                                          <p:attrName>ppt_x</p:attrName>
                                        </p:attrNameLst>
                                      </p:cBhvr>
                                      <p:tavLst>
                                        <p:tav tm="0">
                                          <p:val>
                                            <p:strVal val="#ppt_x"/>
                                          </p:val>
                                        </p:tav>
                                        <p:tav tm="100000">
                                          <p:val>
                                            <p:strVal val="#ppt_x"/>
                                          </p:val>
                                        </p:tav>
                                      </p:tavLst>
                                    </p:anim>
                                    <p:anim calcmode="lin" valueType="num">
                                      <p:cBhvr additive="base">
                                        <p:cTn id="144" dur="500" fill="hold"/>
                                        <p:tgtEl>
                                          <p:spTgt spid="183512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835124"/>
                                        </p:tgtEl>
                                        <p:attrNameLst>
                                          <p:attrName>style.visibility</p:attrName>
                                        </p:attrNameLst>
                                      </p:cBhvr>
                                      <p:to>
                                        <p:strVal val="visible"/>
                                      </p:to>
                                    </p:set>
                                    <p:anim calcmode="lin" valueType="num">
                                      <p:cBhvr additive="base">
                                        <p:cTn id="147" dur="500" fill="hold"/>
                                        <p:tgtEl>
                                          <p:spTgt spid="1835124"/>
                                        </p:tgtEl>
                                        <p:attrNameLst>
                                          <p:attrName>ppt_x</p:attrName>
                                        </p:attrNameLst>
                                      </p:cBhvr>
                                      <p:tavLst>
                                        <p:tav tm="0">
                                          <p:val>
                                            <p:strVal val="#ppt_x"/>
                                          </p:val>
                                        </p:tav>
                                        <p:tav tm="100000">
                                          <p:val>
                                            <p:strVal val="#ppt_x"/>
                                          </p:val>
                                        </p:tav>
                                      </p:tavLst>
                                    </p:anim>
                                    <p:anim calcmode="lin" valueType="num">
                                      <p:cBhvr additive="base">
                                        <p:cTn id="148" dur="500" fill="hold"/>
                                        <p:tgtEl>
                                          <p:spTgt spid="1835124"/>
                                        </p:tgtEl>
                                        <p:attrNameLst>
                                          <p:attrName>ppt_y</p:attrName>
                                        </p:attrNameLst>
                                      </p:cBhvr>
                                      <p:tavLst>
                                        <p:tav tm="0">
                                          <p:val>
                                            <p:strVal val="1+#ppt_h/2"/>
                                          </p:val>
                                        </p:tav>
                                        <p:tav tm="100000">
                                          <p:val>
                                            <p:strVal val="#ppt_y"/>
                                          </p:val>
                                        </p:tav>
                                      </p:tavLst>
                                    </p:anim>
                                  </p:childTnLst>
                                </p:cTn>
                              </p:par>
                            </p:childTnLst>
                          </p:cTn>
                        </p:par>
                        <p:par>
                          <p:cTn id="149" fill="hold">
                            <p:stCondLst>
                              <p:cond delay="500"/>
                            </p:stCondLst>
                            <p:childTnLst>
                              <p:par>
                                <p:cTn id="150" presetID="1" presetClass="entr" presetSubtype="0" fill="hold" nodeType="afterEffect">
                                  <p:stCondLst>
                                    <p:cond delay="0"/>
                                  </p:stCondLst>
                                  <p:childTnLst>
                                    <p:set>
                                      <p:cBhvr>
                                        <p:cTn id="151" dur="1" fill="hold">
                                          <p:stCondLst>
                                            <p:cond delay="0"/>
                                          </p:stCondLst>
                                        </p:cTn>
                                        <p:tgtEl>
                                          <p:spTgt spid="1835391"/>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1835081"/>
                                        </p:tgtEl>
                                        <p:attrNameLst>
                                          <p:attrName>style.visibility</p:attrName>
                                        </p:attrNameLst>
                                      </p:cBhvr>
                                      <p:to>
                                        <p:strVal val="visible"/>
                                      </p:to>
                                    </p:set>
                                    <p:anim calcmode="lin" valueType="num">
                                      <p:cBhvr additive="base">
                                        <p:cTn id="156" dur="500" fill="hold"/>
                                        <p:tgtEl>
                                          <p:spTgt spid="1835081"/>
                                        </p:tgtEl>
                                        <p:attrNameLst>
                                          <p:attrName>ppt_x</p:attrName>
                                        </p:attrNameLst>
                                      </p:cBhvr>
                                      <p:tavLst>
                                        <p:tav tm="0">
                                          <p:val>
                                            <p:strVal val="#ppt_x"/>
                                          </p:val>
                                        </p:tav>
                                        <p:tav tm="100000">
                                          <p:val>
                                            <p:strVal val="#ppt_x"/>
                                          </p:val>
                                        </p:tav>
                                      </p:tavLst>
                                    </p:anim>
                                    <p:anim calcmode="lin" valueType="num">
                                      <p:cBhvr additive="base">
                                        <p:cTn id="157" dur="500" fill="hold"/>
                                        <p:tgtEl>
                                          <p:spTgt spid="1835081"/>
                                        </p:tgtEl>
                                        <p:attrNameLst>
                                          <p:attrName>ppt_y</p:attrName>
                                        </p:attrNameLst>
                                      </p:cBhvr>
                                      <p:tavLst>
                                        <p:tav tm="0">
                                          <p:val>
                                            <p:strVal val="1+#ppt_h/2"/>
                                          </p:val>
                                        </p:tav>
                                        <p:tav tm="100000">
                                          <p:val>
                                            <p:strVal val="#ppt_y"/>
                                          </p:val>
                                        </p:tav>
                                      </p:tavLst>
                                    </p:anim>
                                  </p:childTnLst>
                                </p:cTn>
                              </p:par>
                              <p:par>
                                <p:cTn id="158" presetID="2" presetClass="entr" presetSubtype="4" fill="hold" nodeType="withEffect">
                                  <p:stCondLst>
                                    <p:cond delay="0"/>
                                  </p:stCondLst>
                                  <p:childTnLst>
                                    <p:set>
                                      <p:cBhvr>
                                        <p:cTn id="159" dur="1" fill="hold">
                                          <p:stCondLst>
                                            <p:cond delay="0"/>
                                          </p:stCondLst>
                                        </p:cTn>
                                        <p:tgtEl>
                                          <p:spTgt spid="1835082"/>
                                        </p:tgtEl>
                                        <p:attrNameLst>
                                          <p:attrName>style.visibility</p:attrName>
                                        </p:attrNameLst>
                                      </p:cBhvr>
                                      <p:to>
                                        <p:strVal val="visible"/>
                                      </p:to>
                                    </p:set>
                                    <p:anim calcmode="lin" valueType="num">
                                      <p:cBhvr additive="base">
                                        <p:cTn id="160" dur="500" fill="hold"/>
                                        <p:tgtEl>
                                          <p:spTgt spid="1835082"/>
                                        </p:tgtEl>
                                        <p:attrNameLst>
                                          <p:attrName>ppt_x</p:attrName>
                                        </p:attrNameLst>
                                      </p:cBhvr>
                                      <p:tavLst>
                                        <p:tav tm="0">
                                          <p:val>
                                            <p:strVal val="#ppt_x"/>
                                          </p:val>
                                        </p:tav>
                                        <p:tav tm="100000">
                                          <p:val>
                                            <p:strVal val="#ppt_x"/>
                                          </p:val>
                                        </p:tav>
                                      </p:tavLst>
                                    </p:anim>
                                    <p:anim calcmode="lin" valueType="num">
                                      <p:cBhvr additive="base">
                                        <p:cTn id="161" dur="500" fill="hold"/>
                                        <p:tgtEl>
                                          <p:spTgt spid="1835082"/>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0"/>
                                  </p:stCondLst>
                                  <p:childTnLst>
                                    <p:set>
                                      <p:cBhvr>
                                        <p:cTn id="163" dur="1" fill="hold">
                                          <p:stCondLst>
                                            <p:cond delay="0"/>
                                          </p:stCondLst>
                                        </p:cTn>
                                        <p:tgtEl>
                                          <p:spTgt spid="1835083"/>
                                        </p:tgtEl>
                                        <p:attrNameLst>
                                          <p:attrName>style.visibility</p:attrName>
                                        </p:attrNameLst>
                                      </p:cBhvr>
                                      <p:to>
                                        <p:strVal val="visible"/>
                                      </p:to>
                                    </p:set>
                                    <p:anim calcmode="lin" valueType="num">
                                      <p:cBhvr additive="base">
                                        <p:cTn id="164" dur="500" fill="hold"/>
                                        <p:tgtEl>
                                          <p:spTgt spid="1835083"/>
                                        </p:tgtEl>
                                        <p:attrNameLst>
                                          <p:attrName>ppt_x</p:attrName>
                                        </p:attrNameLst>
                                      </p:cBhvr>
                                      <p:tavLst>
                                        <p:tav tm="0">
                                          <p:val>
                                            <p:strVal val="#ppt_x"/>
                                          </p:val>
                                        </p:tav>
                                        <p:tav tm="100000">
                                          <p:val>
                                            <p:strVal val="#ppt_x"/>
                                          </p:val>
                                        </p:tav>
                                      </p:tavLst>
                                    </p:anim>
                                    <p:anim calcmode="lin" valueType="num">
                                      <p:cBhvr additive="base">
                                        <p:cTn id="165" dur="500" fill="hold"/>
                                        <p:tgtEl>
                                          <p:spTgt spid="1835083"/>
                                        </p:tgtEl>
                                        <p:attrNameLst>
                                          <p:attrName>ppt_y</p:attrName>
                                        </p:attrNameLst>
                                      </p:cBhvr>
                                      <p:tavLst>
                                        <p:tav tm="0">
                                          <p:val>
                                            <p:strVal val="1+#ppt_h/2"/>
                                          </p:val>
                                        </p:tav>
                                        <p:tav tm="100000">
                                          <p:val>
                                            <p:strVal val="#ppt_y"/>
                                          </p:val>
                                        </p:tav>
                                      </p:tavLst>
                                    </p:anim>
                                  </p:childTnLst>
                                </p:cTn>
                              </p:par>
                              <p:par>
                                <p:cTn id="166" presetID="2" presetClass="entr" presetSubtype="4" fill="hold" nodeType="withEffect">
                                  <p:stCondLst>
                                    <p:cond delay="0"/>
                                  </p:stCondLst>
                                  <p:childTnLst>
                                    <p:set>
                                      <p:cBhvr>
                                        <p:cTn id="167" dur="1" fill="hold">
                                          <p:stCondLst>
                                            <p:cond delay="0"/>
                                          </p:stCondLst>
                                        </p:cTn>
                                        <p:tgtEl>
                                          <p:spTgt spid="1835111"/>
                                        </p:tgtEl>
                                        <p:attrNameLst>
                                          <p:attrName>style.visibility</p:attrName>
                                        </p:attrNameLst>
                                      </p:cBhvr>
                                      <p:to>
                                        <p:strVal val="visible"/>
                                      </p:to>
                                    </p:set>
                                    <p:anim calcmode="lin" valueType="num">
                                      <p:cBhvr additive="base">
                                        <p:cTn id="168" dur="500" fill="hold"/>
                                        <p:tgtEl>
                                          <p:spTgt spid="1835111"/>
                                        </p:tgtEl>
                                        <p:attrNameLst>
                                          <p:attrName>ppt_x</p:attrName>
                                        </p:attrNameLst>
                                      </p:cBhvr>
                                      <p:tavLst>
                                        <p:tav tm="0">
                                          <p:val>
                                            <p:strVal val="#ppt_x"/>
                                          </p:val>
                                        </p:tav>
                                        <p:tav tm="100000">
                                          <p:val>
                                            <p:strVal val="#ppt_x"/>
                                          </p:val>
                                        </p:tav>
                                      </p:tavLst>
                                    </p:anim>
                                    <p:anim calcmode="lin" valueType="num">
                                      <p:cBhvr additive="base">
                                        <p:cTn id="169" dur="500" fill="hold"/>
                                        <p:tgtEl>
                                          <p:spTgt spid="1835111"/>
                                        </p:tgtEl>
                                        <p:attrNameLst>
                                          <p:attrName>ppt_y</p:attrName>
                                        </p:attrNameLst>
                                      </p:cBhvr>
                                      <p:tavLst>
                                        <p:tav tm="0">
                                          <p:val>
                                            <p:strVal val="1+#ppt_h/2"/>
                                          </p:val>
                                        </p:tav>
                                        <p:tav tm="100000">
                                          <p:val>
                                            <p:strVal val="#ppt_y"/>
                                          </p:val>
                                        </p:tav>
                                      </p:tavLst>
                                    </p:anim>
                                  </p:childTnLst>
                                </p:cTn>
                              </p:par>
                              <p:par>
                                <p:cTn id="170" presetID="2" presetClass="entr" presetSubtype="4" fill="hold" grpId="0" nodeType="withEffect">
                                  <p:stCondLst>
                                    <p:cond delay="0"/>
                                  </p:stCondLst>
                                  <p:childTnLst>
                                    <p:set>
                                      <p:cBhvr>
                                        <p:cTn id="171" dur="1" fill="hold">
                                          <p:stCondLst>
                                            <p:cond delay="0"/>
                                          </p:stCondLst>
                                        </p:cTn>
                                        <p:tgtEl>
                                          <p:spTgt spid="1835123"/>
                                        </p:tgtEl>
                                        <p:attrNameLst>
                                          <p:attrName>style.visibility</p:attrName>
                                        </p:attrNameLst>
                                      </p:cBhvr>
                                      <p:to>
                                        <p:strVal val="visible"/>
                                      </p:to>
                                    </p:set>
                                    <p:anim calcmode="lin" valueType="num">
                                      <p:cBhvr additive="base">
                                        <p:cTn id="172" dur="500" fill="hold"/>
                                        <p:tgtEl>
                                          <p:spTgt spid="1835123"/>
                                        </p:tgtEl>
                                        <p:attrNameLst>
                                          <p:attrName>ppt_x</p:attrName>
                                        </p:attrNameLst>
                                      </p:cBhvr>
                                      <p:tavLst>
                                        <p:tav tm="0">
                                          <p:val>
                                            <p:strVal val="#ppt_x"/>
                                          </p:val>
                                        </p:tav>
                                        <p:tav tm="100000">
                                          <p:val>
                                            <p:strVal val="#ppt_x"/>
                                          </p:val>
                                        </p:tav>
                                      </p:tavLst>
                                    </p:anim>
                                    <p:anim calcmode="lin" valueType="num">
                                      <p:cBhvr additive="base">
                                        <p:cTn id="173" dur="500" fill="hold"/>
                                        <p:tgtEl>
                                          <p:spTgt spid="1835123"/>
                                        </p:tgtEl>
                                        <p:attrNameLst>
                                          <p:attrName>ppt_y</p:attrName>
                                        </p:attrNameLst>
                                      </p:cBhvr>
                                      <p:tavLst>
                                        <p:tav tm="0">
                                          <p:val>
                                            <p:strVal val="1+#ppt_h/2"/>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1835122"/>
                                        </p:tgtEl>
                                        <p:attrNameLst>
                                          <p:attrName>style.visibility</p:attrName>
                                        </p:attrNameLst>
                                      </p:cBhvr>
                                      <p:to>
                                        <p:strVal val="visible"/>
                                      </p:to>
                                    </p:set>
                                    <p:anim calcmode="lin" valueType="num">
                                      <p:cBhvr additive="base">
                                        <p:cTn id="176" dur="500" fill="hold"/>
                                        <p:tgtEl>
                                          <p:spTgt spid="1835122"/>
                                        </p:tgtEl>
                                        <p:attrNameLst>
                                          <p:attrName>ppt_x</p:attrName>
                                        </p:attrNameLst>
                                      </p:cBhvr>
                                      <p:tavLst>
                                        <p:tav tm="0">
                                          <p:val>
                                            <p:strVal val="#ppt_x"/>
                                          </p:val>
                                        </p:tav>
                                        <p:tav tm="100000">
                                          <p:val>
                                            <p:strVal val="#ppt_x"/>
                                          </p:val>
                                        </p:tav>
                                      </p:tavLst>
                                    </p:anim>
                                    <p:anim calcmode="lin" valueType="num">
                                      <p:cBhvr additive="base">
                                        <p:cTn id="177" dur="500" fill="hold"/>
                                        <p:tgtEl>
                                          <p:spTgt spid="1835122"/>
                                        </p:tgtEl>
                                        <p:attrNameLst>
                                          <p:attrName>ppt_y</p:attrName>
                                        </p:attrNameLst>
                                      </p:cBhvr>
                                      <p:tavLst>
                                        <p:tav tm="0">
                                          <p:val>
                                            <p:strVal val="1+#ppt_h/2"/>
                                          </p:val>
                                        </p:tav>
                                        <p:tav tm="100000">
                                          <p:val>
                                            <p:strVal val="#ppt_y"/>
                                          </p:val>
                                        </p:tav>
                                      </p:tavLst>
                                    </p:anim>
                                  </p:childTnLst>
                                </p:cTn>
                              </p:par>
                            </p:childTnLst>
                          </p:cTn>
                        </p:par>
                        <p:par>
                          <p:cTn id="178" fill="hold">
                            <p:stCondLst>
                              <p:cond delay="500"/>
                            </p:stCondLst>
                            <p:childTnLst>
                              <p:par>
                                <p:cTn id="179" presetID="1" presetClass="entr" presetSubtype="0" fill="hold" nodeType="afterEffect">
                                  <p:stCondLst>
                                    <p:cond delay="0"/>
                                  </p:stCondLst>
                                  <p:childTnLst>
                                    <p:set>
                                      <p:cBhvr>
                                        <p:cTn id="180" dur="1" fill="hold">
                                          <p:stCondLst>
                                            <p:cond delay="0"/>
                                          </p:stCondLst>
                                        </p:cTn>
                                        <p:tgtEl>
                                          <p:spTgt spid="1835444"/>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1835092"/>
                                        </p:tgtEl>
                                        <p:attrNameLst>
                                          <p:attrName>style.visibility</p:attrName>
                                        </p:attrNameLst>
                                      </p:cBhvr>
                                      <p:to>
                                        <p:strVal val="visible"/>
                                      </p:to>
                                    </p:set>
                                    <p:anim calcmode="lin" valueType="num">
                                      <p:cBhvr additive="base">
                                        <p:cTn id="185" dur="500" fill="hold"/>
                                        <p:tgtEl>
                                          <p:spTgt spid="1835092"/>
                                        </p:tgtEl>
                                        <p:attrNameLst>
                                          <p:attrName>ppt_x</p:attrName>
                                        </p:attrNameLst>
                                      </p:cBhvr>
                                      <p:tavLst>
                                        <p:tav tm="0">
                                          <p:val>
                                            <p:strVal val="#ppt_x"/>
                                          </p:val>
                                        </p:tav>
                                        <p:tav tm="100000">
                                          <p:val>
                                            <p:strVal val="#ppt_x"/>
                                          </p:val>
                                        </p:tav>
                                      </p:tavLst>
                                    </p:anim>
                                    <p:anim calcmode="lin" valueType="num">
                                      <p:cBhvr additive="base">
                                        <p:cTn id="186" dur="500" fill="hold"/>
                                        <p:tgtEl>
                                          <p:spTgt spid="1835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5010" grpId="0" animBg="1"/>
      <p:bldP spid="1835011" grpId="0" animBg="1"/>
      <p:bldP spid="1835012" grpId="0" animBg="1"/>
      <p:bldP spid="1835013" grpId="0" animBg="1"/>
      <p:bldP spid="1835015" grpId="0"/>
      <p:bldP spid="1835017" grpId="0" animBg="1"/>
      <p:bldP spid="1835019" grpId="0"/>
      <p:bldP spid="1835021" grpId="0"/>
      <p:bldP spid="1835081" grpId="0" animBg="1"/>
      <p:bldP spid="1835083" grpId="0"/>
      <p:bldP spid="1835084" grpId="0" animBg="1"/>
      <p:bldP spid="1835085" grpId="0"/>
      <p:bldP spid="1835086" grpId="0" animBg="1"/>
      <p:bldP spid="1835087" grpId="0"/>
      <p:bldP spid="1835088" grpId="0" animBg="1"/>
      <p:bldP spid="1835089" grpId="0"/>
      <p:bldP spid="1835090" grpId="0" animBg="1"/>
      <p:bldP spid="1835091" grpId="0" animBg="1"/>
      <p:bldP spid="1835092" grpId="0" animBg="1"/>
      <p:bldP spid="1835116" grpId="0"/>
      <p:bldP spid="1835117" grpId="0" animBg="1"/>
      <p:bldP spid="1835118" grpId="0" animBg="1"/>
      <p:bldP spid="1835119" grpId="0"/>
      <p:bldP spid="1835120" grpId="0" animBg="1"/>
      <p:bldP spid="1835121" grpId="0" animBg="1"/>
      <p:bldP spid="1835122" grpId="0" animBg="1"/>
      <p:bldP spid="1835123" grpId="0" animBg="1"/>
      <p:bldP spid="1835124" grpId="0"/>
      <p:bldP spid="183512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0914"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10: Wrap-Up</a:t>
            </a:r>
          </a:p>
        </p:txBody>
      </p:sp>
      <p:sp>
        <p:nvSpPr>
          <p:cNvPr id="1830915" name="Rectangle 3"/>
          <p:cNvSpPr>
            <a:spLocks noGrp="1" noChangeArrowheads="1"/>
          </p:cNvSpPr>
          <p:nvPr>
            <p:ph type="body" idx="1"/>
          </p:nvPr>
        </p:nvSpPr>
        <p:spPr bwMode="auto">
          <a:xfrm>
            <a:off x="431800" y="1600200"/>
            <a:ext cx="8255000" cy="4800600"/>
          </a:xfrm>
          <a:noFill/>
          <a:ln>
            <a:miter lim="800000"/>
            <a:headEnd/>
            <a:tailEnd/>
          </a:ln>
        </p:spPr>
        <p:txBody>
          <a:bodyPr vert="horz" wrap="square" lIns="91440" tIns="45720" rIns="91440" bIns="45720" numCol="1" anchor="t" anchorCtr="0" compatLnSpc="1">
            <a:prstTxWarp prst="textNoShape">
              <a:avLst/>
            </a:prstTxWarp>
          </a:bodyPr>
          <a:lstStyle/>
          <a:p>
            <a:r>
              <a:rPr lang="en-US" sz="2400"/>
              <a:t>The cost objects define the structure of where the actual costs are posted against</a:t>
            </a:r>
          </a:p>
          <a:p>
            <a:r>
              <a:rPr lang="en-US" sz="2400"/>
              <a:t>Actual costs are reflected first as the primary cost element postings in the Cost Model, then as secondaries as they are assigned/allocated through the cost model</a:t>
            </a:r>
            <a:endParaRPr lang="en-US" sz="2400">
              <a:cs typeface="Times New Roman" pitchFamily="18" charset="0"/>
            </a:endParaRPr>
          </a:p>
          <a:p>
            <a:r>
              <a:rPr lang="en-US" sz="2400">
                <a:cs typeface="Times New Roman" pitchFamily="18" charset="0"/>
              </a:rPr>
              <a:t>Many interfaces to legacy applications will exist to generate the primary postings into the model</a:t>
            </a:r>
          </a:p>
          <a:p>
            <a:pPr>
              <a:spcBef>
                <a:spcPct val="0"/>
              </a:spcBef>
            </a:pPr>
            <a:r>
              <a:rPr lang="en-US" sz="2400">
                <a:cs typeface="Times New Roman" pitchFamily="18" charset="0"/>
              </a:rPr>
              <a:t>As GFEBS releases occur, more and more interfaces will be accommodated for capturing both dollars and non-financial operational measures</a:t>
            </a:r>
          </a:p>
          <a:p>
            <a:pPr>
              <a:spcBef>
                <a:spcPct val="0"/>
              </a:spcBef>
            </a:pPr>
            <a:endParaRPr lang="en-US" sz="2400"/>
          </a:p>
          <a:p>
            <a:pPr>
              <a:spcBef>
                <a:spcPct val="0"/>
              </a:spcBef>
              <a:buFontTx/>
              <a:buNone/>
            </a:pPr>
            <a:endParaRPr lang="en-US" sz="3600"/>
          </a:p>
          <a:p>
            <a:pPr lvl="1">
              <a:buFontTx/>
              <a:buNone/>
            </a:pPr>
            <a:endParaRPr lang="en-US" sz="3200" i="1"/>
          </a:p>
        </p:txBody>
      </p:sp>
      <p:sp>
        <p:nvSpPr>
          <p:cNvPr id="1830916"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D2L10_p7</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Question</a:t>
            </a:r>
          </a:p>
        </p:txBody>
      </p:sp>
      <p:sp>
        <p:nvSpPr>
          <p:cNvPr id="18329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a:t>You survived Day 2? – Congratulations!</a:t>
            </a:r>
          </a:p>
        </p:txBody>
      </p:sp>
      <p:sp>
        <p:nvSpPr>
          <p:cNvPr id="1832964"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D2L10_p8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4253" name="Group 29"/>
          <p:cNvGrpSpPr>
            <a:grpSpLocks/>
          </p:cNvGrpSpPr>
          <p:nvPr/>
        </p:nvGrpSpPr>
        <p:grpSpPr bwMode="auto">
          <a:xfrm>
            <a:off x="5257800" y="1168400"/>
            <a:ext cx="3446463" cy="5416550"/>
            <a:chOff x="3312" y="736"/>
            <a:chExt cx="2171" cy="3412"/>
          </a:xfrm>
        </p:grpSpPr>
        <p:sp>
          <p:nvSpPr>
            <p:cNvPr id="564227" name="Text Box 3"/>
            <p:cNvSpPr txBox="1">
              <a:spLocks noChangeArrowheads="1"/>
            </p:cNvSpPr>
            <p:nvPr/>
          </p:nvSpPr>
          <p:spPr bwMode="auto">
            <a:xfrm>
              <a:off x="3484" y="736"/>
              <a:ext cx="1892" cy="231"/>
            </a:xfrm>
            <a:prstGeom prst="rect">
              <a:avLst/>
            </a:prstGeom>
            <a:noFill/>
            <a:ln w="9525">
              <a:noFill/>
              <a:miter lim="800000"/>
              <a:headEnd/>
              <a:tailEnd/>
            </a:ln>
            <a:effectLst/>
          </p:spPr>
          <p:txBody>
            <a:bodyPr wrap="none">
              <a:spAutoFit/>
            </a:bodyPr>
            <a:lstStyle/>
            <a:p>
              <a:pPr algn="l">
                <a:buClrTx/>
              </a:pPr>
              <a:r>
                <a:rPr lang="en-US" sz="1800" u="sng"/>
                <a:t>BI – Business Intelligence</a:t>
              </a:r>
            </a:p>
          </p:txBody>
        </p:sp>
        <p:sp>
          <p:nvSpPr>
            <p:cNvPr id="564228" name="Text Box 4"/>
            <p:cNvSpPr txBox="1">
              <a:spLocks noChangeArrowheads="1"/>
            </p:cNvSpPr>
            <p:nvPr/>
          </p:nvSpPr>
          <p:spPr bwMode="auto">
            <a:xfrm>
              <a:off x="3408" y="3474"/>
              <a:ext cx="2075" cy="674"/>
            </a:xfrm>
            <a:prstGeom prst="rect">
              <a:avLst/>
            </a:prstGeom>
            <a:noFill/>
            <a:ln w="9525">
              <a:noFill/>
              <a:miter lim="800000"/>
              <a:headEnd/>
              <a:tailEnd/>
            </a:ln>
            <a:effectLst/>
          </p:spPr>
          <p:txBody>
            <a:bodyPr wrap="none">
              <a:spAutoFit/>
            </a:bodyPr>
            <a:lstStyle/>
            <a:p>
              <a:pPr algn="l">
                <a:buClrTx/>
                <a:buFontTx/>
                <a:buChar char="•"/>
              </a:pPr>
              <a:r>
                <a:rPr lang="en-US" sz="1600" b="0"/>
                <a:t>  Optimized for Data Extraction</a:t>
              </a:r>
            </a:p>
            <a:p>
              <a:pPr algn="l">
                <a:buClrTx/>
                <a:buFontTx/>
                <a:buChar char="•"/>
              </a:pPr>
              <a:r>
                <a:rPr lang="en-US" sz="1600" b="0"/>
                <a:t>  Analytical Processing</a:t>
              </a:r>
            </a:p>
            <a:p>
              <a:pPr algn="l">
                <a:buClrTx/>
                <a:buFontTx/>
                <a:buChar char="•"/>
              </a:pPr>
              <a:r>
                <a:rPr lang="en-US" sz="1600" b="0"/>
                <a:t>  Near real-time; trending analysis</a:t>
              </a:r>
            </a:p>
            <a:p>
              <a:pPr algn="l">
                <a:buClrTx/>
                <a:buFontTx/>
                <a:buChar char="•"/>
              </a:pPr>
              <a:r>
                <a:rPr lang="en-US" sz="1600" b="0"/>
                <a:t>  Slice-n-dice reporting (pivot)</a:t>
              </a:r>
            </a:p>
          </p:txBody>
        </p:sp>
        <p:grpSp>
          <p:nvGrpSpPr>
            <p:cNvPr id="564229" name="Group 5"/>
            <p:cNvGrpSpPr>
              <a:grpSpLocks/>
            </p:cNvGrpSpPr>
            <p:nvPr/>
          </p:nvGrpSpPr>
          <p:grpSpPr bwMode="auto">
            <a:xfrm>
              <a:off x="3312" y="1120"/>
              <a:ext cx="2064" cy="2064"/>
              <a:chOff x="3484" y="1056"/>
              <a:chExt cx="1680" cy="1872"/>
            </a:xfrm>
          </p:grpSpPr>
          <p:pic>
            <p:nvPicPr>
              <p:cNvPr id="564230" name="Picture 6"/>
              <p:cNvPicPr>
                <a:picLocks noChangeAspect="1" noChangeArrowheads="1"/>
              </p:cNvPicPr>
              <p:nvPr/>
            </p:nvPicPr>
            <p:blipFill>
              <a:blip r:embed="rId3" cstate="print"/>
              <a:srcRect/>
              <a:stretch>
                <a:fillRect/>
              </a:stretch>
            </p:blipFill>
            <p:spPr bwMode="auto">
              <a:xfrm>
                <a:off x="3664" y="1320"/>
                <a:ext cx="356" cy="360"/>
              </a:xfrm>
              <a:prstGeom prst="rect">
                <a:avLst/>
              </a:prstGeom>
              <a:noFill/>
              <a:ln w="9525">
                <a:noFill/>
                <a:miter lim="800000"/>
                <a:headEnd/>
                <a:tailEnd/>
              </a:ln>
            </p:spPr>
          </p:pic>
          <p:pic>
            <p:nvPicPr>
              <p:cNvPr id="564231" name="Picture 7"/>
              <p:cNvPicPr>
                <a:picLocks noChangeAspect="1" noChangeArrowheads="1"/>
              </p:cNvPicPr>
              <p:nvPr/>
            </p:nvPicPr>
            <p:blipFill>
              <a:blip r:embed="rId3" cstate="print"/>
              <a:srcRect/>
              <a:stretch>
                <a:fillRect/>
              </a:stretch>
            </p:blipFill>
            <p:spPr bwMode="auto">
              <a:xfrm>
                <a:off x="3664" y="1704"/>
                <a:ext cx="356" cy="360"/>
              </a:xfrm>
              <a:prstGeom prst="rect">
                <a:avLst/>
              </a:prstGeom>
              <a:noFill/>
              <a:ln w="9525">
                <a:noFill/>
                <a:miter lim="800000"/>
                <a:headEnd/>
                <a:tailEnd/>
              </a:ln>
            </p:spPr>
          </p:pic>
          <p:pic>
            <p:nvPicPr>
              <p:cNvPr id="564232" name="Picture 8"/>
              <p:cNvPicPr>
                <a:picLocks noChangeAspect="1" noChangeArrowheads="1"/>
              </p:cNvPicPr>
              <p:nvPr/>
            </p:nvPicPr>
            <p:blipFill>
              <a:blip r:embed="rId3" cstate="print"/>
              <a:srcRect/>
              <a:stretch>
                <a:fillRect/>
              </a:stretch>
            </p:blipFill>
            <p:spPr bwMode="auto">
              <a:xfrm>
                <a:off x="3664" y="2094"/>
                <a:ext cx="356" cy="360"/>
              </a:xfrm>
              <a:prstGeom prst="rect">
                <a:avLst/>
              </a:prstGeom>
              <a:noFill/>
              <a:ln w="9525">
                <a:noFill/>
                <a:miter lim="800000"/>
                <a:headEnd/>
                <a:tailEnd/>
              </a:ln>
            </p:spPr>
          </p:pic>
          <p:pic>
            <p:nvPicPr>
              <p:cNvPr id="564233" name="Picture 9"/>
              <p:cNvPicPr>
                <a:picLocks noChangeAspect="1" noChangeArrowheads="1"/>
              </p:cNvPicPr>
              <p:nvPr/>
            </p:nvPicPr>
            <p:blipFill>
              <a:blip r:embed="rId3" cstate="print"/>
              <a:srcRect/>
              <a:stretch>
                <a:fillRect/>
              </a:stretch>
            </p:blipFill>
            <p:spPr bwMode="auto">
              <a:xfrm>
                <a:off x="3662" y="2484"/>
                <a:ext cx="356" cy="360"/>
              </a:xfrm>
              <a:prstGeom prst="rect">
                <a:avLst/>
              </a:prstGeom>
              <a:noFill/>
              <a:ln w="9525">
                <a:noFill/>
                <a:miter lim="800000"/>
                <a:headEnd/>
                <a:tailEnd/>
              </a:ln>
            </p:spPr>
          </p:pic>
          <p:sp>
            <p:nvSpPr>
              <p:cNvPr id="564234" name="AutoShape 10"/>
              <p:cNvSpPr>
                <a:spLocks noChangeArrowheads="1"/>
              </p:cNvSpPr>
              <p:nvPr/>
            </p:nvSpPr>
            <p:spPr bwMode="auto">
              <a:xfrm>
                <a:off x="3484" y="1056"/>
                <a:ext cx="720" cy="1872"/>
              </a:xfrm>
              <a:prstGeom prst="can">
                <a:avLst>
                  <a:gd name="adj" fmla="val 28997"/>
                </a:avLst>
              </a:prstGeom>
              <a:solidFill>
                <a:srgbClr val="3366FF">
                  <a:alpha val="28999"/>
                </a:srgbClr>
              </a:solidFill>
              <a:ln w="9525">
                <a:solidFill>
                  <a:schemeClr val="tx1"/>
                </a:solidFill>
                <a:round/>
                <a:headEnd/>
                <a:tailEnd/>
              </a:ln>
            </p:spPr>
            <p:txBody>
              <a:bodyPr/>
              <a:lstStyle/>
              <a:p>
                <a:endParaRPr lang="en-US"/>
              </a:p>
            </p:txBody>
          </p:sp>
          <p:sp>
            <p:nvSpPr>
              <p:cNvPr id="564235" name="AutoShape 11"/>
              <p:cNvSpPr>
                <a:spLocks noChangeArrowheads="1"/>
              </p:cNvSpPr>
              <p:nvPr/>
            </p:nvSpPr>
            <p:spPr bwMode="auto">
              <a:xfrm>
                <a:off x="4540" y="1152"/>
                <a:ext cx="624" cy="480"/>
              </a:xfrm>
              <a:prstGeom prst="flowChartMultidocument">
                <a:avLst/>
              </a:prstGeom>
              <a:solidFill>
                <a:srgbClr val="3366FF">
                  <a:alpha val="28999"/>
                </a:srgbClr>
              </a:solidFill>
              <a:ln w="9525">
                <a:solidFill>
                  <a:schemeClr val="tx1"/>
                </a:solidFill>
                <a:miter lim="800000"/>
                <a:headEnd/>
                <a:tailEnd/>
              </a:ln>
              <a:effectLst/>
            </p:spPr>
            <p:txBody>
              <a:bodyPr wrap="none" anchor="ctr"/>
              <a:lstStyle/>
              <a:p>
                <a:pPr>
                  <a:buClrTx/>
                </a:pPr>
                <a:r>
                  <a:rPr lang="en-US" sz="1200" b="0"/>
                  <a:t>Cost By</a:t>
                </a:r>
              </a:p>
              <a:p>
                <a:pPr>
                  <a:buClrTx/>
                </a:pPr>
                <a:r>
                  <a:rPr lang="en-US" sz="1200" b="0"/>
                  <a:t>Report</a:t>
                </a:r>
              </a:p>
            </p:txBody>
          </p:sp>
          <p:sp>
            <p:nvSpPr>
              <p:cNvPr id="564236" name="AutoShape 12"/>
              <p:cNvSpPr>
                <a:spLocks noChangeArrowheads="1"/>
              </p:cNvSpPr>
              <p:nvPr/>
            </p:nvSpPr>
            <p:spPr bwMode="auto">
              <a:xfrm>
                <a:off x="4540" y="1776"/>
                <a:ext cx="624" cy="480"/>
              </a:xfrm>
              <a:prstGeom prst="flowChartMultidocument">
                <a:avLst/>
              </a:prstGeom>
              <a:solidFill>
                <a:srgbClr val="3366FF">
                  <a:alpha val="28999"/>
                </a:srgbClr>
              </a:solidFill>
              <a:ln w="9525">
                <a:solidFill>
                  <a:schemeClr val="tx1"/>
                </a:solidFill>
                <a:miter lim="800000"/>
                <a:headEnd/>
                <a:tailEnd/>
              </a:ln>
              <a:effectLst/>
            </p:spPr>
            <p:txBody>
              <a:bodyPr wrap="none" anchor="ctr"/>
              <a:lstStyle/>
              <a:p>
                <a:pPr>
                  <a:buClrTx/>
                </a:pPr>
                <a:r>
                  <a:rPr lang="en-US" sz="1200" b="0"/>
                  <a:t>Unit Cost</a:t>
                </a:r>
              </a:p>
              <a:p>
                <a:pPr>
                  <a:buClrTx/>
                </a:pPr>
                <a:r>
                  <a:rPr lang="en-US" sz="1200" b="0"/>
                  <a:t>Report</a:t>
                </a:r>
              </a:p>
            </p:txBody>
          </p:sp>
          <p:sp>
            <p:nvSpPr>
              <p:cNvPr id="564237" name="AutoShape 13"/>
              <p:cNvSpPr>
                <a:spLocks noChangeArrowheads="1"/>
              </p:cNvSpPr>
              <p:nvPr/>
            </p:nvSpPr>
            <p:spPr bwMode="auto">
              <a:xfrm>
                <a:off x="4540" y="2352"/>
                <a:ext cx="624" cy="480"/>
              </a:xfrm>
              <a:prstGeom prst="flowChartMultidocument">
                <a:avLst/>
              </a:prstGeom>
              <a:solidFill>
                <a:srgbClr val="3366FF">
                  <a:alpha val="28999"/>
                </a:srgbClr>
              </a:solidFill>
              <a:ln w="9525">
                <a:solidFill>
                  <a:schemeClr val="tx1"/>
                </a:solidFill>
                <a:miter lim="800000"/>
                <a:headEnd/>
                <a:tailEnd/>
              </a:ln>
              <a:effectLst/>
            </p:spPr>
            <p:txBody>
              <a:bodyPr wrap="none" anchor="ctr"/>
              <a:lstStyle/>
              <a:p>
                <a:pPr>
                  <a:buClrTx/>
                </a:pPr>
                <a:r>
                  <a:rPr lang="en-US" sz="1200" b="0"/>
                  <a:t>Detailed </a:t>
                </a:r>
              </a:p>
              <a:p>
                <a:pPr>
                  <a:buClrTx/>
                </a:pPr>
                <a:r>
                  <a:rPr lang="en-US" sz="1200" b="0"/>
                  <a:t>Labor</a:t>
                </a:r>
              </a:p>
              <a:p>
                <a:pPr>
                  <a:buClrTx/>
                </a:pPr>
                <a:r>
                  <a:rPr lang="en-US" sz="1200" b="0"/>
                  <a:t>Report</a:t>
                </a:r>
              </a:p>
            </p:txBody>
          </p:sp>
          <p:sp>
            <p:nvSpPr>
              <p:cNvPr id="564238" name="Line 14"/>
              <p:cNvSpPr>
                <a:spLocks noChangeShapeType="1"/>
              </p:cNvSpPr>
              <p:nvPr/>
            </p:nvSpPr>
            <p:spPr bwMode="auto">
              <a:xfrm>
                <a:off x="4204" y="1968"/>
                <a:ext cx="144" cy="0"/>
              </a:xfrm>
              <a:prstGeom prst="line">
                <a:avLst/>
              </a:prstGeom>
              <a:noFill/>
              <a:ln w="9525">
                <a:solidFill>
                  <a:schemeClr val="tx1"/>
                </a:solidFill>
                <a:round/>
                <a:headEnd/>
                <a:tailEnd/>
              </a:ln>
              <a:effectLst/>
            </p:spPr>
            <p:txBody>
              <a:bodyPr/>
              <a:lstStyle/>
              <a:p>
                <a:endParaRPr lang="en-US"/>
              </a:p>
            </p:txBody>
          </p:sp>
          <p:sp>
            <p:nvSpPr>
              <p:cNvPr id="564239" name="Line 15"/>
              <p:cNvSpPr>
                <a:spLocks noChangeShapeType="1"/>
              </p:cNvSpPr>
              <p:nvPr/>
            </p:nvSpPr>
            <p:spPr bwMode="auto">
              <a:xfrm>
                <a:off x="4348" y="1392"/>
                <a:ext cx="0" cy="1200"/>
              </a:xfrm>
              <a:prstGeom prst="line">
                <a:avLst/>
              </a:prstGeom>
              <a:noFill/>
              <a:ln w="9525">
                <a:solidFill>
                  <a:schemeClr val="tx1"/>
                </a:solidFill>
                <a:round/>
                <a:headEnd/>
                <a:tailEnd/>
              </a:ln>
              <a:effectLst/>
            </p:spPr>
            <p:txBody>
              <a:bodyPr/>
              <a:lstStyle/>
              <a:p>
                <a:endParaRPr lang="en-US"/>
              </a:p>
            </p:txBody>
          </p:sp>
          <p:sp>
            <p:nvSpPr>
              <p:cNvPr id="564240" name="Line 16"/>
              <p:cNvSpPr>
                <a:spLocks noChangeShapeType="1"/>
              </p:cNvSpPr>
              <p:nvPr/>
            </p:nvSpPr>
            <p:spPr bwMode="auto">
              <a:xfrm>
                <a:off x="4348" y="1392"/>
                <a:ext cx="192" cy="0"/>
              </a:xfrm>
              <a:prstGeom prst="line">
                <a:avLst/>
              </a:prstGeom>
              <a:noFill/>
              <a:ln w="9525">
                <a:solidFill>
                  <a:schemeClr val="tx1"/>
                </a:solidFill>
                <a:round/>
                <a:headEnd/>
                <a:tailEnd type="triangle" w="med" len="med"/>
              </a:ln>
              <a:effectLst/>
            </p:spPr>
            <p:txBody>
              <a:bodyPr/>
              <a:lstStyle/>
              <a:p>
                <a:endParaRPr lang="en-US"/>
              </a:p>
            </p:txBody>
          </p:sp>
          <p:sp>
            <p:nvSpPr>
              <p:cNvPr id="564241" name="Line 17"/>
              <p:cNvSpPr>
                <a:spLocks noChangeShapeType="1"/>
              </p:cNvSpPr>
              <p:nvPr/>
            </p:nvSpPr>
            <p:spPr bwMode="auto">
              <a:xfrm>
                <a:off x="4348" y="1968"/>
                <a:ext cx="192" cy="0"/>
              </a:xfrm>
              <a:prstGeom prst="line">
                <a:avLst/>
              </a:prstGeom>
              <a:noFill/>
              <a:ln w="9525">
                <a:solidFill>
                  <a:schemeClr val="tx1"/>
                </a:solidFill>
                <a:round/>
                <a:headEnd/>
                <a:tailEnd type="triangle" w="med" len="med"/>
              </a:ln>
              <a:effectLst/>
            </p:spPr>
            <p:txBody>
              <a:bodyPr/>
              <a:lstStyle/>
              <a:p>
                <a:endParaRPr lang="en-US"/>
              </a:p>
            </p:txBody>
          </p:sp>
          <p:sp>
            <p:nvSpPr>
              <p:cNvPr id="564242" name="Line 18"/>
              <p:cNvSpPr>
                <a:spLocks noChangeShapeType="1"/>
              </p:cNvSpPr>
              <p:nvPr/>
            </p:nvSpPr>
            <p:spPr bwMode="auto">
              <a:xfrm>
                <a:off x="4348" y="2592"/>
                <a:ext cx="192" cy="0"/>
              </a:xfrm>
              <a:prstGeom prst="line">
                <a:avLst/>
              </a:prstGeom>
              <a:noFill/>
              <a:ln w="9525">
                <a:solidFill>
                  <a:schemeClr val="tx1"/>
                </a:solidFill>
                <a:round/>
                <a:headEnd/>
                <a:tailEnd type="triangle" w="med" len="med"/>
              </a:ln>
              <a:effectLst/>
            </p:spPr>
            <p:txBody>
              <a:bodyPr/>
              <a:lstStyle/>
              <a:p>
                <a:endParaRPr lang="en-US"/>
              </a:p>
            </p:txBody>
          </p:sp>
        </p:grpSp>
      </p:grpSp>
      <p:grpSp>
        <p:nvGrpSpPr>
          <p:cNvPr id="564252" name="Group 28"/>
          <p:cNvGrpSpPr>
            <a:grpSpLocks/>
          </p:cNvGrpSpPr>
          <p:nvPr/>
        </p:nvGrpSpPr>
        <p:grpSpPr bwMode="auto">
          <a:xfrm>
            <a:off x="381000" y="1168400"/>
            <a:ext cx="4800600" cy="5416550"/>
            <a:chOff x="240" y="736"/>
            <a:chExt cx="3024" cy="3412"/>
          </a:xfrm>
        </p:grpSpPr>
        <p:sp>
          <p:nvSpPr>
            <p:cNvPr id="564226" name="AutoShape 2"/>
            <p:cNvSpPr>
              <a:spLocks noChangeArrowheads="1"/>
            </p:cNvSpPr>
            <p:nvPr/>
          </p:nvSpPr>
          <p:spPr bwMode="auto">
            <a:xfrm rot="5400000">
              <a:off x="1704" y="1768"/>
              <a:ext cx="2304" cy="816"/>
            </a:xfrm>
            <a:prstGeom prst="triangle">
              <a:avLst>
                <a:gd name="adj" fmla="val 50000"/>
              </a:avLst>
            </a:prstGeom>
            <a:gradFill rotWithShape="1">
              <a:gsLst>
                <a:gs pos="0">
                  <a:srgbClr val="6699FF"/>
                </a:gs>
                <a:gs pos="100000">
                  <a:srgbClr val="FFFFE7"/>
                </a:gs>
              </a:gsLst>
              <a:lin ang="5400000" scaled="1"/>
            </a:gradFill>
            <a:ln w="9525">
              <a:solidFill>
                <a:srgbClr val="6699FF"/>
              </a:solidFill>
              <a:miter lim="800000"/>
              <a:headEnd/>
              <a:tailEnd/>
            </a:ln>
            <a:effectLst/>
          </p:spPr>
          <p:txBody>
            <a:bodyPr wrap="none" anchor="ctr"/>
            <a:lstStyle/>
            <a:p>
              <a:endParaRPr lang="en-US"/>
            </a:p>
          </p:txBody>
        </p:sp>
        <p:sp>
          <p:nvSpPr>
            <p:cNvPr id="564243" name="Rectangle 19"/>
            <p:cNvSpPr>
              <a:spLocks noChangeArrowheads="1"/>
            </p:cNvSpPr>
            <p:nvPr/>
          </p:nvSpPr>
          <p:spPr bwMode="auto">
            <a:xfrm>
              <a:off x="576" y="1024"/>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FI</a:t>
              </a:r>
              <a:r>
                <a:rPr lang="en-US" sz="1800" b="0"/>
                <a:t> – </a:t>
              </a:r>
              <a:r>
                <a:rPr lang="en-US" sz="1600" b="0"/>
                <a:t>Financial Acct. &amp; Mgmt.</a:t>
              </a:r>
            </a:p>
          </p:txBody>
        </p:sp>
        <p:sp>
          <p:nvSpPr>
            <p:cNvPr id="564244" name="Rectangle 20"/>
            <p:cNvSpPr>
              <a:spLocks noChangeArrowheads="1"/>
            </p:cNvSpPr>
            <p:nvPr/>
          </p:nvSpPr>
          <p:spPr bwMode="auto">
            <a:xfrm>
              <a:off x="576" y="1408"/>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FM</a:t>
              </a:r>
              <a:r>
                <a:rPr lang="en-US" sz="1800" b="0"/>
                <a:t> – </a:t>
              </a:r>
              <a:r>
                <a:rPr lang="en-US" sz="1600" b="0"/>
                <a:t>Funds Acct. &amp; Mgmt.</a:t>
              </a:r>
            </a:p>
          </p:txBody>
        </p:sp>
        <p:sp>
          <p:nvSpPr>
            <p:cNvPr id="564245" name="Rectangle 21"/>
            <p:cNvSpPr>
              <a:spLocks noChangeArrowheads="1"/>
            </p:cNvSpPr>
            <p:nvPr/>
          </p:nvSpPr>
          <p:spPr bwMode="auto">
            <a:xfrm>
              <a:off x="576" y="1792"/>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CO</a:t>
              </a:r>
              <a:r>
                <a:rPr lang="en-US" sz="1800" b="0"/>
                <a:t> – </a:t>
              </a:r>
              <a:r>
                <a:rPr lang="en-US" sz="1600" b="0"/>
                <a:t>Cost Acct. &amp; Mgmt.</a:t>
              </a:r>
            </a:p>
          </p:txBody>
        </p:sp>
        <p:sp>
          <p:nvSpPr>
            <p:cNvPr id="564246" name="Rectangle 22"/>
            <p:cNvSpPr>
              <a:spLocks noChangeArrowheads="1"/>
            </p:cNvSpPr>
            <p:nvPr/>
          </p:nvSpPr>
          <p:spPr bwMode="auto">
            <a:xfrm>
              <a:off x="576" y="2176"/>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MM</a:t>
              </a:r>
              <a:r>
                <a:rPr lang="en-US" sz="1800" b="0"/>
                <a:t> – </a:t>
              </a:r>
              <a:r>
                <a:rPr lang="en-US" sz="1600" b="0"/>
                <a:t>Materials Mgmt. </a:t>
              </a:r>
            </a:p>
            <a:p>
              <a:pPr algn="l">
                <a:buClrTx/>
              </a:pPr>
              <a:r>
                <a:rPr lang="en-US" sz="1600" b="0"/>
                <a:t>and Procurement</a:t>
              </a:r>
            </a:p>
          </p:txBody>
        </p:sp>
        <p:sp>
          <p:nvSpPr>
            <p:cNvPr id="564247" name="Rectangle 23"/>
            <p:cNvSpPr>
              <a:spLocks noChangeArrowheads="1"/>
            </p:cNvSpPr>
            <p:nvPr/>
          </p:nvSpPr>
          <p:spPr bwMode="auto">
            <a:xfrm>
              <a:off x="576" y="2560"/>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PPE</a:t>
              </a:r>
              <a:r>
                <a:rPr lang="en-US" sz="1800" b="0"/>
                <a:t> – </a:t>
              </a:r>
              <a:r>
                <a:rPr lang="en-US" sz="1600" b="0"/>
                <a:t>Property, Plant &amp; </a:t>
              </a:r>
            </a:p>
            <a:p>
              <a:pPr algn="l">
                <a:buClrTx/>
              </a:pPr>
              <a:r>
                <a:rPr lang="en-US" sz="1600" b="0"/>
                <a:t>Equipment [PM, PS, RE, AA]</a:t>
              </a:r>
            </a:p>
          </p:txBody>
        </p:sp>
        <p:sp>
          <p:nvSpPr>
            <p:cNvPr id="564248" name="Rectangle 24"/>
            <p:cNvSpPr>
              <a:spLocks noChangeArrowheads="1"/>
            </p:cNvSpPr>
            <p:nvPr/>
          </p:nvSpPr>
          <p:spPr bwMode="auto">
            <a:xfrm>
              <a:off x="576" y="2944"/>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SD</a:t>
              </a:r>
              <a:r>
                <a:rPr lang="en-US" sz="1800" b="0"/>
                <a:t> – </a:t>
              </a:r>
              <a:r>
                <a:rPr lang="en-US" sz="1600" b="0"/>
                <a:t>Sales &amp; Reimbursables</a:t>
              </a:r>
            </a:p>
          </p:txBody>
        </p:sp>
        <p:sp>
          <p:nvSpPr>
            <p:cNvPr id="564249" name="Text Box 25"/>
            <p:cNvSpPr txBox="1">
              <a:spLocks noChangeArrowheads="1"/>
            </p:cNvSpPr>
            <p:nvPr/>
          </p:nvSpPr>
          <p:spPr bwMode="auto">
            <a:xfrm>
              <a:off x="240" y="736"/>
              <a:ext cx="2668" cy="231"/>
            </a:xfrm>
            <a:prstGeom prst="rect">
              <a:avLst/>
            </a:prstGeom>
            <a:noFill/>
            <a:ln w="9525">
              <a:noFill/>
              <a:miter lim="800000"/>
              <a:headEnd/>
              <a:tailEnd/>
            </a:ln>
            <a:effectLst/>
          </p:spPr>
          <p:txBody>
            <a:bodyPr wrap="none">
              <a:spAutoFit/>
            </a:bodyPr>
            <a:lstStyle/>
            <a:p>
              <a:pPr algn="l">
                <a:buClrTx/>
              </a:pPr>
              <a:r>
                <a:rPr lang="en-US" sz="1800" u="sng"/>
                <a:t>ECC – Enterprise Central Component</a:t>
              </a:r>
            </a:p>
          </p:txBody>
        </p:sp>
        <p:sp>
          <p:nvSpPr>
            <p:cNvPr id="564250" name="Text Box 26"/>
            <p:cNvSpPr txBox="1">
              <a:spLocks noChangeArrowheads="1"/>
            </p:cNvSpPr>
            <p:nvPr/>
          </p:nvSpPr>
          <p:spPr bwMode="auto">
            <a:xfrm>
              <a:off x="624" y="3474"/>
              <a:ext cx="1669" cy="674"/>
            </a:xfrm>
            <a:prstGeom prst="rect">
              <a:avLst/>
            </a:prstGeom>
            <a:noFill/>
            <a:ln w="9525">
              <a:noFill/>
              <a:miter lim="800000"/>
              <a:headEnd/>
              <a:tailEnd/>
            </a:ln>
            <a:effectLst/>
          </p:spPr>
          <p:txBody>
            <a:bodyPr wrap="none">
              <a:spAutoFit/>
            </a:bodyPr>
            <a:lstStyle/>
            <a:p>
              <a:pPr algn="l">
                <a:buClrTx/>
                <a:buFontTx/>
                <a:buChar char="•"/>
              </a:pPr>
              <a:r>
                <a:rPr lang="en-US" sz="1600" b="0"/>
                <a:t>  Optimized for Data Input</a:t>
              </a:r>
            </a:p>
            <a:p>
              <a:pPr algn="l">
                <a:buClrTx/>
                <a:buFontTx/>
                <a:buChar char="•"/>
              </a:pPr>
              <a:r>
                <a:rPr lang="en-US" sz="1600" b="0"/>
                <a:t>  Transaction Processing</a:t>
              </a:r>
            </a:p>
            <a:p>
              <a:pPr algn="l">
                <a:buClrTx/>
                <a:buFontTx/>
                <a:buChar char="•"/>
              </a:pPr>
              <a:r>
                <a:rPr lang="en-US" sz="1600" b="0"/>
                <a:t>  Real-time; recon analysis</a:t>
              </a:r>
            </a:p>
            <a:p>
              <a:pPr algn="l">
                <a:buClrTx/>
                <a:buFontTx/>
                <a:buChar char="•"/>
              </a:pPr>
              <a:r>
                <a:rPr lang="en-US" sz="1600" b="0"/>
                <a:t>  Structured reporting</a:t>
              </a:r>
            </a:p>
          </p:txBody>
        </p:sp>
      </p:grpSp>
      <p:sp>
        <p:nvSpPr>
          <p:cNvPr id="564251" name="Text Box 27"/>
          <p:cNvSpPr txBox="1">
            <a:spLocks noChangeArrowheads="1"/>
          </p:cNvSpPr>
          <p:nvPr/>
        </p:nvSpPr>
        <p:spPr bwMode="auto">
          <a:xfrm>
            <a:off x="1209675" y="244475"/>
            <a:ext cx="6705600" cy="487363"/>
          </a:xfrm>
          <a:prstGeom prst="rect">
            <a:avLst/>
          </a:prstGeom>
          <a:noFill/>
          <a:ln w="76200" cmpd="tri" algn="ctr">
            <a:noFill/>
            <a:miter lim="800000"/>
            <a:headEnd/>
            <a:tailEnd/>
          </a:ln>
          <a:effectLst/>
        </p:spPr>
        <p:txBody>
          <a:bodyPr lIns="92075" tIns="0" rIns="92075" bIns="0">
            <a:spAutoFit/>
          </a:bodyPr>
          <a:lstStyle/>
          <a:p>
            <a:r>
              <a:rPr lang="en-US"/>
              <a:t>GFEBS System Components</a:t>
            </a:r>
          </a:p>
        </p:txBody>
      </p:sp>
      <p:sp>
        <p:nvSpPr>
          <p:cNvPr id="564254" name="Text Box 30"/>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D2L1_p11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4252"/>
                                        </p:tgtEl>
                                        <p:attrNameLst>
                                          <p:attrName>style.visibility</p:attrName>
                                        </p:attrNameLst>
                                      </p:cBhvr>
                                      <p:to>
                                        <p:strVal val="visible"/>
                                      </p:to>
                                    </p:set>
                                    <p:anim calcmode="lin" valueType="num">
                                      <p:cBhvr additive="base">
                                        <p:cTn id="7" dur="500" fill="hold"/>
                                        <p:tgtEl>
                                          <p:spTgt spid="564252"/>
                                        </p:tgtEl>
                                        <p:attrNameLst>
                                          <p:attrName>ppt_x</p:attrName>
                                        </p:attrNameLst>
                                      </p:cBhvr>
                                      <p:tavLst>
                                        <p:tav tm="0">
                                          <p:val>
                                            <p:strVal val="#ppt_x"/>
                                          </p:val>
                                        </p:tav>
                                        <p:tav tm="100000">
                                          <p:val>
                                            <p:strVal val="#ppt_x"/>
                                          </p:val>
                                        </p:tav>
                                      </p:tavLst>
                                    </p:anim>
                                    <p:anim calcmode="lin" valueType="num">
                                      <p:cBhvr additive="base">
                                        <p:cTn id="8" dur="500" fill="hold"/>
                                        <p:tgtEl>
                                          <p:spTgt spid="5642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64253"/>
                                        </p:tgtEl>
                                        <p:attrNameLst>
                                          <p:attrName>style.visibility</p:attrName>
                                        </p:attrNameLst>
                                      </p:cBhvr>
                                      <p:to>
                                        <p:strVal val="visible"/>
                                      </p:to>
                                    </p:set>
                                    <p:animEffect transition="in" filter="fade">
                                      <p:cBhvr>
                                        <p:cTn id="13" dur="1000"/>
                                        <p:tgtEl>
                                          <p:spTgt spid="564253"/>
                                        </p:tgtEl>
                                      </p:cBhvr>
                                    </p:animEffect>
                                    <p:anim calcmode="lin" valueType="num">
                                      <p:cBhvr>
                                        <p:cTn id="14" dur="1000" fill="hold"/>
                                        <p:tgtEl>
                                          <p:spTgt spid="564253"/>
                                        </p:tgtEl>
                                        <p:attrNameLst>
                                          <p:attrName>ppt_x</p:attrName>
                                        </p:attrNameLst>
                                      </p:cBhvr>
                                      <p:tavLst>
                                        <p:tav tm="0">
                                          <p:val>
                                            <p:strVal val="#ppt_x"/>
                                          </p:val>
                                        </p:tav>
                                        <p:tav tm="100000">
                                          <p:val>
                                            <p:strVal val="#ppt_x"/>
                                          </p:val>
                                        </p:tav>
                                      </p:tavLst>
                                    </p:anim>
                                    <p:anim calcmode="lin" valueType="num">
                                      <p:cBhvr>
                                        <p:cTn id="15" dur="900" decel="100000" fill="hold"/>
                                        <p:tgtEl>
                                          <p:spTgt spid="56425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642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513" name="Rectangle 49"/>
          <p:cNvSpPr>
            <a:spLocks noChangeArrowheads="1"/>
          </p:cNvSpPr>
          <p:nvPr/>
        </p:nvSpPr>
        <p:spPr bwMode="auto">
          <a:xfrm>
            <a:off x="4876800" y="2286000"/>
            <a:ext cx="3657600" cy="2590800"/>
          </a:xfrm>
          <a:prstGeom prst="rect">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342466"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r>
              <a:rPr lang="en-US"/>
              <a:t>Simultaneous Update</a:t>
            </a:r>
          </a:p>
        </p:txBody>
      </p:sp>
      <p:sp>
        <p:nvSpPr>
          <p:cNvPr id="1342511" name="Line 47"/>
          <p:cNvSpPr>
            <a:spLocks noChangeShapeType="1"/>
          </p:cNvSpPr>
          <p:nvPr/>
        </p:nvSpPr>
        <p:spPr bwMode="auto">
          <a:xfrm flipV="1">
            <a:off x="3276600" y="2286000"/>
            <a:ext cx="1600200" cy="167640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342512" name="Line 48"/>
          <p:cNvSpPr>
            <a:spLocks noChangeShapeType="1"/>
          </p:cNvSpPr>
          <p:nvPr/>
        </p:nvSpPr>
        <p:spPr bwMode="auto">
          <a:xfrm>
            <a:off x="3276600" y="3962400"/>
            <a:ext cx="1600200" cy="91440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342540" name="Rectangle 76"/>
          <p:cNvSpPr>
            <a:spLocks noChangeArrowheads="1"/>
          </p:cNvSpPr>
          <p:nvPr/>
        </p:nvSpPr>
        <p:spPr bwMode="auto">
          <a:xfrm>
            <a:off x="685800" y="1746250"/>
            <a:ext cx="2971800" cy="609600"/>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FI</a:t>
            </a:r>
            <a:r>
              <a:rPr lang="en-US" sz="1800" b="0"/>
              <a:t> – </a:t>
            </a:r>
            <a:r>
              <a:rPr lang="en-US" sz="1600" b="0"/>
              <a:t>Financial Acct. &amp; Mgmt.</a:t>
            </a:r>
          </a:p>
        </p:txBody>
      </p:sp>
      <p:sp>
        <p:nvSpPr>
          <p:cNvPr id="1342541" name="Rectangle 77"/>
          <p:cNvSpPr>
            <a:spLocks noChangeArrowheads="1"/>
          </p:cNvSpPr>
          <p:nvPr/>
        </p:nvSpPr>
        <p:spPr bwMode="auto">
          <a:xfrm>
            <a:off x="685800" y="2355850"/>
            <a:ext cx="2971800" cy="609600"/>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FM</a:t>
            </a:r>
            <a:r>
              <a:rPr lang="en-US" sz="1800" b="0"/>
              <a:t> – </a:t>
            </a:r>
            <a:r>
              <a:rPr lang="en-US" sz="1600" b="0"/>
              <a:t>Funds Acct. &amp; Mgmt.</a:t>
            </a:r>
          </a:p>
        </p:txBody>
      </p:sp>
      <p:sp>
        <p:nvSpPr>
          <p:cNvPr id="1342542" name="Rectangle 78"/>
          <p:cNvSpPr>
            <a:spLocks noChangeArrowheads="1"/>
          </p:cNvSpPr>
          <p:nvPr/>
        </p:nvSpPr>
        <p:spPr bwMode="auto">
          <a:xfrm>
            <a:off x="685800" y="2965450"/>
            <a:ext cx="2971800" cy="609600"/>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CO</a:t>
            </a:r>
            <a:r>
              <a:rPr lang="en-US" sz="1800" b="0"/>
              <a:t> – </a:t>
            </a:r>
            <a:r>
              <a:rPr lang="en-US" sz="1600" b="0"/>
              <a:t>Cost Acct. &amp; Mgmt.</a:t>
            </a:r>
          </a:p>
        </p:txBody>
      </p:sp>
      <p:sp>
        <p:nvSpPr>
          <p:cNvPr id="1342543" name="Rectangle 79"/>
          <p:cNvSpPr>
            <a:spLocks noChangeArrowheads="1"/>
          </p:cNvSpPr>
          <p:nvPr/>
        </p:nvSpPr>
        <p:spPr bwMode="auto">
          <a:xfrm>
            <a:off x="685800" y="3575050"/>
            <a:ext cx="2971800" cy="609600"/>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MM</a:t>
            </a:r>
            <a:r>
              <a:rPr lang="en-US" sz="1800" b="0"/>
              <a:t> – </a:t>
            </a:r>
            <a:r>
              <a:rPr lang="en-US" sz="1600" b="0"/>
              <a:t>Materials Mgmt. </a:t>
            </a:r>
          </a:p>
          <a:p>
            <a:pPr algn="l">
              <a:buClrTx/>
            </a:pPr>
            <a:r>
              <a:rPr lang="en-US" sz="1600" b="0"/>
              <a:t>and Procurement</a:t>
            </a:r>
          </a:p>
        </p:txBody>
      </p:sp>
      <p:sp>
        <p:nvSpPr>
          <p:cNvPr id="1342544" name="Rectangle 80"/>
          <p:cNvSpPr>
            <a:spLocks noChangeArrowheads="1"/>
          </p:cNvSpPr>
          <p:nvPr/>
        </p:nvSpPr>
        <p:spPr bwMode="auto">
          <a:xfrm>
            <a:off x="685800" y="4184650"/>
            <a:ext cx="2971800" cy="609600"/>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PPE</a:t>
            </a:r>
            <a:r>
              <a:rPr lang="en-US" sz="1800" b="0"/>
              <a:t> – </a:t>
            </a:r>
            <a:r>
              <a:rPr lang="en-US" sz="1600" b="0"/>
              <a:t>Property, Plant &amp; </a:t>
            </a:r>
          </a:p>
          <a:p>
            <a:pPr algn="l">
              <a:buClrTx/>
            </a:pPr>
            <a:r>
              <a:rPr lang="en-US" sz="1600" b="0"/>
              <a:t>Equipment [PM, PS, RE, AA]</a:t>
            </a:r>
          </a:p>
        </p:txBody>
      </p:sp>
      <p:sp>
        <p:nvSpPr>
          <p:cNvPr id="1342545" name="Rectangle 81"/>
          <p:cNvSpPr>
            <a:spLocks noChangeArrowheads="1"/>
          </p:cNvSpPr>
          <p:nvPr/>
        </p:nvSpPr>
        <p:spPr bwMode="auto">
          <a:xfrm>
            <a:off x="685800" y="4794250"/>
            <a:ext cx="2971800" cy="609600"/>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a:t>SD</a:t>
            </a:r>
            <a:r>
              <a:rPr lang="en-US" sz="1800" b="0"/>
              <a:t> – </a:t>
            </a:r>
            <a:r>
              <a:rPr lang="en-US" sz="1600" b="0"/>
              <a:t>Sales &amp; Reimbursables</a:t>
            </a:r>
          </a:p>
        </p:txBody>
      </p:sp>
      <p:sp>
        <p:nvSpPr>
          <p:cNvPr id="1342546" name="Text Box 82"/>
          <p:cNvSpPr txBox="1">
            <a:spLocks noChangeArrowheads="1"/>
          </p:cNvSpPr>
          <p:nvPr/>
        </p:nvSpPr>
        <p:spPr bwMode="auto">
          <a:xfrm>
            <a:off x="152400" y="1289050"/>
            <a:ext cx="4235450" cy="366713"/>
          </a:xfrm>
          <a:prstGeom prst="rect">
            <a:avLst/>
          </a:prstGeom>
          <a:noFill/>
          <a:ln w="9525">
            <a:noFill/>
            <a:miter lim="800000"/>
            <a:headEnd/>
            <a:tailEnd/>
          </a:ln>
          <a:effectLst/>
        </p:spPr>
        <p:txBody>
          <a:bodyPr wrap="none">
            <a:spAutoFit/>
          </a:bodyPr>
          <a:lstStyle/>
          <a:p>
            <a:pPr algn="l">
              <a:buClrTx/>
            </a:pPr>
            <a:r>
              <a:rPr lang="en-US" sz="1800" u="sng"/>
              <a:t>ECC – Enterprise Central Component</a:t>
            </a:r>
          </a:p>
        </p:txBody>
      </p:sp>
      <p:sp>
        <p:nvSpPr>
          <p:cNvPr id="1342547" name="Text Box 83"/>
          <p:cNvSpPr txBox="1">
            <a:spLocks noChangeArrowheads="1"/>
          </p:cNvSpPr>
          <p:nvPr/>
        </p:nvSpPr>
        <p:spPr bwMode="auto">
          <a:xfrm>
            <a:off x="762000" y="5410200"/>
            <a:ext cx="2649538" cy="1069975"/>
          </a:xfrm>
          <a:prstGeom prst="rect">
            <a:avLst/>
          </a:prstGeom>
          <a:noFill/>
          <a:ln w="9525">
            <a:noFill/>
            <a:miter lim="800000"/>
            <a:headEnd/>
            <a:tailEnd/>
          </a:ln>
          <a:effectLst/>
        </p:spPr>
        <p:txBody>
          <a:bodyPr wrap="none">
            <a:spAutoFit/>
          </a:bodyPr>
          <a:lstStyle/>
          <a:p>
            <a:pPr algn="l">
              <a:buClrTx/>
              <a:buFontTx/>
              <a:buChar char="•"/>
            </a:pPr>
            <a:r>
              <a:rPr lang="en-US" sz="1600" b="0"/>
              <a:t>  Optimized for Data Input</a:t>
            </a:r>
          </a:p>
          <a:p>
            <a:pPr algn="l">
              <a:buClrTx/>
              <a:buFontTx/>
              <a:buChar char="•"/>
            </a:pPr>
            <a:r>
              <a:rPr lang="en-US" sz="1600" b="0"/>
              <a:t>  Transaction Processing</a:t>
            </a:r>
          </a:p>
          <a:p>
            <a:pPr algn="l">
              <a:buClrTx/>
              <a:buFontTx/>
              <a:buChar char="•"/>
            </a:pPr>
            <a:r>
              <a:rPr lang="en-US" sz="1600" b="0"/>
              <a:t>  Real-time; recon analysis</a:t>
            </a:r>
          </a:p>
          <a:p>
            <a:pPr algn="l">
              <a:buClrTx/>
              <a:buFontTx/>
              <a:buChar char="•"/>
            </a:pPr>
            <a:r>
              <a:rPr lang="en-US" sz="1600" b="0"/>
              <a:t>  Structured reporting</a:t>
            </a:r>
          </a:p>
        </p:txBody>
      </p:sp>
      <p:grpSp>
        <p:nvGrpSpPr>
          <p:cNvPr id="1342561" name="Group 97"/>
          <p:cNvGrpSpPr>
            <a:grpSpLocks/>
          </p:cNvGrpSpPr>
          <p:nvPr/>
        </p:nvGrpSpPr>
        <p:grpSpPr bwMode="auto">
          <a:xfrm>
            <a:off x="4829175" y="1600200"/>
            <a:ext cx="1952625" cy="1524000"/>
            <a:chOff x="3042" y="1008"/>
            <a:chExt cx="1230" cy="960"/>
          </a:xfrm>
        </p:grpSpPr>
        <p:sp>
          <p:nvSpPr>
            <p:cNvPr id="1342515" name="AutoShape 51"/>
            <p:cNvSpPr>
              <a:spLocks noChangeArrowheads="1"/>
            </p:cNvSpPr>
            <p:nvPr/>
          </p:nvSpPr>
          <p:spPr bwMode="auto">
            <a:xfrm>
              <a:off x="3312" y="1536"/>
              <a:ext cx="384" cy="432"/>
            </a:xfrm>
            <a:prstGeom prst="flowChartDocument">
              <a:avLst/>
            </a:prstGeom>
            <a:solidFill>
              <a:schemeClr val="bg1"/>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342514" name="Text Box 50"/>
            <p:cNvSpPr txBox="1">
              <a:spLocks noChangeArrowheads="1"/>
            </p:cNvSpPr>
            <p:nvPr/>
          </p:nvSpPr>
          <p:spPr bwMode="auto">
            <a:xfrm>
              <a:off x="3288" y="1632"/>
              <a:ext cx="432" cy="154"/>
            </a:xfrm>
            <a:prstGeom prst="rect">
              <a:avLst/>
            </a:prstGeom>
            <a:noFill/>
            <a:ln w="76200" cmpd="tri" algn="ctr">
              <a:noFill/>
              <a:miter lim="800000"/>
              <a:headEnd/>
              <a:tailEnd/>
            </a:ln>
            <a:effectLst/>
          </p:spPr>
          <p:txBody>
            <a:bodyPr lIns="92075" tIns="0" rIns="92075" bIns="0">
              <a:spAutoFit/>
            </a:bodyPr>
            <a:lstStyle/>
            <a:p>
              <a:pPr>
                <a:spcBef>
                  <a:spcPct val="50000"/>
                </a:spcBef>
              </a:pPr>
              <a:r>
                <a:rPr lang="en-US" sz="1600"/>
                <a:t>PR</a:t>
              </a:r>
            </a:p>
          </p:txBody>
        </p:sp>
        <p:sp>
          <p:nvSpPr>
            <p:cNvPr id="1342553" name="Text Box 89"/>
            <p:cNvSpPr txBox="1">
              <a:spLocks noChangeArrowheads="1"/>
            </p:cNvSpPr>
            <p:nvPr/>
          </p:nvSpPr>
          <p:spPr bwMode="auto">
            <a:xfrm>
              <a:off x="3042" y="1008"/>
              <a:ext cx="1230" cy="594"/>
            </a:xfrm>
            <a:prstGeom prst="rect">
              <a:avLst/>
            </a:prstGeom>
            <a:noFill/>
            <a:ln w="9525">
              <a:noFill/>
              <a:miter lim="800000"/>
              <a:headEnd/>
              <a:tailEnd/>
            </a:ln>
            <a:effectLst/>
          </p:spPr>
          <p:txBody>
            <a:bodyPr wrap="none">
              <a:spAutoFit/>
            </a:bodyPr>
            <a:lstStyle/>
            <a:p>
              <a:pPr marL="236538" indent="-236538" algn="l">
                <a:buClrTx/>
                <a:buFontTx/>
                <a:buChar char="•"/>
                <a:tabLst>
                  <a:tab pos="574675" algn="l"/>
                </a:tabLst>
              </a:pPr>
              <a:r>
                <a:rPr lang="en-US" sz="1400"/>
                <a:t>FI	- None</a:t>
              </a:r>
            </a:p>
            <a:p>
              <a:pPr marL="236538" indent="-236538" algn="l">
                <a:buClrTx/>
                <a:buFontTx/>
                <a:buChar char="•"/>
                <a:tabLst>
                  <a:tab pos="574675" algn="l"/>
                </a:tabLst>
              </a:pPr>
              <a:r>
                <a:rPr lang="en-US" sz="1400"/>
                <a:t>FM	- Commitment</a:t>
              </a:r>
            </a:p>
            <a:p>
              <a:pPr marL="236538" indent="-236538" algn="l">
                <a:buClrTx/>
                <a:buFontTx/>
                <a:buChar char="•"/>
                <a:tabLst>
                  <a:tab pos="574675" algn="l"/>
                </a:tabLst>
              </a:pPr>
              <a:r>
                <a:rPr lang="en-US" sz="1400"/>
                <a:t>CO 	- None</a:t>
              </a:r>
            </a:p>
            <a:p>
              <a:pPr marL="236538" indent="-236538" algn="l">
                <a:buClrTx/>
                <a:tabLst>
                  <a:tab pos="574675" algn="l"/>
                </a:tabLst>
              </a:pPr>
              <a:endParaRPr lang="en-US" sz="1400"/>
            </a:p>
          </p:txBody>
        </p:sp>
      </p:grpSp>
      <p:grpSp>
        <p:nvGrpSpPr>
          <p:cNvPr id="1342562" name="Group 98"/>
          <p:cNvGrpSpPr>
            <a:grpSpLocks/>
          </p:cNvGrpSpPr>
          <p:nvPr/>
        </p:nvGrpSpPr>
        <p:grpSpPr bwMode="auto">
          <a:xfrm>
            <a:off x="6324600" y="1600200"/>
            <a:ext cx="2379663" cy="1524000"/>
            <a:chOff x="3984" y="1008"/>
            <a:chExt cx="1499" cy="960"/>
          </a:xfrm>
        </p:grpSpPr>
        <p:sp>
          <p:nvSpPr>
            <p:cNvPr id="1342516" name="AutoShape 52"/>
            <p:cNvSpPr>
              <a:spLocks noChangeArrowheads="1"/>
            </p:cNvSpPr>
            <p:nvPr/>
          </p:nvSpPr>
          <p:spPr bwMode="auto">
            <a:xfrm>
              <a:off x="3984" y="1632"/>
              <a:ext cx="192" cy="144"/>
            </a:xfrm>
            <a:prstGeom prst="rightArrow">
              <a:avLst>
                <a:gd name="adj1" fmla="val 50000"/>
                <a:gd name="adj2" fmla="val 33333"/>
              </a:avLst>
            </a:prstGeom>
            <a:solidFill>
              <a:srgbClr val="99CCFF"/>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342518" name="AutoShape 54"/>
            <p:cNvSpPr>
              <a:spLocks noChangeArrowheads="1"/>
            </p:cNvSpPr>
            <p:nvPr/>
          </p:nvSpPr>
          <p:spPr bwMode="auto">
            <a:xfrm>
              <a:off x="4440" y="1536"/>
              <a:ext cx="384" cy="432"/>
            </a:xfrm>
            <a:prstGeom prst="flowChartDocument">
              <a:avLst/>
            </a:prstGeom>
            <a:solidFill>
              <a:schemeClr val="bg1"/>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342517" name="Text Box 53"/>
            <p:cNvSpPr txBox="1">
              <a:spLocks noChangeArrowheads="1"/>
            </p:cNvSpPr>
            <p:nvPr/>
          </p:nvSpPr>
          <p:spPr bwMode="auto">
            <a:xfrm>
              <a:off x="4416" y="1632"/>
              <a:ext cx="432" cy="154"/>
            </a:xfrm>
            <a:prstGeom prst="rect">
              <a:avLst/>
            </a:prstGeom>
            <a:noFill/>
            <a:ln w="76200" cmpd="tri" algn="ctr">
              <a:noFill/>
              <a:miter lim="800000"/>
              <a:headEnd/>
              <a:tailEnd/>
            </a:ln>
            <a:effectLst/>
          </p:spPr>
          <p:txBody>
            <a:bodyPr lIns="92075" tIns="0" rIns="92075" bIns="0">
              <a:spAutoFit/>
            </a:bodyPr>
            <a:lstStyle/>
            <a:p>
              <a:pPr>
                <a:spcBef>
                  <a:spcPct val="50000"/>
                </a:spcBef>
              </a:pPr>
              <a:r>
                <a:rPr lang="en-US" sz="1600"/>
                <a:t>PO</a:t>
              </a:r>
            </a:p>
          </p:txBody>
        </p:sp>
        <p:sp>
          <p:nvSpPr>
            <p:cNvPr id="1342554" name="Text Box 90"/>
            <p:cNvSpPr txBox="1">
              <a:spLocks noChangeArrowheads="1"/>
            </p:cNvSpPr>
            <p:nvPr/>
          </p:nvSpPr>
          <p:spPr bwMode="auto">
            <a:xfrm>
              <a:off x="4386" y="1008"/>
              <a:ext cx="1097" cy="594"/>
            </a:xfrm>
            <a:prstGeom prst="rect">
              <a:avLst/>
            </a:prstGeom>
            <a:noFill/>
            <a:ln w="9525">
              <a:noFill/>
              <a:miter lim="800000"/>
              <a:headEnd/>
              <a:tailEnd/>
            </a:ln>
            <a:effectLst/>
          </p:spPr>
          <p:txBody>
            <a:bodyPr wrap="none">
              <a:spAutoFit/>
            </a:bodyPr>
            <a:lstStyle/>
            <a:p>
              <a:pPr marL="236538" indent="-236538" algn="l">
                <a:buClrTx/>
                <a:buFontTx/>
                <a:buChar char="•"/>
                <a:tabLst>
                  <a:tab pos="574675" algn="l"/>
                </a:tabLst>
              </a:pPr>
              <a:r>
                <a:rPr lang="en-US" sz="1400"/>
                <a:t>FI	- None</a:t>
              </a:r>
            </a:p>
            <a:p>
              <a:pPr marL="236538" indent="-236538" algn="l">
                <a:buClrTx/>
                <a:buFontTx/>
                <a:buChar char="•"/>
                <a:tabLst>
                  <a:tab pos="574675" algn="l"/>
                </a:tabLst>
              </a:pPr>
              <a:r>
                <a:rPr lang="en-US" sz="1400"/>
                <a:t>FM	- Obligation</a:t>
              </a:r>
            </a:p>
            <a:p>
              <a:pPr marL="236538" indent="-236538" algn="l">
                <a:buClrTx/>
                <a:buFontTx/>
                <a:buChar char="•"/>
                <a:tabLst>
                  <a:tab pos="574675" algn="l"/>
                </a:tabLst>
              </a:pPr>
              <a:r>
                <a:rPr lang="en-US" sz="1400"/>
                <a:t>CO 	- None</a:t>
              </a:r>
            </a:p>
            <a:p>
              <a:pPr marL="236538" indent="-236538" algn="l">
                <a:buClrTx/>
                <a:tabLst>
                  <a:tab pos="574675" algn="l"/>
                </a:tabLst>
              </a:pPr>
              <a:endParaRPr lang="en-US" sz="1400"/>
            </a:p>
          </p:txBody>
        </p:sp>
      </p:grpSp>
      <p:grpSp>
        <p:nvGrpSpPr>
          <p:cNvPr id="1342565" name="Group 101"/>
          <p:cNvGrpSpPr>
            <a:grpSpLocks/>
          </p:cNvGrpSpPr>
          <p:nvPr/>
        </p:nvGrpSpPr>
        <p:grpSpPr bwMode="auto">
          <a:xfrm>
            <a:off x="6948488" y="3276600"/>
            <a:ext cx="1890712" cy="2543175"/>
            <a:chOff x="4377" y="2064"/>
            <a:chExt cx="1191" cy="1602"/>
          </a:xfrm>
        </p:grpSpPr>
        <p:sp>
          <p:nvSpPr>
            <p:cNvPr id="1342519" name="AutoShape 55"/>
            <p:cNvSpPr>
              <a:spLocks noChangeArrowheads="1"/>
            </p:cNvSpPr>
            <p:nvPr/>
          </p:nvSpPr>
          <p:spPr bwMode="auto">
            <a:xfrm rot="5400000" flipV="1">
              <a:off x="4512" y="2088"/>
              <a:ext cx="192" cy="144"/>
            </a:xfrm>
            <a:prstGeom prst="rightArrow">
              <a:avLst>
                <a:gd name="adj1" fmla="val 50000"/>
                <a:gd name="adj2" fmla="val 33333"/>
              </a:avLst>
            </a:prstGeom>
            <a:solidFill>
              <a:srgbClr val="99CCFF"/>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342521" name="AutoShape 57"/>
            <p:cNvSpPr>
              <a:spLocks noChangeArrowheads="1"/>
            </p:cNvSpPr>
            <p:nvPr/>
          </p:nvSpPr>
          <p:spPr bwMode="auto">
            <a:xfrm>
              <a:off x="4440" y="2400"/>
              <a:ext cx="384" cy="432"/>
            </a:xfrm>
            <a:prstGeom prst="flowChartDocument">
              <a:avLst/>
            </a:prstGeom>
            <a:solidFill>
              <a:schemeClr val="bg1"/>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342520" name="Text Box 56"/>
            <p:cNvSpPr txBox="1">
              <a:spLocks noChangeArrowheads="1"/>
            </p:cNvSpPr>
            <p:nvPr/>
          </p:nvSpPr>
          <p:spPr bwMode="auto">
            <a:xfrm>
              <a:off x="4392" y="2496"/>
              <a:ext cx="432" cy="154"/>
            </a:xfrm>
            <a:prstGeom prst="rect">
              <a:avLst/>
            </a:prstGeom>
            <a:noFill/>
            <a:ln w="76200" cmpd="tri" algn="ctr">
              <a:noFill/>
              <a:miter lim="800000"/>
              <a:headEnd/>
              <a:tailEnd/>
            </a:ln>
            <a:effectLst/>
          </p:spPr>
          <p:txBody>
            <a:bodyPr lIns="92075" tIns="0" rIns="92075" bIns="0">
              <a:spAutoFit/>
            </a:bodyPr>
            <a:lstStyle/>
            <a:p>
              <a:pPr>
                <a:spcBef>
                  <a:spcPct val="50000"/>
                </a:spcBef>
              </a:pPr>
              <a:r>
                <a:rPr lang="en-US" sz="1600"/>
                <a:t>GR</a:t>
              </a:r>
            </a:p>
          </p:txBody>
        </p:sp>
        <p:sp>
          <p:nvSpPr>
            <p:cNvPr id="1342555" name="Text Box 91"/>
            <p:cNvSpPr txBox="1">
              <a:spLocks noChangeArrowheads="1"/>
            </p:cNvSpPr>
            <p:nvPr/>
          </p:nvSpPr>
          <p:spPr bwMode="auto">
            <a:xfrm>
              <a:off x="4377" y="3072"/>
              <a:ext cx="1191" cy="594"/>
            </a:xfrm>
            <a:prstGeom prst="rect">
              <a:avLst/>
            </a:prstGeom>
            <a:noFill/>
            <a:ln w="9525">
              <a:noFill/>
              <a:miter lim="800000"/>
              <a:headEnd/>
              <a:tailEnd/>
            </a:ln>
            <a:effectLst/>
          </p:spPr>
          <p:txBody>
            <a:bodyPr wrap="none">
              <a:spAutoFit/>
            </a:bodyPr>
            <a:lstStyle/>
            <a:p>
              <a:pPr marL="236538" indent="-236538" algn="l">
                <a:buClrTx/>
                <a:buFontTx/>
                <a:buChar char="•"/>
                <a:tabLst>
                  <a:tab pos="574675" algn="l"/>
                </a:tabLst>
              </a:pPr>
              <a:r>
                <a:rPr lang="en-US" sz="1400"/>
                <a:t>FI	- Expense/AP</a:t>
              </a:r>
            </a:p>
            <a:p>
              <a:pPr marL="236538" indent="-236538" algn="l">
                <a:buClrTx/>
                <a:buFontTx/>
                <a:buChar char="•"/>
                <a:tabLst>
                  <a:tab pos="574675" algn="l"/>
                </a:tabLst>
              </a:pPr>
              <a:r>
                <a:rPr lang="en-US" sz="1400"/>
                <a:t>FM	- Expenditure</a:t>
              </a:r>
            </a:p>
            <a:p>
              <a:pPr marL="236538" indent="-236538" algn="l">
                <a:buClrTx/>
                <a:buFontTx/>
                <a:buChar char="•"/>
                <a:tabLst>
                  <a:tab pos="574675" algn="l"/>
                </a:tabLst>
              </a:pPr>
              <a:r>
                <a:rPr lang="en-US" sz="1400"/>
                <a:t>CO 	- Expense</a:t>
              </a:r>
            </a:p>
            <a:p>
              <a:pPr marL="236538" indent="-236538" algn="l">
                <a:buClrTx/>
                <a:tabLst>
                  <a:tab pos="574675" algn="l"/>
                </a:tabLst>
              </a:pPr>
              <a:endParaRPr lang="en-US" sz="1400"/>
            </a:p>
          </p:txBody>
        </p:sp>
      </p:grpSp>
      <p:grpSp>
        <p:nvGrpSpPr>
          <p:cNvPr id="1342566" name="Group 102"/>
          <p:cNvGrpSpPr>
            <a:grpSpLocks/>
          </p:cNvGrpSpPr>
          <p:nvPr/>
        </p:nvGrpSpPr>
        <p:grpSpPr bwMode="auto">
          <a:xfrm>
            <a:off x="4876800" y="3810000"/>
            <a:ext cx="2049463" cy="2009775"/>
            <a:chOff x="3072" y="2400"/>
            <a:chExt cx="1291" cy="1266"/>
          </a:xfrm>
        </p:grpSpPr>
        <p:sp>
          <p:nvSpPr>
            <p:cNvPr id="1342522" name="AutoShape 58"/>
            <p:cNvSpPr>
              <a:spLocks noChangeArrowheads="1"/>
            </p:cNvSpPr>
            <p:nvPr/>
          </p:nvSpPr>
          <p:spPr bwMode="auto">
            <a:xfrm flipH="1">
              <a:off x="3984" y="2544"/>
              <a:ext cx="192" cy="144"/>
            </a:xfrm>
            <a:prstGeom prst="rightArrow">
              <a:avLst>
                <a:gd name="adj1" fmla="val 50000"/>
                <a:gd name="adj2" fmla="val 33333"/>
              </a:avLst>
            </a:prstGeom>
            <a:solidFill>
              <a:srgbClr val="99CCFF"/>
            </a:solidFill>
            <a:ln w="12700" algn="ctr">
              <a:solidFill>
                <a:schemeClr val="tx1"/>
              </a:solidFill>
              <a:miter lim="800000"/>
              <a:headEnd/>
              <a:tailEnd/>
            </a:ln>
            <a:effectLst/>
          </p:spPr>
          <p:txBody>
            <a:bodyPr wrap="none" lIns="92075" tIns="0" rIns="92075" bIns="0" anchor="ctr">
              <a:spAutoFit/>
            </a:bodyPr>
            <a:lstStyle/>
            <a:p>
              <a:endParaRPr lang="en-US"/>
            </a:p>
          </p:txBody>
        </p:sp>
        <p:grpSp>
          <p:nvGrpSpPr>
            <p:cNvPr id="1342564" name="Group 100"/>
            <p:cNvGrpSpPr>
              <a:grpSpLocks/>
            </p:cNvGrpSpPr>
            <p:nvPr/>
          </p:nvGrpSpPr>
          <p:grpSpPr bwMode="auto">
            <a:xfrm>
              <a:off x="3072" y="2400"/>
              <a:ext cx="1291" cy="1266"/>
              <a:chOff x="3072" y="2400"/>
              <a:chExt cx="1291" cy="1266"/>
            </a:xfrm>
          </p:grpSpPr>
          <p:sp>
            <p:nvSpPr>
              <p:cNvPr id="1342550" name="AutoShape 86"/>
              <p:cNvSpPr>
                <a:spLocks noChangeArrowheads="1"/>
              </p:cNvSpPr>
              <p:nvPr/>
            </p:nvSpPr>
            <p:spPr bwMode="auto">
              <a:xfrm>
                <a:off x="3312" y="2400"/>
                <a:ext cx="384" cy="432"/>
              </a:xfrm>
              <a:prstGeom prst="flowChartDocument">
                <a:avLst/>
              </a:prstGeom>
              <a:solidFill>
                <a:schemeClr val="bg1"/>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342551" name="Text Box 87"/>
              <p:cNvSpPr txBox="1">
                <a:spLocks noChangeArrowheads="1"/>
              </p:cNvSpPr>
              <p:nvPr/>
            </p:nvSpPr>
            <p:spPr bwMode="auto">
              <a:xfrm>
                <a:off x="3312" y="2496"/>
                <a:ext cx="432" cy="154"/>
              </a:xfrm>
              <a:prstGeom prst="rect">
                <a:avLst/>
              </a:prstGeom>
              <a:noFill/>
              <a:ln w="76200" cmpd="tri" algn="ctr">
                <a:noFill/>
                <a:miter lim="800000"/>
                <a:headEnd/>
                <a:tailEnd/>
              </a:ln>
              <a:effectLst/>
            </p:spPr>
            <p:txBody>
              <a:bodyPr lIns="92075" tIns="0" rIns="92075" bIns="0">
                <a:spAutoFit/>
              </a:bodyPr>
              <a:lstStyle/>
              <a:p>
                <a:pPr>
                  <a:spcBef>
                    <a:spcPct val="50000"/>
                  </a:spcBef>
                </a:pPr>
                <a:r>
                  <a:rPr lang="en-US" sz="1600"/>
                  <a:t>Pay</a:t>
                </a:r>
              </a:p>
            </p:txBody>
          </p:sp>
          <p:sp>
            <p:nvSpPr>
              <p:cNvPr id="1342556" name="Text Box 92"/>
              <p:cNvSpPr txBox="1">
                <a:spLocks noChangeArrowheads="1"/>
              </p:cNvSpPr>
              <p:nvPr/>
            </p:nvSpPr>
            <p:spPr bwMode="auto">
              <a:xfrm>
                <a:off x="3072" y="3072"/>
                <a:ext cx="1291" cy="594"/>
              </a:xfrm>
              <a:prstGeom prst="rect">
                <a:avLst/>
              </a:prstGeom>
              <a:noFill/>
              <a:ln w="9525">
                <a:noFill/>
                <a:miter lim="800000"/>
                <a:headEnd/>
                <a:tailEnd/>
              </a:ln>
              <a:effectLst/>
            </p:spPr>
            <p:txBody>
              <a:bodyPr wrap="none">
                <a:spAutoFit/>
              </a:bodyPr>
              <a:lstStyle/>
              <a:p>
                <a:pPr marL="236538" indent="-236538" algn="l">
                  <a:buClrTx/>
                  <a:buFontTx/>
                  <a:buChar char="•"/>
                  <a:tabLst>
                    <a:tab pos="574675" algn="l"/>
                  </a:tabLst>
                </a:pPr>
                <a:r>
                  <a:rPr lang="en-US" sz="1400"/>
                  <a:t>FI	- AP/Cash</a:t>
                </a:r>
              </a:p>
              <a:p>
                <a:pPr marL="236538" indent="-236538" algn="l">
                  <a:buClrTx/>
                  <a:buFontTx/>
                  <a:buChar char="•"/>
                  <a:tabLst>
                    <a:tab pos="574675" algn="l"/>
                  </a:tabLst>
                </a:pPr>
                <a:r>
                  <a:rPr lang="en-US" sz="1400"/>
                  <a:t>FM	- Disbursement</a:t>
                </a:r>
              </a:p>
              <a:p>
                <a:pPr marL="236538" indent="-236538" algn="l">
                  <a:buClrTx/>
                  <a:buFontTx/>
                  <a:buChar char="•"/>
                  <a:tabLst>
                    <a:tab pos="574675" algn="l"/>
                  </a:tabLst>
                </a:pPr>
                <a:r>
                  <a:rPr lang="en-US" sz="1400"/>
                  <a:t>CO 	- None</a:t>
                </a:r>
              </a:p>
              <a:p>
                <a:pPr marL="236538" indent="-236538" algn="l">
                  <a:buClrTx/>
                  <a:tabLst>
                    <a:tab pos="574675" algn="l"/>
                  </a:tabLst>
                </a:pPr>
                <a:endParaRPr lang="en-US" sz="1400"/>
              </a:p>
            </p:txBody>
          </p:sp>
        </p:grpSp>
      </p:grpSp>
      <p:sp>
        <p:nvSpPr>
          <p:cNvPr id="1342567" name="Text Box 103"/>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D2L1_p12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42561"/>
                                        </p:tgtEl>
                                        <p:attrNameLst>
                                          <p:attrName>style.visibility</p:attrName>
                                        </p:attrNameLst>
                                      </p:cBhvr>
                                      <p:to>
                                        <p:strVal val="visible"/>
                                      </p:to>
                                    </p:set>
                                    <p:anim calcmode="lin" valueType="num">
                                      <p:cBhvr additive="base">
                                        <p:cTn id="7" dur="1000" fill="hold"/>
                                        <p:tgtEl>
                                          <p:spTgt spid="1342561"/>
                                        </p:tgtEl>
                                        <p:attrNameLst>
                                          <p:attrName>ppt_x</p:attrName>
                                        </p:attrNameLst>
                                      </p:cBhvr>
                                      <p:tavLst>
                                        <p:tav tm="0">
                                          <p:val>
                                            <p:strVal val="0-#ppt_w/2"/>
                                          </p:val>
                                        </p:tav>
                                        <p:tav tm="100000">
                                          <p:val>
                                            <p:strVal val="#ppt_x"/>
                                          </p:val>
                                        </p:tav>
                                      </p:tavLst>
                                    </p:anim>
                                    <p:anim calcmode="lin" valueType="num">
                                      <p:cBhvr additive="base">
                                        <p:cTn id="8" dur="1000" fill="hold"/>
                                        <p:tgtEl>
                                          <p:spTgt spid="134256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342562"/>
                                        </p:tgtEl>
                                        <p:attrNameLst>
                                          <p:attrName>style.visibility</p:attrName>
                                        </p:attrNameLst>
                                      </p:cBhvr>
                                      <p:to>
                                        <p:strVal val="visible"/>
                                      </p:to>
                                    </p:set>
                                    <p:anim calcmode="lin" valueType="num">
                                      <p:cBhvr additive="base">
                                        <p:cTn id="13" dur="1000" fill="hold"/>
                                        <p:tgtEl>
                                          <p:spTgt spid="1342562"/>
                                        </p:tgtEl>
                                        <p:attrNameLst>
                                          <p:attrName>ppt_x</p:attrName>
                                        </p:attrNameLst>
                                      </p:cBhvr>
                                      <p:tavLst>
                                        <p:tav tm="0">
                                          <p:val>
                                            <p:strVal val="1+#ppt_w/2"/>
                                          </p:val>
                                        </p:tav>
                                        <p:tav tm="100000">
                                          <p:val>
                                            <p:strVal val="#ppt_x"/>
                                          </p:val>
                                        </p:tav>
                                      </p:tavLst>
                                    </p:anim>
                                    <p:anim calcmode="lin" valueType="num">
                                      <p:cBhvr additive="base">
                                        <p:cTn id="14" dur="1000" fill="hold"/>
                                        <p:tgtEl>
                                          <p:spTgt spid="134256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2565"/>
                                        </p:tgtEl>
                                        <p:attrNameLst>
                                          <p:attrName>style.visibility</p:attrName>
                                        </p:attrNameLst>
                                      </p:cBhvr>
                                      <p:to>
                                        <p:strVal val="visible"/>
                                      </p:to>
                                    </p:set>
                                    <p:anim calcmode="lin" valueType="num">
                                      <p:cBhvr additive="base">
                                        <p:cTn id="19" dur="1000" fill="hold"/>
                                        <p:tgtEl>
                                          <p:spTgt spid="1342565"/>
                                        </p:tgtEl>
                                        <p:attrNameLst>
                                          <p:attrName>ppt_x</p:attrName>
                                        </p:attrNameLst>
                                      </p:cBhvr>
                                      <p:tavLst>
                                        <p:tav tm="0">
                                          <p:val>
                                            <p:strVal val="#ppt_x"/>
                                          </p:val>
                                        </p:tav>
                                        <p:tav tm="100000">
                                          <p:val>
                                            <p:strVal val="#ppt_x"/>
                                          </p:val>
                                        </p:tav>
                                      </p:tavLst>
                                    </p:anim>
                                    <p:anim calcmode="lin" valueType="num">
                                      <p:cBhvr additive="base">
                                        <p:cTn id="20" dur="1000" fill="hold"/>
                                        <p:tgtEl>
                                          <p:spTgt spid="13425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342566"/>
                                        </p:tgtEl>
                                        <p:attrNameLst>
                                          <p:attrName>style.visibility</p:attrName>
                                        </p:attrNameLst>
                                      </p:cBhvr>
                                      <p:to>
                                        <p:strVal val="visible"/>
                                      </p:to>
                                    </p:set>
                                    <p:animEffect transition="in" filter="fade">
                                      <p:cBhvr>
                                        <p:cTn id="25" dur="1000"/>
                                        <p:tgtEl>
                                          <p:spTgt spid="1342566"/>
                                        </p:tgtEl>
                                      </p:cBhvr>
                                    </p:animEffect>
                                    <p:anim calcmode="lin" valueType="num">
                                      <p:cBhvr>
                                        <p:cTn id="26" dur="1000" fill="hold"/>
                                        <p:tgtEl>
                                          <p:spTgt spid="1342566"/>
                                        </p:tgtEl>
                                        <p:attrNameLst>
                                          <p:attrName>ppt_x</p:attrName>
                                        </p:attrNameLst>
                                      </p:cBhvr>
                                      <p:tavLst>
                                        <p:tav tm="0">
                                          <p:val>
                                            <p:strVal val="#ppt_x"/>
                                          </p:val>
                                        </p:tav>
                                        <p:tav tm="100000">
                                          <p:val>
                                            <p:strVal val="#ppt_x"/>
                                          </p:val>
                                        </p:tav>
                                      </p:tavLst>
                                    </p:anim>
                                    <p:anim calcmode="lin" valueType="num">
                                      <p:cBhvr>
                                        <p:cTn id="27" dur="900" decel="100000" fill="hold"/>
                                        <p:tgtEl>
                                          <p:spTgt spid="134256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425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1: Wrap-Up</a:t>
            </a:r>
          </a:p>
        </p:txBody>
      </p:sp>
      <p:sp>
        <p:nvSpPr>
          <p:cNvPr id="1576963"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r>
              <a:rPr lang="en-US" sz="2800"/>
              <a:t>An ERP is an enabler to Cost Management “Culture” by providing the technology necessary </a:t>
            </a:r>
          </a:p>
          <a:p>
            <a:r>
              <a:rPr lang="en-US" sz="2800"/>
              <a:t>The Army Cost Model is being designed into GFEBS which utilizes the SAP ERP application</a:t>
            </a:r>
          </a:p>
          <a:p>
            <a:r>
              <a:rPr lang="en-US" sz="2800"/>
              <a:t>The ERP application has a transactional component and an analytical component</a:t>
            </a:r>
          </a:p>
          <a:p>
            <a:r>
              <a:rPr lang="en-US" sz="2800"/>
              <a:t>The transactional component has real-time integration for the various value streams/modules</a:t>
            </a:r>
          </a:p>
          <a:p>
            <a:pPr lvl="1">
              <a:buFontTx/>
              <a:buNone/>
            </a:pPr>
            <a:endParaRPr lang="en-US" sz="2400" i="1"/>
          </a:p>
        </p:txBody>
      </p:sp>
      <p:sp>
        <p:nvSpPr>
          <p:cNvPr id="1576964"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D2L1_p13</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sz="3600"/>
              <a:t>Lesson 2: Costing Conceptual Design</a:t>
            </a:r>
          </a:p>
        </p:txBody>
      </p:sp>
      <p:sp>
        <p:nvSpPr>
          <p:cNvPr id="1632259" name="Rectangle 3"/>
          <p:cNvSpPr>
            <a:spLocks noGrp="1" noChangeArrowheads="1"/>
          </p:cNvSpPr>
          <p:nvPr>
            <p:ph type="body" idx="1"/>
          </p:nvPr>
        </p:nvSpPr>
        <p:spPr bwMode="auto">
          <a:xfrm>
            <a:off x="457200" y="1524000"/>
            <a:ext cx="8229600" cy="3733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the approach to developing the costing conceptual design to support the Cost Management Process using the GFEBS ERP application.</a:t>
            </a:r>
          </a:p>
        </p:txBody>
      </p:sp>
      <p:sp>
        <p:nvSpPr>
          <p:cNvPr id="163226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D2L2_p1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ChangeArrowheads="1"/>
          </p:cNvSpPr>
          <p:nvPr/>
        </p:nvSpPr>
        <p:spPr bwMode="auto">
          <a:xfrm>
            <a:off x="1219200" y="228600"/>
            <a:ext cx="6705600" cy="549275"/>
          </a:xfrm>
          <a:prstGeom prst="rect">
            <a:avLst/>
          </a:prstGeom>
          <a:noFill/>
          <a:ln w="76200" cmpd="tri" algn="ctr">
            <a:noFill/>
            <a:miter lim="800000"/>
            <a:headEnd/>
            <a:tailEnd/>
          </a:ln>
          <a:effectLst/>
        </p:spPr>
        <p:txBody>
          <a:bodyPr lIns="92075" tIns="0" rIns="92075" bIns="0">
            <a:spAutoFit/>
          </a:bodyPr>
          <a:lstStyle/>
          <a:p>
            <a:r>
              <a:rPr lang="en-US" sz="3600"/>
              <a:t>Costing Conceptual Design</a:t>
            </a:r>
          </a:p>
        </p:txBody>
      </p:sp>
      <p:grpSp>
        <p:nvGrpSpPr>
          <p:cNvPr id="1634307" name="Group 3"/>
          <p:cNvGrpSpPr>
            <a:grpSpLocks/>
          </p:cNvGrpSpPr>
          <p:nvPr/>
        </p:nvGrpSpPr>
        <p:grpSpPr bwMode="auto">
          <a:xfrm>
            <a:off x="1066800" y="5622925"/>
            <a:ext cx="7848600" cy="1082675"/>
            <a:chOff x="672" y="3542"/>
            <a:chExt cx="4944" cy="682"/>
          </a:xfrm>
        </p:grpSpPr>
        <p:grpSp>
          <p:nvGrpSpPr>
            <p:cNvPr id="1634308" name="Group 4"/>
            <p:cNvGrpSpPr>
              <a:grpSpLocks/>
            </p:cNvGrpSpPr>
            <p:nvPr/>
          </p:nvGrpSpPr>
          <p:grpSpPr bwMode="auto">
            <a:xfrm>
              <a:off x="672" y="3552"/>
              <a:ext cx="2339" cy="672"/>
              <a:chOff x="0" y="2821"/>
              <a:chExt cx="5760" cy="1493"/>
            </a:xfrm>
          </p:grpSpPr>
          <p:sp>
            <p:nvSpPr>
              <p:cNvPr id="1634309" name="Rectangle 5"/>
              <p:cNvSpPr>
                <a:spLocks noChangeArrowheads="1"/>
              </p:cNvSpPr>
              <p:nvPr/>
            </p:nvSpPr>
            <p:spPr bwMode="auto">
              <a:xfrm>
                <a:off x="0" y="2928"/>
                <a:ext cx="5760" cy="528"/>
              </a:xfrm>
              <a:prstGeom prst="rect">
                <a:avLst/>
              </a:prstGeom>
              <a:solidFill>
                <a:schemeClr val="bg1"/>
              </a:solidFill>
              <a:ln w="9525">
                <a:noFill/>
                <a:miter lim="800000"/>
                <a:headEnd/>
                <a:tailEnd/>
              </a:ln>
              <a:effectLst/>
            </p:spPr>
            <p:txBody>
              <a:bodyPr wrap="none" anchor="ctr"/>
              <a:lstStyle/>
              <a:p>
                <a:endParaRPr lang="en-US"/>
              </a:p>
            </p:txBody>
          </p:sp>
          <p:sp>
            <p:nvSpPr>
              <p:cNvPr id="1634310" name="AutoShape 6"/>
              <p:cNvSpPr>
                <a:spLocks noChangeArrowheads="1"/>
              </p:cNvSpPr>
              <p:nvPr/>
            </p:nvSpPr>
            <p:spPr bwMode="auto">
              <a:xfrm>
                <a:off x="48" y="2821"/>
                <a:ext cx="5616" cy="1451"/>
              </a:xfrm>
              <a:prstGeom prst="wedgeRectCallout">
                <a:avLst>
                  <a:gd name="adj1" fmla="val -31231"/>
                  <a:gd name="adj2" fmla="val -50324"/>
                </a:avLst>
              </a:prstGeom>
              <a:solidFill>
                <a:schemeClr val="bg1"/>
              </a:solidFill>
              <a:ln w="9525">
                <a:solidFill>
                  <a:schemeClr val="tx1"/>
                </a:solidFill>
                <a:miter lim="800000"/>
                <a:headEnd/>
                <a:tailEnd/>
              </a:ln>
              <a:effectLst/>
            </p:spPr>
            <p:txBody>
              <a:bodyPr/>
              <a:lstStyle/>
              <a:p>
                <a:pPr>
                  <a:buClrTx/>
                </a:pPr>
                <a:endParaRPr lang="en-US" sz="1800" b="0"/>
              </a:p>
            </p:txBody>
          </p:sp>
          <p:grpSp>
            <p:nvGrpSpPr>
              <p:cNvPr id="1634311" name="Group 7"/>
              <p:cNvGrpSpPr>
                <a:grpSpLocks/>
              </p:cNvGrpSpPr>
              <p:nvPr/>
            </p:nvGrpSpPr>
            <p:grpSpPr bwMode="auto">
              <a:xfrm>
                <a:off x="147" y="3701"/>
                <a:ext cx="5373" cy="613"/>
                <a:chOff x="147" y="3621"/>
                <a:chExt cx="5373" cy="647"/>
              </a:xfrm>
            </p:grpSpPr>
            <p:sp>
              <p:nvSpPr>
                <p:cNvPr id="1634312" name="Rectangle 8"/>
                <p:cNvSpPr>
                  <a:spLocks noChangeArrowheads="1"/>
                </p:cNvSpPr>
                <p:nvPr/>
              </p:nvSpPr>
              <p:spPr bwMode="auto">
                <a:xfrm>
                  <a:off x="1152" y="3825"/>
                  <a:ext cx="4368" cy="220"/>
                </a:xfrm>
                <a:prstGeom prst="rect">
                  <a:avLst/>
                </a:prstGeom>
                <a:solidFill>
                  <a:srgbClr val="CC0000"/>
                </a:solidFill>
                <a:ln w="12700" algn="ctr">
                  <a:solidFill>
                    <a:schemeClr val="bg1"/>
                  </a:solidFill>
                  <a:miter lim="800000"/>
                  <a:headEnd/>
                  <a:tailEnd/>
                </a:ln>
                <a:effectLst/>
              </p:spPr>
              <p:txBody>
                <a:bodyPr lIns="92075" tIns="0" rIns="92075" bIns="0" anchor="ctr">
                  <a:spAutoFit/>
                </a:bodyPr>
                <a:lstStyle/>
                <a:p>
                  <a:r>
                    <a:rPr lang="en-US" sz="900" b="0">
                      <a:solidFill>
                        <a:schemeClr val="bg1"/>
                      </a:solidFill>
                      <a:latin typeface="Tahoma" pitchFamily="34" charset="0"/>
                    </a:rPr>
                    <a:t>Budget Accounting</a:t>
                  </a:r>
                </a:p>
              </p:txBody>
            </p:sp>
            <p:sp>
              <p:nvSpPr>
                <p:cNvPr id="1634313" name="AutoShape 9"/>
                <p:cNvSpPr>
                  <a:spLocks noChangeArrowheads="1"/>
                </p:cNvSpPr>
                <p:nvPr/>
              </p:nvSpPr>
              <p:spPr bwMode="auto">
                <a:xfrm>
                  <a:off x="147" y="3621"/>
                  <a:ext cx="911" cy="64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algn="ctr">
                  <a:solidFill>
                    <a:schemeClr val="tx1"/>
                  </a:solidFill>
                  <a:miter lim="800000"/>
                  <a:headEnd/>
                  <a:tailEnd/>
                </a:ln>
                <a:effectLst/>
              </p:spPr>
              <p:txBody>
                <a:bodyPr lIns="92075" tIns="0" rIns="92075" bIns="0" anchor="ctr">
                  <a:spAutoFit/>
                </a:bodyPr>
                <a:lstStyle/>
                <a:p>
                  <a:r>
                    <a:rPr lang="en-US" sz="700">
                      <a:solidFill>
                        <a:schemeClr val="bg1"/>
                      </a:solidFill>
                    </a:rPr>
                    <a:t>Public Sector</a:t>
                  </a:r>
                </a:p>
              </p:txBody>
            </p:sp>
          </p:grpSp>
          <p:pic>
            <p:nvPicPr>
              <p:cNvPr id="1634314" name="Picture 10"/>
              <p:cNvPicPr>
                <a:picLocks noChangeAspect="1" noChangeArrowheads="1"/>
              </p:cNvPicPr>
              <p:nvPr/>
            </p:nvPicPr>
            <p:blipFill>
              <a:blip r:embed="rId3" cstate="print"/>
              <a:srcRect l="11719" t="33934" r="12500" b="57544"/>
              <a:stretch>
                <a:fillRect/>
              </a:stretch>
            </p:blipFill>
            <p:spPr bwMode="auto">
              <a:xfrm>
                <a:off x="48" y="3312"/>
                <a:ext cx="5522" cy="422"/>
              </a:xfrm>
              <a:prstGeom prst="rect">
                <a:avLst/>
              </a:prstGeom>
              <a:noFill/>
              <a:ln w="9525">
                <a:noFill/>
                <a:miter lim="800000"/>
                <a:headEnd/>
                <a:tailEnd/>
              </a:ln>
              <a:effectLst/>
            </p:spPr>
          </p:pic>
          <p:sp>
            <p:nvSpPr>
              <p:cNvPr id="1634315" name="Rectangle 11"/>
              <p:cNvSpPr>
                <a:spLocks noChangeArrowheads="1"/>
              </p:cNvSpPr>
              <p:nvPr/>
            </p:nvSpPr>
            <p:spPr bwMode="auto">
              <a:xfrm>
                <a:off x="48" y="2976"/>
                <a:ext cx="5616" cy="201"/>
              </a:xfrm>
              <a:prstGeom prst="rect">
                <a:avLst/>
              </a:prstGeom>
              <a:solidFill>
                <a:schemeClr val="accent2"/>
              </a:solidFill>
              <a:ln w="9525">
                <a:solidFill>
                  <a:schemeClr val="tx1"/>
                </a:solidFill>
                <a:miter lim="800000"/>
                <a:headEnd/>
                <a:tailEnd/>
              </a:ln>
              <a:effectLst/>
            </p:spPr>
            <p:txBody>
              <a:bodyPr wrap="none" anchor="ctr"/>
              <a:lstStyle/>
              <a:p>
                <a:pPr>
                  <a:buClrTx/>
                </a:pPr>
                <a:r>
                  <a:rPr lang="en-US" sz="1000" b="0">
                    <a:solidFill>
                      <a:schemeClr val="bg1"/>
                    </a:solidFill>
                  </a:rPr>
                  <a:t>End User Presentation Layer</a:t>
                </a:r>
              </a:p>
            </p:txBody>
          </p:sp>
          <p:sp>
            <p:nvSpPr>
              <p:cNvPr id="1634316" name="Line 12"/>
              <p:cNvSpPr>
                <a:spLocks noChangeShapeType="1"/>
              </p:cNvSpPr>
              <p:nvPr/>
            </p:nvSpPr>
            <p:spPr bwMode="auto">
              <a:xfrm>
                <a:off x="48" y="3313"/>
                <a:ext cx="5429" cy="0"/>
              </a:xfrm>
              <a:prstGeom prst="line">
                <a:avLst/>
              </a:prstGeom>
              <a:noFill/>
              <a:ln w="76200">
                <a:solidFill>
                  <a:schemeClr val="tx1"/>
                </a:solidFill>
                <a:round/>
                <a:headEnd/>
                <a:tailEnd type="triangle" w="med" len="med"/>
              </a:ln>
              <a:effectLst/>
            </p:spPr>
            <p:txBody>
              <a:bodyPr/>
              <a:lstStyle/>
              <a:p>
                <a:endParaRPr lang="en-US"/>
              </a:p>
            </p:txBody>
          </p:sp>
        </p:grpSp>
        <p:sp>
          <p:nvSpPr>
            <p:cNvPr id="1634317" name="Text Box 13"/>
            <p:cNvSpPr txBox="1">
              <a:spLocks noChangeArrowheads="1"/>
            </p:cNvSpPr>
            <p:nvPr/>
          </p:nvSpPr>
          <p:spPr bwMode="auto">
            <a:xfrm>
              <a:off x="3185" y="3542"/>
              <a:ext cx="2431" cy="346"/>
            </a:xfrm>
            <a:prstGeom prst="rect">
              <a:avLst/>
            </a:prstGeom>
            <a:noFill/>
            <a:ln w="12700" algn="ctr">
              <a:noFill/>
              <a:miter lim="800000"/>
              <a:headEnd/>
              <a:tailEnd/>
            </a:ln>
            <a:effectLst/>
          </p:spPr>
          <p:txBody>
            <a:bodyPr lIns="92075" tIns="0" rIns="92075" bIns="0">
              <a:spAutoFit/>
            </a:bodyPr>
            <a:lstStyle/>
            <a:p>
              <a:r>
                <a:rPr lang="en-US" sz="1800"/>
                <a:t>Where the information is entered, stored, used, and presented</a:t>
              </a:r>
            </a:p>
          </p:txBody>
        </p:sp>
      </p:grpSp>
      <p:grpSp>
        <p:nvGrpSpPr>
          <p:cNvPr id="1634318" name="Group 14"/>
          <p:cNvGrpSpPr>
            <a:grpSpLocks/>
          </p:cNvGrpSpPr>
          <p:nvPr/>
        </p:nvGrpSpPr>
        <p:grpSpPr bwMode="auto">
          <a:xfrm>
            <a:off x="1773238" y="3429000"/>
            <a:ext cx="7065962" cy="2057400"/>
            <a:chOff x="1117" y="2160"/>
            <a:chExt cx="4451" cy="1296"/>
          </a:xfrm>
        </p:grpSpPr>
        <p:grpSp>
          <p:nvGrpSpPr>
            <p:cNvPr id="1634319" name="Group 15"/>
            <p:cNvGrpSpPr>
              <a:grpSpLocks/>
            </p:cNvGrpSpPr>
            <p:nvPr/>
          </p:nvGrpSpPr>
          <p:grpSpPr bwMode="auto">
            <a:xfrm>
              <a:off x="1117" y="2160"/>
              <a:ext cx="1379" cy="1296"/>
              <a:chOff x="576" y="912"/>
              <a:chExt cx="2304" cy="1920"/>
            </a:xfrm>
          </p:grpSpPr>
          <p:sp>
            <p:nvSpPr>
              <p:cNvPr id="1634320" name="Oval 16"/>
              <p:cNvSpPr>
                <a:spLocks noChangeArrowheads="1"/>
              </p:cNvSpPr>
              <p:nvPr/>
            </p:nvSpPr>
            <p:spPr bwMode="auto">
              <a:xfrm>
                <a:off x="576" y="1577"/>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900" u="sng">
                    <a:solidFill>
                      <a:srgbClr val="000066"/>
                    </a:solidFill>
                  </a:rPr>
                  <a:t>Cost </a:t>
                </a:r>
              </a:p>
              <a:p>
                <a:pPr>
                  <a:buClrTx/>
                </a:pPr>
                <a:r>
                  <a:rPr lang="en-US" sz="900" u="sng">
                    <a:solidFill>
                      <a:srgbClr val="000066"/>
                    </a:solidFill>
                  </a:rPr>
                  <a:t>Planning</a:t>
                </a:r>
              </a:p>
            </p:txBody>
          </p:sp>
          <p:sp>
            <p:nvSpPr>
              <p:cNvPr id="1634321" name="Oval 17"/>
              <p:cNvSpPr>
                <a:spLocks noChangeArrowheads="1"/>
              </p:cNvSpPr>
              <p:nvPr/>
            </p:nvSpPr>
            <p:spPr bwMode="auto">
              <a:xfrm>
                <a:off x="1397" y="227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900" u="sng">
                    <a:solidFill>
                      <a:srgbClr val="000066"/>
                    </a:solidFill>
                  </a:rPr>
                  <a:t>Cost </a:t>
                </a:r>
              </a:p>
              <a:p>
                <a:pPr>
                  <a:buClrTx/>
                </a:pPr>
                <a:r>
                  <a:rPr lang="en-US" sz="900" u="sng">
                    <a:solidFill>
                      <a:srgbClr val="000066"/>
                    </a:solidFill>
                  </a:rPr>
                  <a:t>Controlling</a:t>
                </a:r>
              </a:p>
            </p:txBody>
          </p:sp>
          <p:sp>
            <p:nvSpPr>
              <p:cNvPr id="1634322" name="Oval 18"/>
              <p:cNvSpPr>
                <a:spLocks noChangeArrowheads="1"/>
              </p:cNvSpPr>
              <p:nvPr/>
            </p:nvSpPr>
            <p:spPr bwMode="auto">
              <a:xfrm>
                <a:off x="2217" y="1577"/>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900" u="sng">
                    <a:solidFill>
                      <a:srgbClr val="000066"/>
                    </a:solidFill>
                  </a:rPr>
                  <a:t>Cost </a:t>
                </a:r>
              </a:p>
              <a:p>
                <a:pPr>
                  <a:buClrTx/>
                </a:pPr>
                <a:r>
                  <a:rPr lang="en-US" sz="900" u="sng">
                    <a:solidFill>
                      <a:srgbClr val="000066"/>
                    </a:solidFill>
                  </a:rPr>
                  <a:t>Analysis</a:t>
                </a:r>
              </a:p>
            </p:txBody>
          </p:sp>
          <p:sp>
            <p:nvSpPr>
              <p:cNvPr id="1634323" name="Oval 19"/>
              <p:cNvSpPr>
                <a:spLocks noChangeArrowheads="1"/>
              </p:cNvSpPr>
              <p:nvPr/>
            </p:nvSpPr>
            <p:spPr bwMode="auto">
              <a:xfrm>
                <a:off x="1397" y="912"/>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900" u="sng">
                    <a:solidFill>
                      <a:srgbClr val="000066"/>
                    </a:solidFill>
                  </a:rPr>
                  <a:t>Cost </a:t>
                </a:r>
              </a:p>
              <a:p>
                <a:pPr>
                  <a:buClrTx/>
                </a:pPr>
                <a:r>
                  <a:rPr lang="en-US" sz="900" u="sng">
                    <a:solidFill>
                      <a:srgbClr val="000066"/>
                    </a:solidFill>
                  </a:rPr>
                  <a:t>Accounting</a:t>
                </a:r>
              </a:p>
            </p:txBody>
          </p:sp>
          <p:cxnSp>
            <p:nvCxnSpPr>
              <p:cNvPr id="1634324" name="AutoShape 20"/>
              <p:cNvCxnSpPr>
                <a:cxnSpLocks noChangeShapeType="1"/>
                <a:stCxn id="1634320" idx="0"/>
                <a:endCxn id="1634323" idx="2"/>
              </p:cNvCxnSpPr>
              <p:nvPr/>
            </p:nvCxnSpPr>
            <p:spPr bwMode="auto">
              <a:xfrm rot="16200000">
                <a:off x="958" y="1138"/>
                <a:ext cx="388" cy="490"/>
              </a:xfrm>
              <a:prstGeom prst="curvedConnector2">
                <a:avLst/>
              </a:prstGeom>
              <a:noFill/>
              <a:ln w="38100">
                <a:solidFill>
                  <a:srgbClr val="000099"/>
                </a:solidFill>
                <a:round/>
                <a:headEnd/>
                <a:tailEnd type="triangle" w="med" len="med"/>
              </a:ln>
              <a:effectLst/>
            </p:spPr>
          </p:cxnSp>
          <p:cxnSp>
            <p:nvCxnSpPr>
              <p:cNvPr id="1634325" name="AutoShape 21"/>
              <p:cNvCxnSpPr>
                <a:cxnSpLocks noChangeShapeType="1"/>
                <a:stCxn id="1634323" idx="6"/>
                <a:endCxn id="1634322" idx="0"/>
              </p:cNvCxnSpPr>
              <p:nvPr/>
            </p:nvCxnSpPr>
            <p:spPr bwMode="auto">
              <a:xfrm>
                <a:off x="2059" y="1189"/>
                <a:ext cx="490" cy="388"/>
              </a:xfrm>
              <a:prstGeom prst="curvedConnector2">
                <a:avLst/>
              </a:prstGeom>
              <a:noFill/>
              <a:ln w="38100">
                <a:solidFill>
                  <a:srgbClr val="000099"/>
                </a:solidFill>
                <a:round/>
                <a:headEnd/>
                <a:tailEnd type="triangle" w="med" len="med"/>
              </a:ln>
              <a:effectLst/>
            </p:spPr>
          </p:cxnSp>
          <p:cxnSp>
            <p:nvCxnSpPr>
              <p:cNvPr id="1634326" name="AutoShape 22"/>
              <p:cNvCxnSpPr>
                <a:cxnSpLocks noChangeShapeType="1"/>
                <a:stCxn id="1634322" idx="4"/>
                <a:endCxn id="1634321" idx="6"/>
              </p:cNvCxnSpPr>
              <p:nvPr/>
            </p:nvCxnSpPr>
            <p:spPr bwMode="auto">
              <a:xfrm rot="5400000">
                <a:off x="2091" y="2098"/>
                <a:ext cx="425" cy="490"/>
              </a:xfrm>
              <a:prstGeom prst="curvedConnector2">
                <a:avLst/>
              </a:prstGeom>
              <a:noFill/>
              <a:ln w="38100">
                <a:solidFill>
                  <a:srgbClr val="000099"/>
                </a:solidFill>
                <a:round/>
                <a:headEnd/>
                <a:tailEnd type="triangle" w="med" len="med"/>
              </a:ln>
              <a:effectLst/>
            </p:spPr>
          </p:cxnSp>
          <p:cxnSp>
            <p:nvCxnSpPr>
              <p:cNvPr id="1634327" name="AutoShape 23"/>
              <p:cNvCxnSpPr>
                <a:cxnSpLocks noChangeShapeType="1"/>
                <a:stCxn id="1634321" idx="2"/>
                <a:endCxn id="1634320" idx="4"/>
              </p:cNvCxnSpPr>
              <p:nvPr/>
            </p:nvCxnSpPr>
            <p:spPr bwMode="auto">
              <a:xfrm rot="10800000">
                <a:off x="907" y="2130"/>
                <a:ext cx="490" cy="425"/>
              </a:xfrm>
              <a:prstGeom prst="curvedConnector2">
                <a:avLst/>
              </a:prstGeom>
              <a:noFill/>
              <a:ln w="38100">
                <a:solidFill>
                  <a:srgbClr val="000099"/>
                </a:solidFill>
                <a:round/>
                <a:headEnd/>
                <a:tailEnd type="triangle" w="med" len="med"/>
              </a:ln>
              <a:effectLst/>
            </p:spPr>
          </p:cxnSp>
          <p:sp>
            <p:nvSpPr>
              <p:cNvPr id="1634328" name="Rectangle 24"/>
              <p:cNvSpPr>
                <a:spLocks noChangeArrowheads="1"/>
              </p:cNvSpPr>
              <p:nvPr/>
            </p:nvSpPr>
            <p:spPr bwMode="auto">
              <a:xfrm>
                <a:off x="1246" y="1678"/>
                <a:ext cx="1009" cy="513"/>
              </a:xfrm>
              <a:prstGeom prst="rect">
                <a:avLst/>
              </a:prstGeom>
              <a:noFill/>
              <a:ln w="9525" algn="ctr">
                <a:noFill/>
                <a:miter lim="800000"/>
                <a:headEnd/>
                <a:tailEnd/>
              </a:ln>
              <a:effectLst/>
            </p:spPr>
            <p:txBody>
              <a:bodyPr wrap="none">
                <a:spAutoFit/>
              </a:bodyPr>
              <a:lstStyle/>
              <a:p>
                <a:pPr>
                  <a:buClrTx/>
                </a:pPr>
                <a:r>
                  <a:rPr lang="en-US" sz="1000">
                    <a:solidFill>
                      <a:schemeClr val="tx2"/>
                    </a:solidFill>
                  </a:rPr>
                  <a:t>Cost </a:t>
                </a:r>
              </a:p>
              <a:p>
                <a:pPr>
                  <a:buClrTx/>
                </a:pPr>
                <a:r>
                  <a:rPr lang="en-US" sz="1000">
                    <a:solidFill>
                      <a:schemeClr val="tx2"/>
                    </a:solidFill>
                  </a:rPr>
                  <a:t>Management</a:t>
                </a:r>
              </a:p>
              <a:p>
                <a:pPr>
                  <a:buClrTx/>
                </a:pPr>
                <a:r>
                  <a:rPr lang="en-US" sz="1000">
                    <a:solidFill>
                      <a:schemeClr val="tx2"/>
                    </a:solidFill>
                  </a:rPr>
                  <a:t>Process</a:t>
                </a:r>
              </a:p>
            </p:txBody>
          </p:sp>
        </p:grpSp>
        <p:sp>
          <p:nvSpPr>
            <p:cNvPr id="1634329" name="Text Box 25"/>
            <p:cNvSpPr txBox="1">
              <a:spLocks noChangeArrowheads="1"/>
            </p:cNvSpPr>
            <p:nvPr/>
          </p:nvSpPr>
          <p:spPr bwMode="auto">
            <a:xfrm>
              <a:off x="3168" y="2534"/>
              <a:ext cx="2400" cy="346"/>
            </a:xfrm>
            <a:prstGeom prst="rect">
              <a:avLst/>
            </a:prstGeom>
            <a:noFill/>
            <a:ln w="12700" algn="ctr">
              <a:noFill/>
              <a:miter lim="800000"/>
              <a:headEnd/>
              <a:tailEnd/>
            </a:ln>
            <a:effectLst/>
          </p:spPr>
          <p:txBody>
            <a:bodyPr lIns="92075" tIns="0" rIns="92075" bIns="0">
              <a:spAutoFit/>
            </a:bodyPr>
            <a:lstStyle/>
            <a:p>
              <a:r>
                <a:rPr lang="en-US" sz="1800"/>
                <a:t>How the information is entered, stored, used, and presented</a:t>
              </a:r>
            </a:p>
          </p:txBody>
        </p:sp>
      </p:grpSp>
      <p:grpSp>
        <p:nvGrpSpPr>
          <p:cNvPr id="1634330" name="Group 26"/>
          <p:cNvGrpSpPr>
            <a:grpSpLocks/>
          </p:cNvGrpSpPr>
          <p:nvPr/>
        </p:nvGrpSpPr>
        <p:grpSpPr bwMode="auto">
          <a:xfrm>
            <a:off x="1219200" y="935038"/>
            <a:ext cx="7669213" cy="2265362"/>
            <a:chOff x="768" y="589"/>
            <a:chExt cx="4831" cy="1427"/>
          </a:xfrm>
        </p:grpSpPr>
        <p:sp>
          <p:nvSpPr>
            <p:cNvPr id="1634331" name="Line 27"/>
            <p:cNvSpPr>
              <a:spLocks noChangeShapeType="1"/>
            </p:cNvSpPr>
            <p:nvPr/>
          </p:nvSpPr>
          <p:spPr bwMode="auto">
            <a:xfrm>
              <a:off x="1448" y="590"/>
              <a:ext cx="0" cy="1282"/>
            </a:xfrm>
            <a:prstGeom prst="line">
              <a:avLst/>
            </a:prstGeom>
            <a:noFill/>
            <a:ln w="38100">
              <a:solidFill>
                <a:srgbClr val="990099"/>
              </a:solidFill>
              <a:prstDash val="dash"/>
              <a:round/>
              <a:headEnd/>
              <a:tailEnd/>
            </a:ln>
            <a:effectLst/>
          </p:spPr>
          <p:txBody>
            <a:bodyPr anchor="ctr"/>
            <a:lstStyle/>
            <a:p>
              <a:endParaRPr lang="en-US"/>
            </a:p>
          </p:txBody>
        </p:sp>
        <p:grpSp>
          <p:nvGrpSpPr>
            <p:cNvPr id="1634332" name="Group 28"/>
            <p:cNvGrpSpPr>
              <a:grpSpLocks/>
            </p:cNvGrpSpPr>
            <p:nvPr/>
          </p:nvGrpSpPr>
          <p:grpSpPr bwMode="auto">
            <a:xfrm>
              <a:off x="768" y="680"/>
              <a:ext cx="4831" cy="1336"/>
              <a:chOff x="768" y="680"/>
              <a:chExt cx="4831" cy="1336"/>
            </a:xfrm>
          </p:grpSpPr>
          <p:sp>
            <p:nvSpPr>
              <p:cNvPr id="1634333" name="Text Box 29"/>
              <p:cNvSpPr txBox="1">
                <a:spLocks noChangeArrowheads="1"/>
              </p:cNvSpPr>
              <p:nvPr/>
            </p:nvSpPr>
            <p:spPr bwMode="auto">
              <a:xfrm>
                <a:off x="3072" y="1104"/>
                <a:ext cx="2527" cy="346"/>
              </a:xfrm>
              <a:prstGeom prst="rect">
                <a:avLst/>
              </a:prstGeom>
              <a:noFill/>
              <a:ln w="12700" algn="ctr">
                <a:noFill/>
                <a:miter lim="800000"/>
                <a:headEnd/>
                <a:tailEnd/>
              </a:ln>
              <a:effectLst/>
            </p:spPr>
            <p:txBody>
              <a:bodyPr lIns="92075" tIns="0" rIns="92075" bIns="0">
                <a:spAutoFit/>
              </a:bodyPr>
              <a:lstStyle/>
              <a:p>
                <a:r>
                  <a:rPr lang="en-US" sz="1800"/>
                  <a:t>What/Why information is entered, stored, used, and presented</a:t>
                </a:r>
              </a:p>
            </p:txBody>
          </p:sp>
          <p:grpSp>
            <p:nvGrpSpPr>
              <p:cNvPr id="1634334" name="Group 30"/>
              <p:cNvGrpSpPr>
                <a:grpSpLocks/>
              </p:cNvGrpSpPr>
              <p:nvPr/>
            </p:nvGrpSpPr>
            <p:grpSpPr bwMode="auto">
              <a:xfrm>
                <a:off x="768" y="680"/>
                <a:ext cx="1920" cy="1336"/>
                <a:chOff x="768" y="528"/>
                <a:chExt cx="1920" cy="1336"/>
              </a:xfrm>
            </p:grpSpPr>
            <p:sp>
              <p:nvSpPr>
                <p:cNvPr id="1634335" name="Rectangle 31"/>
                <p:cNvSpPr>
                  <a:spLocks noChangeArrowheads="1"/>
                </p:cNvSpPr>
                <p:nvPr/>
              </p:nvSpPr>
              <p:spPr bwMode="auto">
                <a:xfrm>
                  <a:off x="853" y="777"/>
                  <a:ext cx="1835" cy="192"/>
                </a:xfrm>
                <a:prstGeom prst="rect">
                  <a:avLst/>
                </a:prstGeom>
                <a:noFill/>
                <a:ln w="9525" algn="ctr">
                  <a:noFill/>
                  <a:miter lim="800000"/>
                  <a:headEnd/>
                  <a:tailEnd/>
                </a:ln>
                <a:effectLst/>
              </p:spPr>
              <p:txBody>
                <a:bodyPr>
                  <a:spAutoFit/>
                </a:bodyPr>
                <a:lstStyle/>
                <a:p>
                  <a:pPr algn="l">
                    <a:buClrTx/>
                  </a:pPr>
                  <a:r>
                    <a:rPr lang="en-US" sz="1400" b="0">
                      <a:solidFill>
                        <a:schemeClr val="tx2"/>
                      </a:solidFill>
                    </a:rPr>
                    <a:t> </a:t>
                  </a:r>
                </a:p>
              </p:txBody>
            </p:sp>
            <p:sp>
              <p:nvSpPr>
                <p:cNvPr id="1634336" name="AutoShape 32"/>
                <p:cNvSpPr>
                  <a:spLocks noChangeArrowheads="1"/>
                </p:cNvSpPr>
                <p:nvPr/>
              </p:nvSpPr>
              <p:spPr bwMode="blackWhite">
                <a:xfrm>
                  <a:off x="1616" y="795"/>
                  <a:ext cx="385" cy="157"/>
                </a:xfrm>
                <a:prstGeom prst="chevron">
                  <a:avLst>
                    <a:gd name="adj" fmla="val 6130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500" b="0">
                      <a:solidFill>
                        <a:srgbClr val="000000"/>
                      </a:solidFill>
                      <a:cs typeface="Times New Roman" pitchFamily="18" charset="0"/>
                    </a:rPr>
                    <a:t>      </a:t>
                  </a:r>
                  <a:r>
                    <a:rPr lang="en-US" sz="500">
                      <a:solidFill>
                        <a:srgbClr val="000000"/>
                      </a:solidFill>
                      <a:cs typeface="Times New Roman" pitchFamily="18" charset="0"/>
                    </a:rPr>
                    <a:t>SSPA</a:t>
                  </a:r>
                  <a:r>
                    <a:rPr lang="en-US" sz="500" b="0">
                      <a:solidFill>
                        <a:srgbClr val="000000"/>
                      </a:solidFill>
                      <a:cs typeface="Times New Roman" pitchFamily="18" charset="0"/>
                    </a:rPr>
                    <a:t>:  </a:t>
                  </a:r>
                  <a:r>
                    <a:rPr lang="en-US" sz="400" b="0">
                      <a:solidFill>
                        <a:srgbClr val="000000"/>
                      </a:solidFill>
                      <a:cs typeface="Times New Roman" pitchFamily="18" charset="0"/>
                    </a:rPr>
                    <a:t>Manage</a:t>
                  </a:r>
                </a:p>
                <a:p>
                  <a:pPr marL="342900" indent="-342900" eaLnBrk="0" hangingPunct="0">
                    <a:lnSpc>
                      <a:spcPct val="85000"/>
                    </a:lnSpc>
                    <a:spcAft>
                      <a:spcPts val="200"/>
                    </a:spcAft>
                    <a:buFont typeface="Monotype Sorts" pitchFamily="2" charset="2"/>
                    <a:buNone/>
                  </a:pPr>
                  <a:r>
                    <a:rPr lang="en-US" sz="400" b="0">
                      <a:solidFill>
                        <a:srgbClr val="000000"/>
                      </a:solidFill>
                      <a:cs typeface="Times New Roman" pitchFamily="18" charset="0"/>
                    </a:rPr>
                    <a:t>        OCIE Inventory</a:t>
                  </a:r>
                  <a:endParaRPr lang="en-US" sz="400" b="0">
                    <a:cs typeface="Times New Roman" pitchFamily="18" charset="0"/>
                  </a:endParaRPr>
                </a:p>
                <a:p>
                  <a:pPr marL="342900" indent="-342900" eaLnBrk="0" hangingPunct="0">
                    <a:spcAft>
                      <a:spcPts val="200"/>
                    </a:spcAft>
                    <a:buFont typeface="Monotype Sorts" pitchFamily="2" charset="2"/>
                    <a:buNone/>
                  </a:pPr>
                  <a:endParaRPr lang="en-US" sz="500" b="0">
                    <a:cs typeface="Times New Roman" pitchFamily="18" charset="0"/>
                  </a:endParaRPr>
                </a:p>
              </p:txBody>
            </p:sp>
            <p:sp>
              <p:nvSpPr>
                <p:cNvPr id="1634337" name="AutoShape 33"/>
                <p:cNvSpPr>
                  <a:spLocks noChangeArrowheads="1"/>
                </p:cNvSpPr>
                <p:nvPr/>
              </p:nvSpPr>
              <p:spPr bwMode="blackWhite">
                <a:xfrm>
                  <a:off x="1619" y="973"/>
                  <a:ext cx="384" cy="157"/>
                </a:xfrm>
                <a:prstGeom prst="chevron">
                  <a:avLst>
                    <a:gd name="adj" fmla="val 6114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500" b="0">
                      <a:solidFill>
                        <a:srgbClr val="000000"/>
                      </a:solidFill>
                      <a:cs typeface="Times New Roman" pitchFamily="18" charset="0"/>
                    </a:rPr>
                    <a:t>     </a:t>
                  </a:r>
                  <a:r>
                    <a:rPr lang="en-US" sz="500">
                      <a:solidFill>
                        <a:srgbClr val="000000"/>
                      </a:solidFill>
                      <a:cs typeface="Times New Roman" pitchFamily="18" charset="0"/>
                    </a:rPr>
                    <a:t>SSPB:</a:t>
                  </a:r>
                  <a:r>
                    <a:rPr lang="en-US" sz="500" b="0">
                      <a:solidFill>
                        <a:srgbClr val="000000"/>
                      </a:solidFill>
                      <a:cs typeface="Times New Roman" pitchFamily="18" charset="0"/>
                    </a:rPr>
                    <a:t>  </a:t>
                  </a:r>
                  <a:r>
                    <a:rPr lang="en-US" sz="400" b="0">
                      <a:solidFill>
                        <a:srgbClr val="000000"/>
                      </a:solidFill>
                      <a:cs typeface="Times New Roman" pitchFamily="18" charset="0"/>
                    </a:rPr>
                    <a:t>Issue </a:t>
                  </a:r>
                </a:p>
                <a:p>
                  <a:pPr marL="342900" indent="-342900" eaLnBrk="0" hangingPunct="0">
                    <a:lnSpc>
                      <a:spcPct val="85000"/>
                    </a:lnSpc>
                    <a:spcAft>
                      <a:spcPts val="200"/>
                    </a:spcAft>
                    <a:buFont typeface="Monotype Sorts" pitchFamily="2" charset="2"/>
                    <a:buNone/>
                  </a:pPr>
                  <a:r>
                    <a:rPr lang="en-US" sz="400" b="0">
                      <a:solidFill>
                        <a:srgbClr val="000000"/>
                      </a:solidFill>
                      <a:cs typeface="Times New Roman" pitchFamily="18" charset="0"/>
                    </a:rPr>
                    <a:t>	   OCIE to Soldier</a:t>
                  </a:r>
                </a:p>
                <a:p>
                  <a:pPr marL="342900" indent="-342900" eaLnBrk="0" hangingPunct="0">
                    <a:lnSpc>
                      <a:spcPct val="85000"/>
                    </a:lnSpc>
                    <a:spcAft>
                      <a:spcPts val="200"/>
                    </a:spcAft>
                    <a:buFont typeface="Monotype Sorts" pitchFamily="2" charset="2"/>
                    <a:buNone/>
                  </a:pPr>
                  <a:endParaRPr lang="en-US" sz="400" b="0">
                    <a:cs typeface="Times New Roman" pitchFamily="18" charset="0"/>
                  </a:endParaRPr>
                </a:p>
                <a:p>
                  <a:pPr marL="342900" indent="-342900" eaLnBrk="0" hangingPunct="0">
                    <a:spcAft>
                      <a:spcPts val="200"/>
                    </a:spcAft>
                    <a:buFont typeface="Monotype Sorts" pitchFamily="2" charset="2"/>
                    <a:buNone/>
                  </a:pPr>
                  <a:endParaRPr lang="en-US" sz="500" b="0">
                    <a:cs typeface="Times New Roman" pitchFamily="18" charset="0"/>
                  </a:endParaRPr>
                </a:p>
              </p:txBody>
            </p:sp>
            <p:sp>
              <p:nvSpPr>
                <p:cNvPr id="1634338" name="AutoShape 34"/>
                <p:cNvSpPr>
                  <a:spLocks noChangeArrowheads="1"/>
                </p:cNvSpPr>
                <p:nvPr/>
              </p:nvSpPr>
              <p:spPr bwMode="blackWhite">
                <a:xfrm>
                  <a:off x="1621" y="1150"/>
                  <a:ext cx="385" cy="156"/>
                </a:xfrm>
                <a:prstGeom prst="chevron">
                  <a:avLst>
                    <a:gd name="adj" fmla="val 61699"/>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b="0">
                      <a:solidFill>
                        <a:srgbClr val="000000"/>
                      </a:solidFill>
                      <a:cs typeface="Times New Roman" pitchFamily="18" charset="0"/>
                    </a:rPr>
                    <a:t>   </a:t>
                  </a:r>
                </a:p>
                <a:p>
                  <a:pPr marL="342900" indent="-342900" eaLnBrk="0" hangingPunct="0">
                    <a:lnSpc>
                      <a:spcPct val="85000"/>
                    </a:lnSpc>
                    <a:buFont typeface="Monotype Sorts" pitchFamily="2" charset="2"/>
                    <a:buNone/>
                  </a:pPr>
                  <a:r>
                    <a:rPr lang="en-US" sz="500" b="0">
                      <a:solidFill>
                        <a:srgbClr val="000000"/>
                      </a:solidFill>
                      <a:cs typeface="Times New Roman" pitchFamily="18" charset="0"/>
                    </a:rPr>
                    <a:t>   </a:t>
                  </a:r>
                  <a:r>
                    <a:rPr lang="en-US" sz="500">
                      <a:solidFill>
                        <a:srgbClr val="000000"/>
                      </a:solidFill>
                      <a:cs typeface="Times New Roman" pitchFamily="18" charset="0"/>
                    </a:rPr>
                    <a:t>SSPC:</a:t>
                  </a:r>
                  <a:r>
                    <a:rPr lang="en-US" sz="500" b="0">
                      <a:solidFill>
                        <a:srgbClr val="000000"/>
                      </a:solidFill>
                      <a:cs typeface="Times New Roman" pitchFamily="18" charset="0"/>
                    </a:rPr>
                    <a:t>  </a:t>
                  </a:r>
                  <a:r>
                    <a:rPr lang="en-US" sz="400" b="0">
                      <a:solidFill>
                        <a:srgbClr val="000000"/>
                      </a:solidFill>
                      <a:cs typeface="Times New Roman" pitchFamily="18" charset="0"/>
                    </a:rPr>
                    <a:t>Issue  </a:t>
                  </a:r>
                </a:p>
                <a:p>
                  <a:pPr marL="342900" indent="-342900" eaLnBrk="0" hangingPunct="0">
                    <a:lnSpc>
                      <a:spcPct val="85000"/>
                    </a:lnSpc>
                    <a:buFont typeface="Monotype Sorts" pitchFamily="2" charset="2"/>
                    <a:buNone/>
                  </a:pPr>
                  <a:r>
                    <a:rPr lang="en-US" sz="400" b="0">
                      <a:solidFill>
                        <a:srgbClr val="000000"/>
                      </a:solidFill>
                      <a:cs typeface="Times New Roman" pitchFamily="18" charset="0"/>
                    </a:rPr>
                    <a:t>           Clothing to Initial </a:t>
                  </a:r>
                </a:p>
                <a:p>
                  <a:pPr marL="342900" indent="-342900" eaLnBrk="0" hangingPunct="0">
                    <a:lnSpc>
                      <a:spcPct val="85000"/>
                    </a:lnSpc>
                    <a:buFont typeface="Monotype Sorts" pitchFamily="2" charset="2"/>
                    <a:buNone/>
                  </a:pPr>
                  <a:r>
                    <a:rPr lang="en-US" sz="400" b="0">
                      <a:solidFill>
                        <a:srgbClr val="000000"/>
                      </a:solidFill>
                      <a:cs typeface="Times New Roman" pitchFamily="18" charset="0"/>
                    </a:rPr>
                    <a:t>         Training Soldier</a:t>
                  </a:r>
                </a:p>
                <a:p>
                  <a:pPr marL="342900" indent="-342900" eaLnBrk="0" hangingPunct="0">
                    <a:lnSpc>
                      <a:spcPct val="85000"/>
                    </a:lnSpc>
                    <a:buFont typeface="Monotype Sorts" pitchFamily="2" charset="2"/>
                    <a:buNone/>
                  </a:pPr>
                  <a:endParaRPr lang="en-US" sz="400" b="0">
                    <a:cs typeface="Times New Roman" pitchFamily="18" charset="0"/>
                  </a:endParaRPr>
                </a:p>
                <a:p>
                  <a:pPr marL="342900" indent="-342900" eaLnBrk="0" hangingPunct="0">
                    <a:spcAft>
                      <a:spcPts val="200"/>
                    </a:spcAft>
                    <a:buFont typeface="Monotype Sorts" pitchFamily="2" charset="2"/>
                    <a:buNone/>
                  </a:pPr>
                  <a:endParaRPr lang="en-US" sz="500" b="0">
                    <a:cs typeface="Times New Roman" pitchFamily="18" charset="0"/>
                  </a:endParaRPr>
                </a:p>
              </p:txBody>
            </p:sp>
            <p:sp>
              <p:nvSpPr>
                <p:cNvPr id="1634339" name="AutoShape 35"/>
                <p:cNvSpPr>
                  <a:spLocks noChangeArrowheads="1"/>
                </p:cNvSpPr>
                <p:nvPr/>
              </p:nvSpPr>
              <p:spPr bwMode="blackWhite">
                <a:xfrm>
                  <a:off x="1619" y="1327"/>
                  <a:ext cx="384" cy="157"/>
                </a:xfrm>
                <a:prstGeom prst="chevron">
                  <a:avLst>
                    <a:gd name="adj" fmla="val 6114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500" b="0">
                      <a:solidFill>
                        <a:srgbClr val="000000"/>
                      </a:solidFill>
                      <a:cs typeface="Times New Roman" pitchFamily="18" charset="0"/>
                    </a:rPr>
                    <a:t>  </a:t>
                  </a:r>
                  <a:r>
                    <a:rPr lang="en-US" sz="500">
                      <a:solidFill>
                        <a:srgbClr val="000000"/>
                      </a:solidFill>
                      <a:cs typeface="Times New Roman" pitchFamily="18" charset="0"/>
                    </a:rPr>
                    <a:t>SSPD:</a:t>
                  </a:r>
                  <a:r>
                    <a:rPr lang="en-US" sz="500" b="0">
                      <a:solidFill>
                        <a:srgbClr val="000000"/>
                      </a:solidFill>
                      <a:cs typeface="Times New Roman" pitchFamily="18" charset="0"/>
                    </a:rPr>
                    <a:t>  </a:t>
                  </a:r>
                  <a:r>
                    <a:rPr lang="en-US" sz="400" b="0">
                      <a:solidFill>
                        <a:srgbClr val="000000"/>
                      </a:solidFill>
                      <a:cs typeface="Times New Roman" pitchFamily="18" charset="0"/>
                    </a:rPr>
                    <a:t>Accept </a:t>
                  </a:r>
                </a:p>
                <a:p>
                  <a:pPr marL="342900" indent="-342900" eaLnBrk="0" hangingPunct="0">
                    <a:lnSpc>
                      <a:spcPct val="85000"/>
                    </a:lnSpc>
                    <a:spcAft>
                      <a:spcPts val="200"/>
                    </a:spcAft>
                    <a:buFont typeface="Monotype Sorts" pitchFamily="2" charset="2"/>
                    <a:buNone/>
                  </a:pPr>
                  <a:r>
                    <a:rPr lang="en-US" sz="400" b="0">
                      <a:solidFill>
                        <a:srgbClr val="000000"/>
                      </a:solidFill>
                      <a:cs typeface="Times New Roman" pitchFamily="18" charset="0"/>
                    </a:rPr>
                    <a:t>    OCI Turn-Ins</a:t>
                  </a:r>
                </a:p>
                <a:p>
                  <a:pPr marL="342900" indent="-342900" eaLnBrk="0" hangingPunct="0">
                    <a:lnSpc>
                      <a:spcPct val="85000"/>
                    </a:lnSpc>
                    <a:spcAft>
                      <a:spcPts val="200"/>
                    </a:spcAft>
                    <a:buFont typeface="Monotype Sorts" pitchFamily="2" charset="2"/>
                    <a:buNone/>
                  </a:pPr>
                  <a:endParaRPr lang="en-US" sz="400" b="0">
                    <a:cs typeface="Times New Roman" pitchFamily="18" charset="0"/>
                  </a:endParaRPr>
                </a:p>
                <a:p>
                  <a:pPr marL="342900" indent="-342900" eaLnBrk="0" hangingPunct="0">
                    <a:spcAft>
                      <a:spcPts val="200"/>
                    </a:spcAft>
                    <a:buFont typeface="Monotype Sorts" pitchFamily="2" charset="2"/>
                    <a:buNone/>
                  </a:pPr>
                  <a:endParaRPr lang="en-US" sz="400" b="0">
                    <a:cs typeface="Times New Roman" pitchFamily="18" charset="0"/>
                  </a:endParaRPr>
                </a:p>
              </p:txBody>
            </p:sp>
            <p:sp>
              <p:nvSpPr>
                <p:cNvPr id="1634340" name="AutoShape 36"/>
                <p:cNvSpPr>
                  <a:spLocks noChangeArrowheads="1"/>
                </p:cNvSpPr>
                <p:nvPr/>
              </p:nvSpPr>
              <p:spPr bwMode="blackWhite">
                <a:xfrm>
                  <a:off x="1619" y="1504"/>
                  <a:ext cx="384" cy="158"/>
                </a:xfrm>
                <a:prstGeom prst="chevron">
                  <a:avLst>
                    <a:gd name="adj" fmla="val 60759"/>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500" b="0">
                      <a:solidFill>
                        <a:srgbClr val="000000"/>
                      </a:solidFill>
                      <a:cs typeface="Times New Roman" pitchFamily="18" charset="0"/>
                    </a:rPr>
                    <a:t>  </a:t>
                  </a:r>
                  <a:r>
                    <a:rPr lang="en-US" sz="500">
                      <a:solidFill>
                        <a:srgbClr val="000000"/>
                      </a:solidFill>
                      <a:cs typeface="Times New Roman" pitchFamily="18" charset="0"/>
                    </a:rPr>
                    <a:t>SSPE:</a:t>
                  </a:r>
                  <a:r>
                    <a:rPr lang="en-US" sz="500" b="0">
                      <a:solidFill>
                        <a:srgbClr val="000000"/>
                      </a:solidFill>
                      <a:cs typeface="Times New Roman" pitchFamily="18" charset="0"/>
                    </a:rPr>
                    <a:t>  </a:t>
                  </a:r>
                  <a:r>
                    <a:rPr lang="en-US" sz="400" b="0">
                      <a:solidFill>
                        <a:srgbClr val="000000"/>
                      </a:solidFill>
                      <a:cs typeface="Times New Roman" pitchFamily="18" charset="0"/>
                    </a:rPr>
                    <a:t>Receive </a:t>
                  </a:r>
                </a:p>
                <a:p>
                  <a:pPr marL="342900" indent="-342900" eaLnBrk="0" hangingPunct="0">
                    <a:lnSpc>
                      <a:spcPct val="85000"/>
                    </a:lnSpc>
                    <a:spcAft>
                      <a:spcPts val="200"/>
                    </a:spcAft>
                    <a:buFont typeface="Monotype Sorts" pitchFamily="2" charset="2"/>
                    <a:buNone/>
                  </a:pPr>
                  <a:r>
                    <a:rPr lang="en-US" sz="400" b="0">
                      <a:solidFill>
                        <a:srgbClr val="000000"/>
                      </a:solidFill>
                      <a:cs typeface="Times New Roman" pitchFamily="18" charset="0"/>
                    </a:rPr>
                    <a:t>  &amp; Process </a:t>
                  </a:r>
                </a:p>
                <a:p>
                  <a:pPr marL="342900" indent="-342900" eaLnBrk="0" hangingPunct="0">
                    <a:lnSpc>
                      <a:spcPct val="85000"/>
                    </a:lnSpc>
                    <a:spcAft>
                      <a:spcPts val="200"/>
                    </a:spcAft>
                    <a:buFont typeface="Monotype Sorts" pitchFamily="2" charset="2"/>
                    <a:buNone/>
                  </a:pPr>
                  <a:r>
                    <a:rPr lang="en-US" sz="400" b="0">
                      <a:solidFill>
                        <a:srgbClr val="000000"/>
                      </a:solidFill>
                      <a:cs typeface="Times New Roman" pitchFamily="18" charset="0"/>
                    </a:rPr>
                    <a:t> Shipments</a:t>
                  </a:r>
                  <a:endParaRPr lang="en-US" sz="400" b="0">
                    <a:cs typeface="Times New Roman" pitchFamily="18" charset="0"/>
                  </a:endParaRPr>
                </a:p>
                <a:p>
                  <a:pPr marL="342900" indent="-342900" eaLnBrk="0" hangingPunct="0">
                    <a:spcAft>
                      <a:spcPts val="200"/>
                    </a:spcAft>
                    <a:buFont typeface="Monotype Sorts" pitchFamily="2" charset="2"/>
                    <a:buNone/>
                  </a:pPr>
                  <a:endParaRPr lang="en-US" sz="500" b="0">
                    <a:cs typeface="Times New Roman" pitchFamily="18" charset="0"/>
                  </a:endParaRPr>
                </a:p>
              </p:txBody>
            </p:sp>
            <p:sp>
              <p:nvSpPr>
                <p:cNvPr id="1634341" name="AutoShape 37"/>
                <p:cNvSpPr>
                  <a:spLocks noChangeArrowheads="1"/>
                </p:cNvSpPr>
                <p:nvPr/>
              </p:nvSpPr>
              <p:spPr bwMode="blackWhite">
                <a:xfrm>
                  <a:off x="1619" y="1685"/>
                  <a:ext cx="384" cy="157"/>
                </a:xfrm>
                <a:prstGeom prst="chevron">
                  <a:avLst>
                    <a:gd name="adj" fmla="val 6114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b="0">
                      <a:solidFill>
                        <a:srgbClr val="000000"/>
                      </a:solidFill>
                      <a:cs typeface="Times New Roman" pitchFamily="18" charset="0"/>
                    </a:rPr>
                    <a:t>   </a:t>
                  </a:r>
                </a:p>
                <a:p>
                  <a:pPr marL="342900" indent="-342900" eaLnBrk="0" hangingPunct="0">
                    <a:spcAft>
                      <a:spcPts val="200"/>
                    </a:spcAft>
                    <a:buFont typeface="Monotype Sorts" pitchFamily="2" charset="2"/>
                    <a:buNone/>
                  </a:pPr>
                  <a:r>
                    <a:rPr lang="en-US" sz="500">
                      <a:solidFill>
                        <a:srgbClr val="000000"/>
                      </a:solidFill>
                      <a:cs typeface="Times New Roman" pitchFamily="18" charset="0"/>
                    </a:rPr>
                    <a:t>SSPF:</a:t>
                  </a:r>
                  <a:r>
                    <a:rPr lang="en-US" sz="500" b="0">
                      <a:solidFill>
                        <a:srgbClr val="000000"/>
                      </a:solidFill>
                      <a:cs typeface="Times New Roman" pitchFamily="18" charset="0"/>
                    </a:rPr>
                    <a:t>  </a:t>
                  </a:r>
                  <a:r>
                    <a:rPr lang="en-US" sz="400" b="0">
                      <a:solidFill>
                        <a:srgbClr val="000000"/>
                      </a:solidFill>
                      <a:cs typeface="Times New Roman" pitchFamily="18" charset="0"/>
                    </a:rPr>
                    <a:t>Manage </a:t>
                  </a:r>
                </a:p>
                <a:p>
                  <a:pPr marL="342900" indent="-342900" eaLnBrk="0" hangingPunct="0">
                    <a:spcAft>
                      <a:spcPts val="200"/>
                    </a:spcAft>
                    <a:buFont typeface="Monotype Sorts" pitchFamily="2" charset="2"/>
                    <a:buNone/>
                  </a:pPr>
                  <a:r>
                    <a:rPr lang="en-US" sz="400" b="0">
                      <a:solidFill>
                        <a:srgbClr val="000000"/>
                      </a:solidFill>
                      <a:cs typeface="Times New Roman" pitchFamily="18" charset="0"/>
                    </a:rPr>
                    <a:t> Chemical Defense </a:t>
                  </a:r>
                </a:p>
                <a:p>
                  <a:pPr marL="342900" indent="-342900" eaLnBrk="0" hangingPunct="0">
                    <a:spcAft>
                      <a:spcPts val="200"/>
                    </a:spcAft>
                    <a:buFont typeface="Monotype Sorts" pitchFamily="2" charset="2"/>
                    <a:buNone/>
                  </a:pPr>
                  <a:r>
                    <a:rPr lang="en-US" sz="400" b="0">
                      <a:solidFill>
                        <a:srgbClr val="000000"/>
                      </a:solidFill>
                      <a:cs typeface="Times New Roman" pitchFamily="18" charset="0"/>
                    </a:rPr>
                    <a:t>Equipment</a:t>
                  </a:r>
                  <a:endParaRPr lang="en-US" sz="400" b="0">
                    <a:cs typeface="Times New Roman" pitchFamily="18" charset="0"/>
                  </a:endParaRPr>
                </a:p>
                <a:p>
                  <a:pPr marL="342900" indent="-342900" eaLnBrk="0" hangingPunct="0">
                    <a:spcAft>
                      <a:spcPts val="200"/>
                    </a:spcAft>
                    <a:buFont typeface="Monotype Sorts" pitchFamily="2" charset="2"/>
                    <a:buNone/>
                  </a:pPr>
                  <a:endParaRPr lang="en-US" sz="400" b="0">
                    <a:cs typeface="Times New Roman" pitchFamily="18" charset="0"/>
                  </a:endParaRPr>
                </a:p>
              </p:txBody>
            </p:sp>
            <p:grpSp>
              <p:nvGrpSpPr>
                <p:cNvPr id="1634342" name="Group 38"/>
                <p:cNvGrpSpPr>
                  <a:grpSpLocks/>
                </p:cNvGrpSpPr>
                <p:nvPr/>
              </p:nvGrpSpPr>
              <p:grpSpPr bwMode="auto">
                <a:xfrm>
                  <a:off x="1568" y="869"/>
                  <a:ext cx="121" cy="896"/>
                  <a:chOff x="1544" y="1500"/>
                  <a:chExt cx="344" cy="2464"/>
                </a:xfrm>
              </p:grpSpPr>
              <p:sp>
                <p:nvSpPr>
                  <p:cNvPr id="1634343" name="Line 39"/>
                  <p:cNvSpPr>
                    <a:spLocks noChangeShapeType="1"/>
                  </p:cNvSpPr>
                  <p:nvPr/>
                </p:nvSpPr>
                <p:spPr bwMode="blackWhite">
                  <a:xfrm>
                    <a:off x="1552" y="150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34344" name="Line 40"/>
                  <p:cNvSpPr>
                    <a:spLocks noChangeShapeType="1"/>
                  </p:cNvSpPr>
                  <p:nvPr/>
                </p:nvSpPr>
                <p:spPr bwMode="blackWhite">
                  <a:xfrm>
                    <a:off x="1552" y="200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34345" name="Line 41"/>
                  <p:cNvSpPr>
                    <a:spLocks noChangeShapeType="1"/>
                  </p:cNvSpPr>
                  <p:nvPr/>
                </p:nvSpPr>
                <p:spPr bwMode="blackWhite">
                  <a:xfrm>
                    <a:off x="1552" y="2472"/>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34346" name="Line 42"/>
                  <p:cNvSpPr>
                    <a:spLocks noChangeShapeType="1"/>
                  </p:cNvSpPr>
                  <p:nvPr/>
                </p:nvSpPr>
                <p:spPr bwMode="blackWhite">
                  <a:xfrm>
                    <a:off x="1552" y="2976"/>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34347" name="Line 43"/>
                  <p:cNvSpPr>
                    <a:spLocks noChangeShapeType="1"/>
                  </p:cNvSpPr>
                  <p:nvPr/>
                </p:nvSpPr>
                <p:spPr bwMode="blackWhite">
                  <a:xfrm>
                    <a:off x="1552" y="346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34348" name="Line 44"/>
                  <p:cNvSpPr>
                    <a:spLocks noChangeShapeType="1"/>
                  </p:cNvSpPr>
                  <p:nvPr/>
                </p:nvSpPr>
                <p:spPr bwMode="blackWhite">
                  <a:xfrm>
                    <a:off x="1548" y="396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34349" name="Line 45"/>
                  <p:cNvSpPr>
                    <a:spLocks noChangeShapeType="1"/>
                  </p:cNvSpPr>
                  <p:nvPr/>
                </p:nvSpPr>
                <p:spPr bwMode="blackWhite">
                  <a:xfrm flipH="1">
                    <a:off x="1544" y="1500"/>
                    <a:ext cx="4" cy="2464"/>
                  </a:xfrm>
                  <a:prstGeom prst="line">
                    <a:avLst/>
                  </a:prstGeom>
                  <a:noFill/>
                  <a:ln w="12700">
                    <a:solidFill>
                      <a:schemeClr val="tx1"/>
                    </a:solidFill>
                    <a:round/>
                    <a:headEnd/>
                    <a:tailEnd/>
                  </a:ln>
                  <a:effectLst/>
                </p:spPr>
                <p:txBody>
                  <a:bodyPr lIns="92075" tIns="46038" rIns="92075" bIns="46038"/>
                  <a:lstStyle/>
                  <a:p>
                    <a:endParaRPr lang="en-US"/>
                  </a:p>
                </p:txBody>
              </p:sp>
            </p:grpSp>
            <p:sp>
              <p:nvSpPr>
                <p:cNvPr id="1634350" name="Rectangle 46"/>
                <p:cNvSpPr>
                  <a:spLocks noChangeArrowheads="1"/>
                </p:cNvSpPr>
                <p:nvPr/>
              </p:nvSpPr>
              <p:spPr bwMode="auto">
                <a:xfrm>
                  <a:off x="1091" y="1093"/>
                  <a:ext cx="257" cy="212"/>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r>
                    <a:rPr lang="en-US" sz="500">
                      <a:cs typeface="Times New Roman" pitchFamily="18" charset="0"/>
                    </a:rPr>
                    <a:t>Central Issue facility</a:t>
                  </a:r>
                </a:p>
              </p:txBody>
            </p:sp>
            <p:grpSp>
              <p:nvGrpSpPr>
                <p:cNvPr id="1634351" name="Group 47"/>
                <p:cNvGrpSpPr>
                  <a:grpSpLocks/>
                </p:cNvGrpSpPr>
                <p:nvPr/>
              </p:nvGrpSpPr>
              <p:grpSpPr bwMode="auto">
                <a:xfrm>
                  <a:off x="1242" y="1245"/>
                  <a:ext cx="233" cy="149"/>
                  <a:chOff x="592" y="1696"/>
                  <a:chExt cx="954" cy="575"/>
                </a:xfrm>
              </p:grpSpPr>
              <p:sp>
                <p:nvSpPr>
                  <p:cNvPr id="1634352" name="Freeform 48"/>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34353" name="Text Box 49"/>
                  <p:cNvSpPr txBox="1">
                    <a:spLocks noChangeArrowheads="1"/>
                  </p:cNvSpPr>
                  <p:nvPr/>
                </p:nvSpPr>
                <p:spPr bwMode="blackWhite">
                  <a:xfrm>
                    <a:off x="592" y="1901"/>
                    <a:ext cx="954" cy="370"/>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400">
                        <a:cs typeface="Times New Roman" pitchFamily="18" charset="0"/>
                      </a:rPr>
                      <a:t> CIVHR </a:t>
                    </a:r>
                    <a:endParaRPr lang="en-US" sz="400">
                      <a:solidFill>
                        <a:srgbClr val="000000"/>
                      </a:solidFill>
                      <a:cs typeface="Times New Roman" pitchFamily="18" charset="0"/>
                    </a:endParaRPr>
                  </a:p>
                </p:txBody>
              </p:sp>
            </p:grpSp>
            <p:grpSp>
              <p:nvGrpSpPr>
                <p:cNvPr id="1634354" name="Group 50"/>
                <p:cNvGrpSpPr>
                  <a:grpSpLocks/>
                </p:cNvGrpSpPr>
                <p:nvPr/>
              </p:nvGrpSpPr>
              <p:grpSpPr bwMode="auto">
                <a:xfrm>
                  <a:off x="1236" y="1401"/>
                  <a:ext cx="245" cy="149"/>
                  <a:chOff x="571" y="1696"/>
                  <a:chExt cx="1002" cy="575"/>
                </a:xfrm>
              </p:grpSpPr>
              <p:sp>
                <p:nvSpPr>
                  <p:cNvPr id="1634355" name="Freeform 51"/>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34356" name="Text Box 52"/>
                  <p:cNvSpPr txBox="1">
                    <a:spLocks noChangeArrowheads="1"/>
                  </p:cNvSpPr>
                  <p:nvPr/>
                </p:nvSpPr>
                <p:spPr bwMode="blackWhite">
                  <a:xfrm>
                    <a:off x="571" y="1901"/>
                    <a:ext cx="1002" cy="370"/>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400">
                        <a:cs typeface="Times New Roman" pitchFamily="18" charset="0"/>
                      </a:rPr>
                      <a:t> CNTHR </a:t>
                    </a:r>
                    <a:endParaRPr lang="en-US" sz="400">
                      <a:solidFill>
                        <a:srgbClr val="000000"/>
                      </a:solidFill>
                      <a:cs typeface="Times New Roman" pitchFamily="18" charset="0"/>
                    </a:endParaRPr>
                  </a:p>
                </p:txBody>
              </p:sp>
            </p:grpSp>
            <p:sp>
              <p:nvSpPr>
                <p:cNvPr id="1634357" name="Rectangle 53"/>
                <p:cNvSpPr>
                  <a:spLocks noChangeArrowheads="1"/>
                </p:cNvSpPr>
                <p:nvPr/>
              </p:nvSpPr>
              <p:spPr bwMode="auto">
                <a:xfrm>
                  <a:off x="1091" y="1336"/>
                  <a:ext cx="202" cy="112"/>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500" b="0">
                      <a:solidFill>
                        <a:srgbClr val="000000"/>
                      </a:solidFill>
                      <a:latin typeface="Tahoma" pitchFamily="34" charset="0"/>
                      <a:cs typeface="Times New Roman" pitchFamily="18" charset="0"/>
                    </a:rPr>
                    <a:t>Civilian </a:t>
                  </a:r>
                </a:p>
                <a:p>
                  <a:pPr marL="342900" indent="-342900" algn="l" eaLnBrk="0" hangingPunct="0">
                    <a:spcAft>
                      <a:spcPts val="200"/>
                    </a:spcAft>
                    <a:buFont typeface="Monotype Sorts" pitchFamily="2" charset="2"/>
                    <a:buNone/>
                  </a:pPr>
                  <a:r>
                    <a:rPr lang="en-US" sz="500" b="0">
                      <a:solidFill>
                        <a:srgbClr val="000000"/>
                      </a:solidFill>
                      <a:latin typeface="Tahoma" pitchFamily="34" charset="0"/>
                      <a:cs typeface="Times New Roman" pitchFamily="18" charset="0"/>
                    </a:rPr>
                    <a:t>Employees </a:t>
                  </a:r>
                  <a:endParaRPr lang="en-US" sz="400" b="0">
                    <a:cs typeface="Times New Roman" pitchFamily="18" charset="0"/>
                  </a:endParaRPr>
                </a:p>
              </p:txBody>
            </p:sp>
            <p:sp>
              <p:nvSpPr>
                <p:cNvPr id="1634358" name="Rectangle 54"/>
                <p:cNvSpPr>
                  <a:spLocks noChangeArrowheads="1"/>
                </p:cNvSpPr>
                <p:nvPr/>
              </p:nvSpPr>
              <p:spPr bwMode="auto">
                <a:xfrm>
                  <a:off x="1082" y="1480"/>
                  <a:ext cx="214" cy="48"/>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500" b="0">
                      <a:solidFill>
                        <a:srgbClr val="000000"/>
                      </a:solidFill>
                      <a:latin typeface="Tahoma" pitchFamily="34" charset="0"/>
                      <a:cs typeface="Times New Roman" pitchFamily="18" charset="0"/>
                    </a:rPr>
                    <a:t>Contractors </a:t>
                  </a:r>
                  <a:endParaRPr lang="en-US" sz="400" b="0">
                    <a:cs typeface="Times New Roman" pitchFamily="18" charset="0"/>
                  </a:endParaRPr>
                </a:p>
              </p:txBody>
            </p:sp>
            <p:sp>
              <p:nvSpPr>
                <p:cNvPr id="1634359" name="Rectangle 55"/>
                <p:cNvSpPr>
                  <a:spLocks noChangeArrowheads="1"/>
                </p:cNvSpPr>
                <p:nvPr/>
              </p:nvSpPr>
              <p:spPr bwMode="auto">
                <a:xfrm>
                  <a:off x="2256" y="796"/>
                  <a:ext cx="255" cy="211"/>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r>
                    <a:rPr lang="en-US" sz="400">
                      <a:cs typeface="Times New Roman" pitchFamily="18" charset="0"/>
                    </a:rPr>
                    <a:t>Brigade </a:t>
                  </a:r>
                </a:p>
                <a:p>
                  <a:pPr eaLnBrk="0" hangingPunct="0">
                    <a:spcAft>
                      <a:spcPts val="200"/>
                    </a:spcAft>
                    <a:buFont typeface="Monotype Sorts" pitchFamily="2" charset="2"/>
                    <a:buNone/>
                  </a:pPr>
                  <a:r>
                    <a:rPr lang="en-US" sz="400">
                      <a:cs typeface="Times New Roman" pitchFamily="18" charset="0"/>
                    </a:rPr>
                    <a:t>XXX</a:t>
                  </a:r>
                </a:p>
              </p:txBody>
            </p:sp>
            <p:sp>
              <p:nvSpPr>
                <p:cNvPr id="1634360" name="Rectangle 56"/>
                <p:cNvSpPr>
                  <a:spLocks noChangeArrowheads="1"/>
                </p:cNvSpPr>
                <p:nvPr/>
              </p:nvSpPr>
              <p:spPr bwMode="auto">
                <a:xfrm>
                  <a:off x="2256" y="1114"/>
                  <a:ext cx="240" cy="210"/>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300">
                    <a:cs typeface="Times New Roman" pitchFamily="18" charset="0"/>
                  </a:endParaRPr>
                </a:p>
                <a:p>
                  <a:pPr eaLnBrk="0" hangingPunct="0">
                    <a:spcAft>
                      <a:spcPts val="200"/>
                    </a:spcAft>
                    <a:buFont typeface="Monotype Sorts" pitchFamily="2" charset="2"/>
                    <a:buNone/>
                  </a:pPr>
                  <a:r>
                    <a:rPr lang="en-US" sz="300">
                      <a:cs typeface="Times New Roman" pitchFamily="18" charset="0"/>
                    </a:rPr>
                    <a:t>TRADOC </a:t>
                  </a:r>
                </a:p>
                <a:p>
                  <a:pPr eaLnBrk="0" hangingPunct="0">
                    <a:spcAft>
                      <a:spcPts val="200"/>
                    </a:spcAft>
                    <a:buFont typeface="Monotype Sorts" pitchFamily="2" charset="2"/>
                    <a:buNone/>
                  </a:pPr>
                  <a:r>
                    <a:rPr lang="en-US" sz="400">
                      <a:cs typeface="Times New Roman" pitchFamily="18" charset="0"/>
                    </a:rPr>
                    <a:t>YYY</a:t>
                  </a:r>
                </a:p>
              </p:txBody>
            </p:sp>
            <p:sp>
              <p:nvSpPr>
                <p:cNvPr id="1634361" name="Rectangle 57"/>
                <p:cNvSpPr>
                  <a:spLocks noChangeArrowheads="1"/>
                </p:cNvSpPr>
                <p:nvPr/>
              </p:nvSpPr>
              <p:spPr bwMode="auto">
                <a:xfrm>
                  <a:off x="2256" y="1430"/>
                  <a:ext cx="255" cy="211"/>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r>
                    <a:rPr lang="en-US" sz="400">
                      <a:cs typeface="Times New Roman" pitchFamily="18" charset="0"/>
                    </a:rPr>
                    <a:t>Brigade ZZZ</a:t>
                  </a:r>
                </a:p>
              </p:txBody>
            </p:sp>
            <p:sp>
              <p:nvSpPr>
                <p:cNvPr id="1634362" name="Text Box 58"/>
                <p:cNvSpPr txBox="1">
                  <a:spLocks noChangeArrowheads="1"/>
                </p:cNvSpPr>
                <p:nvPr/>
              </p:nvSpPr>
              <p:spPr bwMode="blackWhite">
                <a:xfrm>
                  <a:off x="2331" y="1748"/>
                  <a:ext cx="269" cy="116"/>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600">
                      <a:cs typeface="Times New Roman" pitchFamily="18" charset="0"/>
                    </a:rPr>
                    <a:t>. . Etc. </a:t>
                  </a:r>
                </a:p>
              </p:txBody>
            </p:sp>
            <p:sp>
              <p:nvSpPr>
                <p:cNvPr id="1634363" name="Oval 59"/>
                <p:cNvSpPr>
                  <a:spLocks noChangeArrowheads="1"/>
                </p:cNvSpPr>
                <p:nvPr/>
              </p:nvSpPr>
              <p:spPr bwMode="blackWhite">
                <a:xfrm>
                  <a:off x="771" y="1028"/>
                  <a:ext cx="188" cy="186"/>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400">
                      <a:cs typeface="Times New Roman" pitchFamily="18" charset="0"/>
                    </a:rPr>
                    <a:t>Military </a:t>
                  </a:r>
                </a:p>
                <a:p>
                  <a:pPr marL="342900" indent="-342900" eaLnBrk="0" hangingPunct="0">
                    <a:spcAft>
                      <a:spcPts val="200"/>
                    </a:spcAft>
                    <a:buFont typeface="Monotype Sorts" pitchFamily="2" charset="2"/>
                    <a:buNone/>
                  </a:pPr>
                  <a:r>
                    <a:rPr lang="en-US" sz="400">
                      <a:cs typeface="Times New Roman" pitchFamily="18" charset="0"/>
                    </a:rPr>
                    <a:t>Labor</a:t>
                  </a:r>
                </a:p>
              </p:txBody>
            </p:sp>
            <p:cxnSp>
              <p:nvCxnSpPr>
                <p:cNvPr id="1634364" name="AutoShape 60"/>
                <p:cNvCxnSpPr>
                  <a:cxnSpLocks noChangeShapeType="1"/>
                  <a:stCxn id="1634363" idx="6"/>
                  <a:endCxn id="1634350" idx="1"/>
                </p:cNvCxnSpPr>
                <p:nvPr/>
              </p:nvCxnSpPr>
              <p:spPr bwMode="blackWhite">
                <a:xfrm>
                  <a:off x="959" y="1121"/>
                  <a:ext cx="132" cy="78"/>
                </a:xfrm>
                <a:prstGeom prst="curvedConnector3">
                  <a:avLst>
                    <a:gd name="adj1" fmla="val 50000"/>
                  </a:avLst>
                </a:prstGeom>
                <a:noFill/>
                <a:ln w="12700">
                  <a:solidFill>
                    <a:schemeClr val="tx1"/>
                  </a:solidFill>
                  <a:round/>
                  <a:headEnd/>
                  <a:tailEnd type="triangle" w="med" len="med"/>
                </a:ln>
                <a:effectLst/>
              </p:spPr>
            </p:cxnSp>
            <p:sp>
              <p:nvSpPr>
                <p:cNvPr id="1634365" name="Oval 61"/>
                <p:cNvSpPr>
                  <a:spLocks noChangeArrowheads="1"/>
                </p:cNvSpPr>
                <p:nvPr/>
              </p:nvSpPr>
              <p:spPr bwMode="blackWhite">
                <a:xfrm>
                  <a:off x="768" y="1245"/>
                  <a:ext cx="191" cy="190"/>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400">
                      <a:cs typeface="Times New Roman" pitchFamily="18" charset="0"/>
                    </a:rPr>
                    <a:t>Depreciation</a:t>
                  </a:r>
                </a:p>
              </p:txBody>
            </p:sp>
            <p:cxnSp>
              <p:nvCxnSpPr>
                <p:cNvPr id="1634366" name="AutoShape 62"/>
                <p:cNvCxnSpPr>
                  <a:cxnSpLocks noChangeShapeType="1"/>
                  <a:stCxn id="1634365" idx="6"/>
                  <a:endCxn id="1634350" idx="1"/>
                </p:cNvCxnSpPr>
                <p:nvPr/>
              </p:nvCxnSpPr>
              <p:spPr bwMode="blackWhite">
                <a:xfrm flipV="1">
                  <a:off x="959" y="1199"/>
                  <a:ext cx="132" cy="142"/>
                </a:xfrm>
                <a:prstGeom prst="curvedConnector3">
                  <a:avLst>
                    <a:gd name="adj1" fmla="val 49699"/>
                  </a:avLst>
                </a:prstGeom>
                <a:noFill/>
                <a:ln w="12700">
                  <a:solidFill>
                    <a:schemeClr val="tx1"/>
                  </a:solidFill>
                  <a:round/>
                  <a:headEnd/>
                  <a:tailEnd type="triangle" w="med" len="med"/>
                </a:ln>
                <a:effectLst/>
              </p:spPr>
            </p:cxnSp>
            <p:cxnSp>
              <p:nvCxnSpPr>
                <p:cNvPr id="1634367" name="AutoShape 63"/>
                <p:cNvCxnSpPr>
                  <a:cxnSpLocks noChangeShapeType="1"/>
                  <a:stCxn id="1634360" idx="3"/>
                  <a:endCxn id="1634359" idx="3"/>
                </p:cNvCxnSpPr>
                <p:nvPr/>
              </p:nvCxnSpPr>
              <p:spPr bwMode="blackWhite">
                <a:xfrm flipV="1">
                  <a:off x="2496" y="902"/>
                  <a:ext cx="15" cy="317"/>
                </a:xfrm>
                <a:prstGeom prst="curvedConnector3">
                  <a:avLst>
                    <a:gd name="adj1" fmla="val 1053333"/>
                  </a:avLst>
                </a:prstGeom>
                <a:noFill/>
                <a:ln w="28575">
                  <a:solidFill>
                    <a:srgbClr val="990099"/>
                  </a:solidFill>
                  <a:round/>
                  <a:headEnd/>
                  <a:tailEnd type="triangle" w="med" len="med"/>
                </a:ln>
                <a:effectLst/>
              </p:spPr>
            </p:cxnSp>
            <p:cxnSp>
              <p:nvCxnSpPr>
                <p:cNvPr id="1634368" name="AutoShape 64"/>
                <p:cNvCxnSpPr>
                  <a:cxnSpLocks noChangeShapeType="1"/>
                  <a:stCxn id="1634360" idx="3"/>
                  <a:endCxn id="1634361" idx="3"/>
                </p:cNvCxnSpPr>
                <p:nvPr/>
              </p:nvCxnSpPr>
              <p:spPr bwMode="blackWhite">
                <a:xfrm>
                  <a:off x="2496" y="1219"/>
                  <a:ext cx="15" cy="317"/>
                </a:xfrm>
                <a:prstGeom prst="curvedConnector3">
                  <a:avLst>
                    <a:gd name="adj1" fmla="val 1053333"/>
                  </a:avLst>
                </a:prstGeom>
                <a:noFill/>
                <a:ln w="28575">
                  <a:solidFill>
                    <a:srgbClr val="990099"/>
                  </a:solidFill>
                  <a:round/>
                  <a:headEnd/>
                  <a:tailEnd type="triangle" w="med" len="med"/>
                </a:ln>
                <a:effectLst/>
              </p:spPr>
            </p:cxnSp>
            <p:sp>
              <p:nvSpPr>
                <p:cNvPr id="1634369" name="Rectangle 65"/>
                <p:cNvSpPr>
                  <a:spLocks noChangeArrowheads="1"/>
                </p:cNvSpPr>
                <p:nvPr/>
              </p:nvSpPr>
              <p:spPr bwMode="auto">
                <a:xfrm>
                  <a:off x="1088" y="769"/>
                  <a:ext cx="269" cy="209"/>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500">
                      <a:solidFill>
                        <a:schemeClr val="tx2"/>
                      </a:solidFill>
                    </a:rPr>
                    <a:t>Director of </a:t>
                  </a:r>
                </a:p>
                <a:p>
                  <a:pPr>
                    <a:buClrTx/>
                  </a:pPr>
                  <a:r>
                    <a:rPr lang="en-US" sz="500">
                      <a:solidFill>
                        <a:schemeClr val="tx2"/>
                      </a:solidFill>
                    </a:rPr>
                    <a:t>Logistics)</a:t>
                  </a:r>
                </a:p>
              </p:txBody>
            </p:sp>
            <p:cxnSp>
              <p:nvCxnSpPr>
                <p:cNvPr id="1634370" name="AutoShape 66"/>
                <p:cNvCxnSpPr>
                  <a:cxnSpLocks noChangeShapeType="1"/>
                  <a:stCxn id="1634369" idx="1"/>
                  <a:endCxn id="1634350" idx="1"/>
                </p:cNvCxnSpPr>
                <p:nvPr/>
              </p:nvCxnSpPr>
              <p:spPr bwMode="auto">
                <a:xfrm rot="10800000" flipH="1" flipV="1">
                  <a:off x="1088" y="874"/>
                  <a:ext cx="3" cy="325"/>
                </a:xfrm>
                <a:prstGeom prst="curvedConnector3">
                  <a:avLst>
                    <a:gd name="adj1" fmla="val -3600000"/>
                  </a:avLst>
                </a:prstGeom>
                <a:noFill/>
                <a:ln w="28575">
                  <a:solidFill>
                    <a:srgbClr val="800000"/>
                  </a:solidFill>
                  <a:round/>
                  <a:headEnd/>
                  <a:tailEnd type="triangle" w="med" len="med"/>
                </a:ln>
                <a:effectLst/>
              </p:spPr>
            </p:cxnSp>
            <p:grpSp>
              <p:nvGrpSpPr>
                <p:cNvPr id="1634371" name="Group 67"/>
                <p:cNvGrpSpPr>
                  <a:grpSpLocks/>
                </p:cNvGrpSpPr>
                <p:nvPr/>
              </p:nvGrpSpPr>
              <p:grpSpPr bwMode="auto">
                <a:xfrm>
                  <a:off x="1981" y="882"/>
                  <a:ext cx="296" cy="873"/>
                  <a:chOff x="3552" y="1488"/>
                  <a:chExt cx="845" cy="2400"/>
                </a:xfrm>
              </p:grpSpPr>
              <p:sp>
                <p:nvSpPr>
                  <p:cNvPr id="1634372" name="Line 68"/>
                  <p:cNvSpPr>
                    <a:spLocks noChangeShapeType="1"/>
                  </p:cNvSpPr>
                  <p:nvPr/>
                </p:nvSpPr>
                <p:spPr bwMode="blackWhite">
                  <a:xfrm>
                    <a:off x="3620" y="1948"/>
                    <a:ext cx="10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34373" name="Line 69"/>
                  <p:cNvSpPr>
                    <a:spLocks noChangeShapeType="1"/>
                  </p:cNvSpPr>
                  <p:nvPr/>
                </p:nvSpPr>
                <p:spPr bwMode="blackWhite">
                  <a:xfrm flipV="1">
                    <a:off x="3624" y="2436"/>
                    <a:ext cx="64"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34374" name="Line 70"/>
                  <p:cNvSpPr>
                    <a:spLocks noChangeShapeType="1"/>
                  </p:cNvSpPr>
                  <p:nvPr/>
                </p:nvSpPr>
                <p:spPr bwMode="blackWhite">
                  <a:xfrm>
                    <a:off x="3648" y="2439"/>
                    <a:ext cx="264"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34375" name="Line 71"/>
                  <p:cNvSpPr>
                    <a:spLocks noChangeShapeType="1"/>
                  </p:cNvSpPr>
                  <p:nvPr/>
                </p:nvSpPr>
                <p:spPr bwMode="blackWhite">
                  <a:xfrm>
                    <a:off x="3904" y="1512"/>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34376" name="Line 72"/>
                  <p:cNvSpPr>
                    <a:spLocks noChangeShapeType="1"/>
                  </p:cNvSpPr>
                  <p:nvPr/>
                </p:nvSpPr>
                <p:spPr bwMode="blackWhite">
                  <a:xfrm>
                    <a:off x="3907" y="1508"/>
                    <a:ext cx="0" cy="1772"/>
                  </a:xfrm>
                  <a:prstGeom prst="line">
                    <a:avLst/>
                  </a:prstGeom>
                  <a:noFill/>
                  <a:ln w="28575">
                    <a:solidFill>
                      <a:schemeClr val="hlink"/>
                    </a:solidFill>
                    <a:round/>
                    <a:headEnd/>
                    <a:tailEnd/>
                  </a:ln>
                  <a:effectLst/>
                </p:spPr>
                <p:txBody>
                  <a:bodyPr lIns="92075" tIns="46038" rIns="92075" bIns="46038"/>
                  <a:lstStyle/>
                  <a:p>
                    <a:endParaRPr lang="en-US"/>
                  </a:p>
                </p:txBody>
              </p:sp>
              <p:sp>
                <p:nvSpPr>
                  <p:cNvPr id="1634377" name="Line 73"/>
                  <p:cNvSpPr>
                    <a:spLocks noChangeShapeType="1"/>
                  </p:cNvSpPr>
                  <p:nvPr/>
                </p:nvSpPr>
                <p:spPr bwMode="blackWhite">
                  <a:xfrm>
                    <a:off x="3907" y="2436"/>
                    <a:ext cx="490" cy="0"/>
                  </a:xfrm>
                  <a:prstGeom prst="line">
                    <a:avLst/>
                  </a:prstGeom>
                  <a:noFill/>
                  <a:ln w="28575">
                    <a:solidFill>
                      <a:schemeClr val="accent2"/>
                    </a:solidFill>
                    <a:round/>
                    <a:headEnd/>
                    <a:tailEnd type="triangle" w="med" len="med"/>
                  </a:ln>
                  <a:effectLst/>
                </p:spPr>
                <p:txBody>
                  <a:bodyPr lIns="92075" tIns="46038" rIns="92075" bIns="46038"/>
                  <a:lstStyle/>
                  <a:p>
                    <a:endParaRPr lang="en-US"/>
                  </a:p>
                </p:txBody>
              </p:sp>
              <p:sp>
                <p:nvSpPr>
                  <p:cNvPr id="1634378" name="Line 74"/>
                  <p:cNvSpPr>
                    <a:spLocks noChangeShapeType="1"/>
                  </p:cNvSpPr>
                  <p:nvPr/>
                </p:nvSpPr>
                <p:spPr bwMode="blackWhite">
                  <a:xfrm>
                    <a:off x="3907" y="3280"/>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34379" name="Line 75"/>
                  <p:cNvSpPr>
                    <a:spLocks noChangeShapeType="1"/>
                  </p:cNvSpPr>
                  <p:nvPr/>
                </p:nvSpPr>
                <p:spPr bwMode="blackWhite">
                  <a:xfrm>
                    <a:off x="3600" y="14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34380" name="Line 76"/>
                  <p:cNvSpPr>
                    <a:spLocks noChangeShapeType="1"/>
                  </p:cNvSpPr>
                  <p:nvPr/>
                </p:nvSpPr>
                <p:spPr bwMode="blackWhite">
                  <a:xfrm>
                    <a:off x="3600" y="38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34381" name="Line 77"/>
                  <p:cNvSpPr>
                    <a:spLocks noChangeShapeType="1"/>
                  </p:cNvSpPr>
                  <p:nvPr/>
                </p:nvSpPr>
                <p:spPr bwMode="blackWhite">
                  <a:xfrm>
                    <a:off x="3600" y="340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34382" name="Line 78"/>
                  <p:cNvSpPr>
                    <a:spLocks noChangeShapeType="1"/>
                  </p:cNvSpPr>
                  <p:nvPr/>
                </p:nvSpPr>
                <p:spPr bwMode="blackWhite">
                  <a:xfrm>
                    <a:off x="3552" y="3456"/>
                    <a:ext cx="288"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34383" name="Line 79"/>
                  <p:cNvSpPr>
                    <a:spLocks noChangeShapeType="1"/>
                  </p:cNvSpPr>
                  <p:nvPr/>
                </p:nvSpPr>
                <p:spPr bwMode="blackWhite">
                  <a:xfrm>
                    <a:off x="3744" y="1488"/>
                    <a:ext cx="0" cy="2400"/>
                  </a:xfrm>
                  <a:prstGeom prst="line">
                    <a:avLst/>
                  </a:prstGeom>
                  <a:noFill/>
                  <a:ln w="28575">
                    <a:solidFill>
                      <a:schemeClr val="hlink"/>
                    </a:solidFill>
                    <a:round/>
                    <a:headEnd/>
                    <a:tailEnd/>
                  </a:ln>
                  <a:effectLst/>
                </p:spPr>
                <p:txBody>
                  <a:bodyPr lIns="92075" tIns="46038" rIns="92075" bIns="46038"/>
                  <a:lstStyle/>
                  <a:p>
                    <a:endParaRPr lang="en-US"/>
                  </a:p>
                </p:txBody>
              </p:sp>
              <p:sp>
                <p:nvSpPr>
                  <p:cNvPr id="1634384" name="Line 80"/>
                  <p:cNvSpPr>
                    <a:spLocks noChangeShapeType="1"/>
                  </p:cNvSpPr>
                  <p:nvPr/>
                </p:nvSpPr>
                <p:spPr bwMode="blackWhite">
                  <a:xfrm>
                    <a:off x="3600" y="292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34385" name="Line 81"/>
                  <p:cNvSpPr>
                    <a:spLocks noChangeShapeType="1"/>
                  </p:cNvSpPr>
                  <p:nvPr/>
                </p:nvSpPr>
                <p:spPr bwMode="blackWhite">
                  <a:xfrm flipH="1">
                    <a:off x="3840" y="2448"/>
                    <a:ext cx="0" cy="1008"/>
                  </a:xfrm>
                  <a:prstGeom prst="line">
                    <a:avLst/>
                  </a:prstGeom>
                  <a:noFill/>
                  <a:ln w="28575">
                    <a:solidFill>
                      <a:srgbClr val="000099"/>
                    </a:solidFill>
                    <a:round/>
                    <a:headEnd/>
                    <a:tailEnd/>
                  </a:ln>
                  <a:effectLst/>
                </p:spPr>
                <p:txBody>
                  <a:bodyPr lIns="92075" tIns="46038" rIns="92075" bIns="46038"/>
                  <a:lstStyle/>
                  <a:p>
                    <a:endParaRPr lang="en-US"/>
                  </a:p>
                </p:txBody>
              </p:sp>
            </p:grpSp>
            <p:sp>
              <p:nvSpPr>
                <p:cNvPr id="1634386" name="Line 82"/>
                <p:cNvSpPr>
                  <a:spLocks noChangeShapeType="1"/>
                </p:cNvSpPr>
                <p:nvPr/>
              </p:nvSpPr>
              <p:spPr bwMode="blackWhite">
                <a:xfrm>
                  <a:off x="1477" y="1337"/>
                  <a:ext cx="28" cy="0"/>
                </a:xfrm>
                <a:prstGeom prst="line">
                  <a:avLst/>
                </a:prstGeom>
                <a:noFill/>
                <a:ln w="12700">
                  <a:solidFill>
                    <a:schemeClr val="tx1"/>
                  </a:solidFill>
                  <a:round/>
                  <a:headEnd/>
                  <a:tailEnd/>
                </a:ln>
                <a:effectLst/>
              </p:spPr>
              <p:txBody>
                <a:bodyPr lIns="92075" tIns="46038" rIns="92075" bIns="46038"/>
                <a:lstStyle/>
                <a:p>
                  <a:endParaRPr lang="en-US"/>
                </a:p>
              </p:txBody>
            </p:sp>
            <p:sp>
              <p:nvSpPr>
                <p:cNvPr id="1634387" name="Line 83"/>
                <p:cNvSpPr>
                  <a:spLocks noChangeShapeType="1"/>
                </p:cNvSpPr>
                <p:nvPr/>
              </p:nvSpPr>
              <p:spPr bwMode="blackWhite">
                <a:xfrm flipV="1">
                  <a:off x="1478" y="1538"/>
                  <a:ext cx="25" cy="1"/>
                </a:xfrm>
                <a:prstGeom prst="line">
                  <a:avLst/>
                </a:prstGeom>
                <a:noFill/>
                <a:ln w="12700">
                  <a:solidFill>
                    <a:schemeClr val="tx1"/>
                  </a:solidFill>
                  <a:round/>
                  <a:headEnd/>
                  <a:tailEnd/>
                </a:ln>
                <a:effectLst/>
              </p:spPr>
              <p:txBody>
                <a:bodyPr lIns="92075" tIns="46038" rIns="92075" bIns="46038"/>
                <a:lstStyle/>
                <a:p>
                  <a:endParaRPr lang="en-US"/>
                </a:p>
              </p:txBody>
            </p:sp>
            <p:sp>
              <p:nvSpPr>
                <p:cNvPr id="1634388" name="Line 84"/>
                <p:cNvSpPr>
                  <a:spLocks noChangeShapeType="1"/>
                </p:cNvSpPr>
                <p:nvPr/>
              </p:nvSpPr>
              <p:spPr bwMode="blackWhite">
                <a:xfrm flipH="1">
                  <a:off x="1506" y="1336"/>
                  <a:ext cx="3" cy="419"/>
                </a:xfrm>
                <a:prstGeom prst="line">
                  <a:avLst/>
                </a:prstGeom>
                <a:noFill/>
                <a:ln w="12700">
                  <a:solidFill>
                    <a:schemeClr val="tx1"/>
                  </a:solidFill>
                  <a:round/>
                  <a:headEnd/>
                  <a:tailEnd/>
                </a:ln>
                <a:effectLst/>
              </p:spPr>
              <p:txBody>
                <a:bodyPr lIns="92075" tIns="46038" rIns="92075" bIns="46038"/>
                <a:lstStyle/>
                <a:p>
                  <a:endParaRPr lang="en-US"/>
                </a:p>
              </p:txBody>
            </p:sp>
            <p:sp>
              <p:nvSpPr>
                <p:cNvPr id="1634389" name="Line 85"/>
                <p:cNvSpPr>
                  <a:spLocks noChangeShapeType="1"/>
                </p:cNvSpPr>
                <p:nvPr/>
              </p:nvSpPr>
              <p:spPr bwMode="blackWhite">
                <a:xfrm>
                  <a:off x="1505" y="1428"/>
                  <a:ext cx="60" cy="0"/>
                </a:xfrm>
                <a:prstGeom prst="line">
                  <a:avLst/>
                </a:prstGeom>
                <a:noFill/>
                <a:ln w="12700">
                  <a:solidFill>
                    <a:schemeClr val="tx1"/>
                  </a:solidFill>
                  <a:round/>
                  <a:headEnd/>
                  <a:tailEnd/>
                </a:ln>
                <a:effectLst/>
              </p:spPr>
              <p:txBody>
                <a:bodyPr lIns="92075" tIns="46038" rIns="92075" bIns="46038"/>
                <a:lstStyle/>
                <a:p>
                  <a:endParaRPr lang="en-US"/>
                </a:p>
              </p:txBody>
            </p:sp>
            <p:grpSp>
              <p:nvGrpSpPr>
                <p:cNvPr id="1634390" name="Group 86"/>
                <p:cNvGrpSpPr>
                  <a:grpSpLocks/>
                </p:cNvGrpSpPr>
                <p:nvPr/>
              </p:nvGrpSpPr>
              <p:grpSpPr bwMode="auto">
                <a:xfrm>
                  <a:off x="1238" y="1551"/>
                  <a:ext cx="236" cy="148"/>
                  <a:chOff x="595" y="1696"/>
                  <a:chExt cx="954" cy="568"/>
                </a:xfrm>
              </p:grpSpPr>
              <p:sp>
                <p:nvSpPr>
                  <p:cNvPr id="1634391" name="Freeform 87"/>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34392" name="Text Box 88"/>
                  <p:cNvSpPr txBox="1">
                    <a:spLocks noChangeArrowheads="1"/>
                  </p:cNvSpPr>
                  <p:nvPr/>
                </p:nvSpPr>
                <p:spPr bwMode="blackWhite">
                  <a:xfrm>
                    <a:off x="595" y="1895"/>
                    <a:ext cx="954" cy="369"/>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400">
                        <a:cs typeface="Times New Roman" pitchFamily="18" charset="0"/>
                      </a:rPr>
                      <a:t> MILHR </a:t>
                    </a:r>
                    <a:endParaRPr lang="en-US" sz="400">
                      <a:solidFill>
                        <a:srgbClr val="000000"/>
                      </a:solidFill>
                      <a:cs typeface="Times New Roman" pitchFamily="18" charset="0"/>
                    </a:endParaRPr>
                  </a:p>
                </p:txBody>
              </p:sp>
            </p:grpSp>
            <p:sp>
              <p:nvSpPr>
                <p:cNvPr id="1634393" name="Line 89"/>
                <p:cNvSpPr>
                  <a:spLocks noChangeShapeType="1"/>
                </p:cNvSpPr>
                <p:nvPr/>
              </p:nvSpPr>
              <p:spPr bwMode="auto">
                <a:xfrm>
                  <a:off x="1475" y="1755"/>
                  <a:ext cx="17" cy="0"/>
                </a:xfrm>
                <a:prstGeom prst="line">
                  <a:avLst/>
                </a:prstGeom>
                <a:noFill/>
                <a:ln w="9525">
                  <a:solidFill>
                    <a:schemeClr val="tx1"/>
                  </a:solidFill>
                  <a:round/>
                  <a:headEnd/>
                  <a:tailEnd/>
                </a:ln>
                <a:effectLst/>
              </p:spPr>
              <p:txBody>
                <a:bodyPr anchor="ctr"/>
                <a:lstStyle/>
                <a:p>
                  <a:endParaRPr lang="en-US"/>
                </a:p>
              </p:txBody>
            </p:sp>
            <p:sp>
              <p:nvSpPr>
                <p:cNvPr id="1634394" name="Text Box 90"/>
                <p:cNvSpPr txBox="1">
                  <a:spLocks noChangeArrowheads="1"/>
                </p:cNvSpPr>
                <p:nvPr/>
              </p:nvSpPr>
              <p:spPr bwMode="auto">
                <a:xfrm>
                  <a:off x="944" y="528"/>
                  <a:ext cx="490" cy="192"/>
                </a:xfrm>
                <a:prstGeom prst="rect">
                  <a:avLst/>
                </a:prstGeom>
                <a:noFill/>
                <a:ln w="9525" algn="ctr">
                  <a:noFill/>
                  <a:miter lim="800000"/>
                  <a:headEnd/>
                  <a:tailEnd/>
                </a:ln>
                <a:effectLst/>
              </p:spPr>
              <p:txBody>
                <a:bodyPr wrap="none">
                  <a:spAutoFit/>
                </a:bodyPr>
                <a:lstStyle/>
                <a:p>
                  <a:pPr>
                    <a:buClrTx/>
                  </a:pPr>
                  <a:r>
                    <a:rPr lang="en-US" sz="700">
                      <a:solidFill>
                        <a:srgbClr val="006600"/>
                      </a:solidFill>
                      <a:effectLst>
                        <a:outerShdw blurRad="38100" dist="38100" dir="2700000" algn="tl">
                          <a:srgbClr val="C0C0C0"/>
                        </a:outerShdw>
                      </a:effectLst>
                    </a:rPr>
                    <a:t>Full Cost </a:t>
                  </a:r>
                </a:p>
                <a:p>
                  <a:pPr>
                    <a:buClrTx/>
                  </a:pPr>
                  <a:r>
                    <a:rPr lang="en-US" sz="700">
                      <a:solidFill>
                        <a:srgbClr val="006600"/>
                      </a:solidFill>
                      <a:effectLst>
                        <a:outerShdw blurRad="38100" dist="38100" dir="2700000" algn="tl">
                          <a:srgbClr val="C0C0C0"/>
                        </a:outerShdw>
                      </a:effectLst>
                    </a:rPr>
                    <a:t>Organizations</a:t>
                  </a:r>
                </a:p>
              </p:txBody>
            </p:sp>
            <p:sp>
              <p:nvSpPr>
                <p:cNvPr id="1634395" name="Text Box 91"/>
                <p:cNvSpPr txBox="1">
                  <a:spLocks noChangeArrowheads="1"/>
                </p:cNvSpPr>
                <p:nvPr/>
              </p:nvSpPr>
              <p:spPr bwMode="auto">
                <a:xfrm>
                  <a:off x="1488" y="528"/>
                  <a:ext cx="601" cy="192"/>
                </a:xfrm>
                <a:prstGeom prst="rect">
                  <a:avLst/>
                </a:prstGeom>
                <a:noFill/>
                <a:ln w="9525" algn="ctr">
                  <a:noFill/>
                  <a:miter lim="800000"/>
                  <a:headEnd/>
                  <a:tailEnd/>
                </a:ln>
                <a:effectLst/>
              </p:spPr>
              <p:txBody>
                <a:bodyPr>
                  <a:spAutoFit/>
                </a:bodyPr>
                <a:lstStyle/>
                <a:p>
                  <a:pPr>
                    <a:buClrTx/>
                  </a:pPr>
                  <a:r>
                    <a:rPr lang="en-US" sz="700">
                      <a:solidFill>
                        <a:srgbClr val="006600"/>
                      </a:solidFill>
                      <a:effectLst>
                        <a:outerShdw blurRad="38100" dist="38100" dir="2700000" algn="tl">
                          <a:srgbClr val="C0C0C0"/>
                        </a:outerShdw>
                      </a:effectLst>
                    </a:rPr>
                    <a:t>Full Cost </a:t>
                  </a:r>
                </a:p>
                <a:p>
                  <a:pPr>
                    <a:buClrTx/>
                  </a:pPr>
                  <a:r>
                    <a:rPr lang="en-US" sz="700">
                      <a:solidFill>
                        <a:srgbClr val="006600"/>
                      </a:solidFill>
                      <a:effectLst>
                        <a:outerShdw blurRad="38100" dist="38100" dir="2700000" algn="tl">
                          <a:srgbClr val="C0C0C0"/>
                        </a:outerShdw>
                      </a:effectLst>
                    </a:rPr>
                    <a:t>Product/Services</a:t>
                  </a:r>
                </a:p>
              </p:txBody>
            </p:sp>
            <p:sp>
              <p:nvSpPr>
                <p:cNvPr id="1634396" name="Text Box 92"/>
                <p:cNvSpPr txBox="1">
                  <a:spLocks noChangeArrowheads="1"/>
                </p:cNvSpPr>
                <p:nvPr/>
              </p:nvSpPr>
              <p:spPr bwMode="auto">
                <a:xfrm>
                  <a:off x="2238" y="528"/>
                  <a:ext cx="408" cy="192"/>
                </a:xfrm>
                <a:prstGeom prst="rect">
                  <a:avLst/>
                </a:prstGeom>
                <a:noFill/>
                <a:ln w="9525" algn="ctr">
                  <a:noFill/>
                  <a:miter lim="800000"/>
                  <a:headEnd/>
                  <a:tailEnd/>
                </a:ln>
                <a:effectLst/>
              </p:spPr>
              <p:txBody>
                <a:bodyPr wrap="none">
                  <a:spAutoFit/>
                </a:bodyPr>
                <a:lstStyle/>
                <a:p>
                  <a:pPr>
                    <a:buClrTx/>
                  </a:pPr>
                  <a:r>
                    <a:rPr lang="en-US" sz="700">
                      <a:solidFill>
                        <a:srgbClr val="006600"/>
                      </a:solidFill>
                      <a:effectLst>
                        <a:outerShdw blurRad="38100" dist="38100" dir="2700000" algn="tl">
                          <a:srgbClr val="C0C0C0"/>
                        </a:outerShdw>
                      </a:effectLst>
                    </a:rPr>
                    <a:t>Full Cost </a:t>
                  </a:r>
                </a:p>
                <a:p>
                  <a:pPr>
                    <a:buClrTx/>
                  </a:pPr>
                  <a:r>
                    <a:rPr lang="en-US" sz="700">
                      <a:solidFill>
                        <a:srgbClr val="006600"/>
                      </a:solidFill>
                      <a:effectLst>
                        <a:outerShdw blurRad="38100" dist="38100" dir="2700000" algn="tl">
                          <a:srgbClr val="C0C0C0"/>
                        </a:outerShdw>
                      </a:effectLst>
                    </a:rPr>
                    <a:t>Customers</a:t>
                  </a:r>
                </a:p>
              </p:txBody>
            </p:sp>
            <p:sp>
              <p:nvSpPr>
                <p:cNvPr id="1634397" name="Line 93"/>
                <p:cNvSpPr>
                  <a:spLocks noChangeShapeType="1"/>
                </p:cNvSpPr>
                <p:nvPr/>
              </p:nvSpPr>
              <p:spPr bwMode="auto">
                <a:xfrm>
                  <a:off x="922" y="720"/>
                  <a:ext cx="1747" cy="0"/>
                </a:xfrm>
                <a:prstGeom prst="line">
                  <a:avLst/>
                </a:prstGeom>
                <a:noFill/>
                <a:ln w="9525">
                  <a:solidFill>
                    <a:srgbClr val="990099"/>
                  </a:solidFill>
                  <a:round/>
                  <a:headEnd/>
                  <a:tailEnd/>
                </a:ln>
                <a:effectLst/>
              </p:spPr>
              <p:txBody>
                <a:bodyPr anchor="ctr"/>
                <a:lstStyle/>
                <a:p>
                  <a:endParaRPr lang="en-US"/>
                </a:p>
              </p:txBody>
            </p:sp>
            <p:sp>
              <p:nvSpPr>
                <p:cNvPr id="1634398" name="Rectangle 94"/>
                <p:cNvSpPr>
                  <a:spLocks noChangeArrowheads="1"/>
                </p:cNvSpPr>
                <p:nvPr/>
              </p:nvSpPr>
              <p:spPr bwMode="auto">
                <a:xfrm>
                  <a:off x="1096" y="1564"/>
                  <a:ext cx="126" cy="112"/>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500" b="0">
                      <a:solidFill>
                        <a:srgbClr val="000000"/>
                      </a:solidFill>
                      <a:latin typeface="Tahoma" pitchFamily="34" charset="0"/>
                      <a:cs typeface="Times New Roman" pitchFamily="18" charset="0"/>
                    </a:rPr>
                    <a:t>Military</a:t>
                  </a:r>
                </a:p>
                <a:p>
                  <a:pPr marL="342900" indent="-342900" algn="l" eaLnBrk="0" hangingPunct="0">
                    <a:spcAft>
                      <a:spcPts val="200"/>
                    </a:spcAft>
                    <a:buFont typeface="Monotype Sorts" pitchFamily="2" charset="2"/>
                    <a:buNone/>
                  </a:pPr>
                  <a:r>
                    <a:rPr lang="en-US" sz="500" b="0">
                      <a:solidFill>
                        <a:srgbClr val="000000"/>
                      </a:solidFill>
                      <a:latin typeface="Tahoma" pitchFamily="34" charset="0"/>
                      <a:cs typeface="Times New Roman" pitchFamily="18" charset="0"/>
                    </a:rPr>
                    <a:t>Labor</a:t>
                  </a:r>
                  <a:endParaRPr lang="en-US" sz="400" b="0">
                    <a:cs typeface="Times New Roman" pitchFamily="18" charset="0"/>
                  </a:endParaRPr>
                </a:p>
              </p:txBody>
            </p:sp>
          </p:grpSp>
        </p:grpSp>
        <p:sp>
          <p:nvSpPr>
            <p:cNvPr id="1634399" name="Line 95"/>
            <p:cNvSpPr>
              <a:spLocks noChangeShapeType="1"/>
            </p:cNvSpPr>
            <p:nvPr/>
          </p:nvSpPr>
          <p:spPr bwMode="auto">
            <a:xfrm>
              <a:off x="2208" y="589"/>
              <a:ext cx="0" cy="1282"/>
            </a:xfrm>
            <a:prstGeom prst="line">
              <a:avLst/>
            </a:prstGeom>
            <a:noFill/>
            <a:ln w="38100">
              <a:solidFill>
                <a:srgbClr val="990099"/>
              </a:solidFill>
              <a:prstDash val="dash"/>
              <a:round/>
              <a:headEnd/>
              <a:tailEnd/>
            </a:ln>
            <a:effectLst/>
          </p:spPr>
          <p:txBody>
            <a:bodyPr anchor="ctr"/>
            <a:lstStyle/>
            <a:p>
              <a:endParaRPr lang="en-US"/>
            </a:p>
          </p:txBody>
        </p:sp>
      </p:grpSp>
      <p:sp>
        <p:nvSpPr>
          <p:cNvPr id="1634400" name="Text Box 96"/>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D2L2_p2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34318"/>
                                        </p:tgtEl>
                                        <p:attrNameLst>
                                          <p:attrName>style.visibility</p:attrName>
                                        </p:attrNameLst>
                                      </p:cBhvr>
                                      <p:to>
                                        <p:strVal val="visible"/>
                                      </p:to>
                                    </p:set>
                                    <p:animEffect transition="in" filter="fade">
                                      <p:cBhvr>
                                        <p:cTn id="7" dur="1000"/>
                                        <p:tgtEl>
                                          <p:spTgt spid="1634318"/>
                                        </p:tgtEl>
                                      </p:cBhvr>
                                    </p:animEffect>
                                    <p:anim calcmode="lin" valueType="num">
                                      <p:cBhvr>
                                        <p:cTn id="8" dur="1000" fill="hold"/>
                                        <p:tgtEl>
                                          <p:spTgt spid="1634318"/>
                                        </p:tgtEl>
                                        <p:attrNameLst>
                                          <p:attrName>ppt_x</p:attrName>
                                        </p:attrNameLst>
                                      </p:cBhvr>
                                      <p:tavLst>
                                        <p:tav tm="0">
                                          <p:val>
                                            <p:strVal val="#ppt_x"/>
                                          </p:val>
                                        </p:tav>
                                        <p:tav tm="100000">
                                          <p:val>
                                            <p:strVal val="#ppt_x"/>
                                          </p:val>
                                        </p:tav>
                                      </p:tavLst>
                                    </p:anim>
                                    <p:anim calcmode="lin" valueType="num">
                                      <p:cBhvr>
                                        <p:cTn id="9" dur="900" decel="100000" fill="hold"/>
                                        <p:tgtEl>
                                          <p:spTgt spid="16343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43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634330"/>
                                        </p:tgtEl>
                                        <p:attrNameLst>
                                          <p:attrName>style.visibility</p:attrName>
                                        </p:attrNameLst>
                                      </p:cBhvr>
                                      <p:to>
                                        <p:strVal val="visible"/>
                                      </p:to>
                                    </p:set>
                                    <p:animEffect transition="in" filter="fade">
                                      <p:cBhvr>
                                        <p:cTn id="15" dur="1000"/>
                                        <p:tgtEl>
                                          <p:spTgt spid="1634330"/>
                                        </p:tgtEl>
                                      </p:cBhvr>
                                    </p:animEffect>
                                    <p:anim calcmode="lin" valueType="num">
                                      <p:cBhvr>
                                        <p:cTn id="16" dur="1000" fill="hold"/>
                                        <p:tgtEl>
                                          <p:spTgt spid="1634330"/>
                                        </p:tgtEl>
                                        <p:attrNameLst>
                                          <p:attrName>ppt_x</p:attrName>
                                        </p:attrNameLst>
                                      </p:cBhvr>
                                      <p:tavLst>
                                        <p:tav tm="0">
                                          <p:val>
                                            <p:strVal val="#ppt_x"/>
                                          </p:val>
                                        </p:tav>
                                        <p:tav tm="100000">
                                          <p:val>
                                            <p:strVal val="#ppt_x"/>
                                          </p:val>
                                        </p:tav>
                                      </p:tavLst>
                                    </p:anim>
                                    <p:anim calcmode="lin" valueType="num">
                                      <p:cBhvr>
                                        <p:cTn id="17" dur="900" decel="100000" fill="hold"/>
                                        <p:tgtEl>
                                          <p:spTgt spid="163433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343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body" idx="1"/>
          </p:nvPr>
        </p:nvSpPr>
        <p:spPr bwMode="auto">
          <a:xfrm>
            <a:off x="381000" y="1676400"/>
            <a:ext cx="8458200" cy="2362200"/>
          </a:xfrm>
          <a:noFill/>
          <a:ln>
            <a:miter lim="800000"/>
            <a:headEnd/>
            <a:tailEnd/>
          </a:ln>
        </p:spPr>
        <p:txBody>
          <a:bodyPr vert="horz" wrap="square" lIns="91440" tIns="45720" rIns="91440" bIns="45720" numCol="1" anchor="t" anchorCtr="0" compatLnSpc="1">
            <a:prstTxWarp prst="textNoShape">
              <a:avLst/>
            </a:prstTxWarp>
          </a:bodyPr>
          <a:lstStyle/>
          <a:p>
            <a:pPr marL="566738" indent="-566738">
              <a:lnSpc>
                <a:spcPct val="80000"/>
              </a:lnSpc>
            </a:pPr>
            <a:r>
              <a:rPr lang="en-US" sz="2600"/>
              <a:t>The translation of the business objectives, needs, and requirements into a management decision support model (Cost Model)</a:t>
            </a:r>
          </a:p>
          <a:p>
            <a:pPr marL="566738" indent="-566738">
              <a:lnSpc>
                <a:spcPct val="80000"/>
              </a:lnSpc>
            </a:pPr>
            <a:r>
              <a:rPr lang="en-US" sz="2600"/>
              <a:t>A monetary valuation of the economic goods and services of the organization – full burden cost flows</a:t>
            </a:r>
          </a:p>
          <a:p>
            <a:pPr marL="566738" indent="-566738">
              <a:lnSpc>
                <a:spcPct val="80000"/>
              </a:lnSpc>
            </a:pPr>
            <a:r>
              <a:rPr lang="en-US" sz="2600"/>
              <a:t>“The Continuum” – maturation over years (ex. from Ft. Jackson go-live through all roll-outs and beyond, increased accuracy of cost flows through better data)</a:t>
            </a:r>
          </a:p>
        </p:txBody>
      </p:sp>
      <p:sp>
        <p:nvSpPr>
          <p:cNvPr id="1636355" name="Rectangle 3"/>
          <p:cNvSpPr>
            <a:spLocks noChangeArrowheads="1"/>
          </p:cNvSpPr>
          <p:nvPr/>
        </p:nvSpPr>
        <p:spPr bwMode="auto">
          <a:xfrm>
            <a:off x="533400" y="4994275"/>
            <a:ext cx="8077200" cy="1482725"/>
          </a:xfrm>
          <a:prstGeom prst="rect">
            <a:avLst/>
          </a:prstGeom>
          <a:solidFill>
            <a:srgbClr val="CCECFF"/>
          </a:solidFill>
          <a:ln w="76200" cmpd="tri" algn="ctr">
            <a:solidFill>
              <a:srgbClr val="0000CC"/>
            </a:solidFill>
            <a:miter lim="800000"/>
            <a:headEnd/>
            <a:tailEnd/>
          </a:ln>
          <a:effectLst/>
        </p:spPr>
        <p:txBody>
          <a:bodyPr lIns="92075" tIns="46038" rIns="92075" bIns="46038">
            <a:spAutoFit/>
          </a:bodyPr>
          <a:lstStyle/>
          <a:p>
            <a:pPr algn="l">
              <a:lnSpc>
                <a:spcPct val="120000"/>
              </a:lnSpc>
              <a:spcBef>
                <a:spcPct val="20000"/>
              </a:spcBef>
            </a:pPr>
            <a:r>
              <a:rPr lang="en-US" sz="2400" b="0"/>
              <a:t>The CCD influences/defines the set-up of tools providing cost management information, e.g. GFEBS, GCSS, Data Warehouses, etc.</a:t>
            </a:r>
          </a:p>
        </p:txBody>
      </p:sp>
      <p:sp>
        <p:nvSpPr>
          <p:cNvPr id="1636356" name="Rectangle 4"/>
          <p:cNvSpPr>
            <a:spLocks noChangeArrowheads="1"/>
          </p:cNvSpPr>
          <p:nvPr/>
        </p:nvSpPr>
        <p:spPr bwMode="auto">
          <a:xfrm>
            <a:off x="1209675" y="228600"/>
            <a:ext cx="6705600" cy="1098550"/>
          </a:xfrm>
          <a:prstGeom prst="rect">
            <a:avLst/>
          </a:prstGeom>
          <a:noFill/>
          <a:ln w="76200" cmpd="tri" algn="ctr">
            <a:noFill/>
            <a:miter lim="800000"/>
            <a:headEnd/>
            <a:tailEnd/>
          </a:ln>
          <a:effectLst/>
        </p:spPr>
        <p:txBody>
          <a:bodyPr lIns="92075" tIns="0" rIns="92075" bIns="0">
            <a:spAutoFit/>
          </a:bodyPr>
          <a:lstStyle/>
          <a:p>
            <a:r>
              <a:rPr lang="en-US" sz="3600"/>
              <a:t>What is the Costing Conceptual Design?</a:t>
            </a:r>
          </a:p>
        </p:txBody>
      </p:sp>
      <p:sp>
        <p:nvSpPr>
          <p:cNvPr id="1636357" name="Text Box 5"/>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D2L2_p3</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body" idx="1"/>
          </p:nvPr>
        </p:nvSpPr>
        <p:spPr bwMode="auto">
          <a:xfrm>
            <a:off x="457200" y="1600200"/>
            <a:ext cx="8229600" cy="4114800"/>
          </a:xfrm>
          <a:noFill/>
          <a:ln>
            <a:miter lim="800000"/>
            <a:headEnd/>
            <a:tailEnd/>
          </a:ln>
        </p:spPr>
        <p:txBody>
          <a:bodyPr vert="horz" wrap="square" lIns="91440" tIns="45720" rIns="91440" bIns="45720" numCol="1" anchor="t" anchorCtr="0" compatLnSpc="1">
            <a:prstTxWarp prst="textNoShape">
              <a:avLst/>
            </a:prstTxWarp>
          </a:bodyPr>
          <a:lstStyle/>
          <a:p>
            <a:pPr marL="566738" indent="-566738">
              <a:lnSpc>
                <a:spcPct val="90000"/>
              </a:lnSpc>
            </a:pPr>
            <a:r>
              <a:rPr lang="en-US" sz="2400"/>
              <a:t>Management information requirements – What type of decisions to support, when, for who, etc. (e.g. Insource/Outsource, Contract/OT, etc.)</a:t>
            </a:r>
          </a:p>
          <a:p>
            <a:pPr marL="566738" indent="-566738">
              <a:lnSpc>
                <a:spcPct val="90000"/>
              </a:lnSpc>
            </a:pPr>
            <a:r>
              <a:rPr lang="en-US" sz="2400"/>
              <a:t>Cost objectives necessary to support the informational needs (SSP Focused, Brigade, etc.)</a:t>
            </a:r>
          </a:p>
          <a:p>
            <a:pPr marL="566738" indent="-566738">
              <a:lnSpc>
                <a:spcPct val="90000"/>
              </a:lnSpc>
            </a:pPr>
            <a:r>
              <a:rPr lang="en-US" sz="2400"/>
              <a:t>The Cost Objects – What does it cost to/for/if….?</a:t>
            </a:r>
          </a:p>
          <a:p>
            <a:pPr marL="566738" indent="-566738">
              <a:lnSpc>
                <a:spcPct val="90000"/>
              </a:lnSpc>
            </a:pPr>
            <a:r>
              <a:rPr lang="en-US" sz="2400"/>
              <a:t>Cost Object Relationships – flows of goods and services from/to/between</a:t>
            </a:r>
          </a:p>
          <a:p>
            <a:pPr marL="566738" indent="-566738">
              <a:lnSpc>
                <a:spcPct val="90000"/>
              </a:lnSpc>
            </a:pPr>
            <a:r>
              <a:rPr lang="en-US" sz="2400"/>
              <a:t>Various Techniques for reflecting the relationships - % based, quantity (Plan/Actual, such as ATAAPS Hrs), variances, etc.</a:t>
            </a:r>
          </a:p>
        </p:txBody>
      </p:sp>
      <p:sp>
        <p:nvSpPr>
          <p:cNvPr id="1638403" name="Rectangle 3"/>
          <p:cNvSpPr>
            <a:spLocks noChangeArrowheads="1"/>
          </p:cNvSpPr>
          <p:nvPr/>
        </p:nvSpPr>
        <p:spPr bwMode="auto">
          <a:xfrm>
            <a:off x="1209675" y="228600"/>
            <a:ext cx="6705600" cy="1098550"/>
          </a:xfrm>
          <a:prstGeom prst="rect">
            <a:avLst/>
          </a:prstGeom>
          <a:noFill/>
          <a:ln w="76200" cmpd="tri" algn="ctr">
            <a:noFill/>
            <a:miter lim="800000"/>
            <a:headEnd/>
            <a:tailEnd/>
          </a:ln>
          <a:effectLst/>
        </p:spPr>
        <p:txBody>
          <a:bodyPr lIns="92075" tIns="0" rIns="92075" bIns="0">
            <a:spAutoFit/>
          </a:bodyPr>
          <a:lstStyle/>
          <a:p>
            <a:r>
              <a:rPr lang="en-US" sz="3600"/>
              <a:t>What Influences the CCD Developed?</a:t>
            </a:r>
          </a:p>
        </p:txBody>
      </p:sp>
      <p:sp>
        <p:nvSpPr>
          <p:cNvPr id="1638404"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D2L2_p4</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ChangeArrowheads="1"/>
          </p:cNvSpPr>
          <p:nvPr/>
        </p:nvSpPr>
        <p:spPr bwMode="auto">
          <a:xfrm>
            <a:off x="487363" y="2189163"/>
            <a:ext cx="7285037" cy="519112"/>
          </a:xfrm>
          <a:prstGeom prst="rect">
            <a:avLst/>
          </a:prstGeom>
          <a:noFill/>
          <a:ln w="9525" algn="ctr">
            <a:noFill/>
            <a:miter lim="800000"/>
            <a:headEnd/>
            <a:tailEnd/>
          </a:ln>
          <a:effectLst/>
        </p:spPr>
        <p:txBody>
          <a:bodyPr>
            <a:spAutoFit/>
          </a:bodyPr>
          <a:lstStyle/>
          <a:p>
            <a:pPr algn="l">
              <a:buClrTx/>
            </a:pPr>
            <a:r>
              <a:rPr lang="en-US" sz="2800" b="0">
                <a:solidFill>
                  <a:schemeClr val="tx2"/>
                </a:solidFill>
              </a:rPr>
              <a:t> </a:t>
            </a:r>
          </a:p>
        </p:txBody>
      </p:sp>
      <p:sp>
        <p:nvSpPr>
          <p:cNvPr id="1640451" name="Rectangle 3"/>
          <p:cNvSpPr>
            <a:spLocks noChangeArrowheads="1"/>
          </p:cNvSpPr>
          <p:nvPr/>
        </p:nvSpPr>
        <p:spPr bwMode="auto">
          <a:xfrm>
            <a:off x="1436688" y="3390900"/>
            <a:ext cx="1016000" cy="781050"/>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1000">
              <a:cs typeface="Times New Roman" pitchFamily="18" charset="0"/>
            </a:endParaRPr>
          </a:p>
          <a:p>
            <a:pPr eaLnBrk="0" hangingPunct="0">
              <a:spcAft>
                <a:spcPts val="200"/>
              </a:spcAft>
              <a:buFont typeface="Monotype Sorts" pitchFamily="2" charset="2"/>
              <a:buNone/>
            </a:pPr>
            <a:r>
              <a:rPr lang="en-US" sz="1000">
                <a:cs typeface="Times New Roman" pitchFamily="18" charset="0"/>
              </a:rPr>
              <a:t>Central Issue facility</a:t>
            </a:r>
          </a:p>
        </p:txBody>
      </p:sp>
      <p:grpSp>
        <p:nvGrpSpPr>
          <p:cNvPr id="1640452" name="Group 4"/>
          <p:cNvGrpSpPr>
            <a:grpSpLocks/>
          </p:cNvGrpSpPr>
          <p:nvPr/>
        </p:nvGrpSpPr>
        <p:grpSpPr bwMode="auto">
          <a:xfrm>
            <a:off x="2238375" y="3963988"/>
            <a:ext cx="657225" cy="592137"/>
            <a:chOff x="802" y="1696"/>
            <a:chExt cx="523" cy="556"/>
          </a:xfrm>
        </p:grpSpPr>
        <p:sp>
          <p:nvSpPr>
            <p:cNvPr id="1640453" name="Freeform 5"/>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40454" name="Text Box 6"/>
            <p:cNvSpPr txBox="1">
              <a:spLocks noChangeArrowheads="1"/>
            </p:cNvSpPr>
            <p:nvPr/>
          </p:nvSpPr>
          <p:spPr bwMode="blackWhite">
            <a:xfrm>
              <a:off x="906" y="1830"/>
              <a:ext cx="323"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CIV</a:t>
              </a:r>
            </a:p>
            <a:p>
              <a:pPr marL="342900" indent="-342900" eaLnBrk="0" hangingPunct="0">
                <a:spcAft>
                  <a:spcPts val="200"/>
                </a:spcAft>
                <a:buFont typeface="Monotype Sorts" pitchFamily="2" charset="2"/>
                <a:buNone/>
              </a:pPr>
              <a:r>
                <a:rPr lang="en-US" sz="900">
                  <a:cs typeface="Times New Roman" pitchFamily="18" charset="0"/>
                </a:rPr>
                <a:t>HR </a:t>
              </a:r>
              <a:endParaRPr lang="en-US" sz="900">
                <a:solidFill>
                  <a:srgbClr val="000000"/>
                </a:solidFill>
                <a:cs typeface="Times New Roman" pitchFamily="18" charset="0"/>
              </a:endParaRPr>
            </a:p>
          </p:txBody>
        </p:sp>
      </p:grpSp>
      <p:sp>
        <p:nvSpPr>
          <p:cNvPr id="1640455" name="Rectangle 7"/>
          <p:cNvSpPr>
            <a:spLocks noChangeArrowheads="1"/>
          </p:cNvSpPr>
          <p:nvPr/>
        </p:nvSpPr>
        <p:spPr bwMode="blackWhite">
          <a:xfrm>
            <a:off x="1173163" y="3081338"/>
            <a:ext cx="1824037" cy="244475"/>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Cost Center/Resource Pool</a:t>
            </a:r>
          </a:p>
        </p:txBody>
      </p:sp>
      <p:grpSp>
        <p:nvGrpSpPr>
          <p:cNvPr id="1640456" name="Group 8"/>
          <p:cNvGrpSpPr>
            <a:grpSpLocks/>
          </p:cNvGrpSpPr>
          <p:nvPr/>
        </p:nvGrpSpPr>
        <p:grpSpPr bwMode="auto">
          <a:xfrm>
            <a:off x="2238375" y="4738688"/>
            <a:ext cx="657225" cy="592137"/>
            <a:chOff x="802" y="1696"/>
            <a:chExt cx="523" cy="556"/>
          </a:xfrm>
        </p:grpSpPr>
        <p:sp>
          <p:nvSpPr>
            <p:cNvPr id="1640457" name="Freeform 9"/>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40458" name="Text Box 10"/>
            <p:cNvSpPr txBox="1">
              <a:spLocks noChangeArrowheads="1"/>
            </p:cNvSpPr>
            <p:nvPr/>
          </p:nvSpPr>
          <p:spPr bwMode="blackWhite">
            <a:xfrm>
              <a:off x="888" y="1830"/>
              <a:ext cx="359"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CNT</a:t>
              </a:r>
            </a:p>
            <a:p>
              <a:pPr marL="342900" indent="-342900" eaLnBrk="0" hangingPunct="0">
                <a:spcAft>
                  <a:spcPts val="200"/>
                </a:spcAft>
                <a:buFont typeface="Monotype Sorts" pitchFamily="2" charset="2"/>
                <a:buNone/>
              </a:pPr>
              <a:r>
                <a:rPr lang="en-US" sz="900">
                  <a:cs typeface="Times New Roman" pitchFamily="18" charset="0"/>
                </a:rPr>
                <a:t>HR</a:t>
              </a:r>
              <a:endParaRPr lang="en-US" sz="900">
                <a:solidFill>
                  <a:srgbClr val="000000"/>
                </a:solidFill>
                <a:cs typeface="Times New Roman" pitchFamily="18" charset="0"/>
              </a:endParaRPr>
            </a:p>
          </p:txBody>
        </p:sp>
      </p:grpSp>
      <p:sp>
        <p:nvSpPr>
          <p:cNvPr id="1640459" name="Rectangle 11"/>
          <p:cNvSpPr>
            <a:spLocks noChangeArrowheads="1"/>
          </p:cNvSpPr>
          <p:nvPr/>
        </p:nvSpPr>
        <p:spPr bwMode="auto">
          <a:xfrm>
            <a:off x="1511300" y="4313238"/>
            <a:ext cx="638175" cy="3302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Civilian </a:t>
            </a:r>
          </a:p>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Employees </a:t>
            </a:r>
            <a:endParaRPr lang="en-US" sz="900" b="0">
              <a:cs typeface="Times New Roman" pitchFamily="18" charset="0"/>
            </a:endParaRPr>
          </a:p>
        </p:txBody>
      </p:sp>
      <p:sp>
        <p:nvSpPr>
          <p:cNvPr id="1640460" name="Rectangle 12"/>
          <p:cNvSpPr>
            <a:spLocks noChangeArrowheads="1"/>
          </p:cNvSpPr>
          <p:nvPr/>
        </p:nvSpPr>
        <p:spPr bwMode="auto">
          <a:xfrm>
            <a:off x="1476375" y="5040313"/>
            <a:ext cx="684213" cy="1524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Contractors </a:t>
            </a:r>
            <a:endParaRPr lang="en-US" sz="900" b="0">
              <a:cs typeface="Times New Roman" pitchFamily="18" charset="0"/>
            </a:endParaRPr>
          </a:p>
        </p:txBody>
      </p:sp>
      <p:sp>
        <p:nvSpPr>
          <p:cNvPr id="1640461" name="Oval 13"/>
          <p:cNvSpPr>
            <a:spLocks noChangeArrowheads="1"/>
          </p:cNvSpPr>
          <p:nvPr/>
        </p:nvSpPr>
        <p:spPr bwMode="blackWhite">
          <a:xfrm>
            <a:off x="163513" y="3140075"/>
            <a:ext cx="746125" cy="688975"/>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a:cs typeface="Times New Roman" pitchFamily="18" charset="0"/>
              </a:rPr>
              <a:t>Military </a:t>
            </a:r>
          </a:p>
          <a:p>
            <a:pPr marL="342900" indent="-342900" eaLnBrk="0" hangingPunct="0">
              <a:spcAft>
                <a:spcPts val="200"/>
              </a:spcAft>
              <a:buFont typeface="Monotype Sorts" pitchFamily="2" charset="2"/>
              <a:buNone/>
            </a:pPr>
            <a:r>
              <a:rPr lang="en-US" sz="900">
                <a:cs typeface="Times New Roman" pitchFamily="18" charset="0"/>
              </a:rPr>
              <a:t>Labor</a:t>
            </a:r>
          </a:p>
        </p:txBody>
      </p:sp>
      <p:cxnSp>
        <p:nvCxnSpPr>
          <p:cNvPr id="1640462" name="AutoShape 14"/>
          <p:cNvCxnSpPr>
            <a:cxnSpLocks noChangeShapeType="1"/>
            <a:stCxn id="1640461" idx="6"/>
            <a:endCxn id="1640451" idx="1"/>
          </p:cNvCxnSpPr>
          <p:nvPr/>
        </p:nvCxnSpPr>
        <p:spPr bwMode="blackWhite">
          <a:xfrm>
            <a:off x="909638" y="3484563"/>
            <a:ext cx="527050" cy="296862"/>
          </a:xfrm>
          <a:prstGeom prst="curvedConnector3">
            <a:avLst>
              <a:gd name="adj1" fmla="val 50000"/>
            </a:avLst>
          </a:prstGeom>
          <a:noFill/>
          <a:ln w="12700">
            <a:solidFill>
              <a:schemeClr val="tx1"/>
            </a:solidFill>
            <a:round/>
            <a:headEnd/>
            <a:tailEnd type="triangle" w="med" len="med"/>
          </a:ln>
          <a:effectLst/>
        </p:spPr>
      </p:cxnSp>
      <p:sp>
        <p:nvSpPr>
          <p:cNvPr id="1640463" name="Oval 15"/>
          <p:cNvSpPr>
            <a:spLocks noChangeArrowheads="1"/>
          </p:cNvSpPr>
          <p:nvPr/>
        </p:nvSpPr>
        <p:spPr bwMode="blackWhite">
          <a:xfrm>
            <a:off x="152400" y="3970338"/>
            <a:ext cx="757238" cy="700087"/>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a:cs typeface="Times New Roman" pitchFamily="18" charset="0"/>
              </a:rPr>
              <a:t>Depreciation</a:t>
            </a:r>
          </a:p>
        </p:txBody>
      </p:sp>
      <p:cxnSp>
        <p:nvCxnSpPr>
          <p:cNvPr id="1640464" name="AutoShape 16"/>
          <p:cNvCxnSpPr>
            <a:cxnSpLocks noChangeShapeType="1"/>
            <a:stCxn id="1640463" idx="6"/>
            <a:endCxn id="1640451" idx="1"/>
          </p:cNvCxnSpPr>
          <p:nvPr/>
        </p:nvCxnSpPr>
        <p:spPr bwMode="blackWhite">
          <a:xfrm flipV="1">
            <a:off x="909638" y="3781425"/>
            <a:ext cx="527050" cy="539750"/>
          </a:xfrm>
          <a:prstGeom prst="curvedConnector3">
            <a:avLst>
              <a:gd name="adj1" fmla="val 49699"/>
            </a:avLst>
          </a:prstGeom>
          <a:noFill/>
          <a:ln w="12700">
            <a:solidFill>
              <a:schemeClr val="tx1"/>
            </a:solidFill>
            <a:round/>
            <a:headEnd/>
            <a:tailEnd type="triangle" w="med" len="med"/>
          </a:ln>
          <a:effectLst/>
        </p:spPr>
      </p:cxnSp>
      <p:sp>
        <p:nvSpPr>
          <p:cNvPr id="1640465" name="Rectangle 17"/>
          <p:cNvSpPr>
            <a:spLocks noChangeArrowheads="1"/>
          </p:cNvSpPr>
          <p:nvPr/>
        </p:nvSpPr>
        <p:spPr bwMode="auto">
          <a:xfrm>
            <a:off x="1422400" y="1857375"/>
            <a:ext cx="1069975" cy="77470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000">
                <a:solidFill>
                  <a:schemeClr val="tx2"/>
                </a:solidFill>
              </a:rPr>
              <a:t>Director of </a:t>
            </a:r>
          </a:p>
          <a:p>
            <a:pPr>
              <a:buClrTx/>
            </a:pPr>
            <a:r>
              <a:rPr lang="en-US" sz="1000">
                <a:solidFill>
                  <a:schemeClr val="tx2"/>
                </a:solidFill>
              </a:rPr>
              <a:t>Logistics)</a:t>
            </a:r>
          </a:p>
        </p:txBody>
      </p:sp>
      <p:cxnSp>
        <p:nvCxnSpPr>
          <p:cNvPr id="1640466" name="AutoShape 18"/>
          <p:cNvCxnSpPr>
            <a:cxnSpLocks noChangeShapeType="1"/>
            <a:stCxn id="1640465" idx="1"/>
            <a:endCxn id="1640451" idx="1"/>
          </p:cNvCxnSpPr>
          <p:nvPr/>
        </p:nvCxnSpPr>
        <p:spPr bwMode="auto">
          <a:xfrm rot="10800000" flipH="1" flipV="1">
            <a:off x="1422400" y="2244725"/>
            <a:ext cx="14288" cy="1536700"/>
          </a:xfrm>
          <a:prstGeom prst="curvedConnector3">
            <a:avLst>
              <a:gd name="adj1" fmla="val -1600000"/>
            </a:avLst>
          </a:prstGeom>
          <a:noFill/>
          <a:ln w="28575">
            <a:solidFill>
              <a:srgbClr val="800000"/>
            </a:solidFill>
            <a:round/>
            <a:headEnd/>
            <a:tailEnd type="triangle" w="med" len="med"/>
          </a:ln>
          <a:effectLst/>
        </p:spPr>
      </p:cxnSp>
      <p:grpSp>
        <p:nvGrpSpPr>
          <p:cNvPr id="1640467" name="Group 19"/>
          <p:cNvGrpSpPr>
            <a:grpSpLocks/>
          </p:cNvGrpSpPr>
          <p:nvPr/>
        </p:nvGrpSpPr>
        <p:grpSpPr bwMode="auto">
          <a:xfrm>
            <a:off x="2224088" y="5508625"/>
            <a:ext cx="657225" cy="590550"/>
            <a:chOff x="802" y="1696"/>
            <a:chExt cx="523" cy="556"/>
          </a:xfrm>
        </p:grpSpPr>
        <p:sp>
          <p:nvSpPr>
            <p:cNvPr id="1640468" name="Freeform 20"/>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40469" name="Text Box 21"/>
            <p:cNvSpPr txBox="1">
              <a:spLocks noChangeArrowheads="1"/>
            </p:cNvSpPr>
            <p:nvPr/>
          </p:nvSpPr>
          <p:spPr bwMode="blackWhite">
            <a:xfrm>
              <a:off x="890" y="1828"/>
              <a:ext cx="354"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MIL </a:t>
              </a:r>
            </a:p>
            <a:p>
              <a:pPr marL="342900" indent="-342900" eaLnBrk="0" hangingPunct="0">
                <a:spcAft>
                  <a:spcPts val="200"/>
                </a:spcAft>
                <a:buFont typeface="Monotype Sorts" pitchFamily="2" charset="2"/>
                <a:buNone/>
              </a:pPr>
              <a:r>
                <a:rPr lang="en-US" sz="900">
                  <a:cs typeface="Times New Roman" pitchFamily="18" charset="0"/>
                </a:rPr>
                <a:t>HR </a:t>
              </a:r>
              <a:endParaRPr lang="en-US" sz="900">
                <a:solidFill>
                  <a:srgbClr val="000000"/>
                </a:solidFill>
                <a:cs typeface="Times New Roman" pitchFamily="18" charset="0"/>
              </a:endParaRPr>
            </a:p>
          </p:txBody>
        </p:sp>
      </p:grpSp>
      <p:sp>
        <p:nvSpPr>
          <p:cNvPr id="1640470" name="Text Box 22"/>
          <p:cNvSpPr txBox="1">
            <a:spLocks noChangeArrowheads="1"/>
          </p:cNvSpPr>
          <p:nvPr/>
        </p:nvSpPr>
        <p:spPr bwMode="auto">
          <a:xfrm>
            <a:off x="965200" y="1016000"/>
            <a:ext cx="1708150" cy="641350"/>
          </a:xfrm>
          <a:prstGeom prst="rect">
            <a:avLst/>
          </a:prstGeom>
          <a:noFill/>
          <a:ln w="9525" algn="ctr">
            <a:noFill/>
            <a:miter lim="800000"/>
            <a:headEnd/>
            <a:tailEnd/>
          </a:ln>
          <a:effectLst/>
        </p:spPr>
        <p:txBody>
          <a:bodyPr wrap="none">
            <a:spAutoFit/>
          </a:bodyPr>
          <a:lstStyle/>
          <a:p>
            <a:pPr>
              <a:buClrTx/>
            </a:pPr>
            <a:r>
              <a:rPr lang="en-US" sz="1800">
                <a:solidFill>
                  <a:srgbClr val="006600"/>
                </a:solidFill>
                <a:effectLst>
                  <a:outerShdw blurRad="38100" dist="38100" dir="2700000" algn="tl">
                    <a:srgbClr val="C0C0C0"/>
                  </a:outerShdw>
                </a:effectLst>
              </a:rPr>
              <a:t>Full Cost </a:t>
            </a:r>
          </a:p>
          <a:p>
            <a:pPr>
              <a:buClrTx/>
            </a:pPr>
            <a:r>
              <a:rPr lang="en-US" sz="1800">
                <a:solidFill>
                  <a:srgbClr val="006600"/>
                </a:solidFill>
                <a:effectLst>
                  <a:outerShdw blurRad="38100" dist="38100" dir="2700000" algn="tl">
                    <a:srgbClr val="C0C0C0"/>
                  </a:outerShdw>
                </a:effectLst>
              </a:rPr>
              <a:t>Organizations</a:t>
            </a:r>
          </a:p>
        </p:txBody>
      </p:sp>
      <p:sp>
        <p:nvSpPr>
          <p:cNvPr id="1640471" name="Line 23"/>
          <p:cNvSpPr>
            <a:spLocks noChangeShapeType="1"/>
          </p:cNvSpPr>
          <p:nvPr/>
        </p:nvSpPr>
        <p:spPr bwMode="auto">
          <a:xfrm>
            <a:off x="762000" y="1704975"/>
            <a:ext cx="6581775" cy="0"/>
          </a:xfrm>
          <a:prstGeom prst="line">
            <a:avLst/>
          </a:prstGeom>
          <a:noFill/>
          <a:ln w="9525">
            <a:solidFill>
              <a:srgbClr val="990099"/>
            </a:solidFill>
            <a:round/>
            <a:headEnd/>
            <a:tailEnd/>
          </a:ln>
          <a:effectLst/>
        </p:spPr>
        <p:txBody>
          <a:bodyPr anchor="ctr"/>
          <a:lstStyle/>
          <a:p>
            <a:endParaRPr lang="en-US"/>
          </a:p>
        </p:txBody>
      </p:sp>
      <p:sp>
        <p:nvSpPr>
          <p:cNvPr id="1640472" name="Rectangle 24"/>
          <p:cNvSpPr>
            <a:spLocks noChangeArrowheads="1"/>
          </p:cNvSpPr>
          <p:nvPr/>
        </p:nvSpPr>
        <p:spPr bwMode="auto">
          <a:xfrm>
            <a:off x="1219200" y="228600"/>
            <a:ext cx="6705600" cy="549275"/>
          </a:xfrm>
          <a:prstGeom prst="rect">
            <a:avLst/>
          </a:prstGeom>
          <a:noFill/>
          <a:ln w="76200" cmpd="tri" algn="ctr">
            <a:noFill/>
            <a:miter lim="800000"/>
            <a:headEnd/>
            <a:tailEnd/>
          </a:ln>
          <a:effectLst/>
        </p:spPr>
        <p:txBody>
          <a:bodyPr lIns="92075" tIns="0" rIns="92075" bIns="0">
            <a:spAutoFit/>
          </a:bodyPr>
          <a:lstStyle/>
          <a:p>
            <a:r>
              <a:rPr lang="en-US" sz="3600"/>
              <a:t>CCD – Cost Model</a:t>
            </a:r>
          </a:p>
        </p:txBody>
      </p:sp>
      <p:sp>
        <p:nvSpPr>
          <p:cNvPr id="1640473" name="Rectangle 25"/>
          <p:cNvSpPr>
            <a:spLocks noChangeArrowheads="1"/>
          </p:cNvSpPr>
          <p:nvPr/>
        </p:nvSpPr>
        <p:spPr bwMode="auto">
          <a:xfrm>
            <a:off x="1449388" y="5638800"/>
            <a:ext cx="482600" cy="1524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 Military </a:t>
            </a:r>
            <a:endParaRPr lang="en-US" sz="900" b="0">
              <a:cs typeface="Times New Roman" pitchFamily="18" charset="0"/>
            </a:endParaRPr>
          </a:p>
        </p:txBody>
      </p:sp>
      <p:grpSp>
        <p:nvGrpSpPr>
          <p:cNvPr id="1640474" name="Group 26"/>
          <p:cNvGrpSpPr>
            <a:grpSpLocks/>
          </p:cNvGrpSpPr>
          <p:nvPr/>
        </p:nvGrpSpPr>
        <p:grpSpPr bwMode="auto">
          <a:xfrm>
            <a:off x="838200" y="990600"/>
            <a:ext cx="4495800" cy="5638800"/>
            <a:chOff x="528" y="624"/>
            <a:chExt cx="2832" cy="3552"/>
          </a:xfrm>
        </p:grpSpPr>
        <p:grpSp>
          <p:nvGrpSpPr>
            <p:cNvPr id="1640475" name="Group 27"/>
            <p:cNvGrpSpPr>
              <a:grpSpLocks/>
            </p:cNvGrpSpPr>
            <p:nvPr/>
          </p:nvGrpSpPr>
          <p:grpSpPr bwMode="auto">
            <a:xfrm>
              <a:off x="2016" y="624"/>
              <a:ext cx="1344" cy="3288"/>
              <a:chOff x="2016" y="624"/>
              <a:chExt cx="1344" cy="3288"/>
            </a:xfrm>
          </p:grpSpPr>
          <p:grpSp>
            <p:nvGrpSpPr>
              <p:cNvPr id="1640476" name="Group 28"/>
              <p:cNvGrpSpPr>
                <a:grpSpLocks/>
              </p:cNvGrpSpPr>
              <p:nvPr/>
            </p:nvGrpSpPr>
            <p:grpSpPr bwMode="auto">
              <a:xfrm>
                <a:off x="2037" y="624"/>
                <a:ext cx="1323" cy="3216"/>
                <a:chOff x="2277" y="768"/>
                <a:chExt cx="1423" cy="3306"/>
              </a:xfrm>
            </p:grpSpPr>
            <p:sp>
              <p:nvSpPr>
                <p:cNvPr id="1640477" name="AutoShape 29"/>
                <p:cNvSpPr>
                  <a:spLocks noChangeArrowheads="1"/>
                </p:cNvSpPr>
                <p:nvPr/>
              </p:nvSpPr>
              <p:spPr bwMode="blackWhite">
                <a:xfrm>
                  <a:off x="2455" y="156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SSPA</a:t>
                  </a:r>
                  <a:r>
                    <a:rPr lang="en-US" sz="1000" b="0">
                      <a:solidFill>
                        <a:srgbClr val="000000"/>
                      </a:solidFill>
                      <a:cs typeface="Times New Roman" pitchFamily="18" charset="0"/>
                    </a:rPr>
                    <a:t>:  </a:t>
                  </a:r>
                  <a:r>
                    <a:rPr lang="en-US" sz="900" b="0">
                      <a:solidFill>
                        <a:srgbClr val="000000"/>
                      </a:solidFill>
                      <a:cs typeface="Times New Roman" pitchFamily="18" charset="0"/>
                    </a:rPr>
                    <a:t>Manage</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OCIE Inventory</a:t>
                  </a: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40478" name="AutoShape 30"/>
                <p:cNvSpPr>
                  <a:spLocks noChangeArrowheads="1"/>
                </p:cNvSpPr>
                <p:nvPr/>
              </p:nvSpPr>
              <p:spPr bwMode="blackWhite">
                <a:xfrm>
                  <a:off x="2462" y="199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SSPB:</a:t>
                  </a:r>
                  <a:r>
                    <a:rPr lang="en-US" sz="1000" b="0">
                      <a:solidFill>
                        <a:srgbClr val="000000"/>
                      </a:solidFill>
                      <a:cs typeface="Times New Roman" pitchFamily="18" charset="0"/>
                    </a:rPr>
                    <a:t>  </a:t>
                  </a:r>
                  <a:r>
                    <a:rPr lang="en-US" sz="900" b="0">
                      <a:solidFill>
                        <a:srgbClr val="000000"/>
                      </a:solidFill>
                      <a:cs typeface="Times New Roman" pitchFamily="18" charset="0"/>
                    </a:rPr>
                    <a:t>Issue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OCIE to Soldier</a:t>
                  </a:r>
                </a:p>
                <a:p>
                  <a:pPr marL="342900" indent="-342900" eaLnBrk="0" hangingPunct="0">
                    <a:lnSpc>
                      <a:spcPct val="85000"/>
                    </a:lnSpc>
                    <a:spcAft>
                      <a:spcPts val="200"/>
                    </a:spcAft>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40479" name="AutoShape 31"/>
                <p:cNvSpPr>
                  <a:spLocks noChangeArrowheads="1"/>
                </p:cNvSpPr>
                <p:nvPr/>
              </p:nvSpPr>
              <p:spPr bwMode="blackWhite">
                <a:xfrm>
                  <a:off x="2469" y="241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SSPC:</a:t>
                  </a:r>
                  <a:r>
                    <a:rPr lang="en-US" sz="1000" b="0">
                      <a:solidFill>
                        <a:srgbClr val="000000"/>
                      </a:solidFill>
                      <a:cs typeface="Times New Roman" pitchFamily="18" charset="0"/>
                    </a:rPr>
                    <a:t>  </a:t>
                  </a:r>
                  <a:r>
                    <a:rPr lang="en-US" sz="900" b="0">
                      <a:solidFill>
                        <a:srgbClr val="000000"/>
                      </a:solidFill>
                      <a:cs typeface="Times New Roman" pitchFamily="18" charset="0"/>
                    </a:rPr>
                    <a:t>Issue  </a:t>
                  </a:r>
                </a:p>
                <a:p>
                  <a:pPr marL="342900" indent="-342900" eaLnBrk="0" hangingPunct="0">
                    <a:lnSpc>
                      <a:spcPct val="85000"/>
                    </a:lnSpc>
                    <a:buFont typeface="Monotype Sorts" pitchFamily="2" charset="2"/>
                    <a:buNone/>
                  </a:pPr>
                  <a:r>
                    <a:rPr lang="en-US" sz="900" b="0">
                      <a:solidFill>
                        <a:srgbClr val="000000"/>
                      </a:solidFill>
                      <a:cs typeface="Times New Roman" pitchFamily="18" charset="0"/>
                    </a:rPr>
                    <a:t>           Clothing to Initial </a:t>
                  </a:r>
                </a:p>
                <a:p>
                  <a:pPr marL="342900" indent="-342900" eaLnBrk="0" hangingPunct="0">
                    <a:lnSpc>
                      <a:spcPct val="85000"/>
                    </a:lnSpc>
                    <a:buFont typeface="Monotype Sorts" pitchFamily="2" charset="2"/>
                    <a:buNone/>
                  </a:pPr>
                  <a:r>
                    <a:rPr lang="en-US" sz="900" b="0">
                      <a:solidFill>
                        <a:srgbClr val="000000"/>
                      </a:solidFill>
                      <a:cs typeface="Times New Roman" pitchFamily="18" charset="0"/>
                    </a:rPr>
                    <a:t>          Training Soldier</a:t>
                  </a:r>
                </a:p>
                <a:p>
                  <a:pPr marL="342900" indent="-342900" eaLnBrk="0" hangingPunct="0">
                    <a:lnSpc>
                      <a:spcPct val="85000"/>
                    </a:lnSpc>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40480" name="AutoShape 32"/>
                <p:cNvSpPr>
                  <a:spLocks noChangeArrowheads="1"/>
                </p:cNvSpPr>
                <p:nvPr/>
              </p:nvSpPr>
              <p:spPr bwMode="blackWhite">
                <a:xfrm>
                  <a:off x="2462" y="284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SSPD:</a:t>
                  </a:r>
                  <a:r>
                    <a:rPr lang="en-US" sz="1000" b="0">
                      <a:solidFill>
                        <a:srgbClr val="000000"/>
                      </a:solidFill>
                      <a:cs typeface="Times New Roman" pitchFamily="18" charset="0"/>
                    </a:rPr>
                    <a:t>  </a:t>
                  </a:r>
                  <a:r>
                    <a:rPr lang="en-US" sz="900" b="0">
                      <a:solidFill>
                        <a:srgbClr val="000000"/>
                      </a:solidFill>
                      <a:cs typeface="Times New Roman" pitchFamily="18" charset="0"/>
                    </a:rPr>
                    <a:t>Accept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 Turn-Ins</a:t>
                  </a:r>
                </a:p>
                <a:p>
                  <a:pPr marL="342900" indent="-342900" eaLnBrk="0" hangingPunct="0">
                    <a:lnSpc>
                      <a:spcPct val="85000"/>
                    </a:lnSpc>
                    <a:spcAft>
                      <a:spcPts val="200"/>
                    </a:spcAft>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900" b="0">
                    <a:cs typeface="Times New Roman" pitchFamily="18" charset="0"/>
                  </a:endParaRPr>
                </a:p>
              </p:txBody>
            </p:sp>
            <p:sp>
              <p:nvSpPr>
                <p:cNvPr id="1640481" name="AutoShape 33"/>
                <p:cNvSpPr>
                  <a:spLocks noChangeArrowheads="1"/>
                </p:cNvSpPr>
                <p:nvPr/>
              </p:nvSpPr>
              <p:spPr bwMode="blackWhite">
                <a:xfrm>
                  <a:off x="2462" y="3265"/>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SSPE:</a:t>
                  </a:r>
                  <a:r>
                    <a:rPr lang="en-US" sz="1000" b="0">
                      <a:solidFill>
                        <a:srgbClr val="000000"/>
                      </a:solidFill>
                      <a:cs typeface="Times New Roman" pitchFamily="18" charset="0"/>
                    </a:rPr>
                    <a:t>  </a:t>
                  </a:r>
                  <a:r>
                    <a:rPr lang="en-US" sz="900" b="0">
                      <a:solidFill>
                        <a:srgbClr val="000000"/>
                      </a:solidFill>
                      <a:cs typeface="Times New Roman" pitchFamily="18" charset="0"/>
                    </a:rPr>
                    <a:t>Receive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&amp; Process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Shipments</a:t>
                  </a: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40482" name="AutoShape 34"/>
                <p:cNvSpPr>
                  <a:spLocks noChangeArrowheads="1"/>
                </p:cNvSpPr>
                <p:nvPr/>
              </p:nvSpPr>
              <p:spPr bwMode="blackWhite">
                <a:xfrm>
                  <a:off x="2462" y="3697"/>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SSPF:</a:t>
                  </a:r>
                  <a:r>
                    <a:rPr lang="en-US" sz="1000" b="0">
                      <a:solidFill>
                        <a:srgbClr val="000000"/>
                      </a:solidFill>
                      <a:cs typeface="Times New Roman" pitchFamily="18" charset="0"/>
                    </a:rPr>
                    <a:t>  </a:t>
                  </a:r>
                  <a:r>
                    <a:rPr lang="en-US" sz="900" b="0">
                      <a:solidFill>
                        <a:srgbClr val="000000"/>
                      </a:solidFill>
                      <a:cs typeface="Times New Roman" pitchFamily="18" charset="0"/>
                    </a:rPr>
                    <a:t>Manage </a:t>
                  </a:r>
                </a:p>
                <a:p>
                  <a:pPr marL="342900" indent="-342900" eaLnBrk="0" hangingPunct="0">
                    <a:spcAft>
                      <a:spcPts val="200"/>
                    </a:spcAft>
                    <a:buFont typeface="Monotype Sorts" pitchFamily="2" charset="2"/>
                    <a:buNone/>
                  </a:pPr>
                  <a:r>
                    <a:rPr lang="en-US" sz="900" b="0">
                      <a:solidFill>
                        <a:srgbClr val="000000"/>
                      </a:solidFill>
                      <a:cs typeface="Times New Roman" pitchFamily="18" charset="0"/>
                    </a:rPr>
                    <a:t>	   Chemical Defense </a:t>
                  </a:r>
                </a:p>
                <a:p>
                  <a:pPr marL="342900" indent="-342900" eaLnBrk="0" hangingPunct="0">
                    <a:spcAft>
                      <a:spcPts val="200"/>
                    </a:spcAft>
                    <a:buFont typeface="Monotype Sorts" pitchFamily="2" charset="2"/>
                    <a:buNone/>
                  </a:pPr>
                  <a:r>
                    <a:rPr lang="en-US" sz="900" b="0">
                      <a:solidFill>
                        <a:srgbClr val="000000"/>
                      </a:solidFill>
                      <a:cs typeface="Times New Roman" pitchFamily="18" charset="0"/>
                    </a:rPr>
                    <a:t>Equipment</a:t>
                  </a:r>
                  <a:endParaRPr lang="en-US" sz="900" b="0">
                    <a:cs typeface="Times New Roman" pitchFamily="18" charset="0"/>
                  </a:endParaRPr>
                </a:p>
                <a:p>
                  <a:pPr marL="342900" indent="-342900" eaLnBrk="0" hangingPunct="0">
                    <a:spcAft>
                      <a:spcPts val="200"/>
                    </a:spcAft>
                    <a:buFont typeface="Monotype Sorts" pitchFamily="2" charset="2"/>
                    <a:buNone/>
                  </a:pPr>
                  <a:endParaRPr lang="en-US" sz="900" b="0">
                    <a:cs typeface="Times New Roman" pitchFamily="18" charset="0"/>
                  </a:endParaRPr>
                </a:p>
              </p:txBody>
            </p:sp>
            <p:sp>
              <p:nvSpPr>
                <p:cNvPr id="1640483" name="Rectangle 35"/>
                <p:cNvSpPr>
                  <a:spLocks noChangeArrowheads="1"/>
                </p:cNvSpPr>
                <p:nvPr/>
              </p:nvSpPr>
              <p:spPr bwMode="blackWhite">
                <a:xfrm>
                  <a:off x="2529" y="1393"/>
                  <a:ext cx="733" cy="158"/>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SSPs Provided</a:t>
                  </a:r>
                </a:p>
              </p:txBody>
            </p:sp>
            <p:sp>
              <p:nvSpPr>
                <p:cNvPr id="1640484" name="Text Box 36"/>
                <p:cNvSpPr txBox="1">
                  <a:spLocks noChangeArrowheads="1"/>
                </p:cNvSpPr>
                <p:nvPr/>
              </p:nvSpPr>
              <p:spPr bwMode="auto">
                <a:xfrm>
                  <a:off x="2277" y="768"/>
                  <a:ext cx="1423" cy="415"/>
                </a:xfrm>
                <a:prstGeom prst="rect">
                  <a:avLst/>
                </a:prstGeom>
                <a:noFill/>
                <a:ln w="9525" algn="ctr">
                  <a:noFill/>
                  <a:miter lim="800000"/>
                  <a:headEnd/>
                  <a:tailEnd/>
                </a:ln>
                <a:effectLst/>
              </p:spPr>
              <p:txBody>
                <a:bodyPr>
                  <a:spAutoFit/>
                </a:bodyPr>
                <a:lstStyle/>
                <a:p>
                  <a:pPr>
                    <a:buClrTx/>
                  </a:pPr>
                  <a:r>
                    <a:rPr lang="en-US" sz="1800">
                      <a:solidFill>
                        <a:srgbClr val="006600"/>
                      </a:solidFill>
                      <a:effectLst>
                        <a:outerShdw blurRad="38100" dist="38100" dir="2700000" algn="tl">
                          <a:srgbClr val="C0C0C0"/>
                        </a:outerShdw>
                      </a:effectLst>
                    </a:rPr>
                    <a:t>Full Cost </a:t>
                  </a:r>
                </a:p>
                <a:p>
                  <a:pPr>
                    <a:buClrTx/>
                  </a:pPr>
                  <a:r>
                    <a:rPr lang="en-US" sz="1800">
                      <a:solidFill>
                        <a:srgbClr val="006600"/>
                      </a:solidFill>
                      <a:effectLst>
                        <a:outerShdw blurRad="38100" dist="38100" dir="2700000" algn="tl">
                          <a:srgbClr val="C0C0C0"/>
                        </a:outerShdw>
                      </a:effectLst>
                    </a:rPr>
                    <a:t>Product/Services</a:t>
                  </a:r>
                </a:p>
              </p:txBody>
            </p:sp>
          </p:grpSp>
          <p:sp>
            <p:nvSpPr>
              <p:cNvPr id="1640485" name="Line 37"/>
              <p:cNvSpPr>
                <a:spLocks noChangeShapeType="1"/>
              </p:cNvSpPr>
              <p:nvPr/>
            </p:nvSpPr>
            <p:spPr bwMode="auto">
              <a:xfrm>
                <a:off x="2016" y="690"/>
                <a:ext cx="1" cy="3222"/>
              </a:xfrm>
              <a:prstGeom prst="line">
                <a:avLst/>
              </a:prstGeom>
              <a:noFill/>
              <a:ln w="38100">
                <a:solidFill>
                  <a:srgbClr val="990099"/>
                </a:solidFill>
                <a:prstDash val="dash"/>
                <a:round/>
                <a:headEnd/>
                <a:tailEnd/>
              </a:ln>
              <a:effectLst/>
            </p:spPr>
            <p:txBody>
              <a:bodyPr anchor="ctr"/>
              <a:lstStyle/>
              <a:p>
                <a:endParaRPr lang="en-US"/>
              </a:p>
            </p:txBody>
          </p:sp>
        </p:grpSp>
        <p:grpSp>
          <p:nvGrpSpPr>
            <p:cNvPr id="1640486" name="Group 38"/>
            <p:cNvGrpSpPr>
              <a:grpSpLocks/>
            </p:cNvGrpSpPr>
            <p:nvPr/>
          </p:nvGrpSpPr>
          <p:grpSpPr bwMode="auto">
            <a:xfrm>
              <a:off x="528" y="3936"/>
              <a:ext cx="2736" cy="240"/>
              <a:chOff x="528" y="3936"/>
              <a:chExt cx="2736" cy="240"/>
            </a:xfrm>
          </p:grpSpPr>
          <p:sp>
            <p:nvSpPr>
              <p:cNvPr id="1640487" name="AutoShape 39"/>
              <p:cNvSpPr>
                <a:spLocks noChangeArrowheads="1"/>
              </p:cNvSpPr>
              <p:nvPr/>
            </p:nvSpPr>
            <p:spPr bwMode="auto">
              <a:xfrm>
                <a:off x="528" y="3936"/>
                <a:ext cx="1344"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640488" name="AutoShape 40"/>
              <p:cNvSpPr>
                <a:spLocks noChangeArrowheads="1"/>
              </p:cNvSpPr>
              <p:nvPr/>
            </p:nvSpPr>
            <p:spPr bwMode="auto">
              <a:xfrm>
                <a:off x="2064" y="3936"/>
                <a:ext cx="1200"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grpSp>
      </p:grpSp>
      <p:grpSp>
        <p:nvGrpSpPr>
          <p:cNvPr id="1640489" name="Group 41"/>
          <p:cNvGrpSpPr>
            <a:grpSpLocks/>
          </p:cNvGrpSpPr>
          <p:nvPr/>
        </p:nvGrpSpPr>
        <p:grpSpPr bwMode="auto">
          <a:xfrm>
            <a:off x="5410200" y="1028700"/>
            <a:ext cx="1981200" cy="5600700"/>
            <a:chOff x="3408" y="648"/>
            <a:chExt cx="1248" cy="3528"/>
          </a:xfrm>
        </p:grpSpPr>
        <p:sp>
          <p:nvSpPr>
            <p:cNvPr id="1640490" name="Rectangle 42"/>
            <p:cNvSpPr>
              <a:spLocks noChangeArrowheads="1"/>
            </p:cNvSpPr>
            <p:nvPr/>
          </p:nvSpPr>
          <p:spPr bwMode="auto">
            <a:xfrm>
              <a:off x="3722" y="1402"/>
              <a:ext cx="534" cy="493"/>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Brigade XXX</a:t>
              </a:r>
            </a:p>
          </p:txBody>
        </p:sp>
        <p:sp>
          <p:nvSpPr>
            <p:cNvPr id="1640491" name="Rectangle 43"/>
            <p:cNvSpPr>
              <a:spLocks noChangeArrowheads="1"/>
            </p:cNvSpPr>
            <p:nvPr/>
          </p:nvSpPr>
          <p:spPr bwMode="auto">
            <a:xfrm>
              <a:off x="3722" y="2141"/>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TRADOC YYY</a:t>
              </a:r>
            </a:p>
          </p:txBody>
        </p:sp>
        <p:sp>
          <p:nvSpPr>
            <p:cNvPr id="1640492" name="Rectangle 44"/>
            <p:cNvSpPr>
              <a:spLocks noChangeArrowheads="1"/>
            </p:cNvSpPr>
            <p:nvPr/>
          </p:nvSpPr>
          <p:spPr bwMode="auto">
            <a:xfrm>
              <a:off x="3722" y="2880"/>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Brigade ZZZ</a:t>
              </a:r>
            </a:p>
          </p:txBody>
        </p:sp>
        <p:sp>
          <p:nvSpPr>
            <p:cNvPr id="1640493" name="Text Box 45"/>
            <p:cNvSpPr txBox="1">
              <a:spLocks noChangeArrowheads="1"/>
            </p:cNvSpPr>
            <p:nvPr/>
          </p:nvSpPr>
          <p:spPr bwMode="blackWhite">
            <a:xfrm>
              <a:off x="3804" y="3566"/>
              <a:ext cx="427" cy="17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200">
                  <a:cs typeface="Times New Roman" pitchFamily="18" charset="0"/>
                </a:rPr>
                <a:t>. . Etc. </a:t>
              </a:r>
            </a:p>
          </p:txBody>
        </p:sp>
        <p:sp>
          <p:nvSpPr>
            <p:cNvPr id="1640494" name="Rectangle 46"/>
            <p:cNvSpPr>
              <a:spLocks noChangeArrowheads="1"/>
            </p:cNvSpPr>
            <p:nvPr/>
          </p:nvSpPr>
          <p:spPr bwMode="blackWhite">
            <a:xfrm>
              <a:off x="3721" y="1233"/>
              <a:ext cx="569" cy="15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Cost Center</a:t>
              </a:r>
            </a:p>
          </p:txBody>
        </p:sp>
        <p:sp>
          <p:nvSpPr>
            <p:cNvPr id="1640495" name="Text Box 47"/>
            <p:cNvSpPr txBox="1">
              <a:spLocks noChangeArrowheads="1"/>
            </p:cNvSpPr>
            <p:nvPr/>
          </p:nvSpPr>
          <p:spPr bwMode="auto">
            <a:xfrm>
              <a:off x="3648" y="648"/>
              <a:ext cx="868" cy="405"/>
            </a:xfrm>
            <a:prstGeom prst="rect">
              <a:avLst/>
            </a:prstGeom>
            <a:noFill/>
            <a:ln w="9525" algn="ctr">
              <a:noFill/>
              <a:miter lim="800000"/>
              <a:headEnd/>
              <a:tailEnd/>
            </a:ln>
            <a:effectLst/>
          </p:spPr>
          <p:txBody>
            <a:bodyPr wrap="none">
              <a:spAutoFit/>
            </a:bodyPr>
            <a:lstStyle/>
            <a:p>
              <a:pPr>
                <a:buClrTx/>
              </a:pPr>
              <a:r>
                <a:rPr lang="en-US" sz="1800">
                  <a:solidFill>
                    <a:srgbClr val="006600"/>
                  </a:solidFill>
                  <a:effectLst>
                    <a:outerShdw blurRad="38100" dist="38100" dir="2700000" algn="tl">
                      <a:srgbClr val="C0C0C0"/>
                    </a:outerShdw>
                  </a:effectLst>
                </a:rPr>
                <a:t>Full Cost </a:t>
              </a:r>
            </a:p>
            <a:p>
              <a:pPr>
                <a:buClrTx/>
              </a:pPr>
              <a:r>
                <a:rPr lang="en-US" sz="1800">
                  <a:solidFill>
                    <a:srgbClr val="006600"/>
                  </a:solidFill>
                  <a:effectLst>
                    <a:outerShdw blurRad="38100" dist="38100" dir="2700000" algn="tl">
                      <a:srgbClr val="C0C0C0"/>
                    </a:outerShdw>
                  </a:effectLst>
                </a:rPr>
                <a:t>Customers</a:t>
              </a:r>
            </a:p>
          </p:txBody>
        </p:sp>
        <p:sp>
          <p:nvSpPr>
            <p:cNvPr id="1640496" name="Line 48"/>
            <p:cNvSpPr>
              <a:spLocks noChangeShapeType="1"/>
            </p:cNvSpPr>
            <p:nvPr/>
          </p:nvSpPr>
          <p:spPr bwMode="auto">
            <a:xfrm>
              <a:off x="3504" y="689"/>
              <a:ext cx="0" cy="3221"/>
            </a:xfrm>
            <a:prstGeom prst="line">
              <a:avLst/>
            </a:prstGeom>
            <a:noFill/>
            <a:ln w="38100">
              <a:solidFill>
                <a:srgbClr val="990099"/>
              </a:solidFill>
              <a:prstDash val="dash"/>
              <a:round/>
              <a:headEnd/>
              <a:tailEnd/>
            </a:ln>
            <a:effectLst/>
          </p:spPr>
          <p:txBody>
            <a:bodyPr anchor="ctr"/>
            <a:lstStyle/>
            <a:p>
              <a:endParaRPr lang="en-US"/>
            </a:p>
          </p:txBody>
        </p:sp>
        <p:sp>
          <p:nvSpPr>
            <p:cNvPr id="1640497" name="AutoShape 49"/>
            <p:cNvSpPr>
              <a:spLocks noChangeArrowheads="1"/>
            </p:cNvSpPr>
            <p:nvPr/>
          </p:nvSpPr>
          <p:spPr bwMode="auto">
            <a:xfrm>
              <a:off x="3408" y="3936"/>
              <a:ext cx="1248"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12700" algn="ctr">
              <a:solidFill>
                <a:schemeClr val="tx1"/>
              </a:solidFill>
              <a:miter lim="800000"/>
              <a:headEnd/>
              <a:tailEnd/>
            </a:ln>
            <a:effectLst/>
          </p:spPr>
          <p:txBody>
            <a:bodyPr lIns="92075" tIns="0" rIns="92075" bIns="0" anchor="ctr">
              <a:spAutoFit/>
            </a:bodyPr>
            <a:lstStyle/>
            <a:p>
              <a:endParaRPr lang="en-US"/>
            </a:p>
          </p:txBody>
        </p:sp>
      </p:grpSp>
      <p:sp>
        <p:nvSpPr>
          <p:cNvPr id="1640498" name="Rectangle 50"/>
          <p:cNvSpPr>
            <a:spLocks noChangeArrowheads="1"/>
          </p:cNvSpPr>
          <p:nvPr/>
        </p:nvSpPr>
        <p:spPr bwMode="auto">
          <a:xfrm>
            <a:off x="7239000" y="2590800"/>
            <a:ext cx="1752600" cy="2444750"/>
          </a:xfrm>
          <a:prstGeom prst="rect">
            <a:avLst/>
          </a:prstGeom>
          <a:noFill/>
          <a:ln w="12700" algn="ctr">
            <a:noFill/>
            <a:miter lim="800000"/>
            <a:headEnd/>
            <a:tailEnd/>
          </a:ln>
          <a:effectLst/>
        </p:spPr>
        <p:txBody>
          <a:bodyPr lIns="92075" tIns="0" rIns="92075" bIns="0">
            <a:spAutoFit/>
          </a:bodyPr>
          <a:lstStyle/>
          <a:p>
            <a:r>
              <a:rPr lang="en-US" sz="1600"/>
              <a:t>The translation of the business objectives, needs, and requirements into a management decision support model (Cost Model)</a:t>
            </a:r>
          </a:p>
        </p:txBody>
      </p:sp>
      <p:sp>
        <p:nvSpPr>
          <p:cNvPr id="1640499" name="Text Box 51"/>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D2L2_p5</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40474"/>
                                        </p:tgtEl>
                                        <p:attrNameLst>
                                          <p:attrName>style.visibility</p:attrName>
                                        </p:attrNameLst>
                                      </p:cBhvr>
                                      <p:to>
                                        <p:strVal val="visible"/>
                                      </p:to>
                                    </p:set>
                                    <p:anim calcmode="lin" valueType="num">
                                      <p:cBhvr additive="base">
                                        <p:cTn id="7" dur="1000" fill="hold"/>
                                        <p:tgtEl>
                                          <p:spTgt spid="1640474"/>
                                        </p:tgtEl>
                                        <p:attrNameLst>
                                          <p:attrName>ppt_x</p:attrName>
                                        </p:attrNameLst>
                                      </p:cBhvr>
                                      <p:tavLst>
                                        <p:tav tm="0">
                                          <p:val>
                                            <p:strVal val="1+#ppt_w/2"/>
                                          </p:val>
                                        </p:tav>
                                        <p:tav tm="100000">
                                          <p:val>
                                            <p:strVal val="#ppt_x"/>
                                          </p:val>
                                        </p:tav>
                                      </p:tavLst>
                                    </p:anim>
                                    <p:anim calcmode="lin" valueType="num">
                                      <p:cBhvr additive="base">
                                        <p:cTn id="8" dur="1000" fill="hold"/>
                                        <p:tgtEl>
                                          <p:spTgt spid="16404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40489"/>
                                        </p:tgtEl>
                                        <p:attrNameLst>
                                          <p:attrName>style.visibility</p:attrName>
                                        </p:attrNameLst>
                                      </p:cBhvr>
                                      <p:to>
                                        <p:strVal val="visible"/>
                                      </p:to>
                                    </p:set>
                                    <p:anim calcmode="lin" valueType="num">
                                      <p:cBhvr additive="base">
                                        <p:cTn id="13" dur="1000" fill="hold"/>
                                        <p:tgtEl>
                                          <p:spTgt spid="1640489"/>
                                        </p:tgtEl>
                                        <p:attrNameLst>
                                          <p:attrName>ppt_x</p:attrName>
                                        </p:attrNameLst>
                                      </p:cBhvr>
                                      <p:tavLst>
                                        <p:tav tm="0">
                                          <p:val>
                                            <p:strVal val="1+#ppt_w/2"/>
                                          </p:val>
                                        </p:tav>
                                        <p:tav tm="100000">
                                          <p:val>
                                            <p:strVal val="#ppt_x"/>
                                          </p:val>
                                        </p:tav>
                                      </p:tavLst>
                                    </p:anim>
                                    <p:anim calcmode="lin" valueType="num">
                                      <p:cBhvr additive="base">
                                        <p:cTn id="14" dur="1000" fill="hold"/>
                                        <p:tgtEl>
                                          <p:spTgt spid="1640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p:cNvSpPr>
            <a:spLocks noChangeArrowheads="1"/>
          </p:cNvSpPr>
          <p:nvPr/>
        </p:nvSpPr>
        <p:spPr bwMode="auto">
          <a:xfrm>
            <a:off x="487363" y="2189163"/>
            <a:ext cx="7285037" cy="519112"/>
          </a:xfrm>
          <a:prstGeom prst="rect">
            <a:avLst/>
          </a:prstGeom>
          <a:noFill/>
          <a:ln w="9525" algn="ctr">
            <a:noFill/>
            <a:miter lim="800000"/>
            <a:headEnd/>
            <a:tailEnd/>
          </a:ln>
          <a:effectLst/>
        </p:spPr>
        <p:txBody>
          <a:bodyPr>
            <a:spAutoFit/>
          </a:bodyPr>
          <a:lstStyle/>
          <a:p>
            <a:pPr algn="l">
              <a:buClrTx/>
            </a:pPr>
            <a:r>
              <a:rPr lang="en-US" sz="2800" b="0">
                <a:solidFill>
                  <a:schemeClr val="tx2"/>
                </a:solidFill>
              </a:rPr>
              <a:t> </a:t>
            </a:r>
          </a:p>
        </p:txBody>
      </p:sp>
      <p:sp>
        <p:nvSpPr>
          <p:cNvPr id="1642499" name="Rectangle 3"/>
          <p:cNvSpPr>
            <a:spLocks noChangeArrowheads="1"/>
          </p:cNvSpPr>
          <p:nvPr/>
        </p:nvSpPr>
        <p:spPr bwMode="auto">
          <a:xfrm>
            <a:off x="1436688" y="3390900"/>
            <a:ext cx="1016000" cy="781050"/>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1000">
              <a:cs typeface="Times New Roman" pitchFamily="18" charset="0"/>
            </a:endParaRPr>
          </a:p>
          <a:p>
            <a:pPr eaLnBrk="0" hangingPunct="0">
              <a:spcAft>
                <a:spcPts val="200"/>
              </a:spcAft>
              <a:buFont typeface="Monotype Sorts" pitchFamily="2" charset="2"/>
              <a:buNone/>
            </a:pPr>
            <a:r>
              <a:rPr lang="en-US" sz="1000">
                <a:cs typeface="Times New Roman" pitchFamily="18" charset="0"/>
              </a:rPr>
              <a:t>Central Issue facility</a:t>
            </a:r>
          </a:p>
        </p:txBody>
      </p:sp>
      <p:grpSp>
        <p:nvGrpSpPr>
          <p:cNvPr id="1642500" name="Group 4"/>
          <p:cNvGrpSpPr>
            <a:grpSpLocks/>
          </p:cNvGrpSpPr>
          <p:nvPr/>
        </p:nvGrpSpPr>
        <p:grpSpPr bwMode="auto">
          <a:xfrm>
            <a:off x="2238375" y="3963988"/>
            <a:ext cx="657225" cy="592137"/>
            <a:chOff x="802" y="1696"/>
            <a:chExt cx="523" cy="556"/>
          </a:xfrm>
        </p:grpSpPr>
        <p:sp>
          <p:nvSpPr>
            <p:cNvPr id="1642501" name="Freeform 5"/>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42502" name="Text Box 6"/>
            <p:cNvSpPr txBox="1">
              <a:spLocks noChangeArrowheads="1"/>
            </p:cNvSpPr>
            <p:nvPr/>
          </p:nvSpPr>
          <p:spPr bwMode="blackWhite">
            <a:xfrm>
              <a:off x="906" y="1830"/>
              <a:ext cx="323"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CIV</a:t>
              </a:r>
            </a:p>
            <a:p>
              <a:pPr marL="342900" indent="-342900" eaLnBrk="0" hangingPunct="0">
                <a:spcAft>
                  <a:spcPts val="200"/>
                </a:spcAft>
                <a:buFont typeface="Monotype Sorts" pitchFamily="2" charset="2"/>
                <a:buNone/>
              </a:pPr>
              <a:r>
                <a:rPr lang="en-US" sz="900">
                  <a:cs typeface="Times New Roman" pitchFamily="18" charset="0"/>
                </a:rPr>
                <a:t>HR </a:t>
              </a:r>
              <a:endParaRPr lang="en-US" sz="900">
                <a:solidFill>
                  <a:srgbClr val="000000"/>
                </a:solidFill>
                <a:cs typeface="Times New Roman" pitchFamily="18" charset="0"/>
              </a:endParaRPr>
            </a:p>
          </p:txBody>
        </p:sp>
      </p:grpSp>
      <p:sp>
        <p:nvSpPr>
          <p:cNvPr id="1642503" name="Rectangle 7"/>
          <p:cNvSpPr>
            <a:spLocks noChangeArrowheads="1"/>
          </p:cNvSpPr>
          <p:nvPr/>
        </p:nvSpPr>
        <p:spPr bwMode="blackWhite">
          <a:xfrm>
            <a:off x="1173163" y="3081338"/>
            <a:ext cx="1824037" cy="244475"/>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Cost Center/Resource Pool</a:t>
            </a:r>
          </a:p>
        </p:txBody>
      </p:sp>
      <p:grpSp>
        <p:nvGrpSpPr>
          <p:cNvPr id="1642504" name="Group 8"/>
          <p:cNvGrpSpPr>
            <a:grpSpLocks/>
          </p:cNvGrpSpPr>
          <p:nvPr/>
        </p:nvGrpSpPr>
        <p:grpSpPr bwMode="auto">
          <a:xfrm>
            <a:off x="2238375" y="4738688"/>
            <a:ext cx="657225" cy="592137"/>
            <a:chOff x="802" y="1696"/>
            <a:chExt cx="523" cy="556"/>
          </a:xfrm>
        </p:grpSpPr>
        <p:sp>
          <p:nvSpPr>
            <p:cNvPr id="1642505" name="Freeform 9"/>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42506" name="Text Box 10"/>
            <p:cNvSpPr txBox="1">
              <a:spLocks noChangeArrowheads="1"/>
            </p:cNvSpPr>
            <p:nvPr/>
          </p:nvSpPr>
          <p:spPr bwMode="blackWhite">
            <a:xfrm>
              <a:off x="888" y="1830"/>
              <a:ext cx="359"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CNT</a:t>
              </a:r>
            </a:p>
            <a:p>
              <a:pPr marL="342900" indent="-342900" eaLnBrk="0" hangingPunct="0">
                <a:spcAft>
                  <a:spcPts val="200"/>
                </a:spcAft>
                <a:buFont typeface="Monotype Sorts" pitchFamily="2" charset="2"/>
                <a:buNone/>
              </a:pPr>
              <a:r>
                <a:rPr lang="en-US" sz="900">
                  <a:cs typeface="Times New Roman" pitchFamily="18" charset="0"/>
                </a:rPr>
                <a:t>HR</a:t>
              </a:r>
              <a:endParaRPr lang="en-US" sz="900">
                <a:solidFill>
                  <a:srgbClr val="000000"/>
                </a:solidFill>
                <a:cs typeface="Times New Roman" pitchFamily="18" charset="0"/>
              </a:endParaRPr>
            </a:p>
          </p:txBody>
        </p:sp>
      </p:grpSp>
      <p:sp>
        <p:nvSpPr>
          <p:cNvPr id="1642507" name="Rectangle 11"/>
          <p:cNvSpPr>
            <a:spLocks noChangeArrowheads="1"/>
          </p:cNvSpPr>
          <p:nvPr/>
        </p:nvSpPr>
        <p:spPr bwMode="auto">
          <a:xfrm>
            <a:off x="1511300" y="4313238"/>
            <a:ext cx="638175" cy="3302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Civilian </a:t>
            </a:r>
          </a:p>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Employees </a:t>
            </a:r>
            <a:endParaRPr lang="en-US" sz="900" b="0">
              <a:cs typeface="Times New Roman" pitchFamily="18" charset="0"/>
            </a:endParaRPr>
          </a:p>
        </p:txBody>
      </p:sp>
      <p:sp>
        <p:nvSpPr>
          <p:cNvPr id="1642508" name="Rectangle 12"/>
          <p:cNvSpPr>
            <a:spLocks noChangeArrowheads="1"/>
          </p:cNvSpPr>
          <p:nvPr/>
        </p:nvSpPr>
        <p:spPr bwMode="auto">
          <a:xfrm>
            <a:off x="1476375" y="5040313"/>
            <a:ext cx="684213" cy="1524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Contractors </a:t>
            </a:r>
            <a:endParaRPr lang="en-US" sz="900" b="0">
              <a:cs typeface="Times New Roman" pitchFamily="18" charset="0"/>
            </a:endParaRPr>
          </a:p>
        </p:txBody>
      </p:sp>
      <p:sp>
        <p:nvSpPr>
          <p:cNvPr id="1642509" name="Oval 13"/>
          <p:cNvSpPr>
            <a:spLocks noChangeArrowheads="1"/>
          </p:cNvSpPr>
          <p:nvPr/>
        </p:nvSpPr>
        <p:spPr bwMode="blackWhite">
          <a:xfrm>
            <a:off x="163513" y="3140075"/>
            <a:ext cx="746125" cy="688975"/>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a:cs typeface="Times New Roman" pitchFamily="18" charset="0"/>
              </a:rPr>
              <a:t>Military </a:t>
            </a:r>
          </a:p>
          <a:p>
            <a:pPr marL="342900" indent="-342900" eaLnBrk="0" hangingPunct="0">
              <a:spcAft>
                <a:spcPts val="200"/>
              </a:spcAft>
              <a:buFont typeface="Monotype Sorts" pitchFamily="2" charset="2"/>
              <a:buNone/>
            </a:pPr>
            <a:r>
              <a:rPr lang="en-US" sz="900">
                <a:cs typeface="Times New Roman" pitchFamily="18" charset="0"/>
              </a:rPr>
              <a:t>Labor</a:t>
            </a:r>
          </a:p>
        </p:txBody>
      </p:sp>
      <p:cxnSp>
        <p:nvCxnSpPr>
          <p:cNvPr id="1642510" name="AutoShape 14"/>
          <p:cNvCxnSpPr>
            <a:cxnSpLocks noChangeShapeType="1"/>
            <a:stCxn id="1642509" idx="6"/>
            <a:endCxn id="1642499" idx="1"/>
          </p:cNvCxnSpPr>
          <p:nvPr/>
        </p:nvCxnSpPr>
        <p:spPr bwMode="blackWhite">
          <a:xfrm>
            <a:off x="909638" y="3484563"/>
            <a:ext cx="527050" cy="296862"/>
          </a:xfrm>
          <a:prstGeom prst="curvedConnector3">
            <a:avLst>
              <a:gd name="adj1" fmla="val 50000"/>
            </a:avLst>
          </a:prstGeom>
          <a:noFill/>
          <a:ln w="12700">
            <a:solidFill>
              <a:schemeClr val="tx1"/>
            </a:solidFill>
            <a:round/>
            <a:headEnd/>
            <a:tailEnd type="triangle" w="med" len="med"/>
          </a:ln>
          <a:effectLst/>
        </p:spPr>
      </p:cxnSp>
      <p:sp>
        <p:nvSpPr>
          <p:cNvPr id="1642511" name="Oval 15"/>
          <p:cNvSpPr>
            <a:spLocks noChangeArrowheads="1"/>
          </p:cNvSpPr>
          <p:nvPr/>
        </p:nvSpPr>
        <p:spPr bwMode="blackWhite">
          <a:xfrm>
            <a:off x="152400" y="3970338"/>
            <a:ext cx="757238" cy="700087"/>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a:cs typeface="Times New Roman" pitchFamily="18" charset="0"/>
              </a:rPr>
              <a:t>Depreciation</a:t>
            </a:r>
          </a:p>
        </p:txBody>
      </p:sp>
      <p:cxnSp>
        <p:nvCxnSpPr>
          <p:cNvPr id="1642512" name="AutoShape 16"/>
          <p:cNvCxnSpPr>
            <a:cxnSpLocks noChangeShapeType="1"/>
            <a:stCxn id="1642511" idx="6"/>
            <a:endCxn id="1642499" idx="1"/>
          </p:cNvCxnSpPr>
          <p:nvPr/>
        </p:nvCxnSpPr>
        <p:spPr bwMode="blackWhite">
          <a:xfrm flipV="1">
            <a:off x="909638" y="3781425"/>
            <a:ext cx="527050" cy="539750"/>
          </a:xfrm>
          <a:prstGeom prst="curvedConnector3">
            <a:avLst>
              <a:gd name="adj1" fmla="val 49699"/>
            </a:avLst>
          </a:prstGeom>
          <a:noFill/>
          <a:ln w="12700">
            <a:solidFill>
              <a:schemeClr val="tx1"/>
            </a:solidFill>
            <a:round/>
            <a:headEnd/>
            <a:tailEnd type="triangle" w="med" len="med"/>
          </a:ln>
          <a:effectLst/>
        </p:spPr>
      </p:cxnSp>
      <p:sp>
        <p:nvSpPr>
          <p:cNvPr id="1642513" name="Rectangle 17"/>
          <p:cNvSpPr>
            <a:spLocks noChangeArrowheads="1"/>
          </p:cNvSpPr>
          <p:nvPr/>
        </p:nvSpPr>
        <p:spPr bwMode="auto">
          <a:xfrm>
            <a:off x="1422400" y="1857375"/>
            <a:ext cx="1069975" cy="77470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000">
                <a:solidFill>
                  <a:schemeClr val="tx2"/>
                </a:solidFill>
              </a:rPr>
              <a:t>Director of </a:t>
            </a:r>
          </a:p>
          <a:p>
            <a:pPr>
              <a:buClrTx/>
            </a:pPr>
            <a:r>
              <a:rPr lang="en-US" sz="1000">
                <a:solidFill>
                  <a:schemeClr val="tx2"/>
                </a:solidFill>
              </a:rPr>
              <a:t>Logistics)</a:t>
            </a:r>
          </a:p>
        </p:txBody>
      </p:sp>
      <p:cxnSp>
        <p:nvCxnSpPr>
          <p:cNvPr id="1642514" name="AutoShape 18"/>
          <p:cNvCxnSpPr>
            <a:cxnSpLocks noChangeShapeType="1"/>
            <a:stCxn id="1642513" idx="1"/>
            <a:endCxn id="1642499" idx="1"/>
          </p:cNvCxnSpPr>
          <p:nvPr/>
        </p:nvCxnSpPr>
        <p:spPr bwMode="auto">
          <a:xfrm rot="10800000" flipH="1" flipV="1">
            <a:off x="1422400" y="2244725"/>
            <a:ext cx="14288" cy="1536700"/>
          </a:xfrm>
          <a:prstGeom prst="curvedConnector3">
            <a:avLst>
              <a:gd name="adj1" fmla="val -1600000"/>
            </a:avLst>
          </a:prstGeom>
          <a:noFill/>
          <a:ln w="28575">
            <a:solidFill>
              <a:srgbClr val="800000"/>
            </a:solidFill>
            <a:round/>
            <a:headEnd/>
            <a:tailEnd type="triangle" w="med" len="med"/>
          </a:ln>
          <a:effectLst/>
        </p:spPr>
      </p:cxnSp>
      <p:grpSp>
        <p:nvGrpSpPr>
          <p:cNvPr id="1642515" name="Group 19"/>
          <p:cNvGrpSpPr>
            <a:grpSpLocks/>
          </p:cNvGrpSpPr>
          <p:nvPr/>
        </p:nvGrpSpPr>
        <p:grpSpPr bwMode="auto">
          <a:xfrm>
            <a:off x="2224088" y="5508625"/>
            <a:ext cx="657225" cy="590550"/>
            <a:chOff x="802" y="1696"/>
            <a:chExt cx="523" cy="556"/>
          </a:xfrm>
        </p:grpSpPr>
        <p:sp>
          <p:nvSpPr>
            <p:cNvPr id="1642516" name="Freeform 20"/>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42517" name="Text Box 21"/>
            <p:cNvSpPr txBox="1">
              <a:spLocks noChangeArrowheads="1"/>
            </p:cNvSpPr>
            <p:nvPr/>
          </p:nvSpPr>
          <p:spPr bwMode="blackWhite">
            <a:xfrm>
              <a:off x="890" y="1828"/>
              <a:ext cx="354"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MIL </a:t>
              </a:r>
            </a:p>
            <a:p>
              <a:pPr marL="342900" indent="-342900" eaLnBrk="0" hangingPunct="0">
                <a:spcAft>
                  <a:spcPts val="200"/>
                </a:spcAft>
                <a:buFont typeface="Monotype Sorts" pitchFamily="2" charset="2"/>
                <a:buNone/>
              </a:pPr>
              <a:r>
                <a:rPr lang="en-US" sz="900">
                  <a:cs typeface="Times New Roman" pitchFamily="18" charset="0"/>
                </a:rPr>
                <a:t>HR </a:t>
              </a:r>
              <a:endParaRPr lang="en-US" sz="900">
                <a:solidFill>
                  <a:srgbClr val="000000"/>
                </a:solidFill>
                <a:cs typeface="Times New Roman" pitchFamily="18" charset="0"/>
              </a:endParaRPr>
            </a:p>
          </p:txBody>
        </p:sp>
      </p:grpSp>
      <p:sp>
        <p:nvSpPr>
          <p:cNvPr id="1642518" name="Text Box 22"/>
          <p:cNvSpPr txBox="1">
            <a:spLocks noChangeArrowheads="1"/>
          </p:cNvSpPr>
          <p:nvPr/>
        </p:nvSpPr>
        <p:spPr bwMode="auto">
          <a:xfrm>
            <a:off x="965200" y="1016000"/>
            <a:ext cx="1708150" cy="641350"/>
          </a:xfrm>
          <a:prstGeom prst="rect">
            <a:avLst/>
          </a:prstGeom>
          <a:noFill/>
          <a:ln w="9525" algn="ctr">
            <a:noFill/>
            <a:miter lim="800000"/>
            <a:headEnd/>
            <a:tailEnd/>
          </a:ln>
          <a:effectLst/>
        </p:spPr>
        <p:txBody>
          <a:bodyPr wrap="none">
            <a:spAutoFit/>
          </a:bodyPr>
          <a:lstStyle/>
          <a:p>
            <a:pPr>
              <a:buClrTx/>
            </a:pPr>
            <a:r>
              <a:rPr lang="en-US" sz="1800">
                <a:solidFill>
                  <a:srgbClr val="006600"/>
                </a:solidFill>
                <a:effectLst>
                  <a:outerShdw blurRad="38100" dist="38100" dir="2700000" algn="tl">
                    <a:srgbClr val="C0C0C0"/>
                  </a:outerShdw>
                </a:effectLst>
              </a:rPr>
              <a:t>Full Cost </a:t>
            </a:r>
          </a:p>
          <a:p>
            <a:pPr>
              <a:buClrTx/>
            </a:pPr>
            <a:r>
              <a:rPr lang="en-US" sz="1800">
                <a:solidFill>
                  <a:srgbClr val="006600"/>
                </a:solidFill>
                <a:effectLst>
                  <a:outerShdw blurRad="38100" dist="38100" dir="2700000" algn="tl">
                    <a:srgbClr val="C0C0C0"/>
                  </a:outerShdw>
                </a:effectLst>
              </a:rPr>
              <a:t>Organizations</a:t>
            </a:r>
          </a:p>
        </p:txBody>
      </p:sp>
      <p:grpSp>
        <p:nvGrpSpPr>
          <p:cNvPr id="1642519" name="Group 23"/>
          <p:cNvGrpSpPr>
            <a:grpSpLocks/>
          </p:cNvGrpSpPr>
          <p:nvPr/>
        </p:nvGrpSpPr>
        <p:grpSpPr bwMode="auto">
          <a:xfrm>
            <a:off x="3233738" y="990600"/>
            <a:ext cx="2100262" cy="5105400"/>
            <a:chOff x="2277" y="768"/>
            <a:chExt cx="1423" cy="3306"/>
          </a:xfrm>
        </p:grpSpPr>
        <p:sp>
          <p:nvSpPr>
            <p:cNvPr id="1642520" name="AutoShape 24"/>
            <p:cNvSpPr>
              <a:spLocks noChangeArrowheads="1"/>
            </p:cNvSpPr>
            <p:nvPr/>
          </p:nvSpPr>
          <p:spPr bwMode="blackWhite">
            <a:xfrm>
              <a:off x="2455" y="156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SSPA</a:t>
              </a:r>
              <a:r>
                <a:rPr lang="en-US" sz="1000" b="0">
                  <a:solidFill>
                    <a:srgbClr val="000000"/>
                  </a:solidFill>
                  <a:cs typeface="Times New Roman" pitchFamily="18" charset="0"/>
                </a:rPr>
                <a:t>:  </a:t>
              </a:r>
              <a:r>
                <a:rPr lang="en-US" sz="900" b="0">
                  <a:solidFill>
                    <a:srgbClr val="000000"/>
                  </a:solidFill>
                  <a:cs typeface="Times New Roman" pitchFamily="18" charset="0"/>
                </a:rPr>
                <a:t>Manage</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OCIE Inventory</a:t>
              </a: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42521" name="AutoShape 25"/>
            <p:cNvSpPr>
              <a:spLocks noChangeArrowheads="1"/>
            </p:cNvSpPr>
            <p:nvPr/>
          </p:nvSpPr>
          <p:spPr bwMode="blackWhite">
            <a:xfrm>
              <a:off x="2462" y="199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SSPB:</a:t>
              </a:r>
              <a:r>
                <a:rPr lang="en-US" sz="1000" b="0">
                  <a:solidFill>
                    <a:srgbClr val="000000"/>
                  </a:solidFill>
                  <a:cs typeface="Times New Roman" pitchFamily="18" charset="0"/>
                </a:rPr>
                <a:t>  </a:t>
              </a:r>
              <a:r>
                <a:rPr lang="en-US" sz="900" b="0">
                  <a:solidFill>
                    <a:srgbClr val="000000"/>
                  </a:solidFill>
                  <a:cs typeface="Times New Roman" pitchFamily="18" charset="0"/>
                </a:rPr>
                <a:t>Issue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OCIE to Soldier</a:t>
              </a:r>
            </a:p>
            <a:p>
              <a:pPr marL="342900" indent="-342900" eaLnBrk="0" hangingPunct="0">
                <a:lnSpc>
                  <a:spcPct val="85000"/>
                </a:lnSpc>
                <a:spcAft>
                  <a:spcPts val="200"/>
                </a:spcAft>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42522" name="AutoShape 26"/>
            <p:cNvSpPr>
              <a:spLocks noChangeArrowheads="1"/>
            </p:cNvSpPr>
            <p:nvPr/>
          </p:nvSpPr>
          <p:spPr bwMode="blackWhite">
            <a:xfrm>
              <a:off x="2469" y="241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SSPC:</a:t>
              </a:r>
              <a:r>
                <a:rPr lang="en-US" sz="1000" b="0">
                  <a:solidFill>
                    <a:srgbClr val="000000"/>
                  </a:solidFill>
                  <a:cs typeface="Times New Roman" pitchFamily="18" charset="0"/>
                </a:rPr>
                <a:t>  </a:t>
              </a:r>
              <a:r>
                <a:rPr lang="en-US" sz="900" b="0">
                  <a:solidFill>
                    <a:srgbClr val="000000"/>
                  </a:solidFill>
                  <a:cs typeface="Times New Roman" pitchFamily="18" charset="0"/>
                </a:rPr>
                <a:t>Issue  </a:t>
              </a:r>
            </a:p>
            <a:p>
              <a:pPr marL="342900" indent="-342900" eaLnBrk="0" hangingPunct="0">
                <a:lnSpc>
                  <a:spcPct val="85000"/>
                </a:lnSpc>
                <a:buFont typeface="Monotype Sorts" pitchFamily="2" charset="2"/>
                <a:buNone/>
              </a:pPr>
              <a:r>
                <a:rPr lang="en-US" sz="900" b="0">
                  <a:solidFill>
                    <a:srgbClr val="000000"/>
                  </a:solidFill>
                  <a:cs typeface="Times New Roman" pitchFamily="18" charset="0"/>
                </a:rPr>
                <a:t>           Clothing to Initial </a:t>
              </a:r>
            </a:p>
            <a:p>
              <a:pPr marL="342900" indent="-342900" eaLnBrk="0" hangingPunct="0">
                <a:lnSpc>
                  <a:spcPct val="85000"/>
                </a:lnSpc>
                <a:buFont typeface="Monotype Sorts" pitchFamily="2" charset="2"/>
                <a:buNone/>
              </a:pPr>
              <a:r>
                <a:rPr lang="en-US" sz="900" b="0">
                  <a:solidFill>
                    <a:srgbClr val="000000"/>
                  </a:solidFill>
                  <a:cs typeface="Times New Roman" pitchFamily="18" charset="0"/>
                </a:rPr>
                <a:t>          Training Soldier</a:t>
              </a:r>
            </a:p>
            <a:p>
              <a:pPr marL="342900" indent="-342900" eaLnBrk="0" hangingPunct="0">
                <a:lnSpc>
                  <a:spcPct val="85000"/>
                </a:lnSpc>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42523" name="AutoShape 27"/>
            <p:cNvSpPr>
              <a:spLocks noChangeArrowheads="1"/>
            </p:cNvSpPr>
            <p:nvPr/>
          </p:nvSpPr>
          <p:spPr bwMode="blackWhite">
            <a:xfrm>
              <a:off x="2462" y="284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SSPD:</a:t>
              </a:r>
              <a:r>
                <a:rPr lang="en-US" sz="1000" b="0">
                  <a:solidFill>
                    <a:srgbClr val="000000"/>
                  </a:solidFill>
                  <a:cs typeface="Times New Roman" pitchFamily="18" charset="0"/>
                </a:rPr>
                <a:t>  </a:t>
              </a:r>
              <a:r>
                <a:rPr lang="en-US" sz="900" b="0">
                  <a:solidFill>
                    <a:srgbClr val="000000"/>
                  </a:solidFill>
                  <a:cs typeface="Times New Roman" pitchFamily="18" charset="0"/>
                </a:rPr>
                <a:t>Accept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 Turn-Ins</a:t>
              </a:r>
            </a:p>
            <a:p>
              <a:pPr marL="342900" indent="-342900" eaLnBrk="0" hangingPunct="0">
                <a:lnSpc>
                  <a:spcPct val="85000"/>
                </a:lnSpc>
                <a:spcAft>
                  <a:spcPts val="200"/>
                </a:spcAft>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900" b="0">
                <a:cs typeface="Times New Roman" pitchFamily="18" charset="0"/>
              </a:endParaRPr>
            </a:p>
          </p:txBody>
        </p:sp>
        <p:sp>
          <p:nvSpPr>
            <p:cNvPr id="1642524" name="AutoShape 28"/>
            <p:cNvSpPr>
              <a:spLocks noChangeArrowheads="1"/>
            </p:cNvSpPr>
            <p:nvPr/>
          </p:nvSpPr>
          <p:spPr bwMode="blackWhite">
            <a:xfrm>
              <a:off x="2462" y="3265"/>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SSPE:</a:t>
              </a:r>
              <a:r>
                <a:rPr lang="en-US" sz="1000" b="0">
                  <a:solidFill>
                    <a:srgbClr val="000000"/>
                  </a:solidFill>
                  <a:cs typeface="Times New Roman" pitchFamily="18" charset="0"/>
                </a:rPr>
                <a:t>  </a:t>
              </a:r>
              <a:r>
                <a:rPr lang="en-US" sz="900" b="0">
                  <a:solidFill>
                    <a:srgbClr val="000000"/>
                  </a:solidFill>
                  <a:cs typeface="Times New Roman" pitchFamily="18" charset="0"/>
                </a:rPr>
                <a:t>Receive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&amp; Process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Shipments</a:t>
              </a: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42525" name="AutoShape 29"/>
            <p:cNvSpPr>
              <a:spLocks noChangeArrowheads="1"/>
            </p:cNvSpPr>
            <p:nvPr/>
          </p:nvSpPr>
          <p:spPr bwMode="blackWhite">
            <a:xfrm>
              <a:off x="2462" y="3697"/>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SSPF:</a:t>
              </a:r>
              <a:r>
                <a:rPr lang="en-US" sz="1000" b="0">
                  <a:solidFill>
                    <a:srgbClr val="000000"/>
                  </a:solidFill>
                  <a:cs typeface="Times New Roman" pitchFamily="18" charset="0"/>
                </a:rPr>
                <a:t>  </a:t>
              </a:r>
              <a:r>
                <a:rPr lang="en-US" sz="900" b="0">
                  <a:solidFill>
                    <a:srgbClr val="000000"/>
                  </a:solidFill>
                  <a:cs typeface="Times New Roman" pitchFamily="18" charset="0"/>
                </a:rPr>
                <a:t>Manage </a:t>
              </a:r>
            </a:p>
            <a:p>
              <a:pPr marL="342900" indent="-342900" eaLnBrk="0" hangingPunct="0">
                <a:spcAft>
                  <a:spcPts val="200"/>
                </a:spcAft>
                <a:buFont typeface="Monotype Sorts" pitchFamily="2" charset="2"/>
                <a:buNone/>
              </a:pPr>
              <a:r>
                <a:rPr lang="en-US" sz="900" b="0">
                  <a:solidFill>
                    <a:srgbClr val="000000"/>
                  </a:solidFill>
                  <a:cs typeface="Times New Roman" pitchFamily="18" charset="0"/>
                </a:rPr>
                <a:t>	   Chemical Defense </a:t>
              </a:r>
            </a:p>
            <a:p>
              <a:pPr marL="342900" indent="-342900" eaLnBrk="0" hangingPunct="0">
                <a:spcAft>
                  <a:spcPts val="200"/>
                </a:spcAft>
                <a:buFont typeface="Monotype Sorts" pitchFamily="2" charset="2"/>
                <a:buNone/>
              </a:pPr>
              <a:r>
                <a:rPr lang="en-US" sz="900" b="0">
                  <a:solidFill>
                    <a:srgbClr val="000000"/>
                  </a:solidFill>
                  <a:cs typeface="Times New Roman" pitchFamily="18" charset="0"/>
                </a:rPr>
                <a:t>Equipment</a:t>
              </a:r>
              <a:endParaRPr lang="en-US" sz="900" b="0">
                <a:cs typeface="Times New Roman" pitchFamily="18" charset="0"/>
              </a:endParaRPr>
            </a:p>
            <a:p>
              <a:pPr marL="342900" indent="-342900" eaLnBrk="0" hangingPunct="0">
                <a:spcAft>
                  <a:spcPts val="200"/>
                </a:spcAft>
                <a:buFont typeface="Monotype Sorts" pitchFamily="2" charset="2"/>
                <a:buNone/>
              </a:pPr>
              <a:endParaRPr lang="en-US" sz="900" b="0">
                <a:cs typeface="Times New Roman" pitchFamily="18" charset="0"/>
              </a:endParaRPr>
            </a:p>
          </p:txBody>
        </p:sp>
        <p:sp>
          <p:nvSpPr>
            <p:cNvPr id="1642526" name="Rectangle 30"/>
            <p:cNvSpPr>
              <a:spLocks noChangeArrowheads="1"/>
            </p:cNvSpPr>
            <p:nvPr/>
          </p:nvSpPr>
          <p:spPr bwMode="blackWhite">
            <a:xfrm>
              <a:off x="2529" y="1393"/>
              <a:ext cx="733" cy="158"/>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SSPs Provided</a:t>
              </a:r>
            </a:p>
          </p:txBody>
        </p:sp>
        <p:sp>
          <p:nvSpPr>
            <p:cNvPr id="1642527" name="Text Box 31"/>
            <p:cNvSpPr txBox="1">
              <a:spLocks noChangeArrowheads="1"/>
            </p:cNvSpPr>
            <p:nvPr/>
          </p:nvSpPr>
          <p:spPr bwMode="auto">
            <a:xfrm>
              <a:off x="2277" y="768"/>
              <a:ext cx="1423" cy="415"/>
            </a:xfrm>
            <a:prstGeom prst="rect">
              <a:avLst/>
            </a:prstGeom>
            <a:noFill/>
            <a:ln w="9525" algn="ctr">
              <a:noFill/>
              <a:miter lim="800000"/>
              <a:headEnd/>
              <a:tailEnd/>
            </a:ln>
            <a:effectLst/>
          </p:spPr>
          <p:txBody>
            <a:bodyPr>
              <a:spAutoFit/>
            </a:bodyPr>
            <a:lstStyle/>
            <a:p>
              <a:pPr>
                <a:buClrTx/>
              </a:pPr>
              <a:r>
                <a:rPr lang="en-US" sz="1800">
                  <a:solidFill>
                    <a:srgbClr val="006600"/>
                  </a:solidFill>
                  <a:effectLst>
                    <a:outerShdw blurRad="38100" dist="38100" dir="2700000" algn="tl">
                      <a:srgbClr val="C0C0C0"/>
                    </a:outerShdw>
                  </a:effectLst>
                </a:rPr>
                <a:t>Full Cost </a:t>
              </a:r>
            </a:p>
            <a:p>
              <a:pPr>
                <a:buClrTx/>
              </a:pPr>
              <a:r>
                <a:rPr lang="en-US" sz="1800">
                  <a:solidFill>
                    <a:srgbClr val="006600"/>
                  </a:solidFill>
                  <a:effectLst>
                    <a:outerShdw blurRad="38100" dist="38100" dir="2700000" algn="tl">
                      <a:srgbClr val="C0C0C0"/>
                    </a:outerShdw>
                  </a:effectLst>
                </a:rPr>
                <a:t>Product/Services</a:t>
              </a:r>
            </a:p>
          </p:txBody>
        </p:sp>
      </p:grpSp>
      <p:sp>
        <p:nvSpPr>
          <p:cNvPr id="1642528" name="Line 32"/>
          <p:cNvSpPr>
            <a:spLocks noChangeShapeType="1"/>
          </p:cNvSpPr>
          <p:nvPr/>
        </p:nvSpPr>
        <p:spPr bwMode="auto">
          <a:xfrm>
            <a:off x="3200400" y="1095375"/>
            <a:ext cx="1588" cy="5114925"/>
          </a:xfrm>
          <a:prstGeom prst="line">
            <a:avLst/>
          </a:prstGeom>
          <a:noFill/>
          <a:ln w="38100">
            <a:solidFill>
              <a:srgbClr val="990099"/>
            </a:solidFill>
            <a:prstDash val="dash"/>
            <a:round/>
            <a:headEnd/>
            <a:tailEnd/>
          </a:ln>
          <a:effectLst/>
        </p:spPr>
        <p:txBody>
          <a:bodyPr anchor="ctr"/>
          <a:lstStyle/>
          <a:p>
            <a:endParaRPr lang="en-US"/>
          </a:p>
        </p:txBody>
      </p:sp>
      <p:grpSp>
        <p:nvGrpSpPr>
          <p:cNvPr id="1642529" name="Group 33"/>
          <p:cNvGrpSpPr>
            <a:grpSpLocks/>
          </p:cNvGrpSpPr>
          <p:nvPr/>
        </p:nvGrpSpPr>
        <p:grpSpPr bwMode="auto">
          <a:xfrm>
            <a:off x="5791200" y="1028700"/>
            <a:ext cx="1377950" cy="4906963"/>
            <a:chOff x="3751" y="648"/>
            <a:chExt cx="868" cy="3091"/>
          </a:xfrm>
        </p:grpSpPr>
        <p:sp>
          <p:nvSpPr>
            <p:cNvPr id="1642530" name="Rectangle 34"/>
            <p:cNvSpPr>
              <a:spLocks noChangeArrowheads="1"/>
            </p:cNvSpPr>
            <p:nvPr/>
          </p:nvSpPr>
          <p:spPr bwMode="auto">
            <a:xfrm>
              <a:off x="3825" y="1402"/>
              <a:ext cx="534" cy="493"/>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Brigade XXX</a:t>
              </a:r>
            </a:p>
          </p:txBody>
        </p:sp>
        <p:sp>
          <p:nvSpPr>
            <p:cNvPr id="1642531" name="Rectangle 35"/>
            <p:cNvSpPr>
              <a:spLocks noChangeArrowheads="1"/>
            </p:cNvSpPr>
            <p:nvPr/>
          </p:nvSpPr>
          <p:spPr bwMode="auto">
            <a:xfrm>
              <a:off x="3825" y="2141"/>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TRADOC YYY</a:t>
              </a:r>
            </a:p>
          </p:txBody>
        </p:sp>
        <p:sp>
          <p:nvSpPr>
            <p:cNvPr id="1642532" name="Rectangle 36"/>
            <p:cNvSpPr>
              <a:spLocks noChangeArrowheads="1"/>
            </p:cNvSpPr>
            <p:nvPr/>
          </p:nvSpPr>
          <p:spPr bwMode="auto">
            <a:xfrm>
              <a:off x="3825" y="2880"/>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Brigade ZZZ</a:t>
              </a:r>
            </a:p>
          </p:txBody>
        </p:sp>
        <p:sp>
          <p:nvSpPr>
            <p:cNvPr id="1642533" name="Text Box 37"/>
            <p:cNvSpPr txBox="1">
              <a:spLocks noChangeArrowheads="1"/>
            </p:cNvSpPr>
            <p:nvPr/>
          </p:nvSpPr>
          <p:spPr bwMode="blackWhite">
            <a:xfrm>
              <a:off x="3907" y="3566"/>
              <a:ext cx="427" cy="17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200">
                  <a:cs typeface="Times New Roman" pitchFamily="18" charset="0"/>
                </a:rPr>
                <a:t>. . Etc. </a:t>
              </a:r>
            </a:p>
          </p:txBody>
        </p:sp>
        <p:sp>
          <p:nvSpPr>
            <p:cNvPr id="1642534" name="Rectangle 38"/>
            <p:cNvSpPr>
              <a:spLocks noChangeArrowheads="1"/>
            </p:cNvSpPr>
            <p:nvPr/>
          </p:nvSpPr>
          <p:spPr bwMode="blackWhite">
            <a:xfrm>
              <a:off x="3824" y="1233"/>
              <a:ext cx="569" cy="15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Cost Center</a:t>
              </a:r>
            </a:p>
          </p:txBody>
        </p:sp>
        <p:grpSp>
          <p:nvGrpSpPr>
            <p:cNvPr id="1642535" name="Group 39"/>
            <p:cNvGrpSpPr>
              <a:grpSpLocks/>
            </p:cNvGrpSpPr>
            <p:nvPr/>
          </p:nvGrpSpPr>
          <p:grpSpPr bwMode="auto">
            <a:xfrm>
              <a:off x="4359" y="1649"/>
              <a:ext cx="1" cy="1477"/>
              <a:chOff x="5065" y="1110"/>
              <a:chExt cx="1" cy="1744"/>
            </a:xfrm>
          </p:grpSpPr>
          <p:cxnSp>
            <p:nvCxnSpPr>
              <p:cNvPr id="1642536" name="AutoShape 40"/>
              <p:cNvCxnSpPr>
                <a:cxnSpLocks noChangeShapeType="1"/>
                <a:stCxn id="1642531" idx="3"/>
                <a:endCxn id="1642530" idx="3"/>
              </p:cNvCxnSpPr>
              <p:nvPr/>
            </p:nvCxnSpPr>
            <p:spPr bwMode="blackWhite">
              <a:xfrm flipV="1">
                <a:off x="5065" y="1110"/>
                <a:ext cx="1" cy="872"/>
              </a:xfrm>
              <a:prstGeom prst="curvedConnector3">
                <a:avLst>
                  <a:gd name="adj1" fmla="val 30400000"/>
                </a:avLst>
              </a:prstGeom>
              <a:noFill/>
              <a:ln w="28575">
                <a:solidFill>
                  <a:srgbClr val="990099"/>
                </a:solidFill>
                <a:round/>
                <a:headEnd/>
                <a:tailEnd type="triangle" w="med" len="med"/>
              </a:ln>
              <a:effectLst/>
            </p:spPr>
          </p:cxnSp>
          <p:cxnSp>
            <p:nvCxnSpPr>
              <p:cNvPr id="1642537" name="AutoShape 41"/>
              <p:cNvCxnSpPr>
                <a:cxnSpLocks noChangeShapeType="1"/>
                <a:stCxn id="1642531" idx="3"/>
                <a:endCxn id="1642532" idx="3"/>
              </p:cNvCxnSpPr>
              <p:nvPr/>
            </p:nvCxnSpPr>
            <p:spPr bwMode="blackWhite">
              <a:xfrm>
                <a:off x="5065" y="1982"/>
                <a:ext cx="1" cy="872"/>
              </a:xfrm>
              <a:prstGeom prst="curvedConnector3">
                <a:avLst>
                  <a:gd name="adj1" fmla="val 32000000"/>
                </a:avLst>
              </a:prstGeom>
              <a:noFill/>
              <a:ln w="28575">
                <a:solidFill>
                  <a:srgbClr val="990099"/>
                </a:solidFill>
                <a:round/>
                <a:headEnd/>
                <a:tailEnd type="triangle" w="med" len="med"/>
              </a:ln>
              <a:effectLst/>
            </p:spPr>
          </p:cxnSp>
        </p:grpSp>
        <p:sp>
          <p:nvSpPr>
            <p:cNvPr id="1642538" name="Text Box 42"/>
            <p:cNvSpPr txBox="1">
              <a:spLocks noChangeArrowheads="1"/>
            </p:cNvSpPr>
            <p:nvPr/>
          </p:nvSpPr>
          <p:spPr bwMode="auto">
            <a:xfrm>
              <a:off x="3751" y="648"/>
              <a:ext cx="868" cy="405"/>
            </a:xfrm>
            <a:prstGeom prst="rect">
              <a:avLst/>
            </a:prstGeom>
            <a:noFill/>
            <a:ln w="9525" algn="ctr">
              <a:noFill/>
              <a:miter lim="800000"/>
              <a:headEnd/>
              <a:tailEnd/>
            </a:ln>
            <a:effectLst/>
          </p:spPr>
          <p:txBody>
            <a:bodyPr wrap="none">
              <a:spAutoFit/>
            </a:bodyPr>
            <a:lstStyle/>
            <a:p>
              <a:pPr>
                <a:buClrTx/>
              </a:pPr>
              <a:r>
                <a:rPr lang="en-US" sz="1800">
                  <a:solidFill>
                    <a:srgbClr val="006600"/>
                  </a:solidFill>
                  <a:effectLst>
                    <a:outerShdw blurRad="38100" dist="38100" dir="2700000" algn="tl">
                      <a:srgbClr val="C0C0C0"/>
                    </a:outerShdw>
                  </a:effectLst>
                </a:rPr>
                <a:t>Full Cost </a:t>
              </a:r>
            </a:p>
            <a:p>
              <a:pPr>
                <a:buClrTx/>
              </a:pPr>
              <a:r>
                <a:rPr lang="en-US" sz="1800">
                  <a:solidFill>
                    <a:srgbClr val="006600"/>
                  </a:solidFill>
                  <a:effectLst>
                    <a:outerShdw blurRad="38100" dist="38100" dir="2700000" algn="tl">
                      <a:srgbClr val="C0C0C0"/>
                    </a:outerShdw>
                  </a:effectLst>
                </a:rPr>
                <a:t>Customers</a:t>
              </a:r>
            </a:p>
          </p:txBody>
        </p:sp>
      </p:grpSp>
      <p:sp>
        <p:nvSpPr>
          <p:cNvPr id="1642539" name="Line 43"/>
          <p:cNvSpPr>
            <a:spLocks noChangeShapeType="1"/>
          </p:cNvSpPr>
          <p:nvPr/>
        </p:nvSpPr>
        <p:spPr bwMode="auto">
          <a:xfrm>
            <a:off x="5562600" y="1093788"/>
            <a:ext cx="0" cy="5113337"/>
          </a:xfrm>
          <a:prstGeom prst="line">
            <a:avLst/>
          </a:prstGeom>
          <a:noFill/>
          <a:ln w="38100">
            <a:solidFill>
              <a:srgbClr val="990099"/>
            </a:solidFill>
            <a:prstDash val="dash"/>
            <a:round/>
            <a:headEnd/>
            <a:tailEnd/>
          </a:ln>
          <a:effectLst/>
        </p:spPr>
        <p:txBody>
          <a:bodyPr anchor="ctr"/>
          <a:lstStyle/>
          <a:p>
            <a:endParaRPr lang="en-US"/>
          </a:p>
        </p:txBody>
      </p:sp>
      <p:sp>
        <p:nvSpPr>
          <p:cNvPr id="1642540" name="Line 44"/>
          <p:cNvSpPr>
            <a:spLocks noChangeShapeType="1"/>
          </p:cNvSpPr>
          <p:nvPr/>
        </p:nvSpPr>
        <p:spPr bwMode="auto">
          <a:xfrm>
            <a:off x="762000" y="1704975"/>
            <a:ext cx="6581775" cy="0"/>
          </a:xfrm>
          <a:prstGeom prst="line">
            <a:avLst/>
          </a:prstGeom>
          <a:noFill/>
          <a:ln w="9525">
            <a:solidFill>
              <a:srgbClr val="990099"/>
            </a:solidFill>
            <a:round/>
            <a:headEnd/>
            <a:tailEnd/>
          </a:ln>
          <a:effectLst/>
        </p:spPr>
        <p:txBody>
          <a:bodyPr anchor="ctr"/>
          <a:lstStyle/>
          <a:p>
            <a:endParaRPr lang="en-US"/>
          </a:p>
        </p:txBody>
      </p:sp>
      <p:sp>
        <p:nvSpPr>
          <p:cNvPr id="1642541" name="Rectangle 45"/>
          <p:cNvSpPr>
            <a:spLocks noChangeArrowheads="1"/>
          </p:cNvSpPr>
          <p:nvPr/>
        </p:nvSpPr>
        <p:spPr bwMode="auto">
          <a:xfrm>
            <a:off x="1219200" y="228600"/>
            <a:ext cx="6705600" cy="549275"/>
          </a:xfrm>
          <a:prstGeom prst="rect">
            <a:avLst/>
          </a:prstGeom>
          <a:noFill/>
          <a:ln w="76200" cmpd="tri" algn="ctr">
            <a:noFill/>
            <a:miter lim="800000"/>
            <a:headEnd/>
            <a:tailEnd/>
          </a:ln>
          <a:effectLst/>
        </p:spPr>
        <p:txBody>
          <a:bodyPr lIns="92075" tIns="0" rIns="92075" bIns="0">
            <a:spAutoFit/>
          </a:bodyPr>
          <a:lstStyle/>
          <a:p>
            <a:r>
              <a:rPr lang="en-US" sz="3600"/>
              <a:t>CCD – Cost Model</a:t>
            </a:r>
          </a:p>
        </p:txBody>
      </p:sp>
      <p:sp>
        <p:nvSpPr>
          <p:cNvPr id="1642542" name="Rectangle 46"/>
          <p:cNvSpPr>
            <a:spLocks noChangeArrowheads="1"/>
          </p:cNvSpPr>
          <p:nvPr/>
        </p:nvSpPr>
        <p:spPr bwMode="auto">
          <a:xfrm>
            <a:off x="1449388" y="5638800"/>
            <a:ext cx="442912" cy="1524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Military </a:t>
            </a:r>
            <a:endParaRPr lang="en-US" sz="900" b="0">
              <a:cs typeface="Times New Roman" pitchFamily="18" charset="0"/>
            </a:endParaRPr>
          </a:p>
        </p:txBody>
      </p:sp>
      <p:sp>
        <p:nvSpPr>
          <p:cNvPr id="1642543" name="AutoShape 47"/>
          <p:cNvSpPr>
            <a:spLocks noChangeArrowheads="1"/>
          </p:cNvSpPr>
          <p:nvPr/>
        </p:nvSpPr>
        <p:spPr bwMode="auto">
          <a:xfrm>
            <a:off x="838200" y="6248400"/>
            <a:ext cx="2133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642544" name="AutoShape 48"/>
          <p:cNvSpPr>
            <a:spLocks noChangeArrowheads="1"/>
          </p:cNvSpPr>
          <p:nvPr/>
        </p:nvSpPr>
        <p:spPr bwMode="auto">
          <a:xfrm>
            <a:off x="3276600" y="6248400"/>
            <a:ext cx="1905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642545" name="AutoShape 49"/>
          <p:cNvSpPr>
            <a:spLocks noChangeArrowheads="1"/>
          </p:cNvSpPr>
          <p:nvPr/>
        </p:nvSpPr>
        <p:spPr bwMode="auto">
          <a:xfrm>
            <a:off x="5410200" y="6248400"/>
            <a:ext cx="19812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12700" algn="ctr">
            <a:solidFill>
              <a:schemeClr val="tx1"/>
            </a:solidFill>
            <a:miter lim="800000"/>
            <a:headEnd/>
            <a:tailEnd/>
          </a:ln>
          <a:effectLst/>
        </p:spPr>
        <p:txBody>
          <a:bodyPr lIns="92075" tIns="0" rIns="92075" bIns="0" anchor="ctr">
            <a:spAutoFit/>
          </a:bodyPr>
          <a:lstStyle/>
          <a:p>
            <a:endParaRPr lang="en-US"/>
          </a:p>
        </p:txBody>
      </p:sp>
      <p:grpSp>
        <p:nvGrpSpPr>
          <p:cNvPr id="1642546" name="Group 50"/>
          <p:cNvGrpSpPr>
            <a:grpSpLocks/>
          </p:cNvGrpSpPr>
          <p:nvPr/>
        </p:nvGrpSpPr>
        <p:grpSpPr bwMode="auto">
          <a:xfrm>
            <a:off x="2959100" y="2538413"/>
            <a:ext cx="2984500" cy="3314700"/>
            <a:chOff x="2104" y="1743"/>
            <a:chExt cx="2005" cy="2146"/>
          </a:xfrm>
        </p:grpSpPr>
        <p:grpSp>
          <p:nvGrpSpPr>
            <p:cNvPr id="1642547" name="Group 51"/>
            <p:cNvGrpSpPr>
              <a:grpSpLocks/>
            </p:cNvGrpSpPr>
            <p:nvPr/>
          </p:nvGrpSpPr>
          <p:grpSpPr bwMode="auto">
            <a:xfrm>
              <a:off x="2104" y="1743"/>
              <a:ext cx="534" cy="2146"/>
              <a:chOff x="2104" y="1743"/>
              <a:chExt cx="534" cy="2146"/>
            </a:xfrm>
          </p:grpSpPr>
          <p:sp>
            <p:nvSpPr>
              <p:cNvPr id="1642548" name="Line 52"/>
              <p:cNvSpPr>
                <a:spLocks noChangeShapeType="1"/>
              </p:cNvSpPr>
              <p:nvPr/>
            </p:nvSpPr>
            <p:spPr bwMode="blackWhite">
              <a:xfrm>
                <a:off x="2108" y="2865"/>
                <a:ext cx="70" cy="0"/>
              </a:xfrm>
              <a:prstGeom prst="line">
                <a:avLst/>
              </a:prstGeom>
              <a:noFill/>
              <a:ln w="12700">
                <a:solidFill>
                  <a:schemeClr val="tx1"/>
                </a:solidFill>
                <a:round/>
                <a:headEnd/>
                <a:tailEnd/>
              </a:ln>
              <a:effectLst/>
            </p:spPr>
            <p:txBody>
              <a:bodyPr lIns="92075" tIns="46038" rIns="92075" bIns="46038"/>
              <a:lstStyle/>
              <a:p>
                <a:endParaRPr lang="en-US"/>
              </a:p>
            </p:txBody>
          </p:sp>
          <p:sp>
            <p:nvSpPr>
              <p:cNvPr id="1642549" name="Line 53"/>
              <p:cNvSpPr>
                <a:spLocks noChangeShapeType="1"/>
              </p:cNvSpPr>
              <p:nvPr/>
            </p:nvSpPr>
            <p:spPr bwMode="blackWhite">
              <a:xfrm flipV="1">
                <a:off x="2111" y="3345"/>
                <a:ext cx="63"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42550" name="Line 54"/>
              <p:cNvSpPr>
                <a:spLocks noChangeShapeType="1"/>
              </p:cNvSpPr>
              <p:nvPr/>
            </p:nvSpPr>
            <p:spPr bwMode="auto">
              <a:xfrm>
                <a:off x="2104" y="3865"/>
                <a:ext cx="43" cy="0"/>
              </a:xfrm>
              <a:prstGeom prst="line">
                <a:avLst/>
              </a:prstGeom>
              <a:noFill/>
              <a:ln w="9525">
                <a:solidFill>
                  <a:schemeClr val="tx1"/>
                </a:solidFill>
                <a:round/>
                <a:headEnd/>
                <a:tailEnd/>
              </a:ln>
              <a:effectLst/>
            </p:spPr>
            <p:txBody>
              <a:bodyPr anchor="ctr"/>
              <a:lstStyle/>
              <a:p>
                <a:endParaRPr lang="en-US"/>
              </a:p>
            </p:txBody>
          </p:sp>
          <p:grpSp>
            <p:nvGrpSpPr>
              <p:cNvPr id="1642551" name="Group 55"/>
              <p:cNvGrpSpPr>
                <a:grpSpLocks/>
              </p:cNvGrpSpPr>
              <p:nvPr/>
            </p:nvGrpSpPr>
            <p:grpSpPr bwMode="auto">
              <a:xfrm>
                <a:off x="2336" y="1743"/>
                <a:ext cx="302" cy="2146"/>
                <a:chOff x="1544" y="1500"/>
                <a:chExt cx="344" cy="2464"/>
              </a:xfrm>
            </p:grpSpPr>
            <p:sp>
              <p:nvSpPr>
                <p:cNvPr id="1642552" name="Line 56"/>
                <p:cNvSpPr>
                  <a:spLocks noChangeShapeType="1"/>
                </p:cNvSpPr>
                <p:nvPr/>
              </p:nvSpPr>
              <p:spPr bwMode="blackWhite">
                <a:xfrm>
                  <a:off x="1552" y="150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42553" name="Line 57"/>
                <p:cNvSpPr>
                  <a:spLocks noChangeShapeType="1"/>
                </p:cNvSpPr>
                <p:nvPr/>
              </p:nvSpPr>
              <p:spPr bwMode="blackWhite">
                <a:xfrm>
                  <a:off x="1552" y="200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42554" name="Line 58"/>
                <p:cNvSpPr>
                  <a:spLocks noChangeShapeType="1"/>
                </p:cNvSpPr>
                <p:nvPr/>
              </p:nvSpPr>
              <p:spPr bwMode="blackWhite">
                <a:xfrm>
                  <a:off x="1552" y="2472"/>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42555" name="Line 59"/>
                <p:cNvSpPr>
                  <a:spLocks noChangeShapeType="1"/>
                </p:cNvSpPr>
                <p:nvPr/>
              </p:nvSpPr>
              <p:spPr bwMode="blackWhite">
                <a:xfrm>
                  <a:off x="1552" y="2976"/>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42556" name="Line 60"/>
                <p:cNvSpPr>
                  <a:spLocks noChangeShapeType="1"/>
                </p:cNvSpPr>
                <p:nvPr/>
              </p:nvSpPr>
              <p:spPr bwMode="blackWhite">
                <a:xfrm>
                  <a:off x="1552" y="346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42557" name="Line 61"/>
                <p:cNvSpPr>
                  <a:spLocks noChangeShapeType="1"/>
                </p:cNvSpPr>
                <p:nvPr/>
              </p:nvSpPr>
              <p:spPr bwMode="blackWhite">
                <a:xfrm>
                  <a:off x="1548" y="396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42558" name="Line 62"/>
                <p:cNvSpPr>
                  <a:spLocks noChangeShapeType="1"/>
                </p:cNvSpPr>
                <p:nvPr/>
              </p:nvSpPr>
              <p:spPr bwMode="blackWhite">
                <a:xfrm flipH="1">
                  <a:off x="1544" y="1500"/>
                  <a:ext cx="4" cy="2464"/>
                </a:xfrm>
                <a:prstGeom prst="line">
                  <a:avLst/>
                </a:prstGeom>
                <a:noFill/>
                <a:ln w="12700">
                  <a:solidFill>
                    <a:schemeClr val="tx1"/>
                  </a:solidFill>
                  <a:round/>
                  <a:headEnd/>
                  <a:tailEnd/>
                </a:ln>
                <a:effectLst/>
              </p:spPr>
              <p:txBody>
                <a:bodyPr lIns="92075" tIns="46038" rIns="92075" bIns="46038"/>
                <a:lstStyle/>
                <a:p>
                  <a:endParaRPr lang="en-US"/>
                </a:p>
              </p:txBody>
            </p:sp>
          </p:grpSp>
          <p:sp>
            <p:nvSpPr>
              <p:cNvPr id="1642559" name="Line 63"/>
              <p:cNvSpPr>
                <a:spLocks noChangeShapeType="1"/>
              </p:cNvSpPr>
              <p:nvPr/>
            </p:nvSpPr>
            <p:spPr bwMode="blackWhite">
              <a:xfrm flipH="1">
                <a:off x="2182" y="2861"/>
                <a:ext cx="7" cy="1004"/>
              </a:xfrm>
              <a:prstGeom prst="line">
                <a:avLst/>
              </a:prstGeom>
              <a:noFill/>
              <a:ln w="12700">
                <a:solidFill>
                  <a:schemeClr val="tx1"/>
                </a:solidFill>
                <a:round/>
                <a:headEnd/>
                <a:tailEnd/>
              </a:ln>
              <a:effectLst/>
            </p:spPr>
            <p:txBody>
              <a:bodyPr lIns="92075" tIns="46038" rIns="92075" bIns="46038"/>
              <a:lstStyle/>
              <a:p>
                <a:endParaRPr lang="en-US"/>
              </a:p>
            </p:txBody>
          </p:sp>
          <p:sp>
            <p:nvSpPr>
              <p:cNvPr id="1642560" name="Line 64"/>
              <p:cNvSpPr>
                <a:spLocks noChangeShapeType="1"/>
              </p:cNvSpPr>
              <p:nvPr/>
            </p:nvSpPr>
            <p:spPr bwMode="blackWhite">
              <a:xfrm>
                <a:off x="2178" y="3084"/>
                <a:ext cx="151" cy="0"/>
              </a:xfrm>
              <a:prstGeom prst="line">
                <a:avLst/>
              </a:prstGeom>
              <a:noFill/>
              <a:ln w="12700">
                <a:solidFill>
                  <a:schemeClr val="tx1"/>
                </a:solidFill>
                <a:round/>
                <a:headEnd/>
                <a:tailEnd/>
              </a:ln>
              <a:effectLst/>
            </p:spPr>
            <p:txBody>
              <a:bodyPr lIns="92075" tIns="46038" rIns="92075" bIns="46038"/>
              <a:lstStyle/>
              <a:p>
                <a:endParaRPr lang="en-US"/>
              </a:p>
            </p:txBody>
          </p:sp>
        </p:grpSp>
        <p:grpSp>
          <p:nvGrpSpPr>
            <p:cNvPr id="1642561" name="Group 65"/>
            <p:cNvGrpSpPr>
              <a:grpSpLocks/>
            </p:cNvGrpSpPr>
            <p:nvPr/>
          </p:nvGrpSpPr>
          <p:grpSpPr bwMode="auto">
            <a:xfrm>
              <a:off x="3368" y="1774"/>
              <a:ext cx="741" cy="2091"/>
              <a:chOff x="3552" y="1488"/>
              <a:chExt cx="845" cy="2400"/>
            </a:xfrm>
          </p:grpSpPr>
          <p:sp>
            <p:nvSpPr>
              <p:cNvPr id="1642562" name="Line 66"/>
              <p:cNvSpPr>
                <a:spLocks noChangeShapeType="1"/>
              </p:cNvSpPr>
              <p:nvPr/>
            </p:nvSpPr>
            <p:spPr bwMode="blackWhite">
              <a:xfrm>
                <a:off x="3620" y="1948"/>
                <a:ext cx="10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42563" name="Line 67"/>
              <p:cNvSpPr>
                <a:spLocks noChangeShapeType="1"/>
              </p:cNvSpPr>
              <p:nvPr/>
            </p:nvSpPr>
            <p:spPr bwMode="blackWhite">
              <a:xfrm flipV="1">
                <a:off x="3624" y="2436"/>
                <a:ext cx="64"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42564" name="Line 68"/>
              <p:cNvSpPr>
                <a:spLocks noChangeShapeType="1"/>
              </p:cNvSpPr>
              <p:nvPr/>
            </p:nvSpPr>
            <p:spPr bwMode="blackWhite">
              <a:xfrm>
                <a:off x="3648" y="2439"/>
                <a:ext cx="264"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42565" name="Line 69"/>
              <p:cNvSpPr>
                <a:spLocks noChangeShapeType="1"/>
              </p:cNvSpPr>
              <p:nvPr/>
            </p:nvSpPr>
            <p:spPr bwMode="blackWhite">
              <a:xfrm>
                <a:off x="3904" y="1512"/>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42566" name="Line 70"/>
              <p:cNvSpPr>
                <a:spLocks noChangeShapeType="1"/>
              </p:cNvSpPr>
              <p:nvPr/>
            </p:nvSpPr>
            <p:spPr bwMode="blackWhite">
              <a:xfrm>
                <a:off x="3907" y="1508"/>
                <a:ext cx="0" cy="1772"/>
              </a:xfrm>
              <a:prstGeom prst="line">
                <a:avLst/>
              </a:prstGeom>
              <a:noFill/>
              <a:ln w="28575">
                <a:solidFill>
                  <a:schemeClr val="hlink"/>
                </a:solidFill>
                <a:round/>
                <a:headEnd/>
                <a:tailEnd/>
              </a:ln>
              <a:effectLst/>
            </p:spPr>
            <p:txBody>
              <a:bodyPr lIns="92075" tIns="46038" rIns="92075" bIns="46038"/>
              <a:lstStyle/>
              <a:p>
                <a:endParaRPr lang="en-US"/>
              </a:p>
            </p:txBody>
          </p:sp>
          <p:sp>
            <p:nvSpPr>
              <p:cNvPr id="1642567" name="Line 71"/>
              <p:cNvSpPr>
                <a:spLocks noChangeShapeType="1"/>
              </p:cNvSpPr>
              <p:nvPr/>
            </p:nvSpPr>
            <p:spPr bwMode="blackWhite">
              <a:xfrm>
                <a:off x="3907" y="2436"/>
                <a:ext cx="490" cy="0"/>
              </a:xfrm>
              <a:prstGeom prst="line">
                <a:avLst/>
              </a:prstGeom>
              <a:noFill/>
              <a:ln w="28575">
                <a:solidFill>
                  <a:schemeClr val="accent2"/>
                </a:solidFill>
                <a:round/>
                <a:headEnd/>
                <a:tailEnd type="triangle" w="med" len="med"/>
              </a:ln>
              <a:effectLst/>
            </p:spPr>
            <p:txBody>
              <a:bodyPr lIns="92075" tIns="46038" rIns="92075" bIns="46038"/>
              <a:lstStyle/>
              <a:p>
                <a:endParaRPr lang="en-US"/>
              </a:p>
            </p:txBody>
          </p:sp>
          <p:sp>
            <p:nvSpPr>
              <p:cNvPr id="1642568" name="Line 72"/>
              <p:cNvSpPr>
                <a:spLocks noChangeShapeType="1"/>
              </p:cNvSpPr>
              <p:nvPr/>
            </p:nvSpPr>
            <p:spPr bwMode="blackWhite">
              <a:xfrm>
                <a:off x="3907" y="3280"/>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42569" name="Line 73"/>
              <p:cNvSpPr>
                <a:spLocks noChangeShapeType="1"/>
              </p:cNvSpPr>
              <p:nvPr/>
            </p:nvSpPr>
            <p:spPr bwMode="blackWhite">
              <a:xfrm>
                <a:off x="3600" y="14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42570" name="Line 74"/>
              <p:cNvSpPr>
                <a:spLocks noChangeShapeType="1"/>
              </p:cNvSpPr>
              <p:nvPr/>
            </p:nvSpPr>
            <p:spPr bwMode="blackWhite">
              <a:xfrm>
                <a:off x="3600" y="38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42571" name="Line 75"/>
              <p:cNvSpPr>
                <a:spLocks noChangeShapeType="1"/>
              </p:cNvSpPr>
              <p:nvPr/>
            </p:nvSpPr>
            <p:spPr bwMode="blackWhite">
              <a:xfrm>
                <a:off x="3600" y="340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42572" name="Line 76"/>
              <p:cNvSpPr>
                <a:spLocks noChangeShapeType="1"/>
              </p:cNvSpPr>
              <p:nvPr/>
            </p:nvSpPr>
            <p:spPr bwMode="blackWhite">
              <a:xfrm>
                <a:off x="3552" y="3456"/>
                <a:ext cx="288"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42573" name="Line 77"/>
              <p:cNvSpPr>
                <a:spLocks noChangeShapeType="1"/>
              </p:cNvSpPr>
              <p:nvPr/>
            </p:nvSpPr>
            <p:spPr bwMode="blackWhite">
              <a:xfrm>
                <a:off x="3744" y="1488"/>
                <a:ext cx="0" cy="2400"/>
              </a:xfrm>
              <a:prstGeom prst="line">
                <a:avLst/>
              </a:prstGeom>
              <a:noFill/>
              <a:ln w="28575">
                <a:solidFill>
                  <a:schemeClr val="hlink"/>
                </a:solidFill>
                <a:round/>
                <a:headEnd/>
                <a:tailEnd/>
              </a:ln>
              <a:effectLst/>
            </p:spPr>
            <p:txBody>
              <a:bodyPr lIns="92075" tIns="46038" rIns="92075" bIns="46038"/>
              <a:lstStyle/>
              <a:p>
                <a:endParaRPr lang="en-US"/>
              </a:p>
            </p:txBody>
          </p:sp>
          <p:sp>
            <p:nvSpPr>
              <p:cNvPr id="1642574" name="Line 78"/>
              <p:cNvSpPr>
                <a:spLocks noChangeShapeType="1"/>
              </p:cNvSpPr>
              <p:nvPr/>
            </p:nvSpPr>
            <p:spPr bwMode="blackWhite">
              <a:xfrm>
                <a:off x="3600" y="292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42575" name="Line 79"/>
              <p:cNvSpPr>
                <a:spLocks noChangeShapeType="1"/>
              </p:cNvSpPr>
              <p:nvPr/>
            </p:nvSpPr>
            <p:spPr bwMode="blackWhite">
              <a:xfrm flipH="1">
                <a:off x="3840" y="2448"/>
                <a:ext cx="0" cy="1008"/>
              </a:xfrm>
              <a:prstGeom prst="line">
                <a:avLst/>
              </a:prstGeom>
              <a:noFill/>
              <a:ln w="28575">
                <a:solidFill>
                  <a:srgbClr val="000099"/>
                </a:solidFill>
                <a:round/>
                <a:headEnd/>
                <a:tailEnd/>
              </a:ln>
              <a:effectLst/>
            </p:spPr>
            <p:txBody>
              <a:bodyPr lIns="92075" tIns="46038" rIns="92075" bIns="46038"/>
              <a:lstStyle/>
              <a:p>
                <a:endParaRPr lang="en-US"/>
              </a:p>
            </p:txBody>
          </p:sp>
        </p:grpSp>
      </p:grpSp>
      <p:sp>
        <p:nvSpPr>
          <p:cNvPr id="1642576" name="Rectangle 80"/>
          <p:cNvSpPr>
            <a:spLocks noChangeArrowheads="1"/>
          </p:cNvSpPr>
          <p:nvPr/>
        </p:nvSpPr>
        <p:spPr bwMode="auto">
          <a:xfrm>
            <a:off x="7315200" y="2590800"/>
            <a:ext cx="1752600" cy="2471738"/>
          </a:xfrm>
          <a:prstGeom prst="rect">
            <a:avLst/>
          </a:prstGeom>
          <a:noFill/>
          <a:ln w="12700" algn="ctr">
            <a:noFill/>
            <a:miter lim="800000"/>
            <a:headEnd/>
            <a:tailEnd/>
          </a:ln>
          <a:effectLst/>
        </p:spPr>
        <p:txBody>
          <a:bodyPr lIns="92075" tIns="0" rIns="92075" bIns="0">
            <a:spAutoFit/>
          </a:bodyPr>
          <a:lstStyle/>
          <a:p>
            <a:r>
              <a:rPr lang="en-US" sz="1800"/>
              <a:t>A monetary valuation of the economic goods and services of the organization – full burden cost flows</a:t>
            </a:r>
          </a:p>
        </p:txBody>
      </p:sp>
      <p:grpSp>
        <p:nvGrpSpPr>
          <p:cNvPr id="1642577" name="Group 81"/>
          <p:cNvGrpSpPr>
            <a:grpSpLocks/>
          </p:cNvGrpSpPr>
          <p:nvPr/>
        </p:nvGrpSpPr>
        <p:grpSpPr bwMode="auto">
          <a:xfrm>
            <a:off x="7391400" y="5181600"/>
            <a:ext cx="1676400" cy="1447800"/>
            <a:chOff x="4704" y="3408"/>
            <a:chExt cx="1056" cy="912"/>
          </a:xfrm>
        </p:grpSpPr>
        <p:sp>
          <p:nvSpPr>
            <p:cNvPr id="1642578" name="AutoShape 82"/>
            <p:cNvSpPr>
              <a:spLocks noChangeArrowheads="1"/>
            </p:cNvSpPr>
            <p:nvPr/>
          </p:nvSpPr>
          <p:spPr bwMode="auto">
            <a:xfrm>
              <a:off x="4704" y="3408"/>
              <a:ext cx="1056" cy="912"/>
            </a:xfrm>
            <a:prstGeom prst="star8">
              <a:avLst>
                <a:gd name="adj" fmla="val 38250"/>
              </a:avLst>
            </a:prstGeom>
            <a:solidFill>
              <a:srgbClr val="FFCC99"/>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642579" name="Rectangle 83"/>
            <p:cNvSpPr>
              <a:spLocks noChangeArrowheads="1"/>
            </p:cNvSpPr>
            <p:nvPr/>
          </p:nvSpPr>
          <p:spPr bwMode="auto">
            <a:xfrm>
              <a:off x="4704" y="3734"/>
              <a:ext cx="1008" cy="346"/>
            </a:xfrm>
            <a:prstGeom prst="rect">
              <a:avLst/>
            </a:prstGeom>
            <a:noFill/>
            <a:ln w="12700" algn="ctr">
              <a:noFill/>
              <a:miter lim="800000"/>
              <a:headEnd/>
              <a:tailEnd/>
            </a:ln>
            <a:effectLst/>
          </p:spPr>
          <p:txBody>
            <a:bodyPr lIns="92075" tIns="0" rIns="92075" bIns="0">
              <a:spAutoFit/>
            </a:bodyPr>
            <a:lstStyle/>
            <a:p>
              <a:r>
                <a:rPr lang="en-US" sz="1800"/>
                <a:t>maturation over years</a:t>
              </a:r>
            </a:p>
          </p:txBody>
        </p:sp>
      </p:grpSp>
      <p:sp>
        <p:nvSpPr>
          <p:cNvPr id="1642580" name="Text Box 8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D2L2_p6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42546"/>
                                        </p:tgtEl>
                                        <p:attrNameLst>
                                          <p:attrName>style.visibility</p:attrName>
                                        </p:attrNameLst>
                                      </p:cBhvr>
                                      <p:to>
                                        <p:strVal val="visible"/>
                                      </p:to>
                                    </p:set>
                                    <p:animEffect transition="in" filter="fade">
                                      <p:cBhvr>
                                        <p:cTn id="7" dur="1000"/>
                                        <p:tgtEl>
                                          <p:spTgt spid="1642546"/>
                                        </p:tgtEl>
                                      </p:cBhvr>
                                    </p:animEffect>
                                    <p:anim calcmode="lin" valueType="num">
                                      <p:cBhvr>
                                        <p:cTn id="8" dur="1000" fill="hold"/>
                                        <p:tgtEl>
                                          <p:spTgt spid="1642546"/>
                                        </p:tgtEl>
                                        <p:attrNameLst>
                                          <p:attrName>ppt_x</p:attrName>
                                        </p:attrNameLst>
                                      </p:cBhvr>
                                      <p:tavLst>
                                        <p:tav tm="0">
                                          <p:val>
                                            <p:strVal val="#ppt_x"/>
                                          </p:val>
                                        </p:tav>
                                        <p:tav tm="100000">
                                          <p:val>
                                            <p:strVal val="#ppt_x"/>
                                          </p:val>
                                        </p:tav>
                                      </p:tavLst>
                                    </p:anim>
                                    <p:anim calcmode="lin" valueType="num">
                                      <p:cBhvr>
                                        <p:cTn id="9" dur="900" decel="100000" fill="hold"/>
                                        <p:tgtEl>
                                          <p:spTgt spid="16425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4254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42576"/>
                                        </p:tgtEl>
                                        <p:attrNameLst>
                                          <p:attrName>style.visibility</p:attrName>
                                        </p:attrNameLst>
                                      </p:cBhvr>
                                      <p:to>
                                        <p:strVal val="visible"/>
                                      </p:to>
                                    </p:set>
                                    <p:animEffect transition="in" filter="fade">
                                      <p:cBhvr>
                                        <p:cTn id="13" dur="1000"/>
                                        <p:tgtEl>
                                          <p:spTgt spid="1642576"/>
                                        </p:tgtEl>
                                      </p:cBhvr>
                                    </p:animEffect>
                                    <p:anim calcmode="lin" valueType="num">
                                      <p:cBhvr>
                                        <p:cTn id="14" dur="1000" fill="hold"/>
                                        <p:tgtEl>
                                          <p:spTgt spid="1642576"/>
                                        </p:tgtEl>
                                        <p:attrNameLst>
                                          <p:attrName>ppt_x</p:attrName>
                                        </p:attrNameLst>
                                      </p:cBhvr>
                                      <p:tavLst>
                                        <p:tav tm="0">
                                          <p:val>
                                            <p:strVal val="#ppt_x"/>
                                          </p:val>
                                        </p:tav>
                                        <p:tav tm="100000">
                                          <p:val>
                                            <p:strVal val="#ppt_x"/>
                                          </p:val>
                                        </p:tav>
                                      </p:tavLst>
                                    </p:anim>
                                    <p:anim calcmode="lin" valueType="num">
                                      <p:cBhvr>
                                        <p:cTn id="15" dur="900" decel="100000" fill="hold"/>
                                        <p:tgtEl>
                                          <p:spTgt spid="164257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4257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642577"/>
                                        </p:tgtEl>
                                        <p:attrNameLst>
                                          <p:attrName>style.visibility</p:attrName>
                                        </p:attrNameLst>
                                      </p:cBhvr>
                                      <p:to>
                                        <p:strVal val="visible"/>
                                      </p:to>
                                    </p:set>
                                    <p:animEffect transition="in" filter="wheel(4)">
                                      <p:cBhvr>
                                        <p:cTn id="21" dur="2000"/>
                                        <p:tgtEl>
                                          <p:spTgt spid="1642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5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Day 2 Objective &amp; Agenda</a:t>
            </a:r>
          </a:p>
        </p:txBody>
      </p:sp>
      <p:sp>
        <p:nvSpPr>
          <p:cNvPr id="1568771" name="Rectangle 3"/>
          <p:cNvSpPr>
            <a:spLocks noGrp="1" noChangeArrowheads="1"/>
          </p:cNvSpPr>
          <p:nvPr>
            <p:ph type="body" idx="1"/>
          </p:nvPr>
        </p:nvSpPr>
        <p:spPr bwMode="auto">
          <a:xfrm>
            <a:off x="457200" y="1295400"/>
            <a:ext cx="8229600" cy="19812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400" b="1"/>
              <a:t>Day 2: Cost Object Definition</a:t>
            </a:r>
          </a:p>
          <a:p>
            <a:r>
              <a:rPr lang="en-US" sz="2400"/>
              <a:t>Understanding of an ERP, how to create a cost model and each of the cost objects supported within the cost model</a:t>
            </a:r>
          </a:p>
        </p:txBody>
      </p:sp>
      <p:sp>
        <p:nvSpPr>
          <p:cNvPr id="1568772" name="Rectangle 4"/>
          <p:cNvSpPr>
            <a:spLocks noChangeArrowheads="1"/>
          </p:cNvSpPr>
          <p:nvPr/>
        </p:nvSpPr>
        <p:spPr bwMode="auto">
          <a:xfrm>
            <a:off x="838200" y="2895600"/>
            <a:ext cx="6096000" cy="3713163"/>
          </a:xfrm>
          <a:prstGeom prst="rect">
            <a:avLst/>
          </a:prstGeom>
          <a:noFill/>
          <a:ln w="12700" algn="ctr">
            <a:noFill/>
            <a:miter lim="800000"/>
            <a:headEnd/>
            <a:tailEnd/>
          </a:ln>
          <a:effectLst/>
        </p:spPr>
        <p:txBody>
          <a:bodyPr lIns="92075" tIns="0" rIns="92075" bIns="0">
            <a:spAutoFit/>
          </a:bodyPr>
          <a:lstStyle/>
          <a:p>
            <a:pPr marL="292100" indent="-292100" algn="l">
              <a:buFontTx/>
              <a:buChar char="-"/>
              <a:tabLst>
                <a:tab pos="2057400" algn="l"/>
              </a:tabLst>
            </a:pPr>
            <a:r>
              <a:rPr lang="en-US" sz="2400" i="1"/>
              <a:t>Lesson 1</a:t>
            </a:r>
            <a:r>
              <a:rPr lang="en-US" sz="2400" b="0"/>
              <a:t>:	ERP Enabler</a:t>
            </a:r>
          </a:p>
          <a:p>
            <a:pPr marL="292100" indent="-292100" algn="l">
              <a:buFontTx/>
              <a:buChar char="-"/>
              <a:tabLst>
                <a:tab pos="2057400" algn="l"/>
              </a:tabLst>
            </a:pPr>
            <a:r>
              <a:rPr lang="en-US" sz="2400" i="1"/>
              <a:t>Lesson 2</a:t>
            </a:r>
            <a:r>
              <a:rPr lang="en-US" sz="2400" b="0"/>
              <a:t>:	Costing Conceptual Design</a:t>
            </a:r>
          </a:p>
          <a:p>
            <a:pPr marL="292100" indent="-292100" algn="l">
              <a:buFontTx/>
              <a:buChar char="-"/>
              <a:tabLst>
                <a:tab pos="2057400" algn="l"/>
              </a:tabLst>
            </a:pPr>
            <a:r>
              <a:rPr lang="en-US" sz="2400" i="1"/>
              <a:t>Lesson 3</a:t>
            </a:r>
            <a:r>
              <a:rPr lang="en-US" sz="2400" b="0"/>
              <a:t>:	Cost Centers</a:t>
            </a:r>
          </a:p>
          <a:p>
            <a:pPr marL="292100" indent="-292100" algn="l">
              <a:buFontTx/>
              <a:buChar char="-"/>
              <a:tabLst>
                <a:tab pos="2057400" algn="l"/>
              </a:tabLst>
            </a:pPr>
            <a:r>
              <a:rPr lang="en-US" sz="2400" i="1"/>
              <a:t>Lesson 4</a:t>
            </a:r>
            <a:r>
              <a:rPr lang="en-US" sz="2400" b="0"/>
              <a:t>:	Activity Types</a:t>
            </a:r>
          </a:p>
          <a:p>
            <a:pPr marL="292100" indent="-292100" algn="l">
              <a:buFontTx/>
              <a:buChar char="-"/>
              <a:tabLst>
                <a:tab pos="2057400" algn="l"/>
              </a:tabLst>
            </a:pPr>
            <a:r>
              <a:rPr lang="en-US" sz="2400" i="1"/>
              <a:t>Lesson 5</a:t>
            </a:r>
            <a:r>
              <a:rPr lang="en-US" sz="2400" b="0"/>
              <a:t>:</a:t>
            </a:r>
            <a:r>
              <a:rPr lang="en-US" sz="2800"/>
              <a:t>	</a:t>
            </a:r>
            <a:r>
              <a:rPr lang="en-US" sz="2400" b="0"/>
              <a:t>Cost Elements</a:t>
            </a:r>
          </a:p>
          <a:p>
            <a:pPr marL="292100" indent="-292100" algn="l">
              <a:buFontTx/>
              <a:buChar char="-"/>
              <a:tabLst>
                <a:tab pos="2057400" algn="l"/>
              </a:tabLst>
            </a:pPr>
            <a:r>
              <a:rPr lang="en-US" sz="2400" i="1"/>
              <a:t>Lesson 6</a:t>
            </a:r>
            <a:r>
              <a:rPr lang="en-US" sz="2400" b="0"/>
              <a:t>:	WBS Elements</a:t>
            </a:r>
          </a:p>
          <a:p>
            <a:pPr marL="292100" indent="-292100" algn="l">
              <a:buFontTx/>
              <a:buChar char="-"/>
              <a:tabLst>
                <a:tab pos="2057400" algn="l"/>
              </a:tabLst>
            </a:pPr>
            <a:r>
              <a:rPr lang="en-US" sz="2400" i="1"/>
              <a:t>Lesson 7</a:t>
            </a:r>
            <a:r>
              <a:rPr lang="en-US" sz="2400" b="0"/>
              <a:t>:	Orders</a:t>
            </a:r>
          </a:p>
          <a:p>
            <a:pPr marL="292100" indent="-292100" algn="l">
              <a:buFontTx/>
              <a:buChar char="-"/>
              <a:tabLst>
                <a:tab pos="2057400" algn="l"/>
              </a:tabLst>
            </a:pPr>
            <a:r>
              <a:rPr lang="en-US" sz="2400" i="1"/>
              <a:t>Lesson 8</a:t>
            </a:r>
            <a:r>
              <a:rPr lang="en-US" sz="2400" b="0"/>
              <a:t>:	Business Processes</a:t>
            </a:r>
          </a:p>
          <a:p>
            <a:pPr marL="292100" indent="-292100" algn="l">
              <a:buFontTx/>
              <a:buChar char="-"/>
              <a:tabLst>
                <a:tab pos="2057400" algn="l"/>
              </a:tabLst>
            </a:pPr>
            <a:r>
              <a:rPr lang="en-US" sz="2400" i="1"/>
              <a:t>Lesson 9</a:t>
            </a:r>
            <a:r>
              <a:rPr lang="en-US" sz="2400" b="0"/>
              <a:t>:	Statistical Key Figures</a:t>
            </a:r>
          </a:p>
          <a:p>
            <a:pPr marL="292100" indent="-292100" algn="l">
              <a:buFontTx/>
              <a:buChar char="-"/>
              <a:tabLst>
                <a:tab pos="2057400" algn="l"/>
              </a:tabLst>
            </a:pPr>
            <a:r>
              <a:rPr lang="en-US" sz="2400" i="1"/>
              <a:t>Lesson 10</a:t>
            </a:r>
            <a:r>
              <a:rPr lang="en-US" sz="2400" b="0"/>
              <a:t>:</a:t>
            </a:r>
            <a:r>
              <a:rPr lang="en-US" sz="2400"/>
              <a:t>	</a:t>
            </a:r>
            <a:r>
              <a:rPr lang="en-US" sz="2400" b="0"/>
              <a:t>Capturing Costs</a:t>
            </a:r>
          </a:p>
        </p:txBody>
      </p:sp>
      <p:sp>
        <p:nvSpPr>
          <p:cNvPr id="1568774" name="Text Box 6"/>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D2L1_p2</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AutoShape 2"/>
          <p:cNvSpPr>
            <a:spLocks noChangeArrowheads="1"/>
          </p:cNvSpPr>
          <p:nvPr/>
        </p:nvSpPr>
        <p:spPr bwMode="auto">
          <a:xfrm>
            <a:off x="3124200" y="4610100"/>
            <a:ext cx="3810000" cy="685800"/>
          </a:xfrm>
          <a:prstGeom prst="rightArrow">
            <a:avLst>
              <a:gd name="adj1" fmla="val 50000"/>
              <a:gd name="adj2" fmla="val 138889"/>
            </a:avLst>
          </a:prstGeom>
          <a:solidFill>
            <a:srgbClr val="FFFF99">
              <a:alpha val="89999"/>
            </a:srgbClr>
          </a:solidFill>
          <a:ln w="9525" algn="ctr">
            <a:noFill/>
            <a:miter lim="800000"/>
            <a:headEnd/>
            <a:tailEnd/>
          </a:ln>
          <a:effectLst/>
        </p:spPr>
        <p:txBody>
          <a:bodyPr anchor="ctr">
            <a:spAutoFit/>
          </a:bodyPr>
          <a:lstStyle/>
          <a:p>
            <a:endParaRPr lang="en-US"/>
          </a:p>
        </p:txBody>
      </p:sp>
      <p:sp>
        <p:nvSpPr>
          <p:cNvPr id="1644547" name="AutoShape 3"/>
          <p:cNvSpPr>
            <a:spLocks noChangeArrowheads="1"/>
          </p:cNvSpPr>
          <p:nvPr/>
        </p:nvSpPr>
        <p:spPr bwMode="auto">
          <a:xfrm>
            <a:off x="3136900" y="5715000"/>
            <a:ext cx="3835400" cy="685800"/>
          </a:xfrm>
          <a:prstGeom prst="rightArrow">
            <a:avLst>
              <a:gd name="adj1" fmla="val 50000"/>
              <a:gd name="adj2" fmla="val 139815"/>
            </a:avLst>
          </a:prstGeom>
          <a:solidFill>
            <a:srgbClr val="FFFF99">
              <a:alpha val="89999"/>
            </a:srgbClr>
          </a:solidFill>
          <a:ln w="9525" algn="ctr">
            <a:noFill/>
            <a:miter lim="800000"/>
            <a:headEnd/>
            <a:tailEnd/>
          </a:ln>
          <a:effectLst/>
        </p:spPr>
        <p:txBody>
          <a:bodyPr anchor="ctr">
            <a:spAutoFit/>
          </a:bodyPr>
          <a:lstStyle/>
          <a:p>
            <a:endParaRPr lang="en-US"/>
          </a:p>
        </p:txBody>
      </p:sp>
      <p:sp>
        <p:nvSpPr>
          <p:cNvPr id="1644548" name="AutoShape 4"/>
          <p:cNvSpPr>
            <a:spLocks noChangeArrowheads="1"/>
          </p:cNvSpPr>
          <p:nvPr/>
        </p:nvSpPr>
        <p:spPr bwMode="auto">
          <a:xfrm>
            <a:off x="3124200" y="3505200"/>
            <a:ext cx="3657600" cy="685800"/>
          </a:xfrm>
          <a:prstGeom prst="rightArrow">
            <a:avLst>
              <a:gd name="adj1" fmla="val 50000"/>
              <a:gd name="adj2" fmla="val 133333"/>
            </a:avLst>
          </a:prstGeom>
          <a:solidFill>
            <a:srgbClr val="FFFF99">
              <a:alpha val="89999"/>
            </a:srgbClr>
          </a:solidFill>
          <a:ln w="9525" algn="ctr">
            <a:noFill/>
            <a:miter lim="800000"/>
            <a:headEnd/>
            <a:tailEnd/>
          </a:ln>
          <a:effectLst/>
        </p:spPr>
        <p:txBody>
          <a:bodyPr anchor="ctr">
            <a:spAutoFit/>
          </a:bodyPr>
          <a:lstStyle/>
          <a:p>
            <a:endParaRPr lang="en-US"/>
          </a:p>
        </p:txBody>
      </p:sp>
      <p:sp>
        <p:nvSpPr>
          <p:cNvPr id="1644549" name="AutoShape 5"/>
          <p:cNvSpPr>
            <a:spLocks noChangeArrowheads="1"/>
          </p:cNvSpPr>
          <p:nvPr/>
        </p:nvSpPr>
        <p:spPr bwMode="auto">
          <a:xfrm>
            <a:off x="3124200" y="2057400"/>
            <a:ext cx="3581400" cy="685800"/>
          </a:xfrm>
          <a:prstGeom prst="rightArrow">
            <a:avLst>
              <a:gd name="adj1" fmla="val 50000"/>
              <a:gd name="adj2" fmla="val 130556"/>
            </a:avLst>
          </a:prstGeom>
          <a:solidFill>
            <a:srgbClr val="FFFF99">
              <a:alpha val="89999"/>
            </a:srgbClr>
          </a:solidFill>
          <a:ln w="9525" algn="ctr">
            <a:noFill/>
            <a:miter lim="800000"/>
            <a:headEnd/>
            <a:tailEnd/>
          </a:ln>
          <a:effectLst/>
        </p:spPr>
        <p:txBody>
          <a:bodyPr anchor="ctr">
            <a:spAutoFit/>
          </a:bodyPr>
          <a:lstStyle/>
          <a:p>
            <a:endParaRPr lang="en-US"/>
          </a:p>
        </p:txBody>
      </p:sp>
      <p:sp>
        <p:nvSpPr>
          <p:cNvPr id="1644550" name="AutoShape 6"/>
          <p:cNvSpPr>
            <a:spLocks noChangeArrowheads="1"/>
          </p:cNvSpPr>
          <p:nvPr/>
        </p:nvSpPr>
        <p:spPr bwMode="auto">
          <a:xfrm>
            <a:off x="2438400" y="1143000"/>
            <a:ext cx="4572000" cy="685800"/>
          </a:xfrm>
          <a:prstGeom prst="rightArrow">
            <a:avLst>
              <a:gd name="adj1" fmla="val 50000"/>
              <a:gd name="adj2" fmla="val 166667"/>
            </a:avLst>
          </a:prstGeom>
          <a:solidFill>
            <a:srgbClr val="FFFF99">
              <a:alpha val="89999"/>
            </a:srgbClr>
          </a:solidFill>
          <a:ln w="9525" algn="ctr">
            <a:noFill/>
            <a:miter lim="800000"/>
            <a:headEnd/>
            <a:tailEnd/>
          </a:ln>
          <a:effectLst/>
        </p:spPr>
        <p:txBody>
          <a:bodyPr anchor="ctr">
            <a:spAutoFit/>
          </a:bodyPr>
          <a:lstStyle/>
          <a:p>
            <a:endParaRPr lang="en-US"/>
          </a:p>
        </p:txBody>
      </p:sp>
      <p:sp>
        <p:nvSpPr>
          <p:cNvPr id="1644551" name="Rectangle 7"/>
          <p:cNvSpPr>
            <a:spLocks noGrp="1" noChangeArrowheads="1"/>
          </p:cNvSpPr>
          <p:nvPr>
            <p:ph type="ctrTitle"/>
          </p:nvPr>
        </p:nvSpPr>
        <p:spPr bwMode="auto">
          <a:xfrm>
            <a:off x="1209675" y="228600"/>
            <a:ext cx="6705600" cy="549275"/>
          </a:xfrm>
          <a:prstGeom prst="rect">
            <a:avLst/>
          </a:prstGeom>
          <a:noFill/>
          <a:ln w="76200" cap="flat" cmpd="tri" algn="ctr">
            <a:miter lim="800000"/>
            <a:headEnd/>
            <a:tailEnd/>
          </a:ln>
        </p:spPr>
        <p:txBody>
          <a:bodyPr lIns="92075" tIns="0" rIns="92075" bIns="0">
            <a:spAutoFit/>
          </a:bodyPr>
          <a:lstStyle/>
          <a:p>
            <a:pPr>
              <a:buClr>
                <a:schemeClr val="tx1"/>
              </a:buClr>
            </a:pPr>
            <a:r>
              <a:rPr lang="en-US" sz="3600"/>
              <a:t>Army Cost Model Concept</a:t>
            </a:r>
          </a:p>
        </p:txBody>
      </p:sp>
      <p:sp>
        <p:nvSpPr>
          <p:cNvPr id="1644552" name="Rectangle 8"/>
          <p:cNvSpPr>
            <a:spLocks noGrp="1" noChangeArrowheads="1"/>
          </p:cNvSpPr>
          <p:nvPr>
            <p:ph type="subTitle" idx="1"/>
          </p:nvPr>
        </p:nvSpPr>
        <p:spPr bwMode="auto">
          <a:xfrm>
            <a:off x="901700" y="1295400"/>
            <a:ext cx="5715000" cy="5397500"/>
          </a:xfrm>
          <a:prstGeom prst="rect">
            <a:avLst/>
          </a:prstGeom>
          <a:noFill/>
          <a:ln>
            <a:miter lim="800000"/>
            <a:headEnd/>
            <a:tailEnd/>
          </a:ln>
        </p:spPr>
        <p:txBody>
          <a:bodyPr/>
          <a:lstStyle/>
          <a:p>
            <a:pPr marL="0" indent="0">
              <a:buFontTx/>
              <a:buNone/>
            </a:pPr>
            <a:r>
              <a:rPr lang="en-US" sz="1600"/>
              <a:t>Cost Center</a:t>
            </a:r>
          </a:p>
          <a:p>
            <a:pPr marL="0" indent="0">
              <a:buFontTx/>
              <a:buNone/>
            </a:pPr>
            <a:endParaRPr lang="en-US" sz="1600"/>
          </a:p>
          <a:p>
            <a:pPr marL="0" indent="0">
              <a:buFontTx/>
              <a:buNone/>
            </a:pPr>
            <a:endParaRPr lang="en-US" sz="1600"/>
          </a:p>
          <a:p>
            <a:pPr marL="0" indent="0">
              <a:buFontTx/>
              <a:buNone/>
            </a:pPr>
            <a:r>
              <a:rPr lang="en-US" sz="1600"/>
              <a:t>Asset / Equipment</a:t>
            </a:r>
          </a:p>
          <a:p>
            <a:pPr marL="0" indent="0">
              <a:buFontTx/>
              <a:buNone/>
            </a:pPr>
            <a:endParaRPr lang="en-US" sz="1600"/>
          </a:p>
          <a:p>
            <a:pPr marL="0" indent="0">
              <a:buFontTx/>
              <a:buNone/>
            </a:pPr>
            <a:endParaRPr lang="en-US" sz="1600"/>
          </a:p>
          <a:p>
            <a:pPr marL="0" indent="0">
              <a:buFontTx/>
              <a:buNone/>
            </a:pPr>
            <a:endParaRPr lang="en-US" sz="1600"/>
          </a:p>
          <a:p>
            <a:pPr marL="0" indent="0">
              <a:buFontTx/>
              <a:buNone/>
            </a:pPr>
            <a:endParaRPr lang="en-US" sz="1600"/>
          </a:p>
          <a:p>
            <a:pPr marL="0" indent="0">
              <a:buFontTx/>
              <a:buNone/>
            </a:pPr>
            <a:r>
              <a:rPr lang="en-US" sz="1600"/>
              <a:t>Project / Program</a:t>
            </a:r>
          </a:p>
          <a:p>
            <a:pPr marL="0" indent="0">
              <a:buFontTx/>
              <a:buNone/>
            </a:pPr>
            <a:endParaRPr lang="en-US" sz="1600"/>
          </a:p>
          <a:p>
            <a:pPr marL="0" indent="0">
              <a:buFontTx/>
              <a:buNone/>
            </a:pPr>
            <a:endParaRPr lang="en-US" sz="1600"/>
          </a:p>
          <a:p>
            <a:pPr marL="0" indent="0">
              <a:buFontTx/>
              <a:buNone/>
            </a:pPr>
            <a:r>
              <a:rPr lang="en-US" sz="1600"/>
              <a:t>Internal Order </a:t>
            </a:r>
          </a:p>
          <a:p>
            <a:pPr marL="0" indent="0">
              <a:buFontTx/>
              <a:buNone/>
            </a:pPr>
            <a:endParaRPr lang="en-US" sz="1600"/>
          </a:p>
          <a:p>
            <a:pPr marL="0" indent="0">
              <a:buFontTx/>
              <a:buNone/>
            </a:pPr>
            <a:endParaRPr lang="en-US" sz="1600"/>
          </a:p>
          <a:p>
            <a:pPr marL="0" indent="0">
              <a:buFontTx/>
              <a:buNone/>
            </a:pPr>
            <a:r>
              <a:rPr lang="en-US" sz="1600"/>
              <a:t>WBS / Work Order</a:t>
            </a:r>
          </a:p>
          <a:p>
            <a:pPr marL="0" indent="0">
              <a:buFontTx/>
              <a:buNone/>
            </a:pPr>
            <a:endParaRPr lang="en-US" sz="1600"/>
          </a:p>
          <a:p>
            <a:pPr marL="0" indent="0">
              <a:buFontTx/>
              <a:buNone/>
            </a:pPr>
            <a:endParaRPr lang="en-US" sz="2000"/>
          </a:p>
        </p:txBody>
      </p:sp>
      <p:sp>
        <p:nvSpPr>
          <p:cNvPr id="1644553" name="Text Box 9"/>
          <p:cNvSpPr txBox="1">
            <a:spLocks noChangeArrowheads="1"/>
          </p:cNvSpPr>
          <p:nvPr/>
        </p:nvSpPr>
        <p:spPr bwMode="auto">
          <a:xfrm>
            <a:off x="2438400" y="1333500"/>
            <a:ext cx="4419600" cy="336550"/>
          </a:xfrm>
          <a:prstGeom prst="rect">
            <a:avLst/>
          </a:prstGeom>
          <a:noFill/>
          <a:ln w="9525">
            <a:noFill/>
            <a:miter lim="800000"/>
            <a:headEnd/>
            <a:tailEnd/>
          </a:ln>
          <a:effectLst/>
        </p:spPr>
        <p:txBody>
          <a:bodyPr>
            <a:spAutoFit/>
          </a:bodyPr>
          <a:lstStyle/>
          <a:p>
            <a:pPr algn="l">
              <a:buClrTx/>
            </a:pPr>
            <a:r>
              <a:rPr lang="en-US" sz="1600">
                <a:solidFill>
                  <a:schemeClr val="accent2"/>
                </a:solidFill>
              </a:rPr>
              <a:t>Organization - Labor, Materials, Supplies</a:t>
            </a:r>
          </a:p>
        </p:txBody>
      </p:sp>
      <p:pic>
        <p:nvPicPr>
          <p:cNvPr id="1644554" name="Picture 10" descr="MCj04103210000[1]"/>
          <p:cNvPicPr>
            <a:picLocks noChangeAspect="1" noChangeArrowheads="1"/>
          </p:cNvPicPr>
          <p:nvPr/>
        </p:nvPicPr>
        <p:blipFill>
          <a:blip r:embed="rId3" cstate="print"/>
          <a:srcRect/>
          <a:stretch>
            <a:fillRect/>
          </a:stretch>
        </p:blipFill>
        <p:spPr bwMode="auto">
          <a:xfrm>
            <a:off x="6873875" y="3276600"/>
            <a:ext cx="1050925" cy="531813"/>
          </a:xfrm>
          <a:prstGeom prst="rect">
            <a:avLst/>
          </a:prstGeom>
          <a:noFill/>
        </p:spPr>
      </p:pic>
      <p:pic>
        <p:nvPicPr>
          <p:cNvPr id="1644555" name="Picture 11" descr="MCj04247600000[1]"/>
          <p:cNvPicPr>
            <a:picLocks noChangeAspect="1" noChangeArrowheads="1"/>
          </p:cNvPicPr>
          <p:nvPr/>
        </p:nvPicPr>
        <p:blipFill>
          <a:blip r:embed="rId4" cstate="print"/>
          <a:srcRect/>
          <a:stretch>
            <a:fillRect/>
          </a:stretch>
        </p:blipFill>
        <p:spPr bwMode="auto">
          <a:xfrm>
            <a:off x="7775575" y="3352800"/>
            <a:ext cx="835025" cy="914400"/>
          </a:xfrm>
          <a:prstGeom prst="rect">
            <a:avLst/>
          </a:prstGeom>
          <a:noFill/>
        </p:spPr>
      </p:pic>
      <p:pic>
        <p:nvPicPr>
          <p:cNvPr id="1644556" name="Picture 12" descr="MCj04127700000[1]"/>
          <p:cNvPicPr>
            <a:picLocks noChangeAspect="1" noChangeArrowheads="1"/>
          </p:cNvPicPr>
          <p:nvPr/>
        </p:nvPicPr>
        <p:blipFill>
          <a:blip r:embed="rId5" cstate="print"/>
          <a:srcRect/>
          <a:stretch>
            <a:fillRect/>
          </a:stretch>
        </p:blipFill>
        <p:spPr bwMode="auto">
          <a:xfrm>
            <a:off x="7553325" y="1828800"/>
            <a:ext cx="828675" cy="1143000"/>
          </a:xfrm>
          <a:prstGeom prst="rect">
            <a:avLst/>
          </a:prstGeom>
          <a:noFill/>
        </p:spPr>
      </p:pic>
      <p:sp>
        <p:nvSpPr>
          <p:cNvPr id="1644557" name="Text Box 13"/>
          <p:cNvSpPr txBox="1">
            <a:spLocks noChangeArrowheads="1"/>
          </p:cNvSpPr>
          <p:nvPr/>
        </p:nvSpPr>
        <p:spPr bwMode="auto">
          <a:xfrm rot="16200000">
            <a:off x="-533400" y="1727200"/>
            <a:ext cx="1828800" cy="457200"/>
          </a:xfrm>
          <a:prstGeom prst="rect">
            <a:avLst/>
          </a:prstGeom>
          <a:noFill/>
          <a:ln w="9525">
            <a:noFill/>
            <a:miter lim="800000"/>
            <a:headEnd/>
            <a:tailEnd/>
          </a:ln>
          <a:effectLst/>
        </p:spPr>
        <p:txBody>
          <a:bodyPr>
            <a:spAutoFit/>
          </a:bodyPr>
          <a:lstStyle/>
          <a:p>
            <a:pPr algn="l">
              <a:spcBef>
                <a:spcPct val="50000"/>
              </a:spcBef>
              <a:buClrTx/>
            </a:pPr>
            <a:r>
              <a:rPr lang="en-US" sz="2400" b="0"/>
              <a:t>Resources</a:t>
            </a:r>
          </a:p>
        </p:txBody>
      </p:sp>
      <p:graphicFrame>
        <p:nvGraphicFramePr>
          <p:cNvPr id="2" name="Diagram 1"/>
          <p:cNvGraphicFramePr/>
          <p:nvPr/>
        </p:nvGraphicFramePr>
        <p:xfrm>
          <a:off x="7239000" y="1104900"/>
          <a:ext cx="1143000" cy="5715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44567" name="Text Box 23"/>
          <p:cNvSpPr txBox="1">
            <a:spLocks noChangeArrowheads="1"/>
          </p:cNvSpPr>
          <p:nvPr/>
        </p:nvSpPr>
        <p:spPr bwMode="auto">
          <a:xfrm rot="16200000">
            <a:off x="-419100" y="4610100"/>
            <a:ext cx="1447800" cy="457200"/>
          </a:xfrm>
          <a:prstGeom prst="rect">
            <a:avLst/>
          </a:prstGeom>
          <a:noFill/>
          <a:ln w="9525">
            <a:noFill/>
            <a:miter lim="800000"/>
            <a:headEnd/>
            <a:tailEnd/>
          </a:ln>
          <a:effectLst/>
        </p:spPr>
        <p:txBody>
          <a:bodyPr>
            <a:spAutoFit/>
          </a:bodyPr>
          <a:lstStyle/>
          <a:p>
            <a:pPr algn="l">
              <a:spcBef>
                <a:spcPct val="50000"/>
              </a:spcBef>
              <a:buClrTx/>
            </a:pPr>
            <a:r>
              <a:rPr lang="en-US" sz="2400" b="0"/>
              <a:t>Outputs</a:t>
            </a:r>
          </a:p>
        </p:txBody>
      </p:sp>
      <p:grpSp>
        <p:nvGrpSpPr>
          <p:cNvPr id="1644568" name="Group 24"/>
          <p:cNvGrpSpPr>
            <a:grpSpLocks/>
          </p:cNvGrpSpPr>
          <p:nvPr/>
        </p:nvGrpSpPr>
        <p:grpSpPr bwMode="auto">
          <a:xfrm>
            <a:off x="6858000" y="2214563"/>
            <a:ext cx="685800" cy="681037"/>
            <a:chOff x="3984" y="1072"/>
            <a:chExt cx="671" cy="557"/>
          </a:xfrm>
        </p:grpSpPr>
        <p:pic>
          <p:nvPicPr>
            <p:cNvPr id="1644569" name="Picture 25" descr="MCj04103470000[1]"/>
            <p:cNvPicPr>
              <a:picLocks noChangeAspect="1" noChangeArrowheads="1"/>
            </p:cNvPicPr>
            <p:nvPr/>
          </p:nvPicPr>
          <p:blipFill>
            <a:blip r:embed="rId11" cstate="print"/>
            <a:srcRect/>
            <a:stretch>
              <a:fillRect/>
            </a:stretch>
          </p:blipFill>
          <p:spPr bwMode="auto">
            <a:xfrm>
              <a:off x="3984" y="1104"/>
              <a:ext cx="671" cy="525"/>
            </a:xfrm>
            <a:prstGeom prst="rect">
              <a:avLst/>
            </a:prstGeom>
            <a:noFill/>
          </p:spPr>
        </p:pic>
        <p:sp>
          <p:nvSpPr>
            <p:cNvPr id="1644570" name="Rectangle 26"/>
            <p:cNvSpPr>
              <a:spLocks noChangeArrowheads="1"/>
            </p:cNvSpPr>
            <p:nvPr/>
          </p:nvSpPr>
          <p:spPr bwMode="auto">
            <a:xfrm>
              <a:off x="4152" y="1072"/>
              <a:ext cx="288" cy="144"/>
            </a:xfrm>
            <a:prstGeom prst="rect">
              <a:avLst/>
            </a:prstGeom>
            <a:solidFill>
              <a:schemeClr val="bg1"/>
            </a:solidFill>
            <a:ln w="9525" algn="ctr">
              <a:noFill/>
              <a:miter lim="800000"/>
              <a:headEnd/>
              <a:tailEnd/>
            </a:ln>
            <a:effectLst/>
          </p:spPr>
          <p:txBody>
            <a:bodyPr wrap="none" anchor="ctr">
              <a:spAutoFit/>
            </a:bodyPr>
            <a:lstStyle/>
            <a:p>
              <a:endParaRPr lang="en-US"/>
            </a:p>
          </p:txBody>
        </p:sp>
      </p:grpSp>
      <p:sp>
        <p:nvSpPr>
          <p:cNvPr id="1644571" name="Text Box 27"/>
          <p:cNvSpPr txBox="1">
            <a:spLocks noChangeArrowheads="1"/>
          </p:cNvSpPr>
          <p:nvPr/>
        </p:nvSpPr>
        <p:spPr bwMode="auto">
          <a:xfrm>
            <a:off x="3200400" y="2254250"/>
            <a:ext cx="3124200" cy="336550"/>
          </a:xfrm>
          <a:prstGeom prst="rect">
            <a:avLst/>
          </a:prstGeom>
          <a:noFill/>
          <a:ln w="9525">
            <a:noFill/>
            <a:miter lim="800000"/>
            <a:headEnd/>
            <a:tailEnd/>
          </a:ln>
          <a:effectLst/>
        </p:spPr>
        <p:txBody>
          <a:bodyPr>
            <a:spAutoFit/>
          </a:bodyPr>
          <a:lstStyle/>
          <a:p>
            <a:pPr algn="l">
              <a:buClrTx/>
            </a:pPr>
            <a:r>
              <a:rPr lang="en-US" sz="1600">
                <a:solidFill>
                  <a:schemeClr val="accent2"/>
                </a:solidFill>
              </a:rPr>
              <a:t>Plant, Property &amp; Equipment</a:t>
            </a:r>
          </a:p>
        </p:txBody>
      </p:sp>
      <p:sp>
        <p:nvSpPr>
          <p:cNvPr id="1644572" name="Text Box 28"/>
          <p:cNvSpPr txBox="1">
            <a:spLocks noChangeArrowheads="1"/>
          </p:cNvSpPr>
          <p:nvPr/>
        </p:nvSpPr>
        <p:spPr bwMode="auto">
          <a:xfrm>
            <a:off x="3124200" y="3702050"/>
            <a:ext cx="3657600" cy="336550"/>
          </a:xfrm>
          <a:prstGeom prst="rect">
            <a:avLst/>
          </a:prstGeom>
          <a:noFill/>
          <a:ln w="9525">
            <a:noFill/>
            <a:miter lim="800000"/>
            <a:headEnd/>
            <a:tailEnd/>
          </a:ln>
          <a:effectLst/>
        </p:spPr>
        <p:txBody>
          <a:bodyPr>
            <a:spAutoFit/>
          </a:bodyPr>
          <a:lstStyle/>
          <a:p>
            <a:pPr algn="l">
              <a:buClrTx/>
            </a:pPr>
            <a:r>
              <a:rPr lang="en-US" sz="1600">
                <a:solidFill>
                  <a:schemeClr val="accent2"/>
                </a:solidFill>
              </a:rPr>
              <a:t>Building Project, Weapon System</a:t>
            </a:r>
          </a:p>
        </p:txBody>
      </p:sp>
      <p:sp>
        <p:nvSpPr>
          <p:cNvPr id="1644573" name="Text Box 29"/>
          <p:cNvSpPr txBox="1">
            <a:spLocks noChangeArrowheads="1"/>
          </p:cNvSpPr>
          <p:nvPr/>
        </p:nvSpPr>
        <p:spPr bwMode="auto">
          <a:xfrm>
            <a:off x="3276600" y="4800600"/>
            <a:ext cx="3276600" cy="336550"/>
          </a:xfrm>
          <a:prstGeom prst="rect">
            <a:avLst/>
          </a:prstGeom>
          <a:noFill/>
          <a:ln w="9525">
            <a:noFill/>
            <a:miter lim="800000"/>
            <a:headEnd/>
            <a:tailEnd/>
          </a:ln>
          <a:effectLst/>
        </p:spPr>
        <p:txBody>
          <a:bodyPr>
            <a:spAutoFit/>
          </a:bodyPr>
          <a:lstStyle/>
          <a:p>
            <a:pPr algn="l">
              <a:buClrTx/>
            </a:pPr>
            <a:r>
              <a:rPr lang="en-US" sz="1600">
                <a:solidFill>
                  <a:schemeClr val="accent2"/>
                </a:solidFill>
              </a:rPr>
              <a:t>Services, Events (SSP, Course)</a:t>
            </a:r>
          </a:p>
        </p:txBody>
      </p:sp>
      <p:pic>
        <p:nvPicPr>
          <p:cNvPr id="1644574" name="Picture 30" descr="j0436057[1]"/>
          <p:cNvPicPr>
            <a:picLocks noChangeAspect="1" noChangeArrowheads="1"/>
          </p:cNvPicPr>
          <p:nvPr/>
        </p:nvPicPr>
        <p:blipFill>
          <a:blip r:embed="rId12" cstate="print"/>
          <a:srcRect/>
          <a:stretch>
            <a:fillRect/>
          </a:stretch>
        </p:blipFill>
        <p:spPr bwMode="auto">
          <a:xfrm>
            <a:off x="7315200" y="5638800"/>
            <a:ext cx="709613" cy="844550"/>
          </a:xfrm>
          <a:prstGeom prst="rect">
            <a:avLst/>
          </a:prstGeom>
          <a:noFill/>
        </p:spPr>
      </p:pic>
      <p:pic>
        <p:nvPicPr>
          <p:cNvPr id="1644575" name="Picture 31" descr="j0415854"/>
          <p:cNvPicPr>
            <a:picLocks noChangeAspect="1" noChangeArrowheads="1"/>
          </p:cNvPicPr>
          <p:nvPr/>
        </p:nvPicPr>
        <p:blipFill>
          <a:blip r:embed="rId13" cstate="print"/>
          <a:srcRect/>
          <a:stretch>
            <a:fillRect/>
          </a:stretch>
        </p:blipFill>
        <p:spPr bwMode="auto">
          <a:xfrm>
            <a:off x="7086600" y="4586288"/>
            <a:ext cx="788988" cy="671512"/>
          </a:xfrm>
          <a:prstGeom prst="rect">
            <a:avLst/>
          </a:prstGeom>
          <a:noFill/>
        </p:spPr>
      </p:pic>
      <p:pic>
        <p:nvPicPr>
          <p:cNvPr id="1644576" name="Picture 32" descr="j0199549"/>
          <p:cNvPicPr>
            <a:picLocks noChangeAspect="1" noChangeArrowheads="1"/>
          </p:cNvPicPr>
          <p:nvPr/>
        </p:nvPicPr>
        <p:blipFill>
          <a:blip r:embed="rId14" cstate="print"/>
          <a:srcRect/>
          <a:stretch>
            <a:fillRect/>
          </a:stretch>
        </p:blipFill>
        <p:spPr bwMode="auto">
          <a:xfrm>
            <a:off x="7924800" y="5867400"/>
            <a:ext cx="835025" cy="896938"/>
          </a:xfrm>
          <a:prstGeom prst="rect">
            <a:avLst/>
          </a:prstGeom>
          <a:noFill/>
        </p:spPr>
      </p:pic>
      <p:pic>
        <p:nvPicPr>
          <p:cNvPr id="1644577" name="Picture 33" descr="j0240719"/>
          <p:cNvPicPr>
            <a:picLocks noChangeAspect="1" noChangeArrowheads="1"/>
          </p:cNvPicPr>
          <p:nvPr/>
        </p:nvPicPr>
        <p:blipFill>
          <a:blip r:embed="rId15" cstate="print"/>
          <a:srcRect/>
          <a:stretch>
            <a:fillRect/>
          </a:stretch>
        </p:blipFill>
        <p:spPr bwMode="auto">
          <a:xfrm>
            <a:off x="7924800" y="4573588"/>
            <a:ext cx="533400" cy="836612"/>
          </a:xfrm>
          <a:prstGeom prst="rect">
            <a:avLst/>
          </a:prstGeom>
          <a:noFill/>
        </p:spPr>
      </p:pic>
      <p:sp>
        <p:nvSpPr>
          <p:cNvPr id="1644578" name="Text Box 34"/>
          <p:cNvSpPr txBox="1">
            <a:spLocks noChangeArrowheads="1"/>
          </p:cNvSpPr>
          <p:nvPr/>
        </p:nvSpPr>
        <p:spPr bwMode="auto">
          <a:xfrm>
            <a:off x="3060700" y="5867400"/>
            <a:ext cx="4038600" cy="336550"/>
          </a:xfrm>
          <a:prstGeom prst="rect">
            <a:avLst/>
          </a:prstGeom>
          <a:noFill/>
          <a:ln w="9525">
            <a:noFill/>
            <a:miter lim="800000"/>
            <a:headEnd/>
            <a:tailEnd/>
          </a:ln>
          <a:effectLst/>
        </p:spPr>
        <p:txBody>
          <a:bodyPr>
            <a:spAutoFit/>
          </a:bodyPr>
          <a:lstStyle/>
          <a:p>
            <a:pPr algn="l">
              <a:buClrTx/>
            </a:pPr>
            <a:r>
              <a:rPr lang="en-US" sz="1600">
                <a:solidFill>
                  <a:schemeClr val="accent2"/>
                </a:solidFill>
              </a:rPr>
              <a:t>Job (Set of Tasks) – Maint &amp; Repair</a:t>
            </a:r>
          </a:p>
        </p:txBody>
      </p:sp>
      <p:sp>
        <p:nvSpPr>
          <p:cNvPr id="1644579" name="AutoShape 35"/>
          <p:cNvSpPr>
            <a:spLocks/>
          </p:cNvSpPr>
          <p:nvPr/>
        </p:nvSpPr>
        <p:spPr bwMode="auto">
          <a:xfrm>
            <a:off x="609600" y="1333500"/>
            <a:ext cx="228600" cy="1447800"/>
          </a:xfrm>
          <a:prstGeom prst="leftBrace">
            <a:avLst>
              <a:gd name="adj1" fmla="val 52778"/>
              <a:gd name="adj2" fmla="val 50000"/>
            </a:avLst>
          </a:prstGeom>
          <a:noFill/>
          <a:ln w="22225">
            <a:solidFill>
              <a:schemeClr val="tx1"/>
            </a:solidFill>
            <a:round/>
            <a:headEnd/>
            <a:tailEnd/>
          </a:ln>
          <a:effectLst/>
        </p:spPr>
        <p:txBody>
          <a:bodyPr wrap="none" anchor="ctr">
            <a:spAutoFit/>
          </a:bodyPr>
          <a:lstStyle/>
          <a:p>
            <a:endParaRPr lang="en-US"/>
          </a:p>
        </p:txBody>
      </p:sp>
      <p:sp>
        <p:nvSpPr>
          <p:cNvPr id="1644580" name="AutoShape 36"/>
          <p:cNvSpPr>
            <a:spLocks/>
          </p:cNvSpPr>
          <p:nvPr/>
        </p:nvSpPr>
        <p:spPr bwMode="auto">
          <a:xfrm>
            <a:off x="533400" y="3797300"/>
            <a:ext cx="381000" cy="2362200"/>
          </a:xfrm>
          <a:prstGeom prst="leftBrace">
            <a:avLst>
              <a:gd name="adj1" fmla="val 51667"/>
              <a:gd name="adj2" fmla="val 50000"/>
            </a:avLst>
          </a:prstGeom>
          <a:noFill/>
          <a:ln w="22225">
            <a:solidFill>
              <a:schemeClr val="tx1"/>
            </a:solidFill>
            <a:round/>
            <a:headEnd/>
            <a:tailEnd/>
          </a:ln>
          <a:effectLst/>
        </p:spPr>
        <p:txBody>
          <a:bodyPr anchor="ctr">
            <a:spAutoFit/>
          </a:bodyPr>
          <a:lstStyle/>
          <a:p>
            <a:endParaRPr lang="en-US"/>
          </a:p>
        </p:txBody>
      </p:sp>
      <p:sp>
        <p:nvSpPr>
          <p:cNvPr id="1644581" name="Text Box 37"/>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D2L2_p7</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ChangeArrowheads="1"/>
          </p:cNvSpPr>
          <p:nvPr/>
        </p:nvSpPr>
        <p:spPr bwMode="auto">
          <a:xfrm>
            <a:off x="457200" y="1295400"/>
            <a:ext cx="7620000" cy="914400"/>
          </a:xfrm>
          <a:prstGeom prst="rect">
            <a:avLst/>
          </a:prstGeom>
          <a:noFill/>
          <a:ln w="9525">
            <a:noFill/>
            <a:miter lim="800000"/>
            <a:headEnd/>
            <a:tailEnd/>
          </a:ln>
          <a:effectLst/>
        </p:spPr>
        <p:txBody>
          <a:bodyPr anchor="ctr"/>
          <a:lstStyle/>
          <a:p>
            <a:pPr>
              <a:buClrTx/>
            </a:pPr>
            <a:endParaRPr lang="en-US" b="0"/>
          </a:p>
        </p:txBody>
      </p:sp>
      <p:sp>
        <p:nvSpPr>
          <p:cNvPr id="1646595" name="Rectangle 3"/>
          <p:cNvSpPr>
            <a:spLocks noGrp="1" noChangeArrowheads="1"/>
          </p:cNvSpPr>
          <p:nvPr>
            <p:ph type="body" idx="1"/>
          </p:nvPr>
        </p:nvSpPr>
        <p:spPr bwMode="auto">
          <a:xfrm>
            <a:off x="228600" y="1600200"/>
            <a:ext cx="3352800" cy="2057400"/>
          </a:xfrm>
          <a:noFill/>
          <a:ln>
            <a:miter lim="800000"/>
            <a:headEnd/>
            <a:tailEnd/>
          </a:ln>
        </p:spPr>
        <p:txBody>
          <a:bodyPr vert="horz" wrap="square" lIns="91440" tIns="45720" rIns="91440" bIns="45720" numCol="1" anchor="t" anchorCtr="0" compatLnSpc="1">
            <a:prstTxWarp prst="textNoShape">
              <a:avLst/>
            </a:prstTxWarp>
          </a:bodyPr>
          <a:lstStyle/>
          <a:p>
            <a:pPr marL="228600" indent="-228600">
              <a:lnSpc>
                <a:spcPct val="130000"/>
              </a:lnSpc>
            </a:pPr>
            <a:r>
              <a:rPr lang="en-US" sz="1800" b="1"/>
              <a:t>Resource Centric</a:t>
            </a:r>
          </a:p>
          <a:p>
            <a:pPr marL="571500" lvl="1" indent="-228600">
              <a:lnSpc>
                <a:spcPct val="130000"/>
              </a:lnSpc>
            </a:pPr>
            <a:r>
              <a:rPr lang="en-US" sz="1600"/>
              <a:t>Cost Centers [Orgs]</a:t>
            </a:r>
          </a:p>
          <a:p>
            <a:pPr marL="571500" lvl="1" indent="-228600">
              <a:lnSpc>
                <a:spcPct val="130000"/>
              </a:lnSpc>
            </a:pPr>
            <a:r>
              <a:rPr lang="en-US" sz="1600"/>
              <a:t>Resource Pools/Activity Types [Types of Labor, Machine, SQFT]</a:t>
            </a:r>
          </a:p>
          <a:p>
            <a:pPr marL="571500" lvl="1" indent="-228600">
              <a:lnSpc>
                <a:spcPct val="130000"/>
              </a:lnSpc>
            </a:pPr>
            <a:r>
              <a:rPr lang="en-US" sz="1600"/>
              <a:t>Cost Elements [Labor, Travel, Etc.</a:t>
            </a:r>
          </a:p>
          <a:p>
            <a:pPr marL="571500" lvl="1" indent="-228600">
              <a:lnSpc>
                <a:spcPct val="130000"/>
              </a:lnSpc>
            </a:pPr>
            <a:r>
              <a:rPr lang="en-US" sz="1600"/>
              <a:t>Business Process [Services]</a:t>
            </a:r>
          </a:p>
        </p:txBody>
      </p:sp>
      <p:sp>
        <p:nvSpPr>
          <p:cNvPr id="1646596" name="Rectangle 4"/>
          <p:cNvSpPr>
            <a:spLocks noChangeArrowheads="1"/>
          </p:cNvSpPr>
          <p:nvPr/>
        </p:nvSpPr>
        <p:spPr bwMode="auto">
          <a:xfrm>
            <a:off x="3200400" y="1600200"/>
            <a:ext cx="3276600" cy="2057400"/>
          </a:xfrm>
          <a:prstGeom prst="rect">
            <a:avLst/>
          </a:prstGeom>
          <a:noFill/>
          <a:ln w="9525">
            <a:noFill/>
            <a:miter lim="800000"/>
            <a:headEnd/>
            <a:tailEnd/>
          </a:ln>
          <a:effectLst/>
        </p:spPr>
        <p:txBody>
          <a:bodyPr/>
          <a:lstStyle/>
          <a:p>
            <a:pPr marL="228600" indent="-228600" algn="l">
              <a:lnSpc>
                <a:spcPct val="130000"/>
              </a:lnSpc>
              <a:spcBef>
                <a:spcPct val="20000"/>
              </a:spcBef>
              <a:buClrTx/>
              <a:buFontTx/>
              <a:buChar char="•"/>
            </a:pPr>
            <a:r>
              <a:rPr lang="en-US" sz="1800"/>
              <a:t>Product/Service Centric </a:t>
            </a:r>
          </a:p>
          <a:p>
            <a:pPr marL="571500" lvl="1" indent="-228600" algn="l">
              <a:lnSpc>
                <a:spcPct val="130000"/>
              </a:lnSpc>
              <a:spcBef>
                <a:spcPct val="20000"/>
              </a:spcBef>
              <a:buClrTx/>
              <a:buFontTx/>
              <a:buChar char="–"/>
            </a:pPr>
            <a:r>
              <a:rPr lang="en-US" sz="1600" b="0"/>
              <a:t>Projects/Events (ex. Minor Construction…)</a:t>
            </a:r>
          </a:p>
          <a:p>
            <a:pPr marL="571500" lvl="1" indent="-228600" algn="l">
              <a:lnSpc>
                <a:spcPct val="130000"/>
              </a:lnSpc>
              <a:spcBef>
                <a:spcPct val="20000"/>
              </a:spcBef>
              <a:buClrTx/>
              <a:buFontTx/>
              <a:buChar char="–"/>
            </a:pPr>
            <a:r>
              <a:rPr lang="en-US" sz="1600" b="0"/>
              <a:t>Orders (ex. Work, Maintenance, Service, Production, Customers….)</a:t>
            </a:r>
          </a:p>
        </p:txBody>
      </p:sp>
      <p:sp>
        <p:nvSpPr>
          <p:cNvPr id="1646597" name="Rectangle 5"/>
          <p:cNvSpPr>
            <a:spLocks noChangeArrowheads="1"/>
          </p:cNvSpPr>
          <p:nvPr/>
        </p:nvSpPr>
        <p:spPr bwMode="auto">
          <a:xfrm>
            <a:off x="6324600" y="1600200"/>
            <a:ext cx="2819400" cy="2057400"/>
          </a:xfrm>
          <a:prstGeom prst="rect">
            <a:avLst/>
          </a:prstGeom>
          <a:noFill/>
          <a:ln w="9525">
            <a:noFill/>
            <a:miter lim="800000"/>
            <a:headEnd/>
            <a:tailEnd/>
          </a:ln>
          <a:effectLst/>
        </p:spPr>
        <p:txBody>
          <a:bodyPr/>
          <a:lstStyle/>
          <a:p>
            <a:pPr marL="228600" indent="-228600" algn="l">
              <a:lnSpc>
                <a:spcPct val="130000"/>
              </a:lnSpc>
              <a:spcBef>
                <a:spcPct val="20000"/>
              </a:spcBef>
              <a:buClrTx/>
              <a:buFontTx/>
              <a:buChar char="•"/>
            </a:pPr>
            <a:r>
              <a:rPr lang="en-US" sz="1800"/>
              <a:t>Results Centric</a:t>
            </a:r>
          </a:p>
          <a:p>
            <a:pPr marL="571500" lvl="1" indent="-228600" algn="l">
              <a:lnSpc>
                <a:spcPct val="130000"/>
              </a:lnSpc>
              <a:spcBef>
                <a:spcPct val="20000"/>
              </a:spcBef>
              <a:buClrTx/>
              <a:buFontTx/>
              <a:buChar char="–"/>
            </a:pPr>
            <a:r>
              <a:rPr lang="en-US" sz="1600" b="0"/>
              <a:t>Results Segments (Customers of your products/services)</a:t>
            </a:r>
          </a:p>
        </p:txBody>
      </p:sp>
      <p:sp>
        <p:nvSpPr>
          <p:cNvPr id="1646598" name="Rectangle 6"/>
          <p:cNvSpPr>
            <a:spLocks noChangeArrowheads="1"/>
          </p:cNvSpPr>
          <p:nvPr/>
        </p:nvSpPr>
        <p:spPr bwMode="auto">
          <a:xfrm>
            <a:off x="990600" y="4648200"/>
            <a:ext cx="990600" cy="533400"/>
          </a:xfrm>
          <a:prstGeom prst="rect">
            <a:avLst/>
          </a:prstGeom>
          <a:solidFill>
            <a:srgbClr val="CCFFCC"/>
          </a:solidFill>
          <a:ln w="9525"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eaLnBrk="0" hangingPunct="0">
              <a:buClrTx/>
            </a:pPr>
            <a:r>
              <a:rPr lang="en-US" sz="2000">
                <a:solidFill>
                  <a:srgbClr val="000099"/>
                </a:solidFill>
                <a:cs typeface="Arial" charset="0"/>
              </a:rPr>
              <a:t>CC</a:t>
            </a:r>
          </a:p>
          <a:p>
            <a:pPr eaLnBrk="0" hangingPunct="0">
              <a:buClrTx/>
            </a:pPr>
            <a:r>
              <a:rPr lang="en-US" sz="1000">
                <a:solidFill>
                  <a:srgbClr val="000099"/>
                </a:solidFill>
                <a:cs typeface="Arial" charset="0"/>
              </a:rPr>
              <a:t>(ex. Dir/Div…)</a:t>
            </a:r>
          </a:p>
        </p:txBody>
      </p:sp>
      <p:sp>
        <p:nvSpPr>
          <p:cNvPr id="1646599" name="AutoShape 7"/>
          <p:cNvSpPr>
            <a:spLocks noChangeArrowheads="1"/>
          </p:cNvSpPr>
          <p:nvPr/>
        </p:nvSpPr>
        <p:spPr bwMode="auto">
          <a:xfrm>
            <a:off x="2590800" y="6096000"/>
            <a:ext cx="990600" cy="381000"/>
          </a:xfrm>
          <a:prstGeom prst="chevron">
            <a:avLst>
              <a:gd name="adj" fmla="val 50002"/>
            </a:avLst>
          </a:prstGeom>
          <a:solidFill>
            <a:schemeClr val="accent1"/>
          </a:solidFill>
          <a:ln w="9525"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eaLnBrk="0" hangingPunct="0">
              <a:buClrTx/>
            </a:pPr>
            <a:r>
              <a:rPr lang="en-US" sz="2000">
                <a:solidFill>
                  <a:srgbClr val="000099"/>
                </a:solidFill>
              </a:rPr>
              <a:t>BPR</a:t>
            </a:r>
            <a:endParaRPr lang="en-US" sz="1600">
              <a:solidFill>
                <a:srgbClr val="000099"/>
              </a:solidFill>
              <a:cs typeface="Arial" charset="0"/>
            </a:endParaRPr>
          </a:p>
        </p:txBody>
      </p:sp>
      <p:sp>
        <p:nvSpPr>
          <p:cNvPr id="1646600" name="AutoShape 8"/>
          <p:cNvSpPr>
            <a:spLocks noChangeArrowheads="1"/>
          </p:cNvSpPr>
          <p:nvPr/>
        </p:nvSpPr>
        <p:spPr bwMode="auto">
          <a:xfrm>
            <a:off x="4038600" y="4114800"/>
            <a:ext cx="914400" cy="762000"/>
          </a:xfrm>
          <a:prstGeom prst="hexagon">
            <a:avLst>
              <a:gd name="adj" fmla="val 30000"/>
              <a:gd name="vf" fmla="val 115470"/>
            </a:avLst>
          </a:prstGeom>
          <a:solidFill>
            <a:srgbClr val="FFCCFF"/>
          </a:solidFill>
          <a:ln w="9525"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eaLnBrk="0" hangingPunct="0">
              <a:buClrTx/>
            </a:pPr>
            <a:r>
              <a:rPr lang="en-US" sz="2000">
                <a:solidFill>
                  <a:srgbClr val="000099"/>
                </a:solidFill>
                <a:cs typeface="Arial" charset="0"/>
              </a:rPr>
              <a:t>PROD</a:t>
            </a:r>
          </a:p>
        </p:txBody>
      </p:sp>
      <p:sp>
        <p:nvSpPr>
          <p:cNvPr id="1646601" name="AutoShape 9"/>
          <p:cNvSpPr>
            <a:spLocks noChangeArrowheads="1"/>
          </p:cNvSpPr>
          <p:nvPr/>
        </p:nvSpPr>
        <p:spPr bwMode="auto">
          <a:xfrm>
            <a:off x="7010400" y="3200400"/>
            <a:ext cx="1219200" cy="1066800"/>
          </a:xfrm>
          <a:prstGeom prst="foldedCorner">
            <a:avLst>
              <a:gd name="adj" fmla="val 12500"/>
            </a:avLst>
          </a:prstGeom>
          <a:solidFill>
            <a:srgbClr val="DDDDDD"/>
          </a:solidFill>
          <a:ln w="9525">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lstStyle/>
          <a:p>
            <a:pPr eaLnBrk="0" hangingPunct="0">
              <a:buClrTx/>
            </a:pPr>
            <a:r>
              <a:rPr lang="en-US" sz="2000">
                <a:solidFill>
                  <a:srgbClr val="000099"/>
                </a:solidFill>
                <a:cs typeface="Arial" charset="0"/>
              </a:rPr>
              <a:t>P&amp;L</a:t>
            </a:r>
          </a:p>
        </p:txBody>
      </p:sp>
      <p:sp>
        <p:nvSpPr>
          <p:cNvPr id="1646602" name="Line 10"/>
          <p:cNvSpPr>
            <a:spLocks noChangeShapeType="1"/>
          </p:cNvSpPr>
          <p:nvPr/>
        </p:nvSpPr>
        <p:spPr bwMode="auto">
          <a:xfrm>
            <a:off x="7010400" y="3352800"/>
            <a:ext cx="1219200" cy="0"/>
          </a:xfrm>
          <a:prstGeom prst="line">
            <a:avLst/>
          </a:prstGeom>
          <a:noFill/>
          <a:ln w="19050">
            <a:solidFill>
              <a:schemeClr val="bg2"/>
            </a:solidFill>
            <a:round/>
            <a:headEnd/>
            <a:tailEnd/>
          </a:ln>
          <a:effectLst/>
        </p:spPr>
        <p:txBody>
          <a:bodyPr wrap="none" lIns="92075" tIns="46038" rIns="92075" bIns="46038" anchor="ctr"/>
          <a:lstStyle/>
          <a:p>
            <a:endParaRPr lang="en-US"/>
          </a:p>
        </p:txBody>
      </p:sp>
      <p:sp>
        <p:nvSpPr>
          <p:cNvPr id="1646603" name="Line 11"/>
          <p:cNvSpPr>
            <a:spLocks noChangeShapeType="1"/>
          </p:cNvSpPr>
          <p:nvPr/>
        </p:nvSpPr>
        <p:spPr bwMode="auto">
          <a:xfrm rot="5400000">
            <a:off x="6629400" y="3733800"/>
            <a:ext cx="1066800" cy="0"/>
          </a:xfrm>
          <a:prstGeom prst="line">
            <a:avLst/>
          </a:prstGeom>
          <a:noFill/>
          <a:ln w="19050">
            <a:solidFill>
              <a:schemeClr val="bg2"/>
            </a:solidFill>
            <a:round/>
            <a:headEnd/>
            <a:tailEnd/>
          </a:ln>
          <a:effectLst/>
        </p:spPr>
        <p:txBody>
          <a:bodyPr wrap="none" lIns="92075" tIns="46038" rIns="92075" bIns="46038" anchor="ctr"/>
          <a:lstStyle/>
          <a:p>
            <a:endParaRPr lang="en-US"/>
          </a:p>
        </p:txBody>
      </p:sp>
      <p:sp>
        <p:nvSpPr>
          <p:cNvPr id="1646604" name="AutoShape 12"/>
          <p:cNvSpPr>
            <a:spLocks noChangeArrowheads="1"/>
          </p:cNvSpPr>
          <p:nvPr/>
        </p:nvSpPr>
        <p:spPr bwMode="auto">
          <a:xfrm>
            <a:off x="1752600" y="5029200"/>
            <a:ext cx="609600" cy="609600"/>
          </a:xfrm>
          <a:prstGeom prst="diamond">
            <a:avLst/>
          </a:prstGeom>
          <a:solidFill>
            <a:srgbClr val="FFFFCC"/>
          </a:solidFill>
          <a:ln w="9525"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eaLnBrk="0" hangingPunct="0">
              <a:buClrTx/>
            </a:pPr>
            <a:r>
              <a:rPr lang="en-US" sz="2000">
                <a:solidFill>
                  <a:srgbClr val="000099"/>
                </a:solidFill>
                <a:cs typeface="Arial" charset="0"/>
              </a:rPr>
              <a:t>RP</a:t>
            </a:r>
          </a:p>
        </p:txBody>
      </p:sp>
      <p:sp>
        <p:nvSpPr>
          <p:cNvPr id="1646605" name="Oval 13"/>
          <p:cNvSpPr>
            <a:spLocks noChangeArrowheads="1"/>
          </p:cNvSpPr>
          <p:nvPr/>
        </p:nvSpPr>
        <p:spPr bwMode="auto">
          <a:xfrm>
            <a:off x="4876800" y="4724400"/>
            <a:ext cx="838200" cy="838200"/>
          </a:xfrm>
          <a:prstGeom prst="ellipse">
            <a:avLst/>
          </a:prstGeom>
          <a:solidFill>
            <a:srgbClr val="FFCCFF"/>
          </a:solidFill>
          <a:ln w="9525"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lstStyle/>
          <a:p>
            <a:pPr eaLnBrk="0" hangingPunct="0">
              <a:buClrTx/>
            </a:pPr>
            <a:r>
              <a:rPr lang="en-US" sz="2000">
                <a:solidFill>
                  <a:srgbClr val="000099"/>
                </a:solidFill>
                <a:cs typeface="Arial" charset="0"/>
              </a:rPr>
              <a:t>SERV</a:t>
            </a:r>
          </a:p>
        </p:txBody>
      </p:sp>
      <p:sp>
        <p:nvSpPr>
          <p:cNvPr id="1646606" name="AutoShape 14"/>
          <p:cNvSpPr>
            <a:spLocks noChangeArrowheads="1"/>
          </p:cNvSpPr>
          <p:nvPr/>
        </p:nvSpPr>
        <p:spPr bwMode="auto">
          <a:xfrm>
            <a:off x="4038600" y="5105400"/>
            <a:ext cx="685800" cy="762000"/>
          </a:xfrm>
          <a:prstGeom prst="flowChartDocument">
            <a:avLst/>
          </a:prstGeom>
          <a:solidFill>
            <a:srgbClr val="CCFF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buClrTx/>
            </a:pPr>
            <a:r>
              <a:rPr lang="en-US" sz="2000">
                <a:solidFill>
                  <a:schemeClr val="accent2"/>
                </a:solidFill>
              </a:rPr>
              <a:t>IO</a:t>
            </a:r>
          </a:p>
        </p:txBody>
      </p:sp>
      <p:sp>
        <p:nvSpPr>
          <p:cNvPr id="1646607" name="AutoShape 15"/>
          <p:cNvSpPr>
            <a:spLocks noChangeArrowheads="1"/>
          </p:cNvSpPr>
          <p:nvPr/>
        </p:nvSpPr>
        <p:spPr bwMode="auto">
          <a:xfrm>
            <a:off x="5105400" y="3886200"/>
            <a:ext cx="914400" cy="762000"/>
          </a:xfrm>
          <a:prstGeom prst="hexagon">
            <a:avLst>
              <a:gd name="adj" fmla="val 30000"/>
              <a:gd name="vf" fmla="val 115470"/>
            </a:avLst>
          </a:prstGeom>
          <a:solidFill>
            <a:srgbClr val="FFCCFF"/>
          </a:solidFill>
          <a:ln w="9525"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eaLnBrk="0" hangingPunct="0">
              <a:buClrTx/>
            </a:pPr>
            <a:r>
              <a:rPr lang="en-US" sz="2000">
                <a:solidFill>
                  <a:srgbClr val="000099"/>
                </a:solidFill>
                <a:cs typeface="Arial" charset="0"/>
              </a:rPr>
              <a:t>PROJ</a:t>
            </a:r>
          </a:p>
        </p:txBody>
      </p:sp>
      <p:sp>
        <p:nvSpPr>
          <p:cNvPr id="1646608" name="Rectangle 16"/>
          <p:cNvSpPr>
            <a:spLocks noChangeArrowheads="1"/>
          </p:cNvSpPr>
          <p:nvPr/>
        </p:nvSpPr>
        <p:spPr bwMode="auto">
          <a:xfrm>
            <a:off x="1209675" y="228600"/>
            <a:ext cx="6705600" cy="609600"/>
          </a:xfrm>
          <a:prstGeom prst="rect">
            <a:avLst/>
          </a:prstGeom>
          <a:noFill/>
          <a:ln w="76200" cmpd="tri" algn="ctr">
            <a:noFill/>
            <a:miter lim="800000"/>
            <a:headEnd/>
            <a:tailEnd/>
          </a:ln>
          <a:effectLst/>
        </p:spPr>
        <p:txBody>
          <a:bodyPr lIns="92075" tIns="0" rIns="92075" bIns="0">
            <a:spAutoFit/>
          </a:bodyPr>
          <a:lstStyle/>
          <a:p>
            <a:r>
              <a:rPr lang="en-US" sz="4000"/>
              <a:t>Cost Object Types </a:t>
            </a:r>
          </a:p>
        </p:txBody>
      </p:sp>
      <p:sp>
        <p:nvSpPr>
          <p:cNvPr id="1646609" name="Rectangle 17"/>
          <p:cNvSpPr>
            <a:spLocks noChangeArrowheads="1"/>
          </p:cNvSpPr>
          <p:nvPr/>
        </p:nvSpPr>
        <p:spPr bwMode="auto">
          <a:xfrm>
            <a:off x="1066800" y="5867400"/>
            <a:ext cx="1295400" cy="304800"/>
          </a:xfrm>
          <a:prstGeom prst="rect">
            <a:avLst/>
          </a:prstGeom>
          <a:solidFill>
            <a:srgbClr val="CCFFCC"/>
          </a:solidFill>
          <a:ln w="9525"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eaLnBrk="0" hangingPunct="0">
              <a:buClrTx/>
            </a:pPr>
            <a:r>
              <a:rPr lang="en-US" sz="2000">
                <a:solidFill>
                  <a:srgbClr val="000099"/>
                </a:solidFill>
                <a:cs typeface="Arial" charset="0"/>
              </a:rPr>
              <a:t>CE</a:t>
            </a:r>
            <a:endParaRPr lang="en-US" sz="1000">
              <a:solidFill>
                <a:srgbClr val="000099"/>
              </a:solidFill>
              <a:cs typeface="Arial" charset="0"/>
            </a:endParaRPr>
          </a:p>
        </p:txBody>
      </p:sp>
      <p:sp>
        <p:nvSpPr>
          <p:cNvPr id="1646610" name="Text Box 18"/>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D2L2_p8</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body" idx="1"/>
          </p:nvPr>
        </p:nvSpPr>
        <p:spPr bwMode="auto">
          <a:xfrm>
            <a:off x="609600" y="1828800"/>
            <a:ext cx="7696200" cy="4114800"/>
          </a:xfrm>
          <a:noFill/>
          <a:ln>
            <a:miter lim="800000"/>
            <a:headEnd/>
            <a:tailEnd/>
          </a:ln>
        </p:spPr>
        <p:txBody>
          <a:bodyPr vert="horz" wrap="square" lIns="91440" tIns="45720" rIns="91440" bIns="45720" numCol="1" anchor="t" anchorCtr="0" compatLnSpc="1">
            <a:prstTxWarp prst="textNoShape">
              <a:avLst/>
            </a:prstTxWarp>
          </a:bodyPr>
          <a:lstStyle/>
          <a:p>
            <a:pPr marL="566738" indent="-566738">
              <a:lnSpc>
                <a:spcPct val="80000"/>
              </a:lnSpc>
            </a:pPr>
            <a:r>
              <a:rPr lang="en-US" sz="2400"/>
              <a:t>Identification of Subject Matter Experts from each of the core business providers</a:t>
            </a:r>
          </a:p>
          <a:p>
            <a:pPr marL="566738" indent="-566738">
              <a:lnSpc>
                <a:spcPct val="80000"/>
              </a:lnSpc>
            </a:pPr>
            <a:r>
              <a:rPr lang="en-US" sz="2400"/>
              <a:t>Schedule meetings with each area’s key stakeholder(s) and SME representatives</a:t>
            </a:r>
          </a:p>
          <a:p>
            <a:pPr marL="566738" indent="-566738">
              <a:lnSpc>
                <a:spcPct val="80000"/>
              </a:lnSpc>
            </a:pPr>
            <a:r>
              <a:rPr lang="en-US" sz="2400"/>
              <a:t>Conduct Analysis workshops</a:t>
            </a:r>
          </a:p>
          <a:p>
            <a:pPr marL="566738" indent="-566738">
              <a:lnSpc>
                <a:spcPct val="80000"/>
              </a:lnSpc>
            </a:pPr>
            <a:r>
              <a:rPr lang="en-US" sz="2400"/>
              <a:t>Gather Results and Evaluate</a:t>
            </a:r>
          </a:p>
          <a:p>
            <a:pPr marL="566738" indent="-566738">
              <a:lnSpc>
                <a:spcPct val="80000"/>
              </a:lnSpc>
            </a:pPr>
            <a:r>
              <a:rPr lang="en-US" sz="2400"/>
              <a:t>Translate the business objectives, needs, and requirements into a management decision support model, i.e. the CCD</a:t>
            </a:r>
          </a:p>
          <a:p>
            <a:pPr marL="566738" indent="-566738">
              <a:lnSpc>
                <a:spcPct val="80000"/>
              </a:lnSpc>
            </a:pPr>
            <a:r>
              <a:rPr lang="en-US" sz="2400"/>
              <a:t>Feed information to system supporting management model (e.g. GFEBS)</a:t>
            </a:r>
          </a:p>
        </p:txBody>
      </p:sp>
      <p:sp>
        <p:nvSpPr>
          <p:cNvPr id="1648643" name="Rectangle 3"/>
          <p:cNvSpPr>
            <a:spLocks noChangeArrowheads="1"/>
          </p:cNvSpPr>
          <p:nvPr/>
        </p:nvSpPr>
        <p:spPr bwMode="auto">
          <a:xfrm>
            <a:off x="1209675" y="228600"/>
            <a:ext cx="6705600" cy="1219200"/>
          </a:xfrm>
          <a:prstGeom prst="rect">
            <a:avLst/>
          </a:prstGeom>
          <a:noFill/>
          <a:ln w="76200" cmpd="tri" algn="ctr">
            <a:noFill/>
            <a:miter lim="800000"/>
            <a:headEnd/>
            <a:tailEnd/>
          </a:ln>
          <a:effectLst/>
        </p:spPr>
        <p:txBody>
          <a:bodyPr lIns="92075" tIns="0" rIns="92075" bIns="0">
            <a:spAutoFit/>
          </a:bodyPr>
          <a:lstStyle/>
          <a:p>
            <a:r>
              <a:rPr lang="en-US" sz="4000"/>
              <a:t>How is the CCD Developed?</a:t>
            </a:r>
          </a:p>
        </p:txBody>
      </p:sp>
      <p:sp>
        <p:nvSpPr>
          <p:cNvPr id="1648644"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D2L2_p8</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body" idx="1"/>
          </p:nvPr>
        </p:nvSpPr>
        <p:spPr bwMode="auto">
          <a:xfrm>
            <a:off x="457200" y="1600200"/>
            <a:ext cx="7391400" cy="4114800"/>
          </a:xfrm>
          <a:noFill/>
          <a:ln>
            <a:miter lim="800000"/>
            <a:headEnd/>
            <a:tailEnd/>
          </a:ln>
        </p:spPr>
        <p:txBody>
          <a:bodyPr vert="horz" wrap="square" lIns="91440" tIns="45720" rIns="91440" bIns="45720" numCol="1" anchor="t" anchorCtr="0" compatLnSpc="1">
            <a:prstTxWarp prst="textNoShape">
              <a:avLst/>
            </a:prstTxWarp>
          </a:bodyPr>
          <a:lstStyle/>
          <a:p>
            <a:pPr marL="566738" indent="-566738"/>
            <a:r>
              <a:rPr lang="en-US" sz="2400"/>
              <a:t>Review of IMCOM stated objectives on web site and already identified products/services (CLS)</a:t>
            </a:r>
          </a:p>
          <a:p>
            <a:pPr marL="566738" indent="-566738"/>
            <a:r>
              <a:rPr lang="en-US" sz="2400"/>
              <a:t>IMCOM HQ Interviews of CLS representatives</a:t>
            </a:r>
          </a:p>
          <a:p>
            <a:pPr marL="566738" indent="-566738"/>
            <a:r>
              <a:rPr lang="en-US" sz="2400"/>
              <a:t>Select and visit bases and conduct analysis workshops [Ft. Jackson, Ft. Lewis, Ft. Polk, Aberdeen Proving Grounds]</a:t>
            </a:r>
          </a:p>
          <a:p>
            <a:pPr marL="566738" indent="-566738"/>
            <a:r>
              <a:rPr lang="en-US" sz="2400"/>
              <a:t>Gather and review org charts, TDA, etc.</a:t>
            </a:r>
          </a:p>
          <a:p>
            <a:pPr marL="566738" indent="-566738"/>
            <a:r>
              <a:rPr lang="en-US" sz="2400"/>
              <a:t>Work with Installation RM representative to collect information required</a:t>
            </a:r>
          </a:p>
          <a:p>
            <a:pPr marL="566738" indent="-566738"/>
            <a:r>
              <a:rPr lang="en-US" sz="2400"/>
              <a:t>Recognize all installations are different</a:t>
            </a:r>
          </a:p>
          <a:p>
            <a:pPr marL="566738" indent="-566738"/>
            <a:endParaRPr lang="en-US" sz="2400"/>
          </a:p>
        </p:txBody>
      </p:sp>
      <p:sp>
        <p:nvSpPr>
          <p:cNvPr id="1650691" name="Rectangle 3"/>
          <p:cNvSpPr>
            <a:spLocks noChangeArrowheads="1"/>
          </p:cNvSpPr>
          <p:nvPr/>
        </p:nvSpPr>
        <p:spPr bwMode="auto">
          <a:xfrm>
            <a:off x="1209675" y="228600"/>
            <a:ext cx="6705600" cy="1098550"/>
          </a:xfrm>
          <a:prstGeom prst="rect">
            <a:avLst/>
          </a:prstGeom>
          <a:noFill/>
          <a:ln w="76200" cmpd="tri" algn="ctr">
            <a:noFill/>
            <a:miter lim="800000"/>
            <a:headEnd/>
            <a:tailEnd/>
          </a:ln>
          <a:effectLst/>
        </p:spPr>
        <p:txBody>
          <a:bodyPr lIns="92075" tIns="0" rIns="92075" bIns="0">
            <a:spAutoFit/>
          </a:bodyPr>
          <a:lstStyle/>
          <a:p>
            <a:r>
              <a:rPr lang="en-US" sz="3600"/>
              <a:t>How is the CCD Developed for IMCOM?</a:t>
            </a:r>
          </a:p>
        </p:txBody>
      </p:sp>
      <p:sp>
        <p:nvSpPr>
          <p:cNvPr id="1650692"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D2L2_p9</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body" sz="half" idx="1"/>
          </p:nvPr>
        </p:nvSpPr>
        <p:spPr bwMode="auto">
          <a:xfrm>
            <a:off x="523875" y="1371600"/>
            <a:ext cx="3581400" cy="1905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600" b="1"/>
              <a:t>Inputs into the Analysis</a:t>
            </a:r>
          </a:p>
          <a:p>
            <a:pPr lvl="1">
              <a:lnSpc>
                <a:spcPct val="80000"/>
              </a:lnSpc>
            </a:pPr>
            <a:r>
              <a:rPr lang="en-US" sz="1600"/>
              <a:t>Organizational Structure</a:t>
            </a:r>
          </a:p>
          <a:p>
            <a:pPr lvl="1">
              <a:lnSpc>
                <a:spcPct val="80000"/>
              </a:lnSpc>
            </a:pPr>
            <a:r>
              <a:rPr lang="en-US" sz="1600"/>
              <a:t>List of Locations</a:t>
            </a:r>
          </a:p>
          <a:p>
            <a:pPr lvl="1">
              <a:lnSpc>
                <a:spcPct val="80000"/>
              </a:lnSpc>
            </a:pPr>
            <a:r>
              <a:rPr lang="en-US" sz="1600"/>
              <a:t>List of Data Feeds and Input</a:t>
            </a:r>
          </a:p>
          <a:p>
            <a:pPr lvl="1">
              <a:lnSpc>
                <a:spcPct val="80000"/>
              </a:lnSpc>
            </a:pPr>
            <a:r>
              <a:rPr lang="en-US" sz="1600"/>
              <a:t>List of Operational Systems</a:t>
            </a:r>
          </a:p>
          <a:p>
            <a:pPr lvl="1">
              <a:lnSpc>
                <a:spcPct val="80000"/>
              </a:lnSpc>
            </a:pPr>
            <a:r>
              <a:rPr lang="en-US" sz="1600"/>
              <a:t>Current Cost Reports</a:t>
            </a:r>
          </a:p>
        </p:txBody>
      </p:sp>
      <p:sp>
        <p:nvSpPr>
          <p:cNvPr id="1652739" name="Rectangle 3"/>
          <p:cNvSpPr>
            <a:spLocks noGrp="1" noChangeArrowheads="1"/>
          </p:cNvSpPr>
          <p:nvPr>
            <p:ph type="body" sz="half" idx="2"/>
          </p:nvPr>
        </p:nvSpPr>
        <p:spPr bwMode="auto">
          <a:xfrm>
            <a:off x="4562475" y="1347788"/>
            <a:ext cx="3438525" cy="33004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228600" indent="-228600">
              <a:lnSpc>
                <a:spcPct val="80000"/>
              </a:lnSpc>
            </a:pPr>
            <a:r>
              <a:rPr lang="en-US" sz="1600" b="1"/>
              <a:t>Analysis Outputs</a:t>
            </a:r>
          </a:p>
          <a:p>
            <a:pPr marL="571500" lvl="1" indent="-228600">
              <a:lnSpc>
                <a:spcPct val="80000"/>
              </a:lnSpc>
            </a:pPr>
            <a:r>
              <a:rPr lang="en-US" sz="1600"/>
              <a:t>Organization</a:t>
            </a:r>
          </a:p>
          <a:p>
            <a:pPr marL="914400" lvl="2">
              <a:lnSpc>
                <a:spcPct val="80000"/>
              </a:lnSpc>
            </a:pPr>
            <a:r>
              <a:rPr lang="en-US" sz="1600"/>
              <a:t>Revamp Org Structure</a:t>
            </a:r>
          </a:p>
          <a:p>
            <a:pPr marL="914400" lvl="2">
              <a:lnSpc>
                <a:spcPct val="80000"/>
              </a:lnSpc>
            </a:pPr>
            <a:r>
              <a:rPr lang="en-US" sz="1600"/>
              <a:t>Conceptual Design</a:t>
            </a:r>
          </a:p>
          <a:p>
            <a:pPr marL="571500" lvl="1" indent="-228600">
              <a:lnSpc>
                <a:spcPct val="80000"/>
              </a:lnSpc>
            </a:pPr>
            <a:r>
              <a:rPr lang="en-US" sz="1600"/>
              <a:t>Process</a:t>
            </a:r>
          </a:p>
          <a:p>
            <a:pPr marL="914400" lvl="2">
              <a:lnSpc>
                <a:spcPct val="80000"/>
              </a:lnSpc>
            </a:pPr>
            <a:r>
              <a:rPr lang="en-US" sz="1600"/>
              <a:t>Organizational Business Process</a:t>
            </a:r>
          </a:p>
          <a:p>
            <a:pPr marL="914400" lvl="2">
              <a:lnSpc>
                <a:spcPct val="80000"/>
              </a:lnSpc>
            </a:pPr>
            <a:r>
              <a:rPr lang="en-US" sz="1600"/>
              <a:t>Management Accounting Processes</a:t>
            </a:r>
          </a:p>
          <a:p>
            <a:pPr marL="571500" lvl="1" indent="-228600">
              <a:lnSpc>
                <a:spcPct val="80000"/>
              </a:lnSpc>
            </a:pPr>
            <a:r>
              <a:rPr lang="en-US" sz="1600"/>
              <a:t>Technology</a:t>
            </a:r>
          </a:p>
          <a:p>
            <a:pPr marL="914400" lvl="2">
              <a:lnSpc>
                <a:spcPct val="80000"/>
              </a:lnSpc>
            </a:pPr>
            <a:r>
              <a:rPr lang="en-US" sz="1600"/>
              <a:t>Interface Inventory</a:t>
            </a:r>
          </a:p>
          <a:p>
            <a:pPr marL="914400" lvl="2">
              <a:lnSpc>
                <a:spcPct val="80000"/>
              </a:lnSpc>
            </a:pPr>
            <a:r>
              <a:rPr lang="en-US" sz="1600"/>
              <a:t>Reports and Forms</a:t>
            </a:r>
          </a:p>
          <a:p>
            <a:pPr marL="914400" lvl="2">
              <a:lnSpc>
                <a:spcPct val="80000"/>
              </a:lnSpc>
            </a:pPr>
            <a:r>
              <a:rPr lang="en-US" sz="1600"/>
              <a:t>Customizations</a:t>
            </a:r>
          </a:p>
          <a:p>
            <a:pPr marL="914400" lvl="2">
              <a:lnSpc>
                <a:spcPct val="80000"/>
              </a:lnSpc>
            </a:pPr>
            <a:endParaRPr lang="en-US" sz="1600"/>
          </a:p>
        </p:txBody>
      </p:sp>
      <p:graphicFrame>
        <p:nvGraphicFramePr>
          <p:cNvPr id="1652740" name="Object 4"/>
          <p:cNvGraphicFramePr>
            <a:graphicFrameLocks noChangeAspect="1"/>
          </p:cNvGraphicFramePr>
          <p:nvPr/>
        </p:nvGraphicFramePr>
        <p:xfrm>
          <a:off x="152400" y="3581400"/>
          <a:ext cx="6934200" cy="3154363"/>
        </p:xfrm>
        <a:graphic>
          <a:graphicData uri="http://schemas.openxmlformats.org/presentationml/2006/ole">
            <mc:AlternateContent xmlns:mc="http://schemas.openxmlformats.org/markup-compatibility/2006">
              <mc:Choice xmlns:v="urn:schemas-microsoft-com:vml" Requires="v">
                <p:oleObj spid="_x0000_s1652741" name="Visio" r:id="rId4" imgW="10087094" imgH="4600575" progId="Visio.Drawing.11">
                  <p:embed/>
                </p:oleObj>
              </mc:Choice>
              <mc:Fallback>
                <p:oleObj name="Visio" r:id="rId4" imgW="10087094" imgH="4600575"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581400"/>
                        <a:ext cx="6934200" cy="315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2741" name="Rectangle 5"/>
          <p:cNvSpPr>
            <a:spLocks noChangeArrowheads="1"/>
          </p:cNvSpPr>
          <p:nvPr/>
        </p:nvSpPr>
        <p:spPr bwMode="auto">
          <a:xfrm>
            <a:off x="1209675" y="228600"/>
            <a:ext cx="6705600" cy="609600"/>
          </a:xfrm>
          <a:prstGeom prst="rect">
            <a:avLst/>
          </a:prstGeom>
          <a:noFill/>
          <a:ln w="76200" cmpd="tri" algn="ctr">
            <a:noFill/>
            <a:miter lim="800000"/>
            <a:headEnd/>
            <a:tailEnd/>
          </a:ln>
          <a:effectLst/>
        </p:spPr>
        <p:txBody>
          <a:bodyPr lIns="92075" tIns="0" rIns="92075" bIns="0">
            <a:spAutoFit/>
          </a:bodyPr>
          <a:lstStyle/>
          <a:p>
            <a:r>
              <a:rPr lang="en-US" sz="4000"/>
              <a:t>Analysis Workshops</a:t>
            </a:r>
          </a:p>
        </p:txBody>
      </p:sp>
      <p:sp>
        <p:nvSpPr>
          <p:cNvPr id="1652742" name="Text Box 6"/>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D2L2_p10</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ChangeArrowheads="1"/>
          </p:cNvSpPr>
          <p:nvPr/>
        </p:nvSpPr>
        <p:spPr bwMode="auto">
          <a:xfrm>
            <a:off x="792163" y="2189163"/>
            <a:ext cx="7285037" cy="519112"/>
          </a:xfrm>
          <a:prstGeom prst="rect">
            <a:avLst/>
          </a:prstGeom>
          <a:noFill/>
          <a:ln w="9525" algn="ctr">
            <a:noFill/>
            <a:miter lim="800000"/>
            <a:headEnd/>
            <a:tailEnd/>
          </a:ln>
          <a:effectLst/>
        </p:spPr>
        <p:txBody>
          <a:bodyPr>
            <a:spAutoFit/>
          </a:bodyPr>
          <a:lstStyle/>
          <a:p>
            <a:pPr algn="l">
              <a:buClrTx/>
            </a:pPr>
            <a:r>
              <a:rPr lang="en-US" sz="2800" b="0">
                <a:solidFill>
                  <a:schemeClr val="tx2"/>
                </a:solidFill>
              </a:rPr>
              <a:t> </a:t>
            </a:r>
          </a:p>
        </p:txBody>
      </p:sp>
      <p:sp>
        <p:nvSpPr>
          <p:cNvPr id="1654787" name="Rectangle 3"/>
          <p:cNvSpPr>
            <a:spLocks noChangeArrowheads="1"/>
          </p:cNvSpPr>
          <p:nvPr/>
        </p:nvSpPr>
        <p:spPr bwMode="auto">
          <a:xfrm>
            <a:off x="1741488" y="3390900"/>
            <a:ext cx="1016000" cy="781050"/>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1000">
              <a:cs typeface="Times New Roman" pitchFamily="18" charset="0"/>
            </a:endParaRPr>
          </a:p>
          <a:p>
            <a:pPr eaLnBrk="0" hangingPunct="0">
              <a:spcAft>
                <a:spcPts val="200"/>
              </a:spcAft>
              <a:buFont typeface="Monotype Sorts" pitchFamily="2" charset="2"/>
              <a:buNone/>
            </a:pPr>
            <a:r>
              <a:rPr lang="en-US" sz="1000">
                <a:cs typeface="Times New Roman" pitchFamily="18" charset="0"/>
              </a:rPr>
              <a:t>Central Issue facility</a:t>
            </a:r>
          </a:p>
        </p:txBody>
      </p:sp>
      <p:grpSp>
        <p:nvGrpSpPr>
          <p:cNvPr id="1654788" name="Group 4"/>
          <p:cNvGrpSpPr>
            <a:grpSpLocks/>
          </p:cNvGrpSpPr>
          <p:nvPr/>
        </p:nvGrpSpPr>
        <p:grpSpPr bwMode="auto">
          <a:xfrm>
            <a:off x="2543175" y="3963988"/>
            <a:ext cx="657225" cy="592137"/>
            <a:chOff x="802" y="1696"/>
            <a:chExt cx="523" cy="556"/>
          </a:xfrm>
        </p:grpSpPr>
        <p:sp>
          <p:nvSpPr>
            <p:cNvPr id="1654789" name="Freeform 5"/>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54790" name="Text Box 6"/>
            <p:cNvSpPr txBox="1">
              <a:spLocks noChangeArrowheads="1"/>
            </p:cNvSpPr>
            <p:nvPr/>
          </p:nvSpPr>
          <p:spPr bwMode="blackWhite">
            <a:xfrm>
              <a:off x="906" y="1830"/>
              <a:ext cx="323"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CIV</a:t>
              </a:r>
            </a:p>
            <a:p>
              <a:pPr marL="342900" indent="-342900" eaLnBrk="0" hangingPunct="0">
                <a:spcAft>
                  <a:spcPts val="200"/>
                </a:spcAft>
                <a:buFont typeface="Monotype Sorts" pitchFamily="2" charset="2"/>
                <a:buNone/>
              </a:pPr>
              <a:r>
                <a:rPr lang="en-US" sz="900">
                  <a:cs typeface="Times New Roman" pitchFamily="18" charset="0"/>
                </a:rPr>
                <a:t>HR </a:t>
              </a:r>
              <a:endParaRPr lang="en-US" sz="900">
                <a:solidFill>
                  <a:srgbClr val="000000"/>
                </a:solidFill>
                <a:cs typeface="Times New Roman" pitchFamily="18" charset="0"/>
              </a:endParaRPr>
            </a:p>
          </p:txBody>
        </p:sp>
      </p:grpSp>
      <p:sp>
        <p:nvSpPr>
          <p:cNvPr id="1654791" name="Rectangle 7"/>
          <p:cNvSpPr>
            <a:spLocks noChangeArrowheads="1"/>
          </p:cNvSpPr>
          <p:nvPr/>
        </p:nvSpPr>
        <p:spPr bwMode="blackWhite">
          <a:xfrm>
            <a:off x="1477963" y="3081338"/>
            <a:ext cx="1824037" cy="244475"/>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Cost Center/Resource Pool</a:t>
            </a:r>
          </a:p>
        </p:txBody>
      </p:sp>
      <p:grpSp>
        <p:nvGrpSpPr>
          <p:cNvPr id="1654792" name="Group 8"/>
          <p:cNvGrpSpPr>
            <a:grpSpLocks/>
          </p:cNvGrpSpPr>
          <p:nvPr/>
        </p:nvGrpSpPr>
        <p:grpSpPr bwMode="auto">
          <a:xfrm>
            <a:off x="2543175" y="4738688"/>
            <a:ext cx="657225" cy="592137"/>
            <a:chOff x="802" y="1696"/>
            <a:chExt cx="523" cy="556"/>
          </a:xfrm>
        </p:grpSpPr>
        <p:sp>
          <p:nvSpPr>
            <p:cNvPr id="1654793" name="Freeform 9"/>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54794" name="Text Box 10"/>
            <p:cNvSpPr txBox="1">
              <a:spLocks noChangeArrowheads="1"/>
            </p:cNvSpPr>
            <p:nvPr/>
          </p:nvSpPr>
          <p:spPr bwMode="blackWhite">
            <a:xfrm>
              <a:off x="888" y="1830"/>
              <a:ext cx="359"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CNT</a:t>
              </a:r>
            </a:p>
            <a:p>
              <a:pPr marL="342900" indent="-342900" eaLnBrk="0" hangingPunct="0">
                <a:spcAft>
                  <a:spcPts val="200"/>
                </a:spcAft>
                <a:buFont typeface="Monotype Sorts" pitchFamily="2" charset="2"/>
                <a:buNone/>
              </a:pPr>
              <a:r>
                <a:rPr lang="en-US" sz="900">
                  <a:cs typeface="Times New Roman" pitchFamily="18" charset="0"/>
                </a:rPr>
                <a:t>HR</a:t>
              </a:r>
              <a:endParaRPr lang="en-US" sz="900">
                <a:solidFill>
                  <a:srgbClr val="000000"/>
                </a:solidFill>
                <a:cs typeface="Times New Roman" pitchFamily="18" charset="0"/>
              </a:endParaRPr>
            </a:p>
          </p:txBody>
        </p:sp>
      </p:grpSp>
      <p:sp>
        <p:nvSpPr>
          <p:cNvPr id="1654795" name="Rectangle 11"/>
          <p:cNvSpPr>
            <a:spLocks noChangeArrowheads="1"/>
          </p:cNvSpPr>
          <p:nvPr/>
        </p:nvSpPr>
        <p:spPr bwMode="auto">
          <a:xfrm>
            <a:off x="1816100" y="4313238"/>
            <a:ext cx="638175" cy="3302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Civilian </a:t>
            </a:r>
          </a:p>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Employees </a:t>
            </a:r>
            <a:endParaRPr lang="en-US" sz="900" b="0">
              <a:cs typeface="Times New Roman" pitchFamily="18" charset="0"/>
            </a:endParaRPr>
          </a:p>
        </p:txBody>
      </p:sp>
      <p:sp>
        <p:nvSpPr>
          <p:cNvPr id="1654796" name="Rectangle 12"/>
          <p:cNvSpPr>
            <a:spLocks noChangeArrowheads="1"/>
          </p:cNvSpPr>
          <p:nvPr/>
        </p:nvSpPr>
        <p:spPr bwMode="auto">
          <a:xfrm>
            <a:off x="1781175" y="5040313"/>
            <a:ext cx="684213" cy="1524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Contractors </a:t>
            </a:r>
            <a:endParaRPr lang="en-US" sz="900" b="0">
              <a:cs typeface="Times New Roman" pitchFamily="18" charset="0"/>
            </a:endParaRPr>
          </a:p>
        </p:txBody>
      </p:sp>
      <p:sp>
        <p:nvSpPr>
          <p:cNvPr id="1654797" name="Oval 13"/>
          <p:cNvSpPr>
            <a:spLocks noChangeArrowheads="1"/>
          </p:cNvSpPr>
          <p:nvPr/>
        </p:nvSpPr>
        <p:spPr bwMode="blackWhite">
          <a:xfrm>
            <a:off x="468313" y="3140075"/>
            <a:ext cx="746125" cy="688975"/>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a:cs typeface="Times New Roman" pitchFamily="18" charset="0"/>
              </a:rPr>
              <a:t>Military </a:t>
            </a:r>
          </a:p>
          <a:p>
            <a:pPr marL="342900" indent="-342900" eaLnBrk="0" hangingPunct="0">
              <a:spcAft>
                <a:spcPts val="200"/>
              </a:spcAft>
              <a:buFont typeface="Monotype Sorts" pitchFamily="2" charset="2"/>
              <a:buNone/>
            </a:pPr>
            <a:r>
              <a:rPr lang="en-US" sz="900">
                <a:cs typeface="Times New Roman" pitchFamily="18" charset="0"/>
              </a:rPr>
              <a:t>Labor</a:t>
            </a:r>
          </a:p>
        </p:txBody>
      </p:sp>
      <p:cxnSp>
        <p:nvCxnSpPr>
          <p:cNvPr id="1654798" name="AutoShape 14"/>
          <p:cNvCxnSpPr>
            <a:cxnSpLocks noChangeShapeType="1"/>
            <a:stCxn id="1654797" idx="6"/>
            <a:endCxn id="1654787" idx="1"/>
          </p:cNvCxnSpPr>
          <p:nvPr/>
        </p:nvCxnSpPr>
        <p:spPr bwMode="blackWhite">
          <a:xfrm>
            <a:off x="1214438" y="3484563"/>
            <a:ext cx="527050" cy="296862"/>
          </a:xfrm>
          <a:prstGeom prst="curvedConnector3">
            <a:avLst>
              <a:gd name="adj1" fmla="val 50000"/>
            </a:avLst>
          </a:prstGeom>
          <a:noFill/>
          <a:ln w="12700">
            <a:solidFill>
              <a:schemeClr val="tx1"/>
            </a:solidFill>
            <a:round/>
            <a:headEnd/>
            <a:tailEnd type="triangle" w="med" len="med"/>
          </a:ln>
          <a:effectLst/>
        </p:spPr>
      </p:cxnSp>
      <p:sp>
        <p:nvSpPr>
          <p:cNvPr id="1654799" name="Oval 15"/>
          <p:cNvSpPr>
            <a:spLocks noChangeArrowheads="1"/>
          </p:cNvSpPr>
          <p:nvPr/>
        </p:nvSpPr>
        <p:spPr bwMode="blackWhite">
          <a:xfrm>
            <a:off x="457200" y="3970338"/>
            <a:ext cx="757238" cy="700087"/>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a:cs typeface="Times New Roman" pitchFamily="18" charset="0"/>
              </a:rPr>
              <a:t>Depreciation</a:t>
            </a:r>
          </a:p>
        </p:txBody>
      </p:sp>
      <p:cxnSp>
        <p:nvCxnSpPr>
          <p:cNvPr id="1654800" name="AutoShape 16"/>
          <p:cNvCxnSpPr>
            <a:cxnSpLocks noChangeShapeType="1"/>
            <a:stCxn id="1654799" idx="6"/>
            <a:endCxn id="1654787" idx="1"/>
          </p:cNvCxnSpPr>
          <p:nvPr/>
        </p:nvCxnSpPr>
        <p:spPr bwMode="blackWhite">
          <a:xfrm flipV="1">
            <a:off x="1214438" y="3781425"/>
            <a:ext cx="527050" cy="539750"/>
          </a:xfrm>
          <a:prstGeom prst="curvedConnector3">
            <a:avLst>
              <a:gd name="adj1" fmla="val 49699"/>
            </a:avLst>
          </a:prstGeom>
          <a:noFill/>
          <a:ln w="12700">
            <a:solidFill>
              <a:schemeClr val="tx1"/>
            </a:solidFill>
            <a:round/>
            <a:headEnd/>
            <a:tailEnd type="triangle" w="med" len="med"/>
          </a:ln>
          <a:effectLst/>
        </p:spPr>
      </p:cxnSp>
      <p:sp>
        <p:nvSpPr>
          <p:cNvPr id="1654801" name="Rectangle 17"/>
          <p:cNvSpPr>
            <a:spLocks noChangeArrowheads="1"/>
          </p:cNvSpPr>
          <p:nvPr/>
        </p:nvSpPr>
        <p:spPr bwMode="auto">
          <a:xfrm>
            <a:off x="1727200" y="1857375"/>
            <a:ext cx="1069975" cy="77470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000">
                <a:solidFill>
                  <a:schemeClr val="tx2"/>
                </a:solidFill>
              </a:rPr>
              <a:t>Director of </a:t>
            </a:r>
          </a:p>
          <a:p>
            <a:pPr>
              <a:buClrTx/>
            </a:pPr>
            <a:r>
              <a:rPr lang="en-US" sz="1000">
                <a:solidFill>
                  <a:schemeClr val="tx2"/>
                </a:solidFill>
              </a:rPr>
              <a:t>Logistics)</a:t>
            </a:r>
          </a:p>
        </p:txBody>
      </p:sp>
      <p:cxnSp>
        <p:nvCxnSpPr>
          <p:cNvPr id="1654802" name="AutoShape 18"/>
          <p:cNvCxnSpPr>
            <a:cxnSpLocks noChangeShapeType="1"/>
            <a:stCxn id="1654801" idx="1"/>
            <a:endCxn id="1654787" idx="1"/>
          </p:cNvCxnSpPr>
          <p:nvPr/>
        </p:nvCxnSpPr>
        <p:spPr bwMode="auto">
          <a:xfrm rot="10800000" flipH="1" flipV="1">
            <a:off x="1727200" y="2244725"/>
            <a:ext cx="14288" cy="1536700"/>
          </a:xfrm>
          <a:prstGeom prst="curvedConnector3">
            <a:avLst>
              <a:gd name="adj1" fmla="val -1600000"/>
            </a:avLst>
          </a:prstGeom>
          <a:noFill/>
          <a:ln w="28575">
            <a:solidFill>
              <a:srgbClr val="800000"/>
            </a:solidFill>
            <a:round/>
            <a:headEnd/>
            <a:tailEnd type="triangle" w="med" len="med"/>
          </a:ln>
          <a:effectLst/>
        </p:spPr>
      </p:cxnSp>
      <p:grpSp>
        <p:nvGrpSpPr>
          <p:cNvPr id="1654803" name="Group 19"/>
          <p:cNvGrpSpPr>
            <a:grpSpLocks/>
          </p:cNvGrpSpPr>
          <p:nvPr/>
        </p:nvGrpSpPr>
        <p:grpSpPr bwMode="auto">
          <a:xfrm>
            <a:off x="2528888" y="5508625"/>
            <a:ext cx="657225" cy="590550"/>
            <a:chOff x="802" y="1696"/>
            <a:chExt cx="523" cy="556"/>
          </a:xfrm>
        </p:grpSpPr>
        <p:sp>
          <p:nvSpPr>
            <p:cNvPr id="1654804" name="Freeform 20"/>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54805" name="Text Box 21"/>
            <p:cNvSpPr txBox="1">
              <a:spLocks noChangeArrowheads="1"/>
            </p:cNvSpPr>
            <p:nvPr/>
          </p:nvSpPr>
          <p:spPr bwMode="blackWhite">
            <a:xfrm>
              <a:off x="890" y="1828"/>
              <a:ext cx="354"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a:cs typeface="Times New Roman" pitchFamily="18" charset="0"/>
                </a:rPr>
                <a:t> MIL </a:t>
              </a:r>
            </a:p>
            <a:p>
              <a:pPr marL="342900" indent="-342900" eaLnBrk="0" hangingPunct="0">
                <a:spcAft>
                  <a:spcPts val="200"/>
                </a:spcAft>
                <a:buFont typeface="Monotype Sorts" pitchFamily="2" charset="2"/>
                <a:buNone/>
              </a:pPr>
              <a:r>
                <a:rPr lang="en-US" sz="900">
                  <a:cs typeface="Times New Roman" pitchFamily="18" charset="0"/>
                </a:rPr>
                <a:t>HR </a:t>
              </a:r>
              <a:endParaRPr lang="en-US" sz="900">
                <a:solidFill>
                  <a:srgbClr val="000000"/>
                </a:solidFill>
                <a:cs typeface="Times New Roman" pitchFamily="18" charset="0"/>
              </a:endParaRPr>
            </a:p>
          </p:txBody>
        </p:sp>
      </p:grpSp>
      <p:sp>
        <p:nvSpPr>
          <p:cNvPr id="1654806" name="Text Box 22"/>
          <p:cNvSpPr txBox="1">
            <a:spLocks noChangeArrowheads="1"/>
          </p:cNvSpPr>
          <p:nvPr/>
        </p:nvSpPr>
        <p:spPr bwMode="auto">
          <a:xfrm>
            <a:off x="1270000" y="1016000"/>
            <a:ext cx="1708150" cy="641350"/>
          </a:xfrm>
          <a:prstGeom prst="rect">
            <a:avLst/>
          </a:prstGeom>
          <a:noFill/>
          <a:ln w="9525" algn="ctr">
            <a:noFill/>
            <a:miter lim="800000"/>
            <a:headEnd/>
            <a:tailEnd/>
          </a:ln>
          <a:effectLst/>
        </p:spPr>
        <p:txBody>
          <a:bodyPr wrap="none">
            <a:spAutoFit/>
          </a:bodyPr>
          <a:lstStyle/>
          <a:p>
            <a:pPr>
              <a:buClrTx/>
            </a:pPr>
            <a:r>
              <a:rPr lang="en-US" sz="1800">
                <a:solidFill>
                  <a:srgbClr val="006600"/>
                </a:solidFill>
                <a:effectLst>
                  <a:outerShdw blurRad="38100" dist="38100" dir="2700000" algn="tl">
                    <a:srgbClr val="C0C0C0"/>
                  </a:outerShdw>
                </a:effectLst>
              </a:rPr>
              <a:t>Full Cost </a:t>
            </a:r>
          </a:p>
          <a:p>
            <a:pPr>
              <a:buClrTx/>
            </a:pPr>
            <a:r>
              <a:rPr lang="en-US" sz="1800">
                <a:solidFill>
                  <a:srgbClr val="006600"/>
                </a:solidFill>
                <a:effectLst>
                  <a:outerShdw blurRad="38100" dist="38100" dir="2700000" algn="tl">
                    <a:srgbClr val="C0C0C0"/>
                  </a:outerShdw>
                </a:effectLst>
              </a:rPr>
              <a:t>Organizations</a:t>
            </a:r>
          </a:p>
        </p:txBody>
      </p:sp>
      <p:grpSp>
        <p:nvGrpSpPr>
          <p:cNvPr id="1654807" name="Group 23"/>
          <p:cNvGrpSpPr>
            <a:grpSpLocks/>
          </p:cNvGrpSpPr>
          <p:nvPr/>
        </p:nvGrpSpPr>
        <p:grpSpPr bwMode="auto">
          <a:xfrm>
            <a:off x="3538538" y="990600"/>
            <a:ext cx="2100262" cy="5105400"/>
            <a:chOff x="2277" y="768"/>
            <a:chExt cx="1423" cy="3306"/>
          </a:xfrm>
        </p:grpSpPr>
        <p:sp>
          <p:nvSpPr>
            <p:cNvPr id="1654808" name="AutoShape 24"/>
            <p:cNvSpPr>
              <a:spLocks noChangeArrowheads="1"/>
            </p:cNvSpPr>
            <p:nvPr/>
          </p:nvSpPr>
          <p:spPr bwMode="blackWhite">
            <a:xfrm>
              <a:off x="2455" y="156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SSPA</a:t>
              </a:r>
              <a:r>
                <a:rPr lang="en-US" sz="1000" b="0">
                  <a:solidFill>
                    <a:srgbClr val="000000"/>
                  </a:solidFill>
                  <a:cs typeface="Times New Roman" pitchFamily="18" charset="0"/>
                </a:rPr>
                <a:t>:  </a:t>
              </a:r>
              <a:r>
                <a:rPr lang="en-US" sz="900" b="0">
                  <a:solidFill>
                    <a:srgbClr val="000000"/>
                  </a:solidFill>
                  <a:cs typeface="Times New Roman" pitchFamily="18" charset="0"/>
                </a:rPr>
                <a:t>Manage</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OCIE Inventory</a:t>
              </a: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54809" name="AutoShape 25"/>
            <p:cNvSpPr>
              <a:spLocks noChangeArrowheads="1"/>
            </p:cNvSpPr>
            <p:nvPr/>
          </p:nvSpPr>
          <p:spPr bwMode="blackWhite">
            <a:xfrm>
              <a:off x="2462" y="199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SSPB:</a:t>
              </a:r>
              <a:r>
                <a:rPr lang="en-US" sz="1000" b="0">
                  <a:solidFill>
                    <a:srgbClr val="000000"/>
                  </a:solidFill>
                  <a:cs typeface="Times New Roman" pitchFamily="18" charset="0"/>
                </a:rPr>
                <a:t>  </a:t>
              </a:r>
              <a:r>
                <a:rPr lang="en-US" sz="900" b="0">
                  <a:solidFill>
                    <a:srgbClr val="000000"/>
                  </a:solidFill>
                  <a:cs typeface="Times New Roman" pitchFamily="18" charset="0"/>
                </a:rPr>
                <a:t>Issue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OCIE to Soldier</a:t>
              </a:r>
            </a:p>
            <a:p>
              <a:pPr marL="342900" indent="-342900" eaLnBrk="0" hangingPunct="0">
                <a:lnSpc>
                  <a:spcPct val="85000"/>
                </a:lnSpc>
                <a:spcAft>
                  <a:spcPts val="200"/>
                </a:spcAft>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54810" name="AutoShape 26"/>
            <p:cNvSpPr>
              <a:spLocks noChangeArrowheads="1"/>
            </p:cNvSpPr>
            <p:nvPr/>
          </p:nvSpPr>
          <p:spPr bwMode="blackWhite">
            <a:xfrm>
              <a:off x="2469" y="241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SSPC:</a:t>
              </a:r>
              <a:r>
                <a:rPr lang="en-US" sz="1000" b="0">
                  <a:solidFill>
                    <a:srgbClr val="000000"/>
                  </a:solidFill>
                  <a:cs typeface="Times New Roman" pitchFamily="18" charset="0"/>
                </a:rPr>
                <a:t>  </a:t>
              </a:r>
              <a:r>
                <a:rPr lang="en-US" sz="900" b="0">
                  <a:solidFill>
                    <a:srgbClr val="000000"/>
                  </a:solidFill>
                  <a:cs typeface="Times New Roman" pitchFamily="18" charset="0"/>
                </a:rPr>
                <a:t>Issue  </a:t>
              </a:r>
            </a:p>
            <a:p>
              <a:pPr marL="342900" indent="-342900" eaLnBrk="0" hangingPunct="0">
                <a:lnSpc>
                  <a:spcPct val="85000"/>
                </a:lnSpc>
                <a:buFont typeface="Monotype Sorts" pitchFamily="2" charset="2"/>
                <a:buNone/>
              </a:pPr>
              <a:r>
                <a:rPr lang="en-US" sz="900" b="0">
                  <a:solidFill>
                    <a:srgbClr val="000000"/>
                  </a:solidFill>
                  <a:cs typeface="Times New Roman" pitchFamily="18" charset="0"/>
                </a:rPr>
                <a:t>           Clothing to Initial </a:t>
              </a:r>
            </a:p>
            <a:p>
              <a:pPr marL="342900" indent="-342900" eaLnBrk="0" hangingPunct="0">
                <a:lnSpc>
                  <a:spcPct val="85000"/>
                </a:lnSpc>
                <a:buFont typeface="Monotype Sorts" pitchFamily="2" charset="2"/>
                <a:buNone/>
              </a:pPr>
              <a:r>
                <a:rPr lang="en-US" sz="900" b="0">
                  <a:solidFill>
                    <a:srgbClr val="000000"/>
                  </a:solidFill>
                  <a:cs typeface="Times New Roman" pitchFamily="18" charset="0"/>
                </a:rPr>
                <a:t>          Training Soldier</a:t>
              </a:r>
            </a:p>
            <a:p>
              <a:pPr marL="342900" indent="-342900" eaLnBrk="0" hangingPunct="0">
                <a:lnSpc>
                  <a:spcPct val="85000"/>
                </a:lnSpc>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54811" name="AutoShape 27"/>
            <p:cNvSpPr>
              <a:spLocks noChangeArrowheads="1"/>
            </p:cNvSpPr>
            <p:nvPr/>
          </p:nvSpPr>
          <p:spPr bwMode="blackWhite">
            <a:xfrm>
              <a:off x="2462" y="284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SSPD:</a:t>
              </a:r>
              <a:r>
                <a:rPr lang="en-US" sz="1000" b="0">
                  <a:solidFill>
                    <a:srgbClr val="000000"/>
                  </a:solidFill>
                  <a:cs typeface="Times New Roman" pitchFamily="18" charset="0"/>
                </a:rPr>
                <a:t>  </a:t>
              </a:r>
              <a:r>
                <a:rPr lang="en-US" sz="900" b="0">
                  <a:solidFill>
                    <a:srgbClr val="000000"/>
                  </a:solidFill>
                  <a:cs typeface="Times New Roman" pitchFamily="18" charset="0"/>
                </a:rPr>
                <a:t>Accept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OCI Turn-Ins</a:t>
              </a:r>
            </a:p>
            <a:p>
              <a:pPr marL="342900" indent="-342900" eaLnBrk="0" hangingPunct="0">
                <a:lnSpc>
                  <a:spcPct val="85000"/>
                </a:lnSpc>
                <a:spcAft>
                  <a:spcPts val="200"/>
                </a:spcAft>
                <a:buFont typeface="Monotype Sorts" pitchFamily="2" charset="2"/>
                <a:buNone/>
              </a:pPr>
              <a:endParaRPr lang="en-US" sz="900" b="0">
                <a:cs typeface="Times New Roman" pitchFamily="18" charset="0"/>
              </a:endParaRPr>
            </a:p>
            <a:p>
              <a:pPr marL="342900" indent="-342900" eaLnBrk="0" hangingPunct="0">
                <a:spcAft>
                  <a:spcPts val="200"/>
                </a:spcAft>
                <a:buFont typeface="Monotype Sorts" pitchFamily="2" charset="2"/>
                <a:buNone/>
              </a:pPr>
              <a:endParaRPr lang="en-US" sz="900" b="0">
                <a:cs typeface="Times New Roman" pitchFamily="18" charset="0"/>
              </a:endParaRPr>
            </a:p>
          </p:txBody>
        </p:sp>
        <p:sp>
          <p:nvSpPr>
            <p:cNvPr id="1654812" name="AutoShape 28"/>
            <p:cNvSpPr>
              <a:spLocks noChangeArrowheads="1"/>
            </p:cNvSpPr>
            <p:nvPr/>
          </p:nvSpPr>
          <p:spPr bwMode="blackWhite">
            <a:xfrm>
              <a:off x="2462" y="3265"/>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SSPE:</a:t>
              </a:r>
              <a:r>
                <a:rPr lang="en-US" sz="1000" b="0">
                  <a:solidFill>
                    <a:srgbClr val="000000"/>
                  </a:solidFill>
                  <a:cs typeface="Times New Roman" pitchFamily="18" charset="0"/>
                </a:rPr>
                <a:t>  </a:t>
              </a:r>
              <a:r>
                <a:rPr lang="en-US" sz="900" b="0">
                  <a:solidFill>
                    <a:srgbClr val="000000"/>
                  </a:solidFill>
                  <a:cs typeface="Times New Roman" pitchFamily="18" charset="0"/>
                </a:rPr>
                <a:t>Receive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&amp; Process </a:t>
              </a:r>
            </a:p>
            <a:p>
              <a:pPr marL="342900" indent="-342900" eaLnBrk="0" hangingPunct="0">
                <a:lnSpc>
                  <a:spcPct val="85000"/>
                </a:lnSpc>
                <a:spcAft>
                  <a:spcPts val="200"/>
                </a:spcAft>
                <a:buFont typeface="Monotype Sorts" pitchFamily="2" charset="2"/>
                <a:buNone/>
              </a:pPr>
              <a:r>
                <a:rPr lang="en-US" sz="900" b="0">
                  <a:solidFill>
                    <a:srgbClr val="000000"/>
                  </a:solidFill>
                  <a:cs typeface="Times New Roman" pitchFamily="18" charset="0"/>
                </a:rPr>
                <a:t> Shipments</a:t>
              </a:r>
              <a:endParaRPr lang="en-US" sz="900" b="0">
                <a:cs typeface="Times New Roman" pitchFamily="18" charset="0"/>
              </a:endParaRPr>
            </a:p>
            <a:p>
              <a:pPr marL="342900" indent="-342900" eaLnBrk="0" hangingPunct="0">
                <a:spcAft>
                  <a:spcPts val="200"/>
                </a:spcAft>
                <a:buFont typeface="Monotype Sorts" pitchFamily="2" charset="2"/>
                <a:buNone/>
              </a:pPr>
              <a:endParaRPr lang="en-US" sz="1000" b="0">
                <a:cs typeface="Times New Roman" pitchFamily="18" charset="0"/>
              </a:endParaRPr>
            </a:p>
          </p:txBody>
        </p:sp>
        <p:sp>
          <p:nvSpPr>
            <p:cNvPr id="1654813" name="AutoShape 29"/>
            <p:cNvSpPr>
              <a:spLocks noChangeArrowheads="1"/>
            </p:cNvSpPr>
            <p:nvPr/>
          </p:nvSpPr>
          <p:spPr bwMode="blackWhite">
            <a:xfrm>
              <a:off x="2462" y="3697"/>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p>
            <a:p>
              <a:pPr marL="342900" indent="-342900" eaLnBrk="0" hangingPunct="0">
                <a:spcAft>
                  <a:spcPts val="200"/>
                </a:spcAft>
                <a:buFont typeface="Monotype Sorts" pitchFamily="2" charset="2"/>
                <a:buNone/>
              </a:pPr>
              <a:r>
                <a:rPr lang="en-US" sz="1000" b="0">
                  <a:solidFill>
                    <a:srgbClr val="000000"/>
                  </a:solidFill>
                  <a:cs typeface="Times New Roman" pitchFamily="18" charset="0"/>
                </a:rPr>
                <a:t>	</a:t>
              </a:r>
              <a:r>
                <a:rPr lang="en-US" sz="1000">
                  <a:solidFill>
                    <a:srgbClr val="000000"/>
                  </a:solidFill>
                  <a:cs typeface="Times New Roman" pitchFamily="18" charset="0"/>
                </a:rPr>
                <a:t>SSPF:</a:t>
              </a:r>
              <a:r>
                <a:rPr lang="en-US" sz="1000" b="0">
                  <a:solidFill>
                    <a:srgbClr val="000000"/>
                  </a:solidFill>
                  <a:cs typeface="Times New Roman" pitchFamily="18" charset="0"/>
                </a:rPr>
                <a:t>  </a:t>
              </a:r>
              <a:r>
                <a:rPr lang="en-US" sz="900" b="0">
                  <a:solidFill>
                    <a:srgbClr val="000000"/>
                  </a:solidFill>
                  <a:cs typeface="Times New Roman" pitchFamily="18" charset="0"/>
                </a:rPr>
                <a:t>Manage </a:t>
              </a:r>
            </a:p>
            <a:p>
              <a:pPr marL="342900" indent="-342900" eaLnBrk="0" hangingPunct="0">
                <a:spcAft>
                  <a:spcPts val="200"/>
                </a:spcAft>
                <a:buFont typeface="Monotype Sorts" pitchFamily="2" charset="2"/>
                <a:buNone/>
              </a:pPr>
              <a:r>
                <a:rPr lang="en-US" sz="900" b="0">
                  <a:solidFill>
                    <a:srgbClr val="000000"/>
                  </a:solidFill>
                  <a:cs typeface="Times New Roman" pitchFamily="18" charset="0"/>
                </a:rPr>
                <a:t>	   Chemical Defense </a:t>
              </a:r>
            </a:p>
            <a:p>
              <a:pPr marL="342900" indent="-342900" eaLnBrk="0" hangingPunct="0">
                <a:spcAft>
                  <a:spcPts val="200"/>
                </a:spcAft>
                <a:buFont typeface="Monotype Sorts" pitchFamily="2" charset="2"/>
                <a:buNone/>
              </a:pPr>
              <a:r>
                <a:rPr lang="en-US" sz="900" b="0">
                  <a:solidFill>
                    <a:srgbClr val="000000"/>
                  </a:solidFill>
                  <a:cs typeface="Times New Roman" pitchFamily="18" charset="0"/>
                </a:rPr>
                <a:t>Equipment</a:t>
              </a:r>
              <a:endParaRPr lang="en-US" sz="900" b="0">
                <a:cs typeface="Times New Roman" pitchFamily="18" charset="0"/>
              </a:endParaRPr>
            </a:p>
            <a:p>
              <a:pPr marL="342900" indent="-342900" eaLnBrk="0" hangingPunct="0">
                <a:spcAft>
                  <a:spcPts val="200"/>
                </a:spcAft>
                <a:buFont typeface="Monotype Sorts" pitchFamily="2" charset="2"/>
                <a:buNone/>
              </a:pPr>
              <a:endParaRPr lang="en-US" sz="900" b="0">
                <a:cs typeface="Times New Roman" pitchFamily="18" charset="0"/>
              </a:endParaRPr>
            </a:p>
          </p:txBody>
        </p:sp>
        <p:sp>
          <p:nvSpPr>
            <p:cNvPr id="1654814" name="Rectangle 30"/>
            <p:cNvSpPr>
              <a:spLocks noChangeArrowheads="1"/>
            </p:cNvSpPr>
            <p:nvPr/>
          </p:nvSpPr>
          <p:spPr bwMode="blackWhite">
            <a:xfrm>
              <a:off x="2529" y="1393"/>
              <a:ext cx="733" cy="158"/>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SSPs Provided</a:t>
              </a:r>
            </a:p>
          </p:txBody>
        </p:sp>
        <p:sp>
          <p:nvSpPr>
            <p:cNvPr id="1654815" name="Text Box 31"/>
            <p:cNvSpPr txBox="1">
              <a:spLocks noChangeArrowheads="1"/>
            </p:cNvSpPr>
            <p:nvPr/>
          </p:nvSpPr>
          <p:spPr bwMode="auto">
            <a:xfrm>
              <a:off x="2277" y="768"/>
              <a:ext cx="1423" cy="415"/>
            </a:xfrm>
            <a:prstGeom prst="rect">
              <a:avLst/>
            </a:prstGeom>
            <a:noFill/>
            <a:ln w="9525" algn="ctr">
              <a:noFill/>
              <a:miter lim="800000"/>
              <a:headEnd/>
              <a:tailEnd/>
            </a:ln>
            <a:effectLst/>
          </p:spPr>
          <p:txBody>
            <a:bodyPr>
              <a:spAutoFit/>
            </a:bodyPr>
            <a:lstStyle/>
            <a:p>
              <a:pPr>
                <a:buClrTx/>
              </a:pPr>
              <a:r>
                <a:rPr lang="en-US" sz="1800">
                  <a:solidFill>
                    <a:srgbClr val="006600"/>
                  </a:solidFill>
                  <a:effectLst>
                    <a:outerShdw blurRad="38100" dist="38100" dir="2700000" algn="tl">
                      <a:srgbClr val="C0C0C0"/>
                    </a:outerShdw>
                  </a:effectLst>
                </a:rPr>
                <a:t>Full Cost </a:t>
              </a:r>
            </a:p>
            <a:p>
              <a:pPr>
                <a:buClrTx/>
              </a:pPr>
              <a:r>
                <a:rPr lang="en-US" sz="1800">
                  <a:solidFill>
                    <a:srgbClr val="006600"/>
                  </a:solidFill>
                  <a:effectLst>
                    <a:outerShdw blurRad="38100" dist="38100" dir="2700000" algn="tl">
                      <a:srgbClr val="C0C0C0"/>
                    </a:outerShdw>
                  </a:effectLst>
                </a:rPr>
                <a:t>Product/Services</a:t>
              </a:r>
            </a:p>
          </p:txBody>
        </p:sp>
      </p:grpSp>
      <p:sp>
        <p:nvSpPr>
          <p:cNvPr id="1654816" name="Line 32"/>
          <p:cNvSpPr>
            <a:spLocks noChangeShapeType="1"/>
          </p:cNvSpPr>
          <p:nvPr/>
        </p:nvSpPr>
        <p:spPr bwMode="auto">
          <a:xfrm>
            <a:off x="3505200" y="1095375"/>
            <a:ext cx="1588" cy="5114925"/>
          </a:xfrm>
          <a:prstGeom prst="line">
            <a:avLst/>
          </a:prstGeom>
          <a:noFill/>
          <a:ln w="38100">
            <a:solidFill>
              <a:srgbClr val="990099"/>
            </a:solidFill>
            <a:prstDash val="dash"/>
            <a:round/>
            <a:headEnd/>
            <a:tailEnd/>
          </a:ln>
          <a:effectLst/>
        </p:spPr>
        <p:txBody>
          <a:bodyPr anchor="ctr"/>
          <a:lstStyle/>
          <a:p>
            <a:endParaRPr lang="en-US"/>
          </a:p>
        </p:txBody>
      </p:sp>
      <p:grpSp>
        <p:nvGrpSpPr>
          <p:cNvPr id="1654817" name="Group 33"/>
          <p:cNvGrpSpPr>
            <a:grpSpLocks/>
          </p:cNvGrpSpPr>
          <p:nvPr/>
        </p:nvGrpSpPr>
        <p:grpSpPr bwMode="auto">
          <a:xfrm>
            <a:off x="6096000" y="1028700"/>
            <a:ext cx="1377950" cy="4906963"/>
            <a:chOff x="3751" y="648"/>
            <a:chExt cx="868" cy="3091"/>
          </a:xfrm>
        </p:grpSpPr>
        <p:sp>
          <p:nvSpPr>
            <p:cNvPr id="1654818" name="Rectangle 34"/>
            <p:cNvSpPr>
              <a:spLocks noChangeArrowheads="1"/>
            </p:cNvSpPr>
            <p:nvPr/>
          </p:nvSpPr>
          <p:spPr bwMode="auto">
            <a:xfrm>
              <a:off x="3825" y="1402"/>
              <a:ext cx="534" cy="493"/>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Brigade XXX</a:t>
              </a:r>
            </a:p>
          </p:txBody>
        </p:sp>
        <p:sp>
          <p:nvSpPr>
            <p:cNvPr id="1654819" name="Rectangle 35"/>
            <p:cNvSpPr>
              <a:spLocks noChangeArrowheads="1"/>
            </p:cNvSpPr>
            <p:nvPr/>
          </p:nvSpPr>
          <p:spPr bwMode="auto">
            <a:xfrm>
              <a:off x="3825" y="2141"/>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TRADOC YYY</a:t>
              </a:r>
            </a:p>
          </p:txBody>
        </p:sp>
        <p:sp>
          <p:nvSpPr>
            <p:cNvPr id="1654820" name="Rectangle 36"/>
            <p:cNvSpPr>
              <a:spLocks noChangeArrowheads="1"/>
            </p:cNvSpPr>
            <p:nvPr/>
          </p:nvSpPr>
          <p:spPr bwMode="auto">
            <a:xfrm>
              <a:off x="3825" y="2880"/>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b="0">
                <a:cs typeface="Times New Roman" pitchFamily="18" charset="0"/>
              </a:endParaRPr>
            </a:p>
            <a:p>
              <a:pPr eaLnBrk="0" hangingPunct="0">
                <a:spcAft>
                  <a:spcPts val="200"/>
                </a:spcAft>
                <a:buFont typeface="Monotype Sorts" pitchFamily="2" charset="2"/>
                <a:buNone/>
              </a:pPr>
              <a:r>
                <a:rPr lang="en-US" sz="1200">
                  <a:cs typeface="Times New Roman" pitchFamily="18" charset="0"/>
                </a:rPr>
                <a:t>Brigade ZZZ</a:t>
              </a:r>
            </a:p>
          </p:txBody>
        </p:sp>
        <p:sp>
          <p:nvSpPr>
            <p:cNvPr id="1654821" name="Text Box 37"/>
            <p:cNvSpPr txBox="1">
              <a:spLocks noChangeArrowheads="1"/>
            </p:cNvSpPr>
            <p:nvPr/>
          </p:nvSpPr>
          <p:spPr bwMode="blackWhite">
            <a:xfrm>
              <a:off x="3907" y="3566"/>
              <a:ext cx="427" cy="17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200">
                  <a:cs typeface="Times New Roman" pitchFamily="18" charset="0"/>
                </a:rPr>
                <a:t>. . Etc. </a:t>
              </a:r>
            </a:p>
          </p:txBody>
        </p:sp>
        <p:sp>
          <p:nvSpPr>
            <p:cNvPr id="1654822" name="Rectangle 38"/>
            <p:cNvSpPr>
              <a:spLocks noChangeArrowheads="1"/>
            </p:cNvSpPr>
            <p:nvPr/>
          </p:nvSpPr>
          <p:spPr bwMode="blackWhite">
            <a:xfrm>
              <a:off x="3824" y="1233"/>
              <a:ext cx="569" cy="15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a:cs typeface="Times New Roman" pitchFamily="18" charset="0"/>
                </a:rPr>
                <a:t>Cost Center</a:t>
              </a:r>
            </a:p>
          </p:txBody>
        </p:sp>
        <p:grpSp>
          <p:nvGrpSpPr>
            <p:cNvPr id="1654823" name="Group 39"/>
            <p:cNvGrpSpPr>
              <a:grpSpLocks/>
            </p:cNvGrpSpPr>
            <p:nvPr/>
          </p:nvGrpSpPr>
          <p:grpSpPr bwMode="auto">
            <a:xfrm>
              <a:off x="4359" y="1649"/>
              <a:ext cx="1" cy="1477"/>
              <a:chOff x="5065" y="1110"/>
              <a:chExt cx="1" cy="1744"/>
            </a:xfrm>
          </p:grpSpPr>
          <p:cxnSp>
            <p:nvCxnSpPr>
              <p:cNvPr id="1654824" name="AutoShape 40"/>
              <p:cNvCxnSpPr>
                <a:cxnSpLocks noChangeShapeType="1"/>
                <a:stCxn id="1654819" idx="3"/>
                <a:endCxn id="1654818" idx="3"/>
              </p:cNvCxnSpPr>
              <p:nvPr/>
            </p:nvCxnSpPr>
            <p:spPr bwMode="blackWhite">
              <a:xfrm flipV="1">
                <a:off x="5065" y="1110"/>
                <a:ext cx="1" cy="872"/>
              </a:xfrm>
              <a:prstGeom prst="curvedConnector3">
                <a:avLst>
                  <a:gd name="adj1" fmla="val 30400000"/>
                </a:avLst>
              </a:prstGeom>
              <a:noFill/>
              <a:ln w="28575">
                <a:solidFill>
                  <a:srgbClr val="990099"/>
                </a:solidFill>
                <a:round/>
                <a:headEnd/>
                <a:tailEnd type="triangle" w="med" len="med"/>
              </a:ln>
              <a:effectLst/>
            </p:spPr>
          </p:cxnSp>
          <p:cxnSp>
            <p:nvCxnSpPr>
              <p:cNvPr id="1654825" name="AutoShape 41"/>
              <p:cNvCxnSpPr>
                <a:cxnSpLocks noChangeShapeType="1"/>
                <a:stCxn id="1654819" idx="3"/>
                <a:endCxn id="1654820" idx="3"/>
              </p:cNvCxnSpPr>
              <p:nvPr/>
            </p:nvCxnSpPr>
            <p:spPr bwMode="blackWhite">
              <a:xfrm>
                <a:off x="5065" y="1982"/>
                <a:ext cx="1" cy="872"/>
              </a:xfrm>
              <a:prstGeom prst="curvedConnector3">
                <a:avLst>
                  <a:gd name="adj1" fmla="val 32000000"/>
                </a:avLst>
              </a:prstGeom>
              <a:noFill/>
              <a:ln w="28575">
                <a:solidFill>
                  <a:srgbClr val="990099"/>
                </a:solidFill>
                <a:round/>
                <a:headEnd/>
                <a:tailEnd type="triangle" w="med" len="med"/>
              </a:ln>
              <a:effectLst/>
            </p:spPr>
          </p:cxnSp>
        </p:grpSp>
        <p:sp>
          <p:nvSpPr>
            <p:cNvPr id="1654826" name="Text Box 42"/>
            <p:cNvSpPr txBox="1">
              <a:spLocks noChangeArrowheads="1"/>
            </p:cNvSpPr>
            <p:nvPr/>
          </p:nvSpPr>
          <p:spPr bwMode="auto">
            <a:xfrm>
              <a:off x="3751" y="648"/>
              <a:ext cx="868" cy="405"/>
            </a:xfrm>
            <a:prstGeom prst="rect">
              <a:avLst/>
            </a:prstGeom>
            <a:noFill/>
            <a:ln w="9525" algn="ctr">
              <a:noFill/>
              <a:miter lim="800000"/>
              <a:headEnd/>
              <a:tailEnd/>
            </a:ln>
            <a:effectLst/>
          </p:spPr>
          <p:txBody>
            <a:bodyPr wrap="none">
              <a:spAutoFit/>
            </a:bodyPr>
            <a:lstStyle/>
            <a:p>
              <a:pPr>
                <a:buClrTx/>
              </a:pPr>
              <a:r>
                <a:rPr lang="en-US" sz="1800">
                  <a:solidFill>
                    <a:srgbClr val="006600"/>
                  </a:solidFill>
                  <a:effectLst>
                    <a:outerShdw blurRad="38100" dist="38100" dir="2700000" algn="tl">
                      <a:srgbClr val="C0C0C0"/>
                    </a:outerShdw>
                  </a:effectLst>
                </a:rPr>
                <a:t>Full Cost </a:t>
              </a:r>
            </a:p>
            <a:p>
              <a:pPr>
                <a:buClrTx/>
              </a:pPr>
              <a:r>
                <a:rPr lang="en-US" sz="1800">
                  <a:solidFill>
                    <a:srgbClr val="006600"/>
                  </a:solidFill>
                  <a:effectLst>
                    <a:outerShdw blurRad="38100" dist="38100" dir="2700000" algn="tl">
                      <a:srgbClr val="C0C0C0"/>
                    </a:outerShdw>
                  </a:effectLst>
                </a:rPr>
                <a:t>Customers</a:t>
              </a:r>
            </a:p>
          </p:txBody>
        </p:sp>
      </p:grpSp>
      <p:sp>
        <p:nvSpPr>
          <p:cNvPr id="1654827" name="Line 43"/>
          <p:cNvSpPr>
            <a:spLocks noChangeShapeType="1"/>
          </p:cNvSpPr>
          <p:nvPr/>
        </p:nvSpPr>
        <p:spPr bwMode="auto">
          <a:xfrm>
            <a:off x="5867400" y="1093788"/>
            <a:ext cx="0" cy="5113337"/>
          </a:xfrm>
          <a:prstGeom prst="line">
            <a:avLst/>
          </a:prstGeom>
          <a:noFill/>
          <a:ln w="38100">
            <a:solidFill>
              <a:srgbClr val="990099"/>
            </a:solidFill>
            <a:prstDash val="dash"/>
            <a:round/>
            <a:headEnd/>
            <a:tailEnd/>
          </a:ln>
          <a:effectLst/>
        </p:spPr>
        <p:txBody>
          <a:bodyPr anchor="ctr"/>
          <a:lstStyle/>
          <a:p>
            <a:endParaRPr lang="en-US"/>
          </a:p>
        </p:txBody>
      </p:sp>
      <p:sp>
        <p:nvSpPr>
          <p:cNvPr id="1654828" name="Line 44"/>
          <p:cNvSpPr>
            <a:spLocks noChangeShapeType="1"/>
          </p:cNvSpPr>
          <p:nvPr/>
        </p:nvSpPr>
        <p:spPr bwMode="auto">
          <a:xfrm>
            <a:off x="1066800" y="1704975"/>
            <a:ext cx="6581775" cy="0"/>
          </a:xfrm>
          <a:prstGeom prst="line">
            <a:avLst/>
          </a:prstGeom>
          <a:noFill/>
          <a:ln w="9525">
            <a:solidFill>
              <a:srgbClr val="990099"/>
            </a:solidFill>
            <a:round/>
            <a:headEnd/>
            <a:tailEnd/>
          </a:ln>
          <a:effectLst/>
        </p:spPr>
        <p:txBody>
          <a:bodyPr anchor="ctr"/>
          <a:lstStyle/>
          <a:p>
            <a:endParaRPr lang="en-US"/>
          </a:p>
        </p:txBody>
      </p:sp>
      <p:sp>
        <p:nvSpPr>
          <p:cNvPr id="1654829" name="Rectangle 45"/>
          <p:cNvSpPr>
            <a:spLocks noChangeArrowheads="1"/>
          </p:cNvSpPr>
          <p:nvPr/>
        </p:nvSpPr>
        <p:spPr bwMode="auto">
          <a:xfrm>
            <a:off x="1219200" y="228600"/>
            <a:ext cx="6705600" cy="549275"/>
          </a:xfrm>
          <a:prstGeom prst="rect">
            <a:avLst/>
          </a:prstGeom>
          <a:noFill/>
          <a:ln w="76200" cmpd="tri" algn="ctr">
            <a:noFill/>
            <a:miter lim="800000"/>
            <a:headEnd/>
            <a:tailEnd/>
          </a:ln>
          <a:effectLst/>
        </p:spPr>
        <p:txBody>
          <a:bodyPr lIns="92075" tIns="0" rIns="92075" bIns="0">
            <a:spAutoFit/>
          </a:bodyPr>
          <a:lstStyle/>
          <a:p>
            <a:r>
              <a:rPr lang="en-US" sz="3600"/>
              <a:t>CCD – Cost Model</a:t>
            </a:r>
          </a:p>
        </p:txBody>
      </p:sp>
      <p:sp>
        <p:nvSpPr>
          <p:cNvPr id="1654830" name="Rectangle 46"/>
          <p:cNvSpPr>
            <a:spLocks noChangeArrowheads="1"/>
          </p:cNvSpPr>
          <p:nvPr/>
        </p:nvSpPr>
        <p:spPr bwMode="auto">
          <a:xfrm>
            <a:off x="1754188" y="5638800"/>
            <a:ext cx="442912" cy="1524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b="0">
                <a:solidFill>
                  <a:srgbClr val="000000"/>
                </a:solidFill>
                <a:latin typeface="Tahoma" pitchFamily="34" charset="0"/>
                <a:cs typeface="Times New Roman" pitchFamily="18" charset="0"/>
              </a:rPr>
              <a:t>Military </a:t>
            </a:r>
            <a:endParaRPr lang="en-US" sz="900" b="0">
              <a:cs typeface="Times New Roman" pitchFamily="18" charset="0"/>
            </a:endParaRPr>
          </a:p>
        </p:txBody>
      </p:sp>
      <p:sp>
        <p:nvSpPr>
          <p:cNvPr id="1654831" name="AutoShape 47"/>
          <p:cNvSpPr>
            <a:spLocks noChangeArrowheads="1"/>
          </p:cNvSpPr>
          <p:nvPr/>
        </p:nvSpPr>
        <p:spPr bwMode="auto">
          <a:xfrm>
            <a:off x="1143000" y="6248400"/>
            <a:ext cx="2133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654832" name="AutoShape 48"/>
          <p:cNvSpPr>
            <a:spLocks noChangeArrowheads="1"/>
          </p:cNvSpPr>
          <p:nvPr/>
        </p:nvSpPr>
        <p:spPr bwMode="auto">
          <a:xfrm>
            <a:off x="3581400" y="6248400"/>
            <a:ext cx="1905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654833" name="AutoShape 49"/>
          <p:cNvSpPr>
            <a:spLocks noChangeArrowheads="1"/>
          </p:cNvSpPr>
          <p:nvPr/>
        </p:nvSpPr>
        <p:spPr bwMode="auto">
          <a:xfrm>
            <a:off x="5715000" y="6248400"/>
            <a:ext cx="19812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12700" algn="ctr">
            <a:solidFill>
              <a:schemeClr val="tx1"/>
            </a:solidFill>
            <a:miter lim="800000"/>
            <a:headEnd/>
            <a:tailEnd/>
          </a:ln>
          <a:effectLst/>
        </p:spPr>
        <p:txBody>
          <a:bodyPr lIns="92075" tIns="0" rIns="92075" bIns="0" anchor="ctr">
            <a:spAutoFit/>
          </a:bodyPr>
          <a:lstStyle/>
          <a:p>
            <a:endParaRPr lang="en-US"/>
          </a:p>
        </p:txBody>
      </p:sp>
      <p:grpSp>
        <p:nvGrpSpPr>
          <p:cNvPr id="1654834" name="Group 50"/>
          <p:cNvGrpSpPr>
            <a:grpSpLocks/>
          </p:cNvGrpSpPr>
          <p:nvPr/>
        </p:nvGrpSpPr>
        <p:grpSpPr bwMode="auto">
          <a:xfrm>
            <a:off x="3263900" y="2538413"/>
            <a:ext cx="2984500" cy="3314700"/>
            <a:chOff x="2104" y="1743"/>
            <a:chExt cx="2005" cy="2146"/>
          </a:xfrm>
        </p:grpSpPr>
        <p:grpSp>
          <p:nvGrpSpPr>
            <p:cNvPr id="1654835" name="Group 51"/>
            <p:cNvGrpSpPr>
              <a:grpSpLocks/>
            </p:cNvGrpSpPr>
            <p:nvPr/>
          </p:nvGrpSpPr>
          <p:grpSpPr bwMode="auto">
            <a:xfrm>
              <a:off x="2104" y="1743"/>
              <a:ext cx="534" cy="2146"/>
              <a:chOff x="2104" y="1743"/>
              <a:chExt cx="534" cy="2146"/>
            </a:xfrm>
          </p:grpSpPr>
          <p:sp>
            <p:nvSpPr>
              <p:cNvPr id="1654836" name="Line 52"/>
              <p:cNvSpPr>
                <a:spLocks noChangeShapeType="1"/>
              </p:cNvSpPr>
              <p:nvPr/>
            </p:nvSpPr>
            <p:spPr bwMode="blackWhite">
              <a:xfrm>
                <a:off x="2108" y="2865"/>
                <a:ext cx="70" cy="0"/>
              </a:xfrm>
              <a:prstGeom prst="line">
                <a:avLst/>
              </a:prstGeom>
              <a:noFill/>
              <a:ln w="12700">
                <a:solidFill>
                  <a:schemeClr val="tx1"/>
                </a:solidFill>
                <a:round/>
                <a:headEnd/>
                <a:tailEnd/>
              </a:ln>
              <a:effectLst/>
            </p:spPr>
            <p:txBody>
              <a:bodyPr lIns="92075" tIns="46038" rIns="92075" bIns="46038"/>
              <a:lstStyle/>
              <a:p>
                <a:endParaRPr lang="en-US"/>
              </a:p>
            </p:txBody>
          </p:sp>
          <p:sp>
            <p:nvSpPr>
              <p:cNvPr id="1654837" name="Line 53"/>
              <p:cNvSpPr>
                <a:spLocks noChangeShapeType="1"/>
              </p:cNvSpPr>
              <p:nvPr/>
            </p:nvSpPr>
            <p:spPr bwMode="blackWhite">
              <a:xfrm flipV="1">
                <a:off x="2111" y="3345"/>
                <a:ext cx="63"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54838" name="Line 54"/>
              <p:cNvSpPr>
                <a:spLocks noChangeShapeType="1"/>
              </p:cNvSpPr>
              <p:nvPr/>
            </p:nvSpPr>
            <p:spPr bwMode="auto">
              <a:xfrm>
                <a:off x="2104" y="3865"/>
                <a:ext cx="43" cy="0"/>
              </a:xfrm>
              <a:prstGeom prst="line">
                <a:avLst/>
              </a:prstGeom>
              <a:noFill/>
              <a:ln w="9525">
                <a:solidFill>
                  <a:schemeClr val="tx1"/>
                </a:solidFill>
                <a:round/>
                <a:headEnd/>
                <a:tailEnd/>
              </a:ln>
              <a:effectLst/>
            </p:spPr>
            <p:txBody>
              <a:bodyPr anchor="ctr"/>
              <a:lstStyle/>
              <a:p>
                <a:endParaRPr lang="en-US"/>
              </a:p>
            </p:txBody>
          </p:sp>
          <p:grpSp>
            <p:nvGrpSpPr>
              <p:cNvPr id="1654839" name="Group 55"/>
              <p:cNvGrpSpPr>
                <a:grpSpLocks/>
              </p:cNvGrpSpPr>
              <p:nvPr/>
            </p:nvGrpSpPr>
            <p:grpSpPr bwMode="auto">
              <a:xfrm>
                <a:off x="2336" y="1743"/>
                <a:ext cx="302" cy="2146"/>
                <a:chOff x="1544" y="1500"/>
                <a:chExt cx="344" cy="2464"/>
              </a:xfrm>
            </p:grpSpPr>
            <p:sp>
              <p:nvSpPr>
                <p:cNvPr id="1654840" name="Line 56"/>
                <p:cNvSpPr>
                  <a:spLocks noChangeShapeType="1"/>
                </p:cNvSpPr>
                <p:nvPr/>
              </p:nvSpPr>
              <p:spPr bwMode="blackWhite">
                <a:xfrm>
                  <a:off x="1552" y="150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4841" name="Line 57"/>
                <p:cNvSpPr>
                  <a:spLocks noChangeShapeType="1"/>
                </p:cNvSpPr>
                <p:nvPr/>
              </p:nvSpPr>
              <p:spPr bwMode="blackWhite">
                <a:xfrm>
                  <a:off x="1552" y="200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4842" name="Line 58"/>
                <p:cNvSpPr>
                  <a:spLocks noChangeShapeType="1"/>
                </p:cNvSpPr>
                <p:nvPr/>
              </p:nvSpPr>
              <p:spPr bwMode="blackWhite">
                <a:xfrm>
                  <a:off x="1552" y="2472"/>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4843" name="Line 59"/>
                <p:cNvSpPr>
                  <a:spLocks noChangeShapeType="1"/>
                </p:cNvSpPr>
                <p:nvPr/>
              </p:nvSpPr>
              <p:spPr bwMode="blackWhite">
                <a:xfrm>
                  <a:off x="1552" y="2976"/>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4844" name="Line 60"/>
                <p:cNvSpPr>
                  <a:spLocks noChangeShapeType="1"/>
                </p:cNvSpPr>
                <p:nvPr/>
              </p:nvSpPr>
              <p:spPr bwMode="blackWhite">
                <a:xfrm>
                  <a:off x="1552" y="346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4845" name="Line 61"/>
                <p:cNvSpPr>
                  <a:spLocks noChangeShapeType="1"/>
                </p:cNvSpPr>
                <p:nvPr/>
              </p:nvSpPr>
              <p:spPr bwMode="blackWhite">
                <a:xfrm>
                  <a:off x="1548" y="396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4846" name="Line 62"/>
                <p:cNvSpPr>
                  <a:spLocks noChangeShapeType="1"/>
                </p:cNvSpPr>
                <p:nvPr/>
              </p:nvSpPr>
              <p:spPr bwMode="blackWhite">
                <a:xfrm flipH="1">
                  <a:off x="1544" y="1500"/>
                  <a:ext cx="4" cy="2464"/>
                </a:xfrm>
                <a:prstGeom prst="line">
                  <a:avLst/>
                </a:prstGeom>
                <a:noFill/>
                <a:ln w="12700">
                  <a:solidFill>
                    <a:schemeClr val="tx1"/>
                  </a:solidFill>
                  <a:round/>
                  <a:headEnd/>
                  <a:tailEnd/>
                </a:ln>
                <a:effectLst/>
              </p:spPr>
              <p:txBody>
                <a:bodyPr lIns="92075" tIns="46038" rIns="92075" bIns="46038"/>
                <a:lstStyle/>
                <a:p>
                  <a:endParaRPr lang="en-US"/>
                </a:p>
              </p:txBody>
            </p:sp>
          </p:grpSp>
          <p:sp>
            <p:nvSpPr>
              <p:cNvPr id="1654847" name="Line 63"/>
              <p:cNvSpPr>
                <a:spLocks noChangeShapeType="1"/>
              </p:cNvSpPr>
              <p:nvPr/>
            </p:nvSpPr>
            <p:spPr bwMode="blackWhite">
              <a:xfrm flipH="1">
                <a:off x="2182" y="2861"/>
                <a:ext cx="7" cy="1004"/>
              </a:xfrm>
              <a:prstGeom prst="line">
                <a:avLst/>
              </a:prstGeom>
              <a:noFill/>
              <a:ln w="12700">
                <a:solidFill>
                  <a:schemeClr val="tx1"/>
                </a:solidFill>
                <a:round/>
                <a:headEnd/>
                <a:tailEnd/>
              </a:ln>
              <a:effectLst/>
            </p:spPr>
            <p:txBody>
              <a:bodyPr lIns="92075" tIns="46038" rIns="92075" bIns="46038"/>
              <a:lstStyle/>
              <a:p>
                <a:endParaRPr lang="en-US"/>
              </a:p>
            </p:txBody>
          </p:sp>
          <p:sp>
            <p:nvSpPr>
              <p:cNvPr id="1654848" name="Line 64"/>
              <p:cNvSpPr>
                <a:spLocks noChangeShapeType="1"/>
              </p:cNvSpPr>
              <p:nvPr/>
            </p:nvSpPr>
            <p:spPr bwMode="blackWhite">
              <a:xfrm>
                <a:off x="2178" y="3084"/>
                <a:ext cx="151" cy="0"/>
              </a:xfrm>
              <a:prstGeom prst="line">
                <a:avLst/>
              </a:prstGeom>
              <a:noFill/>
              <a:ln w="12700">
                <a:solidFill>
                  <a:schemeClr val="tx1"/>
                </a:solidFill>
                <a:round/>
                <a:headEnd/>
                <a:tailEnd/>
              </a:ln>
              <a:effectLst/>
            </p:spPr>
            <p:txBody>
              <a:bodyPr lIns="92075" tIns="46038" rIns="92075" bIns="46038"/>
              <a:lstStyle/>
              <a:p>
                <a:endParaRPr lang="en-US"/>
              </a:p>
            </p:txBody>
          </p:sp>
        </p:grpSp>
        <p:grpSp>
          <p:nvGrpSpPr>
            <p:cNvPr id="1654849" name="Group 65"/>
            <p:cNvGrpSpPr>
              <a:grpSpLocks/>
            </p:cNvGrpSpPr>
            <p:nvPr/>
          </p:nvGrpSpPr>
          <p:grpSpPr bwMode="auto">
            <a:xfrm>
              <a:off x="3368" y="1774"/>
              <a:ext cx="741" cy="2091"/>
              <a:chOff x="3552" y="1488"/>
              <a:chExt cx="845" cy="2400"/>
            </a:xfrm>
          </p:grpSpPr>
          <p:sp>
            <p:nvSpPr>
              <p:cNvPr id="1654850" name="Line 66"/>
              <p:cNvSpPr>
                <a:spLocks noChangeShapeType="1"/>
              </p:cNvSpPr>
              <p:nvPr/>
            </p:nvSpPr>
            <p:spPr bwMode="blackWhite">
              <a:xfrm>
                <a:off x="3620" y="1948"/>
                <a:ext cx="10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4851" name="Line 67"/>
              <p:cNvSpPr>
                <a:spLocks noChangeShapeType="1"/>
              </p:cNvSpPr>
              <p:nvPr/>
            </p:nvSpPr>
            <p:spPr bwMode="blackWhite">
              <a:xfrm flipV="1">
                <a:off x="3624" y="2436"/>
                <a:ext cx="64"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54852" name="Line 68"/>
              <p:cNvSpPr>
                <a:spLocks noChangeShapeType="1"/>
              </p:cNvSpPr>
              <p:nvPr/>
            </p:nvSpPr>
            <p:spPr bwMode="blackWhite">
              <a:xfrm>
                <a:off x="3648" y="2439"/>
                <a:ext cx="264"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54853" name="Line 69"/>
              <p:cNvSpPr>
                <a:spLocks noChangeShapeType="1"/>
              </p:cNvSpPr>
              <p:nvPr/>
            </p:nvSpPr>
            <p:spPr bwMode="blackWhite">
              <a:xfrm>
                <a:off x="3904" y="1512"/>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54854" name="Line 70"/>
              <p:cNvSpPr>
                <a:spLocks noChangeShapeType="1"/>
              </p:cNvSpPr>
              <p:nvPr/>
            </p:nvSpPr>
            <p:spPr bwMode="blackWhite">
              <a:xfrm>
                <a:off x="3907" y="1508"/>
                <a:ext cx="0" cy="1772"/>
              </a:xfrm>
              <a:prstGeom prst="line">
                <a:avLst/>
              </a:prstGeom>
              <a:noFill/>
              <a:ln w="28575">
                <a:solidFill>
                  <a:schemeClr val="hlink"/>
                </a:solidFill>
                <a:round/>
                <a:headEnd/>
                <a:tailEnd/>
              </a:ln>
              <a:effectLst/>
            </p:spPr>
            <p:txBody>
              <a:bodyPr lIns="92075" tIns="46038" rIns="92075" bIns="46038"/>
              <a:lstStyle/>
              <a:p>
                <a:endParaRPr lang="en-US"/>
              </a:p>
            </p:txBody>
          </p:sp>
          <p:sp>
            <p:nvSpPr>
              <p:cNvPr id="1654855" name="Line 71"/>
              <p:cNvSpPr>
                <a:spLocks noChangeShapeType="1"/>
              </p:cNvSpPr>
              <p:nvPr/>
            </p:nvSpPr>
            <p:spPr bwMode="blackWhite">
              <a:xfrm>
                <a:off x="3907" y="2436"/>
                <a:ext cx="490" cy="0"/>
              </a:xfrm>
              <a:prstGeom prst="line">
                <a:avLst/>
              </a:prstGeom>
              <a:noFill/>
              <a:ln w="28575">
                <a:solidFill>
                  <a:schemeClr val="accent2"/>
                </a:solidFill>
                <a:round/>
                <a:headEnd/>
                <a:tailEnd type="triangle" w="med" len="med"/>
              </a:ln>
              <a:effectLst/>
            </p:spPr>
            <p:txBody>
              <a:bodyPr lIns="92075" tIns="46038" rIns="92075" bIns="46038"/>
              <a:lstStyle/>
              <a:p>
                <a:endParaRPr lang="en-US"/>
              </a:p>
            </p:txBody>
          </p:sp>
          <p:sp>
            <p:nvSpPr>
              <p:cNvPr id="1654856" name="Line 72"/>
              <p:cNvSpPr>
                <a:spLocks noChangeShapeType="1"/>
              </p:cNvSpPr>
              <p:nvPr/>
            </p:nvSpPr>
            <p:spPr bwMode="blackWhite">
              <a:xfrm>
                <a:off x="3907" y="3280"/>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54857" name="Line 73"/>
              <p:cNvSpPr>
                <a:spLocks noChangeShapeType="1"/>
              </p:cNvSpPr>
              <p:nvPr/>
            </p:nvSpPr>
            <p:spPr bwMode="blackWhite">
              <a:xfrm>
                <a:off x="3600" y="14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4858" name="Line 74"/>
              <p:cNvSpPr>
                <a:spLocks noChangeShapeType="1"/>
              </p:cNvSpPr>
              <p:nvPr/>
            </p:nvSpPr>
            <p:spPr bwMode="blackWhite">
              <a:xfrm>
                <a:off x="3600" y="38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4859" name="Line 75"/>
              <p:cNvSpPr>
                <a:spLocks noChangeShapeType="1"/>
              </p:cNvSpPr>
              <p:nvPr/>
            </p:nvSpPr>
            <p:spPr bwMode="blackWhite">
              <a:xfrm>
                <a:off x="3600" y="340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4860" name="Line 76"/>
              <p:cNvSpPr>
                <a:spLocks noChangeShapeType="1"/>
              </p:cNvSpPr>
              <p:nvPr/>
            </p:nvSpPr>
            <p:spPr bwMode="blackWhite">
              <a:xfrm>
                <a:off x="3552" y="3456"/>
                <a:ext cx="288"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54861" name="Line 77"/>
              <p:cNvSpPr>
                <a:spLocks noChangeShapeType="1"/>
              </p:cNvSpPr>
              <p:nvPr/>
            </p:nvSpPr>
            <p:spPr bwMode="blackWhite">
              <a:xfrm>
                <a:off x="3744" y="1488"/>
                <a:ext cx="0" cy="240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4862" name="Line 78"/>
              <p:cNvSpPr>
                <a:spLocks noChangeShapeType="1"/>
              </p:cNvSpPr>
              <p:nvPr/>
            </p:nvSpPr>
            <p:spPr bwMode="blackWhite">
              <a:xfrm>
                <a:off x="3600" y="292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4863" name="Line 79"/>
              <p:cNvSpPr>
                <a:spLocks noChangeShapeType="1"/>
              </p:cNvSpPr>
              <p:nvPr/>
            </p:nvSpPr>
            <p:spPr bwMode="blackWhite">
              <a:xfrm flipH="1">
                <a:off x="3840" y="2448"/>
                <a:ext cx="0" cy="1008"/>
              </a:xfrm>
              <a:prstGeom prst="line">
                <a:avLst/>
              </a:prstGeom>
              <a:noFill/>
              <a:ln w="28575">
                <a:solidFill>
                  <a:srgbClr val="000099"/>
                </a:solidFill>
                <a:round/>
                <a:headEnd/>
                <a:tailEnd/>
              </a:ln>
              <a:effectLst/>
            </p:spPr>
            <p:txBody>
              <a:bodyPr lIns="92075" tIns="46038" rIns="92075" bIns="46038"/>
              <a:lstStyle/>
              <a:p>
                <a:endParaRPr lang="en-US"/>
              </a:p>
            </p:txBody>
          </p:sp>
        </p:grpSp>
      </p:grpSp>
      <p:sp>
        <p:nvSpPr>
          <p:cNvPr id="1654864" name="Rectangle 80"/>
          <p:cNvSpPr>
            <a:spLocks noChangeArrowheads="1"/>
          </p:cNvSpPr>
          <p:nvPr/>
        </p:nvSpPr>
        <p:spPr bwMode="auto">
          <a:xfrm>
            <a:off x="7391400" y="4689475"/>
            <a:ext cx="1752600" cy="1711325"/>
          </a:xfrm>
          <a:prstGeom prst="rect">
            <a:avLst/>
          </a:prstGeom>
          <a:noFill/>
          <a:ln w="12700" algn="ctr">
            <a:noFill/>
            <a:miter lim="800000"/>
            <a:headEnd/>
            <a:tailEnd/>
          </a:ln>
          <a:effectLst/>
        </p:spPr>
        <p:txBody>
          <a:bodyPr lIns="92075" tIns="0" rIns="92075" bIns="0">
            <a:spAutoFit/>
          </a:bodyPr>
          <a:lstStyle/>
          <a:p>
            <a:r>
              <a:rPr lang="en-US" sz="1600"/>
              <a:t>Results of the Analysis Workshops are aggregated and utilized to generate the Cost Model</a:t>
            </a:r>
          </a:p>
        </p:txBody>
      </p:sp>
      <p:sp>
        <p:nvSpPr>
          <p:cNvPr id="1654865" name="Text Box 81"/>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D2L2_p11</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2: Wrap-Up</a:t>
            </a:r>
          </a:p>
        </p:txBody>
      </p:sp>
      <p:sp>
        <p:nvSpPr>
          <p:cNvPr id="1656835"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r>
              <a:rPr lang="en-US" sz="2400"/>
              <a:t>GFEBs is the technology to support Cost Management and where the information is captured, stored, used, and displayed. The Cost Management Process defines how Cost Management is supported.  The CCD (Cost Model) is what cost Management information will be provided to support management decisions</a:t>
            </a:r>
          </a:p>
          <a:p>
            <a:r>
              <a:rPr lang="en-US" sz="2400"/>
              <a:t>The CCD is the translation of management objectives, with the valuation of the goods and services, and matures in scope and accuracy over time.</a:t>
            </a:r>
          </a:p>
          <a:p>
            <a:r>
              <a:rPr lang="en-US" sz="2400"/>
              <a:t>The output of the CCD and Analysis Workshop findings is a Cost Model to be built into GFEBS</a:t>
            </a:r>
          </a:p>
          <a:p>
            <a:pPr lvl="1">
              <a:buFontTx/>
              <a:buNone/>
            </a:pPr>
            <a:endParaRPr lang="en-US" sz="2000" i="1"/>
          </a:p>
        </p:txBody>
      </p:sp>
      <p:sp>
        <p:nvSpPr>
          <p:cNvPr id="1656836"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D2L2_p12</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Question # 1</a:t>
            </a:r>
          </a:p>
        </p:txBody>
      </p:sp>
      <p:sp>
        <p:nvSpPr>
          <p:cNvPr id="1658883" name="Rectangle 3"/>
          <p:cNvSpPr>
            <a:spLocks noGrp="1" noChangeArrowheads="1"/>
          </p:cNvSpPr>
          <p:nvPr>
            <p:ph type="body" idx="1"/>
          </p:nvPr>
        </p:nvSpPr>
        <p:spPr bwMode="auto">
          <a:xfrm>
            <a:off x="457200" y="1600200"/>
            <a:ext cx="8229600" cy="914400"/>
          </a:xfrm>
          <a:noFill/>
          <a:ln>
            <a:miter lim="800000"/>
            <a:headEnd/>
            <a:tailEnd/>
          </a:ln>
        </p:spPr>
        <p:txBody>
          <a:bodyPr vert="horz" wrap="square" lIns="91440" tIns="45720" rIns="91440" bIns="45720" numCol="1" anchor="t" anchorCtr="0" compatLnSpc="1">
            <a:prstTxWarp prst="textNoShape">
              <a:avLst/>
            </a:prstTxWarp>
          </a:bodyPr>
          <a:lstStyle/>
          <a:p>
            <a:r>
              <a:rPr lang="en-US"/>
              <a:t>What are some of the benefits of an ERP?</a:t>
            </a:r>
          </a:p>
        </p:txBody>
      </p:sp>
      <p:sp>
        <p:nvSpPr>
          <p:cNvPr id="1658884" name="Text Box 4"/>
          <p:cNvSpPr txBox="1">
            <a:spLocks noChangeArrowheads="1"/>
          </p:cNvSpPr>
          <p:nvPr/>
        </p:nvSpPr>
        <p:spPr bwMode="auto">
          <a:xfrm>
            <a:off x="571500" y="2527300"/>
            <a:ext cx="8077200" cy="3263900"/>
          </a:xfrm>
          <a:prstGeom prst="rect">
            <a:avLst/>
          </a:prstGeom>
          <a:noFill/>
          <a:ln w="9525">
            <a:noFill/>
            <a:miter lim="800000"/>
            <a:headEnd/>
            <a:tailEnd/>
          </a:ln>
          <a:effectLst/>
        </p:spPr>
        <p:txBody>
          <a:bodyPr>
            <a:spAutoFit/>
          </a:bodyPr>
          <a:lstStyle/>
          <a:p>
            <a:pPr algn="l">
              <a:spcBef>
                <a:spcPct val="40000"/>
              </a:spcBef>
              <a:buClrTx/>
            </a:pPr>
            <a:r>
              <a:rPr lang="en-US" sz="2000"/>
              <a:t>ERPs Help to </a:t>
            </a:r>
            <a:r>
              <a:rPr lang="en-US" sz="2000" u="sng"/>
              <a:t>Streamline</a:t>
            </a:r>
            <a:r>
              <a:rPr lang="en-US" sz="2000"/>
              <a:t> &amp; </a:t>
            </a:r>
            <a:r>
              <a:rPr lang="en-US" sz="2000" u="sng"/>
              <a:t>Integrate</a:t>
            </a:r>
            <a:r>
              <a:rPr lang="en-US" sz="2000"/>
              <a:t> the Processes &amp; Systems Providing the Following Benefits:</a:t>
            </a:r>
          </a:p>
          <a:p>
            <a:pPr lvl="1" indent="-228600" algn="l">
              <a:spcBef>
                <a:spcPct val="40000"/>
              </a:spcBef>
              <a:buClrTx/>
              <a:buFontTx/>
              <a:buChar char="•"/>
            </a:pPr>
            <a:r>
              <a:rPr lang="en-US" sz="2000" b="0"/>
              <a:t>Increases Productivity Across Organizations</a:t>
            </a:r>
          </a:p>
          <a:p>
            <a:pPr lvl="1" indent="-228600" algn="l">
              <a:spcBef>
                <a:spcPct val="40000"/>
              </a:spcBef>
              <a:buClrTx/>
              <a:buFontTx/>
              <a:buChar char="•"/>
            </a:pPr>
            <a:r>
              <a:rPr lang="en-US" sz="2000" b="0"/>
              <a:t>Improves Standardization &amp; Efficiency of Processes</a:t>
            </a:r>
          </a:p>
          <a:p>
            <a:pPr lvl="1" indent="-228600" algn="l">
              <a:spcBef>
                <a:spcPct val="40000"/>
              </a:spcBef>
              <a:buClrTx/>
              <a:buFontTx/>
              <a:buChar char="•"/>
            </a:pPr>
            <a:r>
              <a:rPr lang="en-US" sz="2000" b="0"/>
              <a:t>Increases Access, Consistency &amp; Transparency of Data </a:t>
            </a:r>
          </a:p>
          <a:p>
            <a:pPr lvl="1" indent="-228600" algn="l">
              <a:spcBef>
                <a:spcPct val="40000"/>
              </a:spcBef>
              <a:buClrTx/>
              <a:buFontTx/>
              <a:buChar char="•"/>
            </a:pPr>
            <a:r>
              <a:rPr lang="en-US" sz="2000" b="0"/>
              <a:t>Provides Collaboration Across Business Domains </a:t>
            </a:r>
          </a:p>
          <a:p>
            <a:pPr lvl="1" indent="-228600" algn="l">
              <a:spcBef>
                <a:spcPct val="40000"/>
              </a:spcBef>
              <a:buClrTx/>
              <a:buFontTx/>
              <a:buChar char="•"/>
            </a:pPr>
            <a:r>
              <a:rPr lang="en-US" sz="2000" b="0"/>
              <a:t>Provides IT Economies of Scale</a:t>
            </a:r>
          </a:p>
          <a:p>
            <a:pPr lvl="1" indent="-228600" algn="l">
              <a:spcBef>
                <a:spcPct val="40000"/>
              </a:spcBef>
              <a:buClrTx/>
              <a:buFontTx/>
              <a:buChar char="•"/>
            </a:pPr>
            <a:r>
              <a:rPr lang="en-US" sz="2000" b="0"/>
              <a:t>Enhances Analytics &amp; Improves Accuracy of Data</a:t>
            </a:r>
          </a:p>
        </p:txBody>
      </p:sp>
      <p:sp>
        <p:nvSpPr>
          <p:cNvPr id="1658885" name="Text Box 5"/>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D2L2_p13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58884"/>
                                        </p:tgtEl>
                                        <p:attrNameLst>
                                          <p:attrName>style.visibility</p:attrName>
                                        </p:attrNameLst>
                                      </p:cBhvr>
                                      <p:to>
                                        <p:strVal val="visible"/>
                                      </p:to>
                                    </p:set>
                                    <p:animEffect transition="in" filter="checkerboard(across)">
                                      <p:cBhvr>
                                        <p:cTn id="7" dur="1000"/>
                                        <p:tgtEl>
                                          <p:spTgt spid="1658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8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ChangeArrowheads="1"/>
          </p:cNvSpPr>
          <p:nvPr/>
        </p:nvSpPr>
        <p:spPr bwMode="auto">
          <a:xfrm>
            <a:off x="1219200" y="228600"/>
            <a:ext cx="6705600" cy="1647825"/>
          </a:xfrm>
          <a:prstGeom prst="rect">
            <a:avLst/>
          </a:prstGeom>
          <a:noFill/>
          <a:ln w="76200" cmpd="tri" algn="ctr">
            <a:noFill/>
            <a:miter lim="800000"/>
            <a:headEnd/>
            <a:tailEnd/>
          </a:ln>
          <a:effectLst/>
        </p:spPr>
        <p:txBody>
          <a:bodyPr lIns="92075" tIns="0" rIns="92075" bIns="0">
            <a:spAutoFit/>
          </a:bodyPr>
          <a:lstStyle/>
          <a:p>
            <a:r>
              <a:rPr lang="en-US" sz="3600"/>
              <a:t>Question #2: What are the three Components of a Costing Conceptual Design</a:t>
            </a:r>
          </a:p>
        </p:txBody>
      </p:sp>
      <p:grpSp>
        <p:nvGrpSpPr>
          <p:cNvPr id="1660931" name="Group 3"/>
          <p:cNvGrpSpPr>
            <a:grpSpLocks/>
          </p:cNvGrpSpPr>
          <p:nvPr/>
        </p:nvGrpSpPr>
        <p:grpSpPr bwMode="auto">
          <a:xfrm>
            <a:off x="1524000" y="5715000"/>
            <a:ext cx="7239000" cy="942975"/>
            <a:chOff x="672" y="3542"/>
            <a:chExt cx="4944" cy="662"/>
          </a:xfrm>
        </p:grpSpPr>
        <p:grpSp>
          <p:nvGrpSpPr>
            <p:cNvPr id="1660932" name="Group 4"/>
            <p:cNvGrpSpPr>
              <a:grpSpLocks/>
            </p:cNvGrpSpPr>
            <p:nvPr/>
          </p:nvGrpSpPr>
          <p:grpSpPr bwMode="auto">
            <a:xfrm>
              <a:off x="672" y="3552"/>
              <a:ext cx="2339" cy="652"/>
              <a:chOff x="0" y="2821"/>
              <a:chExt cx="5760" cy="1451"/>
            </a:xfrm>
          </p:grpSpPr>
          <p:sp>
            <p:nvSpPr>
              <p:cNvPr id="1660933" name="Rectangle 5"/>
              <p:cNvSpPr>
                <a:spLocks noChangeArrowheads="1"/>
              </p:cNvSpPr>
              <p:nvPr/>
            </p:nvSpPr>
            <p:spPr bwMode="auto">
              <a:xfrm>
                <a:off x="0" y="2928"/>
                <a:ext cx="5760" cy="528"/>
              </a:xfrm>
              <a:prstGeom prst="rect">
                <a:avLst/>
              </a:prstGeom>
              <a:solidFill>
                <a:schemeClr val="bg1"/>
              </a:solidFill>
              <a:ln w="9525">
                <a:noFill/>
                <a:miter lim="800000"/>
                <a:headEnd/>
                <a:tailEnd/>
              </a:ln>
              <a:effectLst/>
            </p:spPr>
            <p:txBody>
              <a:bodyPr wrap="none" anchor="ctr"/>
              <a:lstStyle/>
              <a:p>
                <a:endParaRPr lang="en-US"/>
              </a:p>
            </p:txBody>
          </p:sp>
          <p:sp>
            <p:nvSpPr>
              <p:cNvPr id="1660934" name="AutoShape 6"/>
              <p:cNvSpPr>
                <a:spLocks noChangeArrowheads="1"/>
              </p:cNvSpPr>
              <p:nvPr/>
            </p:nvSpPr>
            <p:spPr bwMode="auto">
              <a:xfrm>
                <a:off x="48" y="2821"/>
                <a:ext cx="5616" cy="1451"/>
              </a:xfrm>
              <a:prstGeom prst="wedgeRectCallout">
                <a:avLst>
                  <a:gd name="adj1" fmla="val -31231"/>
                  <a:gd name="adj2" fmla="val -50324"/>
                </a:avLst>
              </a:prstGeom>
              <a:solidFill>
                <a:schemeClr val="bg1"/>
              </a:solidFill>
              <a:ln w="9525">
                <a:solidFill>
                  <a:schemeClr val="tx1"/>
                </a:solidFill>
                <a:miter lim="800000"/>
                <a:headEnd/>
                <a:tailEnd/>
              </a:ln>
              <a:effectLst/>
            </p:spPr>
            <p:txBody>
              <a:bodyPr/>
              <a:lstStyle/>
              <a:p>
                <a:pPr>
                  <a:buClrTx/>
                </a:pPr>
                <a:endParaRPr lang="en-US" sz="1400" b="0"/>
              </a:p>
            </p:txBody>
          </p:sp>
          <p:grpSp>
            <p:nvGrpSpPr>
              <p:cNvPr id="1660935" name="Group 7"/>
              <p:cNvGrpSpPr>
                <a:grpSpLocks/>
              </p:cNvGrpSpPr>
              <p:nvPr/>
            </p:nvGrpSpPr>
            <p:grpSpPr bwMode="auto">
              <a:xfrm>
                <a:off x="147" y="3763"/>
                <a:ext cx="5373" cy="496"/>
                <a:chOff x="147" y="3687"/>
                <a:chExt cx="5373" cy="523"/>
              </a:xfrm>
            </p:grpSpPr>
            <p:sp>
              <p:nvSpPr>
                <p:cNvPr id="1660936" name="Rectangle 8"/>
                <p:cNvSpPr>
                  <a:spLocks noChangeArrowheads="1"/>
                </p:cNvSpPr>
                <p:nvPr/>
              </p:nvSpPr>
              <p:spPr bwMode="auto">
                <a:xfrm>
                  <a:off x="1154" y="3836"/>
                  <a:ext cx="4366" cy="196"/>
                </a:xfrm>
                <a:prstGeom prst="rect">
                  <a:avLst/>
                </a:prstGeom>
                <a:solidFill>
                  <a:srgbClr val="CC0000"/>
                </a:solidFill>
                <a:ln w="12700" algn="ctr">
                  <a:solidFill>
                    <a:schemeClr val="bg1"/>
                  </a:solidFill>
                  <a:miter lim="800000"/>
                  <a:headEnd/>
                  <a:tailEnd/>
                </a:ln>
                <a:effectLst/>
              </p:spPr>
              <p:txBody>
                <a:bodyPr lIns="92075" tIns="0" rIns="92075" bIns="0" anchor="ctr">
                  <a:spAutoFit/>
                </a:bodyPr>
                <a:lstStyle/>
                <a:p>
                  <a:r>
                    <a:rPr lang="en-US" sz="700" b="0">
                      <a:solidFill>
                        <a:schemeClr val="bg1"/>
                      </a:solidFill>
                      <a:latin typeface="Tahoma" pitchFamily="34" charset="0"/>
                    </a:rPr>
                    <a:t>Budget Accounting</a:t>
                  </a:r>
                </a:p>
              </p:txBody>
            </p:sp>
            <p:sp>
              <p:nvSpPr>
                <p:cNvPr id="1660937" name="AutoShape 9"/>
                <p:cNvSpPr>
                  <a:spLocks noChangeArrowheads="1"/>
                </p:cNvSpPr>
                <p:nvPr/>
              </p:nvSpPr>
              <p:spPr bwMode="auto">
                <a:xfrm>
                  <a:off x="147" y="3687"/>
                  <a:ext cx="913" cy="52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algn="ctr">
                  <a:solidFill>
                    <a:schemeClr val="tx1"/>
                  </a:solidFill>
                  <a:miter lim="800000"/>
                  <a:headEnd/>
                  <a:tailEnd/>
                </a:ln>
                <a:effectLst/>
              </p:spPr>
              <p:txBody>
                <a:bodyPr lIns="92075" tIns="0" rIns="92075" bIns="0" anchor="ctr">
                  <a:spAutoFit/>
                </a:bodyPr>
                <a:lstStyle/>
                <a:p>
                  <a:r>
                    <a:rPr lang="en-US" sz="500">
                      <a:solidFill>
                        <a:schemeClr val="bg1"/>
                      </a:solidFill>
                    </a:rPr>
                    <a:t>Public Sector</a:t>
                  </a:r>
                </a:p>
              </p:txBody>
            </p:sp>
          </p:grpSp>
          <p:pic>
            <p:nvPicPr>
              <p:cNvPr id="1660938" name="Picture 10"/>
              <p:cNvPicPr>
                <a:picLocks noChangeAspect="1" noChangeArrowheads="1"/>
              </p:cNvPicPr>
              <p:nvPr/>
            </p:nvPicPr>
            <p:blipFill>
              <a:blip r:embed="rId3" cstate="print"/>
              <a:srcRect l="11719" t="33934" r="12500" b="57544"/>
              <a:stretch>
                <a:fillRect/>
              </a:stretch>
            </p:blipFill>
            <p:spPr bwMode="auto">
              <a:xfrm>
                <a:off x="48" y="3312"/>
                <a:ext cx="5522" cy="422"/>
              </a:xfrm>
              <a:prstGeom prst="rect">
                <a:avLst/>
              </a:prstGeom>
              <a:noFill/>
              <a:ln w="9525">
                <a:noFill/>
                <a:miter lim="800000"/>
                <a:headEnd/>
                <a:tailEnd/>
              </a:ln>
              <a:effectLst/>
            </p:spPr>
          </p:pic>
          <p:sp>
            <p:nvSpPr>
              <p:cNvPr id="1660939" name="Rectangle 11"/>
              <p:cNvSpPr>
                <a:spLocks noChangeArrowheads="1"/>
              </p:cNvSpPr>
              <p:nvPr/>
            </p:nvSpPr>
            <p:spPr bwMode="auto">
              <a:xfrm>
                <a:off x="48" y="2976"/>
                <a:ext cx="5616" cy="201"/>
              </a:xfrm>
              <a:prstGeom prst="rect">
                <a:avLst/>
              </a:prstGeom>
              <a:solidFill>
                <a:schemeClr val="accent2"/>
              </a:solidFill>
              <a:ln w="9525">
                <a:solidFill>
                  <a:schemeClr val="tx1"/>
                </a:solidFill>
                <a:miter lim="800000"/>
                <a:headEnd/>
                <a:tailEnd/>
              </a:ln>
              <a:effectLst/>
            </p:spPr>
            <p:txBody>
              <a:bodyPr wrap="none" anchor="ctr"/>
              <a:lstStyle/>
              <a:p>
                <a:pPr>
                  <a:buClrTx/>
                </a:pPr>
                <a:r>
                  <a:rPr lang="en-US" sz="800" b="0">
                    <a:solidFill>
                      <a:schemeClr val="bg1"/>
                    </a:solidFill>
                  </a:rPr>
                  <a:t>End User Presentation Layer</a:t>
                </a:r>
              </a:p>
            </p:txBody>
          </p:sp>
          <p:sp>
            <p:nvSpPr>
              <p:cNvPr id="1660940" name="Line 12"/>
              <p:cNvSpPr>
                <a:spLocks noChangeShapeType="1"/>
              </p:cNvSpPr>
              <p:nvPr/>
            </p:nvSpPr>
            <p:spPr bwMode="auto">
              <a:xfrm>
                <a:off x="48" y="3313"/>
                <a:ext cx="5429" cy="0"/>
              </a:xfrm>
              <a:prstGeom prst="line">
                <a:avLst/>
              </a:prstGeom>
              <a:noFill/>
              <a:ln w="76200">
                <a:solidFill>
                  <a:schemeClr val="tx1"/>
                </a:solidFill>
                <a:round/>
                <a:headEnd/>
                <a:tailEnd type="triangle" w="med" len="med"/>
              </a:ln>
              <a:effectLst/>
            </p:spPr>
            <p:txBody>
              <a:bodyPr/>
              <a:lstStyle/>
              <a:p>
                <a:endParaRPr lang="en-US"/>
              </a:p>
            </p:txBody>
          </p:sp>
        </p:grpSp>
        <p:sp>
          <p:nvSpPr>
            <p:cNvPr id="1660941" name="Text Box 13"/>
            <p:cNvSpPr txBox="1">
              <a:spLocks noChangeArrowheads="1"/>
            </p:cNvSpPr>
            <p:nvPr/>
          </p:nvSpPr>
          <p:spPr bwMode="auto">
            <a:xfrm>
              <a:off x="3186" y="3542"/>
              <a:ext cx="2430" cy="299"/>
            </a:xfrm>
            <a:prstGeom prst="rect">
              <a:avLst/>
            </a:prstGeom>
            <a:noFill/>
            <a:ln w="12700" algn="ctr">
              <a:noFill/>
              <a:miter lim="800000"/>
              <a:headEnd/>
              <a:tailEnd/>
            </a:ln>
            <a:effectLst/>
          </p:spPr>
          <p:txBody>
            <a:bodyPr lIns="92075" tIns="0" rIns="92075" bIns="0">
              <a:spAutoFit/>
            </a:bodyPr>
            <a:lstStyle/>
            <a:p>
              <a:r>
                <a:rPr lang="en-US" sz="1400"/>
                <a:t>Where the information is entered, stored, used, and presented</a:t>
              </a:r>
            </a:p>
          </p:txBody>
        </p:sp>
      </p:grpSp>
      <p:grpSp>
        <p:nvGrpSpPr>
          <p:cNvPr id="1660942" name="Group 14"/>
          <p:cNvGrpSpPr>
            <a:grpSpLocks/>
          </p:cNvGrpSpPr>
          <p:nvPr/>
        </p:nvGrpSpPr>
        <p:grpSpPr bwMode="auto">
          <a:xfrm>
            <a:off x="2133600" y="3886200"/>
            <a:ext cx="6705600" cy="1600200"/>
            <a:chOff x="1117" y="2160"/>
            <a:chExt cx="4451" cy="1296"/>
          </a:xfrm>
        </p:grpSpPr>
        <p:grpSp>
          <p:nvGrpSpPr>
            <p:cNvPr id="1660943" name="Group 15"/>
            <p:cNvGrpSpPr>
              <a:grpSpLocks/>
            </p:cNvGrpSpPr>
            <p:nvPr/>
          </p:nvGrpSpPr>
          <p:grpSpPr bwMode="auto">
            <a:xfrm>
              <a:off x="1117" y="2160"/>
              <a:ext cx="1379" cy="1296"/>
              <a:chOff x="576" y="912"/>
              <a:chExt cx="2304" cy="1920"/>
            </a:xfrm>
          </p:grpSpPr>
          <p:sp>
            <p:nvSpPr>
              <p:cNvPr id="1660944" name="Oval 16"/>
              <p:cNvSpPr>
                <a:spLocks noChangeArrowheads="1"/>
              </p:cNvSpPr>
              <p:nvPr/>
            </p:nvSpPr>
            <p:spPr bwMode="auto">
              <a:xfrm>
                <a:off x="576" y="1577"/>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700" u="sng">
                    <a:solidFill>
                      <a:srgbClr val="000066"/>
                    </a:solidFill>
                  </a:rPr>
                  <a:t>Cost </a:t>
                </a:r>
              </a:p>
              <a:p>
                <a:pPr>
                  <a:buClrTx/>
                </a:pPr>
                <a:r>
                  <a:rPr lang="en-US" sz="700" u="sng">
                    <a:solidFill>
                      <a:srgbClr val="000066"/>
                    </a:solidFill>
                  </a:rPr>
                  <a:t>Planning</a:t>
                </a:r>
              </a:p>
            </p:txBody>
          </p:sp>
          <p:sp>
            <p:nvSpPr>
              <p:cNvPr id="1660945" name="Oval 17"/>
              <p:cNvSpPr>
                <a:spLocks noChangeArrowheads="1"/>
              </p:cNvSpPr>
              <p:nvPr/>
            </p:nvSpPr>
            <p:spPr bwMode="auto">
              <a:xfrm>
                <a:off x="1397" y="227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700" u="sng">
                    <a:solidFill>
                      <a:srgbClr val="000066"/>
                    </a:solidFill>
                  </a:rPr>
                  <a:t>Cost </a:t>
                </a:r>
              </a:p>
              <a:p>
                <a:pPr>
                  <a:buClrTx/>
                </a:pPr>
                <a:r>
                  <a:rPr lang="en-US" sz="700" u="sng">
                    <a:solidFill>
                      <a:srgbClr val="000066"/>
                    </a:solidFill>
                  </a:rPr>
                  <a:t>Controlling</a:t>
                </a:r>
              </a:p>
            </p:txBody>
          </p:sp>
          <p:sp>
            <p:nvSpPr>
              <p:cNvPr id="1660946" name="Oval 18"/>
              <p:cNvSpPr>
                <a:spLocks noChangeArrowheads="1"/>
              </p:cNvSpPr>
              <p:nvPr/>
            </p:nvSpPr>
            <p:spPr bwMode="auto">
              <a:xfrm>
                <a:off x="2217" y="1577"/>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700" u="sng">
                    <a:solidFill>
                      <a:srgbClr val="000066"/>
                    </a:solidFill>
                  </a:rPr>
                  <a:t>Cost </a:t>
                </a:r>
              </a:p>
              <a:p>
                <a:pPr>
                  <a:buClrTx/>
                </a:pPr>
                <a:r>
                  <a:rPr lang="en-US" sz="700" u="sng">
                    <a:solidFill>
                      <a:srgbClr val="000066"/>
                    </a:solidFill>
                  </a:rPr>
                  <a:t>Analysis</a:t>
                </a:r>
              </a:p>
            </p:txBody>
          </p:sp>
          <p:sp>
            <p:nvSpPr>
              <p:cNvPr id="1660947" name="Oval 19"/>
              <p:cNvSpPr>
                <a:spLocks noChangeArrowheads="1"/>
              </p:cNvSpPr>
              <p:nvPr/>
            </p:nvSpPr>
            <p:spPr bwMode="auto">
              <a:xfrm>
                <a:off x="1397" y="912"/>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700" u="sng">
                    <a:solidFill>
                      <a:srgbClr val="000066"/>
                    </a:solidFill>
                  </a:rPr>
                  <a:t>Cost </a:t>
                </a:r>
              </a:p>
              <a:p>
                <a:pPr>
                  <a:buClrTx/>
                </a:pPr>
                <a:r>
                  <a:rPr lang="en-US" sz="700" u="sng">
                    <a:solidFill>
                      <a:srgbClr val="000066"/>
                    </a:solidFill>
                  </a:rPr>
                  <a:t>Accounting</a:t>
                </a:r>
              </a:p>
            </p:txBody>
          </p:sp>
          <p:cxnSp>
            <p:nvCxnSpPr>
              <p:cNvPr id="1660948" name="AutoShape 20"/>
              <p:cNvCxnSpPr>
                <a:cxnSpLocks noChangeShapeType="1"/>
                <a:stCxn id="1660944" idx="0"/>
                <a:endCxn id="1660947" idx="2"/>
              </p:cNvCxnSpPr>
              <p:nvPr/>
            </p:nvCxnSpPr>
            <p:spPr bwMode="auto">
              <a:xfrm rot="16200000">
                <a:off x="958" y="1138"/>
                <a:ext cx="388" cy="490"/>
              </a:xfrm>
              <a:prstGeom prst="curvedConnector2">
                <a:avLst/>
              </a:prstGeom>
              <a:noFill/>
              <a:ln w="38100">
                <a:solidFill>
                  <a:srgbClr val="000099"/>
                </a:solidFill>
                <a:round/>
                <a:headEnd/>
                <a:tailEnd type="triangle" w="med" len="med"/>
              </a:ln>
              <a:effectLst/>
            </p:spPr>
          </p:cxnSp>
          <p:cxnSp>
            <p:nvCxnSpPr>
              <p:cNvPr id="1660949" name="AutoShape 21"/>
              <p:cNvCxnSpPr>
                <a:cxnSpLocks noChangeShapeType="1"/>
                <a:stCxn id="1660947" idx="6"/>
                <a:endCxn id="1660946" idx="0"/>
              </p:cNvCxnSpPr>
              <p:nvPr/>
            </p:nvCxnSpPr>
            <p:spPr bwMode="auto">
              <a:xfrm>
                <a:off x="2059" y="1189"/>
                <a:ext cx="490" cy="388"/>
              </a:xfrm>
              <a:prstGeom prst="curvedConnector2">
                <a:avLst/>
              </a:prstGeom>
              <a:noFill/>
              <a:ln w="38100">
                <a:solidFill>
                  <a:srgbClr val="000099"/>
                </a:solidFill>
                <a:round/>
                <a:headEnd/>
                <a:tailEnd type="triangle" w="med" len="med"/>
              </a:ln>
              <a:effectLst/>
            </p:spPr>
          </p:cxnSp>
          <p:cxnSp>
            <p:nvCxnSpPr>
              <p:cNvPr id="1660950" name="AutoShape 22"/>
              <p:cNvCxnSpPr>
                <a:cxnSpLocks noChangeShapeType="1"/>
                <a:stCxn id="1660946" idx="4"/>
                <a:endCxn id="1660945" idx="6"/>
              </p:cNvCxnSpPr>
              <p:nvPr/>
            </p:nvCxnSpPr>
            <p:spPr bwMode="auto">
              <a:xfrm rot="5400000">
                <a:off x="2091" y="2098"/>
                <a:ext cx="425" cy="490"/>
              </a:xfrm>
              <a:prstGeom prst="curvedConnector2">
                <a:avLst/>
              </a:prstGeom>
              <a:noFill/>
              <a:ln w="38100">
                <a:solidFill>
                  <a:srgbClr val="000099"/>
                </a:solidFill>
                <a:round/>
                <a:headEnd/>
                <a:tailEnd type="triangle" w="med" len="med"/>
              </a:ln>
              <a:effectLst/>
            </p:spPr>
          </p:cxnSp>
          <p:cxnSp>
            <p:nvCxnSpPr>
              <p:cNvPr id="1660951" name="AutoShape 23"/>
              <p:cNvCxnSpPr>
                <a:cxnSpLocks noChangeShapeType="1"/>
                <a:stCxn id="1660945" idx="2"/>
                <a:endCxn id="1660944" idx="4"/>
              </p:cNvCxnSpPr>
              <p:nvPr/>
            </p:nvCxnSpPr>
            <p:spPr bwMode="auto">
              <a:xfrm rot="10800000">
                <a:off x="907" y="2130"/>
                <a:ext cx="490" cy="425"/>
              </a:xfrm>
              <a:prstGeom prst="curvedConnector2">
                <a:avLst/>
              </a:prstGeom>
              <a:noFill/>
              <a:ln w="38100">
                <a:solidFill>
                  <a:srgbClr val="000099"/>
                </a:solidFill>
                <a:round/>
                <a:headEnd/>
                <a:tailEnd type="triangle" w="med" len="med"/>
              </a:ln>
              <a:effectLst/>
            </p:spPr>
          </p:cxnSp>
          <p:sp>
            <p:nvSpPr>
              <p:cNvPr id="1660952" name="Rectangle 24"/>
              <p:cNvSpPr>
                <a:spLocks noChangeArrowheads="1"/>
              </p:cNvSpPr>
              <p:nvPr/>
            </p:nvSpPr>
            <p:spPr bwMode="auto">
              <a:xfrm>
                <a:off x="1273" y="1720"/>
                <a:ext cx="956" cy="550"/>
              </a:xfrm>
              <a:prstGeom prst="rect">
                <a:avLst/>
              </a:prstGeom>
              <a:noFill/>
              <a:ln w="9525" algn="ctr">
                <a:noFill/>
                <a:miter lim="800000"/>
                <a:headEnd/>
                <a:tailEnd/>
              </a:ln>
              <a:effectLst/>
            </p:spPr>
            <p:txBody>
              <a:bodyPr>
                <a:spAutoFit/>
              </a:bodyPr>
              <a:lstStyle/>
              <a:p>
                <a:pPr>
                  <a:buClrTx/>
                </a:pPr>
                <a:r>
                  <a:rPr lang="en-US" sz="800">
                    <a:solidFill>
                      <a:schemeClr val="tx2"/>
                    </a:solidFill>
                  </a:rPr>
                  <a:t>Cost </a:t>
                </a:r>
              </a:p>
              <a:p>
                <a:pPr>
                  <a:buClrTx/>
                </a:pPr>
                <a:r>
                  <a:rPr lang="en-US" sz="800">
                    <a:solidFill>
                      <a:schemeClr val="tx2"/>
                    </a:solidFill>
                  </a:rPr>
                  <a:t>Management</a:t>
                </a:r>
              </a:p>
              <a:p>
                <a:pPr>
                  <a:buClrTx/>
                </a:pPr>
                <a:r>
                  <a:rPr lang="en-US" sz="800">
                    <a:solidFill>
                      <a:schemeClr val="tx2"/>
                    </a:solidFill>
                  </a:rPr>
                  <a:t>Process</a:t>
                </a:r>
              </a:p>
            </p:txBody>
          </p:sp>
        </p:grpSp>
        <p:sp>
          <p:nvSpPr>
            <p:cNvPr id="1660953" name="Text Box 25"/>
            <p:cNvSpPr txBox="1">
              <a:spLocks noChangeArrowheads="1"/>
            </p:cNvSpPr>
            <p:nvPr/>
          </p:nvSpPr>
          <p:spPr bwMode="auto">
            <a:xfrm>
              <a:off x="3168" y="2534"/>
              <a:ext cx="2400" cy="345"/>
            </a:xfrm>
            <a:prstGeom prst="rect">
              <a:avLst/>
            </a:prstGeom>
            <a:noFill/>
            <a:ln w="12700" algn="ctr">
              <a:noFill/>
              <a:miter lim="800000"/>
              <a:headEnd/>
              <a:tailEnd/>
            </a:ln>
            <a:effectLst/>
          </p:spPr>
          <p:txBody>
            <a:bodyPr lIns="92075" tIns="0" rIns="92075" bIns="0">
              <a:spAutoFit/>
            </a:bodyPr>
            <a:lstStyle/>
            <a:p>
              <a:r>
                <a:rPr lang="en-US" sz="1400"/>
                <a:t>How the information is entered, stored, used, and presented</a:t>
              </a:r>
            </a:p>
          </p:txBody>
        </p:sp>
      </p:grpSp>
      <p:grpSp>
        <p:nvGrpSpPr>
          <p:cNvPr id="1660954" name="Group 26"/>
          <p:cNvGrpSpPr>
            <a:grpSpLocks/>
          </p:cNvGrpSpPr>
          <p:nvPr/>
        </p:nvGrpSpPr>
        <p:grpSpPr bwMode="auto">
          <a:xfrm>
            <a:off x="1600200" y="1905000"/>
            <a:ext cx="7288213" cy="1916113"/>
            <a:chOff x="768" y="589"/>
            <a:chExt cx="4831" cy="1454"/>
          </a:xfrm>
        </p:grpSpPr>
        <p:sp>
          <p:nvSpPr>
            <p:cNvPr id="1660955" name="Line 27"/>
            <p:cNvSpPr>
              <a:spLocks noChangeShapeType="1"/>
            </p:cNvSpPr>
            <p:nvPr/>
          </p:nvSpPr>
          <p:spPr bwMode="auto">
            <a:xfrm>
              <a:off x="1448" y="590"/>
              <a:ext cx="0" cy="1282"/>
            </a:xfrm>
            <a:prstGeom prst="line">
              <a:avLst/>
            </a:prstGeom>
            <a:noFill/>
            <a:ln w="38100">
              <a:solidFill>
                <a:srgbClr val="990099"/>
              </a:solidFill>
              <a:prstDash val="dash"/>
              <a:round/>
              <a:headEnd/>
              <a:tailEnd/>
            </a:ln>
            <a:effectLst/>
          </p:spPr>
          <p:txBody>
            <a:bodyPr anchor="ctr"/>
            <a:lstStyle/>
            <a:p>
              <a:endParaRPr lang="en-US"/>
            </a:p>
          </p:txBody>
        </p:sp>
        <p:grpSp>
          <p:nvGrpSpPr>
            <p:cNvPr id="1660956" name="Group 28"/>
            <p:cNvGrpSpPr>
              <a:grpSpLocks/>
            </p:cNvGrpSpPr>
            <p:nvPr/>
          </p:nvGrpSpPr>
          <p:grpSpPr bwMode="auto">
            <a:xfrm>
              <a:off x="768" y="680"/>
              <a:ext cx="4831" cy="1363"/>
              <a:chOff x="768" y="680"/>
              <a:chExt cx="4831" cy="1363"/>
            </a:xfrm>
          </p:grpSpPr>
          <p:sp>
            <p:nvSpPr>
              <p:cNvPr id="1660957" name="Text Box 29"/>
              <p:cNvSpPr txBox="1">
                <a:spLocks noChangeArrowheads="1"/>
              </p:cNvSpPr>
              <p:nvPr/>
            </p:nvSpPr>
            <p:spPr bwMode="auto">
              <a:xfrm>
                <a:off x="3072" y="1104"/>
                <a:ext cx="2527" cy="323"/>
              </a:xfrm>
              <a:prstGeom prst="rect">
                <a:avLst/>
              </a:prstGeom>
              <a:noFill/>
              <a:ln w="12700" algn="ctr">
                <a:noFill/>
                <a:miter lim="800000"/>
                <a:headEnd/>
                <a:tailEnd/>
              </a:ln>
              <a:effectLst/>
            </p:spPr>
            <p:txBody>
              <a:bodyPr lIns="92075" tIns="0" rIns="92075" bIns="0">
                <a:spAutoFit/>
              </a:bodyPr>
              <a:lstStyle/>
              <a:p>
                <a:r>
                  <a:rPr lang="en-US" sz="1400"/>
                  <a:t>What/Why information is entered, stored, used, and presented</a:t>
                </a:r>
              </a:p>
            </p:txBody>
          </p:sp>
          <p:grpSp>
            <p:nvGrpSpPr>
              <p:cNvPr id="1660958" name="Group 30"/>
              <p:cNvGrpSpPr>
                <a:grpSpLocks/>
              </p:cNvGrpSpPr>
              <p:nvPr/>
            </p:nvGrpSpPr>
            <p:grpSpPr bwMode="auto">
              <a:xfrm>
                <a:off x="768" y="680"/>
                <a:ext cx="1920" cy="1363"/>
                <a:chOff x="768" y="528"/>
                <a:chExt cx="1920" cy="1363"/>
              </a:xfrm>
            </p:grpSpPr>
            <p:sp>
              <p:nvSpPr>
                <p:cNvPr id="1660959" name="Rectangle 31"/>
                <p:cNvSpPr>
                  <a:spLocks noChangeArrowheads="1"/>
                </p:cNvSpPr>
                <p:nvPr/>
              </p:nvSpPr>
              <p:spPr bwMode="auto">
                <a:xfrm>
                  <a:off x="853" y="777"/>
                  <a:ext cx="1835" cy="186"/>
                </a:xfrm>
                <a:prstGeom prst="rect">
                  <a:avLst/>
                </a:prstGeom>
                <a:noFill/>
                <a:ln w="9525" algn="ctr">
                  <a:noFill/>
                  <a:miter lim="800000"/>
                  <a:headEnd/>
                  <a:tailEnd/>
                </a:ln>
                <a:effectLst/>
              </p:spPr>
              <p:txBody>
                <a:bodyPr>
                  <a:spAutoFit/>
                </a:bodyPr>
                <a:lstStyle/>
                <a:p>
                  <a:pPr algn="l">
                    <a:buClrTx/>
                  </a:pPr>
                  <a:r>
                    <a:rPr lang="en-US" sz="1000" b="0">
                      <a:solidFill>
                        <a:schemeClr val="tx2"/>
                      </a:solidFill>
                    </a:rPr>
                    <a:t> </a:t>
                  </a:r>
                </a:p>
              </p:txBody>
            </p:sp>
            <p:sp>
              <p:nvSpPr>
                <p:cNvPr id="1660960" name="AutoShape 32"/>
                <p:cNvSpPr>
                  <a:spLocks noChangeArrowheads="1"/>
                </p:cNvSpPr>
                <p:nvPr/>
              </p:nvSpPr>
              <p:spPr bwMode="blackWhite">
                <a:xfrm>
                  <a:off x="1616" y="795"/>
                  <a:ext cx="385" cy="157"/>
                </a:xfrm>
                <a:prstGeom prst="chevron">
                  <a:avLst>
                    <a:gd name="adj" fmla="val 6130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3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300" b="0">
                      <a:solidFill>
                        <a:srgbClr val="000000"/>
                      </a:solidFill>
                      <a:cs typeface="Times New Roman" pitchFamily="18" charset="0"/>
                    </a:rPr>
                    <a:t>      </a:t>
                  </a:r>
                  <a:r>
                    <a:rPr lang="en-US" sz="300">
                      <a:solidFill>
                        <a:srgbClr val="000000"/>
                      </a:solidFill>
                      <a:cs typeface="Times New Roman" pitchFamily="18" charset="0"/>
                    </a:rPr>
                    <a:t>SSPA</a:t>
                  </a:r>
                  <a:r>
                    <a:rPr lang="en-US" sz="300" b="0">
                      <a:solidFill>
                        <a:srgbClr val="000000"/>
                      </a:solidFill>
                      <a:cs typeface="Times New Roman" pitchFamily="18" charset="0"/>
                    </a:rPr>
                    <a:t>:  </a:t>
                  </a:r>
                  <a:r>
                    <a:rPr lang="en-US" sz="200" b="0">
                      <a:solidFill>
                        <a:srgbClr val="000000"/>
                      </a:solidFill>
                      <a:cs typeface="Times New Roman" pitchFamily="18" charset="0"/>
                    </a:rPr>
                    <a:t>Manage</a:t>
                  </a:r>
                </a:p>
                <a:p>
                  <a:pPr marL="342900" indent="-342900" eaLnBrk="0" hangingPunct="0">
                    <a:lnSpc>
                      <a:spcPct val="85000"/>
                    </a:lnSpc>
                    <a:spcAft>
                      <a:spcPts val="200"/>
                    </a:spcAft>
                    <a:buFont typeface="Monotype Sorts" pitchFamily="2" charset="2"/>
                    <a:buNone/>
                  </a:pPr>
                  <a:r>
                    <a:rPr lang="en-US" sz="200" b="0">
                      <a:solidFill>
                        <a:srgbClr val="000000"/>
                      </a:solidFill>
                      <a:cs typeface="Times New Roman" pitchFamily="18" charset="0"/>
                    </a:rPr>
                    <a:t>        OCIE Inventory</a:t>
                  </a:r>
                  <a:endParaRPr lang="en-US" sz="200" b="0">
                    <a:cs typeface="Times New Roman" pitchFamily="18" charset="0"/>
                  </a:endParaRPr>
                </a:p>
                <a:p>
                  <a:pPr marL="342900" indent="-342900" eaLnBrk="0" hangingPunct="0">
                    <a:spcAft>
                      <a:spcPts val="200"/>
                    </a:spcAft>
                    <a:buFont typeface="Monotype Sorts" pitchFamily="2" charset="2"/>
                    <a:buNone/>
                  </a:pPr>
                  <a:endParaRPr lang="en-US" sz="300" b="0">
                    <a:cs typeface="Times New Roman" pitchFamily="18" charset="0"/>
                  </a:endParaRPr>
                </a:p>
              </p:txBody>
            </p:sp>
            <p:sp>
              <p:nvSpPr>
                <p:cNvPr id="1660961" name="AutoShape 33"/>
                <p:cNvSpPr>
                  <a:spLocks noChangeArrowheads="1"/>
                </p:cNvSpPr>
                <p:nvPr/>
              </p:nvSpPr>
              <p:spPr bwMode="blackWhite">
                <a:xfrm>
                  <a:off x="1619" y="973"/>
                  <a:ext cx="384" cy="157"/>
                </a:xfrm>
                <a:prstGeom prst="chevron">
                  <a:avLst>
                    <a:gd name="adj" fmla="val 6114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3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300" b="0">
                      <a:solidFill>
                        <a:srgbClr val="000000"/>
                      </a:solidFill>
                      <a:cs typeface="Times New Roman" pitchFamily="18" charset="0"/>
                    </a:rPr>
                    <a:t>     </a:t>
                  </a:r>
                  <a:r>
                    <a:rPr lang="en-US" sz="300">
                      <a:solidFill>
                        <a:srgbClr val="000000"/>
                      </a:solidFill>
                      <a:cs typeface="Times New Roman" pitchFamily="18" charset="0"/>
                    </a:rPr>
                    <a:t>SSPB:</a:t>
                  </a:r>
                  <a:r>
                    <a:rPr lang="en-US" sz="300" b="0">
                      <a:solidFill>
                        <a:srgbClr val="000000"/>
                      </a:solidFill>
                      <a:cs typeface="Times New Roman" pitchFamily="18" charset="0"/>
                    </a:rPr>
                    <a:t>  </a:t>
                  </a:r>
                  <a:r>
                    <a:rPr lang="en-US" sz="200" b="0">
                      <a:solidFill>
                        <a:srgbClr val="000000"/>
                      </a:solidFill>
                      <a:cs typeface="Times New Roman" pitchFamily="18" charset="0"/>
                    </a:rPr>
                    <a:t>Issue </a:t>
                  </a:r>
                </a:p>
                <a:p>
                  <a:pPr marL="342900" indent="-342900" eaLnBrk="0" hangingPunct="0">
                    <a:lnSpc>
                      <a:spcPct val="85000"/>
                    </a:lnSpc>
                    <a:spcAft>
                      <a:spcPts val="200"/>
                    </a:spcAft>
                    <a:buFont typeface="Monotype Sorts" pitchFamily="2" charset="2"/>
                    <a:buNone/>
                  </a:pPr>
                  <a:r>
                    <a:rPr lang="en-US" sz="200" b="0">
                      <a:solidFill>
                        <a:srgbClr val="000000"/>
                      </a:solidFill>
                      <a:cs typeface="Times New Roman" pitchFamily="18" charset="0"/>
                    </a:rPr>
                    <a:t>	   OCIE to Soldier</a:t>
                  </a:r>
                </a:p>
                <a:p>
                  <a:pPr marL="342900" indent="-342900" eaLnBrk="0" hangingPunct="0">
                    <a:lnSpc>
                      <a:spcPct val="85000"/>
                    </a:lnSpc>
                    <a:spcAft>
                      <a:spcPts val="200"/>
                    </a:spcAft>
                    <a:buFont typeface="Monotype Sorts" pitchFamily="2" charset="2"/>
                    <a:buNone/>
                  </a:pPr>
                  <a:endParaRPr lang="en-US" sz="200" b="0">
                    <a:cs typeface="Times New Roman" pitchFamily="18" charset="0"/>
                  </a:endParaRPr>
                </a:p>
                <a:p>
                  <a:pPr marL="342900" indent="-342900" eaLnBrk="0" hangingPunct="0">
                    <a:spcAft>
                      <a:spcPts val="200"/>
                    </a:spcAft>
                    <a:buFont typeface="Monotype Sorts" pitchFamily="2" charset="2"/>
                    <a:buNone/>
                  </a:pPr>
                  <a:endParaRPr lang="en-US" sz="300" b="0">
                    <a:cs typeface="Times New Roman" pitchFamily="18" charset="0"/>
                  </a:endParaRPr>
                </a:p>
              </p:txBody>
            </p:sp>
            <p:sp>
              <p:nvSpPr>
                <p:cNvPr id="1660962" name="AutoShape 34"/>
                <p:cNvSpPr>
                  <a:spLocks noChangeArrowheads="1"/>
                </p:cNvSpPr>
                <p:nvPr/>
              </p:nvSpPr>
              <p:spPr bwMode="blackWhite">
                <a:xfrm>
                  <a:off x="1621" y="1150"/>
                  <a:ext cx="385" cy="156"/>
                </a:xfrm>
                <a:prstGeom prst="chevron">
                  <a:avLst>
                    <a:gd name="adj" fmla="val 61699"/>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300" b="0">
                      <a:solidFill>
                        <a:srgbClr val="000000"/>
                      </a:solidFill>
                      <a:cs typeface="Times New Roman" pitchFamily="18" charset="0"/>
                    </a:rPr>
                    <a:t>   </a:t>
                  </a:r>
                </a:p>
                <a:p>
                  <a:pPr marL="342900" indent="-342900" eaLnBrk="0" hangingPunct="0">
                    <a:lnSpc>
                      <a:spcPct val="85000"/>
                    </a:lnSpc>
                    <a:buFont typeface="Monotype Sorts" pitchFamily="2" charset="2"/>
                    <a:buNone/>
                  </a:pPr>
                  <a:r>
                    <a:rPr lang="en-US" sz="300" b="0">
                      <a:solidFill>
                        <a:srgbClr val="000000"/>
                      </a:solidFill>
                      <a:cs typeface="Times New Roman" pitchFamily="18" charset="0"/>
                    </a:rPr>
                    <a:t>   </a:t>
                  </a:r>
                  <a:r>
                    <a:rPr lang="en-US" sz="300">
                      <a:solidFill>
                        <a:srgbClr val="000000"/>
                      </a:solidFill>
                      <a:cs typeface="Times New Roman" pitchFamily="18" charset="0"/>
                    </a:rPr>
                    <a:t>SSPC:</a:t>
                  </a:r>
                  <a:r>
                    <a:rPr lang="en-US" sz="300" b="0">
                      <a:solidFill>
                        <a:srgbClr val="000000"/>
                      </a:solidFill>
                      <a:cs typeface="Times New Roman" pitchFamily="18" charset="0"/>
                    </a:rPr>
                    <a:t>  </a:t>
                  </a:r>
                  <a:r>
                    <a:rPr lang="en-US" sz="200" b="0">
                      <a:solidFill>
                        <a:srgbClr val="000000"/>
                      </a:solidFill>
                      <a:cs typeface="Times New Roman" pitchFamily="18" charset="0"/>
                    </a:rPr>
                    <a:t>Issue  </a:t>
                  </a:r>
                </a:p>
                <a:p>
                  <a:pPr marL="342900" indent="-342900" eaLnBrk="0" hangingPunct="0">
                    <a:lnSpc>
                      <a:spcPct val="85000"/>
                    </a:lnSpc>
                    <a:buFont typeface="Monotype Sorts" pitchFamily="2" charset="2"/>
                    <a:buNone/>
                  </a:pPr>
                  <a:r>
                    <a:rPr lang="en-US" sz="200" b="0">
                      <a:solidFill>
                        <a:srgbClr val="000000"/>
                      </a:solidFill>
                      <a:cs typeface="Times New Roman" pitchFamily="18" charset="0"/>
                    </a:rPr>
                    <a:t>           Clothing to Initial </a:t>
                  </a:r>
                </a:p>
                <a:p>
                  <a:pPr marL="342900" indent="-342900" eaLnBrk="0" hangingPunct="0">
                    <a:lnSpc>
                      <a:spcPct val="85000"/>
                    </a:lnSpc>
                    <a:buFont typeface="Monotype Sorts" pitchFamily="2" charset="2"/>
                    <a:buNone/>
                  </a:pPr>
                  <a:r>
                    <a:rPr lang="en-US" sz="200" b="0">
                      <a:solidFill>
                        <a:srgbClr val="000000"/>
                      </a:solidFill>
                      <a:cs typeface="Times New Roman" pitchFamily="18" charset="0"/>
                    </a:rPr>
                    <a:t>         Training Soldier</a:t>
                  </a:r>
                </a:p>
                <a:p>
                  <a:pPr marL="342900" indent="-342900" eaLnBrk="0" hangingPunct="0">
                    <a:lnSpc>
                      <a:spcPct val="85000"/>
                    </a:lnSpc>
                    <a:buFont typeface="Monotype Sorts" pitchFamily="2" charset="2"/>
                    <a:buNone/>
                  </a:pPr>
                  <a:endParaRPr lang="en-US" sz="200" b="0">
                    <a:cs typeface="Times New Roman" pitchFamily="18" charset="0"/>
                  </a:endParaRPr>
                </a:p>
                <a:p>
                  <a:pPr marL="342900" indent="-342900" eaLnBrk="0" hangingPunct="0">
                    <a:spcAft>
                      <a:spcPts val="200"/>
                    </a:spcAft>
                    <a:buFont typeface="Monotype Sorts" pitchFamily="2" charset="2"/>
                    <a:buNone/>
                  </a:pPr>
                  <a:endParaRPr lang="en-US" sz="300" b="0">
                    <a:cs typeface="Times New Roman" pitchFamily="18" charset="0"/>
                  </a:endParaRPr>
                </a:p>
              </p:txBody>
            </p:sp>
            <p:sp>
              <p:nvSpPr>
                <p:cNvPr id="1660963" name="AutoShape 35"/>
                <p:cNvSpPr>
                  <a:spLocks noChangeArrowheads="1"/>
                </p:cNvSpPr>
                <p:nvPr/>
              </p:nvSpPr>
              <p:spPr bwMode="blackWhite">
                <a:xfrm>
                  <a:off x="1619" y="1327"/>
                  <a:ext cx="384" cy="157"/>
                </a:xfrm>
                <a:prstGeom prst="chevron">
                  <a:avLst>
                    <a:gd name="adj" fmla="val 6114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3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300" b="0">
                      <a:solidFill>
                        <a:srgbClr val="000000"/>
                      </a:solidFill>
                      <a:cs typeface="Times New Roman" pitchFamily="18" charset="0"/>
                    </a:rPr>
                    <a:t>  </a:t>
                  </a:r>
                  <a:r>
                    <a:rPr lang="en-US" sz="300">
                      <a:solidFill>
                        <a:srgbClr val="000000"/>
                      </a:solidFill>
                      <a:cs typeface="Times New Roman" pitchFamily="18" charset="0"/>
                    </a:rPr>
                    <a:t>SSPD:</a:t>
                  </a:r>
                  <a:r>
                    <a:rPr lang="en-US" sz="300" b="0">
                      <a:solidFill>
                        <a:srgbClr val="000000"/>
                      </a:solidFill>
                      <a:cs typeface="Times New Roman" pitchFamily="18" charset="0"/>
                    </a:rPr>
                    <a:t>  </a:t>
                  </a:r>
                  <a:r>
                    <a:rPr lang="en-US" sz="200" b="0">
                      <a:solidFill>
                        <a:srgbClr val="000000"/>
                      </a:solidFill>
                      <a:cs typeface="Times New Roman" pitchFamily="18" charset="0"/>
                    </a:rPr>
                    <a:t>Accept </a:t>
                  </a:r>
                </a:p>
                <a:p>
                  <a:pPr marL="342900" indent="-342900" eaLnBrk="0" hangingPunct="0">
                    <a:lnSpc>
                      <a:spcPct val="85000"/>
                    </a:lnSpc>
                    <a:spcAft>
                      <a:spcPts val="200"/>
                    </a:spcAft>
                    <a:buFont typeface="Monotype Sorts" pitchFamily="2" charset="2"/>
                    <a:buNone/>
                  </a:pPr>
                  <a:r>
                    <a:rPr lang="en-US" sz="200" b="0">
                      <a:solidFill>
                        <a:srgbClr val="000000"/>
                      </a:solidFill>
                      <a:cs typeface="Times New Roman" pitchFamily="18" charset="0"/>
                    </a:rPr>
                    <a:t>    OCI Turn-Ins</a:t>
                  </a:r>
                </a:p>
                <a:p>
                  <a:pPr marL="342900" indent="-342900" eaLnBrk="0" hangingPunct="0">
                    <a:lnSpc>
                      <a:spcPct val="85000"/>
                    </a:lnSpc>
                    <a:spcAft>
                      <a:spcPts val="200"/>
                    </a:spcAft>
                    <a:buFont typeface="Monotype Sorts" pitchFamily="2" charset="2"/>
                    <a:buNone/>
                  </a:pPr>
                  <a:endParaRPr lang="en-US" sz="200" b="0">
                    <a:cs typeface="Times New Roman" pitchFamily="18" charset="0"/>
                  </a:endParaRPr>
                </a:p>
                <a:p>
                  <a:pPr marL="342900" indent="-342900" eaLnBrk="0" hangingPunct="0">
                    <a:spcAft>
                      <a:spcPts val="200"/>
                    </a:spcAft>
                    <a:buFont typeface="Monotype Sorts" pitchFamily="2" charset="2"/>
                    <a:buNone/>
                  </a:pPr>
                  <a:endParaRPr lang="en-US" sz="200" b="0">
                    <a:cs typeface="Times New Roman" pitchFamily="18" charset="0"/>
                  </a:endParaRPr>
                </a:p>
              </p:txBody>
            </p:sp>
            <p:sp>
              <p:nvSpPr>
                <p:cNvPr id="1660964" name="AutoShape 36"/>
                <p:cNvSpPr>
                  <a:spLocks noChangeArrowheads="1"/>
                </p:cNvSpPr>
                <p:nvPr/>
              </p:nvSpPr>
              <p:spPr bwMode="blackWhite">
                <a:xfrm>
                  <a:off x="1619" y="1504"/>
                  <a:ext cx="384" cy="158"/>
                </a:xfrm>
                <a:prstGeom prst="chevron">
                  <a:avLst>
                    <a:gd name="adj" fmla="val 60759"/>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300" b="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300" b="0">
                      <a:solidFill>
                        <a:srgbClr val="000000"/>
                      </a:solidFill>
                      <a:cs typeface="Times New Roman" pitchFamily="18" charset="0"/>
                    </a:rPr>
                    <a:t>  </a:t>
                  </a:r>
                  <a:r>
                    <a:rPr lang="en-US" sz="300">
                      <a:solidFill>
                        <a:srgbClr val="000000"/>
                      </a:solidFill>
                      <a:cs typeface="Times New Roman" pitchFamily="18" charset="0"/>
                    </a:rPr>
                    <a:t>SSPE:</a:t>
                  </a:r>
                  <a:r>
                    <a:rPr lang="en-US" sz="300" b="0">
                      <a:solidFill>
                        <a:srgbClr val="000000"/>
                      </a:solidFill>
                      <a:cs typeface="Times New Roman" pitchFamily="18" charset="0"/>
                    </a:rPr>
                    <a:t>  </a:t>
                  </a:r>
                  <a:r>
                    <a:rPr lang="en-US" sz="200" b="0">
                      <a:solidFill>
                        <a:srgbClr val="000000"/>
                      </a:solidFill>
                      <a:cs typeface="Times New Roman" pitchFamily="18" charset="0"/>
                    </a:rPr>
                    <a:t>Receive </a:t>
                  </a:r>
                </a:p>
                <a:p>
                  <a:pPr marL="342900" indent="-342900" eaLnBrk="0" hangingPunct="0">
                    <a:lnSpc>
                      <a:spcPct val="85000"/>
                    </a:lnSpc>
                    <a:spcAft>
                      <a:spcPts val="200"/>
                    </a:spcAft>
                    <a:buFont typeface="Monotype Sorts" pitchFamily="2" charset="2"/>
                    <a:buNone/>
                  </a:pPr>
                  <a:r>
                    <a:rPr lang="en-US" sz="200" b="0">
                      <a:solidFill>
                        <a:srgbClr val="000000"/>
                      </a:solidFill>
                      <a:cs typeface="Times New Roman" pitchFamily="18" charset="0"/>
                    </a:rPr>
                    <a:t>  &amp; Process </a:t>
                  </a:r>
                </a:p>
                <a:p>
                  <a:pPr marL="342900" indent="-342900" eaLnBrk="0" hangingPunct="0">
                    <a:lnSpc>
                      <a:spcPct val="85000"/>
                    </a:lnSpc>
                    <a:spcAft>
                      <a:spcPts val="200"/>
                    </a:spcAft>
                    <a:buFont typeface="Monotype Sorts" pitchFamily="2" charset="2"/>
                    <a:buNone/>
                  </a:pPr>
                  <a:r>
                    <a:rPr lang="en-US" sz="200" b="0">
                      <a:solidFill>
                        <a:srgbClr val="000000"/>
                      </a:solidFill>
                      <a:cs typeface="Times New Roman" pitchFamily="18" charset="0"/>
                    </a:rPr>
                    <a:t> Shipments</a:t>
                  </a:r>
                  <a:endParaRPr lang="en-US" sz="200" b="0">
                    <a:cs typeface="Times New Roman" pitchFamily="18" charset="0"/>
                  </a:endParaRPr>
                </a:p>
                <a:p>
                  <a:pPr marL="342900" indent="-342900" eaLnBrk="0" hangingPunct="0">
                    <a:spcAft>
                      <a:spcPts val="200"/>
                    </a:spcAft>
                    <a:buFont typeface="Monotype Sorts" pitchFamily="2" charset="2"/>
                    <a:buNone/>
                  </a:pPr>
                  <a:endParaRPr lang="en-US" sz="300" b="0">
                    <a:cs typeface="Times New Roman" pitchFamily="18" charset="0"/>
                  </a:endParaRPr>
                </a:p>
              </p:txBody>
            </p:sp>
            <p:sp>
              <p:nvSpPr>
                <p:cNvPr id="1660965" name="AutoShape 37"/>
                <p:cNvSpPr>
                  <a:spLocks noChangeArrowheads="1"/>
                </p:cNvSpPr>
                <p:nvPr/>
              </p:nvSpPr>
              <p:spPr bwMode="blackWhite">
                <a:xfrm>
                  <a:off x="1619" y="1685"/>
                  <a:ext cx="384" cy="157"/>
                </a:xfrm>
                <a:prstGeom prst="chevron">
                  <a:avLst>
                    <a:gd name="adj" fmla="val 6114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300" b="0">
                      <a:solidFill>
                        <a:srgbClr val="000000"/>
                      </a:solidFill>
                      <a:cs typeface="Times New Roman" pitchFamily="18" charset="0"/>
                    </a:rPr>
                    <a:t>   </a:t>
                  </a:r>
                </a:p>
                <a:p>
                  <a:pPr marL="342900" indent="-342900" eaLnBrk="0" hangingPunct="0">
                    <a:spcAft>
                      <a:spcPts val="200"/>
                    </a:spcAft>
                    <a:buFont typeface="Monotype Sorts" pitchFamily="2" charset="2"/>
                    <a:buNone/>
                  </a:pPr>
                  <a:r>
                    <a:rPr lang="en-US" sz="300">
                      <a:solidFill>
                        <a:srgbClr val="000000"/>
                      </a:solidFill>
                      <a:cs typeface="Times New Roman" pitchFamily="18" charset="0"/>
                    </a:rPr>
                    <a:t>SSPF:</a:t>
                  </a:r>
                  <a:r>
                    <a:rPr lang="en-US" sz="300" b="0">
                      <a:solidFill>
                        <a:srgbClr val="000000"/>
                      </a:solidFill>
                      <a:cs typeface="Times New Roman" pitchFamily="18" charset="0"/>
                    </a:rPr>
                    <a:t>  </a:t>
                  </a:r>
                  <a:r>
                    <a:rPr lang="en-US" sz="200" b="0">
                      <a:solidFill>
                        <a:srgbClr val="000000"/>
                      </a:solidFill>
                      <a:cs typeface="Times New Roman" pitchFamily="18" charset="0"/>
                    </a:rPr>
                    <a:t>Manage </a:t>
                  </a:r>
                </a:p>
                <a:p>
                  <a:pPr marL="342900" indent="-342900" eaLnBrk="0" hangingPunct="0">
                    <a:spcAft>
                      <a:spcPts val="200"/>
                    </a:spcAft>
                    <a:buFont typeface="Monotype Sorts" pitchFamily="2" charset="2"/>
                    <a:buNone/>
                  </a:pPr>
                  <a:r>
                    <a:rPr lang="en-US" sz="200" b="0">
                      <a:solidFill>
                        <a:srgbClr val="000000"/>
                      </a:solidFill>
                      <a:cs typeface="Times New Roman" pitchFamily="18" charset="0"/>
                    </a:rPr>
                    <a:t> Chemical Defense </a:t>
                  </a:r>
                </a:p>
                <a:p>
                  <a:pPr marL="342900" indent="-342900" eaLnBrk="0" hangingPunct="0">
                    <a:spcAft>
                      <a:spcPts val="200"/>
                    </a:spcAft>
                    <a:buFont typeface="Monotype Sorts" pitchFamily="2" charset="2"/>
                    <a:buNone/>
                  </a:pPr>
                  <a:r>
                    <a:rPr lang="en-US" sz="200" b="0">
                      <a:solidFill>
                        <a:srgbClr val="000000"/>
                      </a:solidFill>
                      <a:cs typeface="Times New Roman" pitchFamily="18" charset="0"/>
                    </a:rPr>
                    <a:t>Equipment</a:t>
                  </a:r>
                  <a:endParaRPr lang="en-US" sz="200" b="0">
                    <a:cs typeface="Times New Roman" pitchFamily="18" charset="0"/>
                  </a:endParaRPr>
                </a:p>
                <a:p>
                  <a:pPr marL="342900" indent="-342900" eaLnBrk="0" hangingPunct="0">
                    <a:spcAft>
                      <a:spcPts val="200"/>
                    </a:spcAft>
                    <a:buFont typeface="Monotype Sorts" pitchFamily="2" charset="2"/>
                    <a:buNone/>
                  </a:pPr>
                  <a:endParaRPr lang="en-US" sz="200" b="0">
                    <a:cs typeface="Times New Roman" pitchFamily="18" charset="0"/>
                  </a:endParaRPr>
                </a:p>
              </p:txBody>
            </p:sp>
            <p:grpSp>
              <p:nvGrpSpPr>
                <p:cNvPr id="1660966" name="Group 38"/>
                <p:cNvGrpSpPr>
                  <a:grpSpLocks/>
                </p:cNvGrpSpPr>
                <p:nvPr/>
              </p:nvGrpSpPr>
              <p:grpSpPr bwMode="auto">
                <a:xfrm>
                  <a:off x="1568" y="869"/>
                  <a:ext cx="121" cy="896"/>
                  <a:chOff x="1544" y="1500"/>
                  <a:chExt cx="344" cy="2464"/>
                </a:xfrm>
              </p:grpSpPr>
              <p:sp>
                <p:nvSpPr>
                  <p:cNvPr id="1660967" name="Line 39"/>
                  <p:cNvSpPr>
                    <a:spLocks noChangeShapeType="1"/>
                  </p:cNvSpPr>
                  <p:nvPr/>
                </p:nvSpPr>
                <p:spPr bwMode="blackWhite">
                  <a:xfrm>
                    <a:off x="1552" y="150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0968" name="Line 40"/>
                  <p:cNvSpPr>
                    <a:spLocks noChangeShapeType="1"/>
                  </p:cNvSpPr>
                  <p:nvPr/>
                </p:nvSpPr>
                <p:spPr bwMode="blackWhite">
                  <a:xfrm>
                    <a:off x="1552" y="200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0969" name="Line 41"/>
                  <p:cNvSpPr>
                    <a:spLocks noChangeShapeType="1"/>
                  </p:cNvSpPr>
                  <p:nvPr/>
                </p:nvSpPr>
                <p:spPr bwMode="blackWhite">
                  <a:xfrm>
                    <a:off x="1552" y="2472"/>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0970" name="Line 42"/>
                  <p:cNvSpPr>
                    <a:spLocks noChangeShapeType="1"/>
                  </p:cNvSpPr>
                  <p:nvPr/>
                </p:nvSpPr>
                <p:spPr bwMode="blackWhite">
                  <a:xfrm>
                    <a:off x="1552" y="2976"/>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0971" name="Line 43"/>
                  <p:cNvSpPr>
                    <a:spLocks noChangeShapeType="1"/>
                  </p:cNvSpPr>
                  <p:nvPr/>
                </p:nvSpPr>
                <p:spPr bwMode="blackWhite">
                  <a:xfrm>
                    <a:off x="1552" y="346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0972" name="Line 44"/>
                  <p:cNvSpPr>
                    <a:spLocks noChangeShapeType="1"/>
                  </p:cNvSpPr>
                  <p:nvPr/>
                </p:nvSpPr>
                <p:spPr bwMode="blackWhite">
                  <a:xfrm>
                    <a:off x="1548" y="396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0973" name="Line 45"/>
                  <p:cNvSpPr>
                    <a:spLocks noChangeShapeType="1"/>
                  </p:cNvSpPr>
                  <p:nvPr/>
                </p:nvSpPr>
                <p:spPr bwMode="blackWhite">
                  <a:xfrm flipH="1">
                    <a:off x="1544" y="1500"/>
                    <a:ext cx="4" cy="2464"/>
                  </a:xfrm>
                  <a:prstGeom prst="line">
                    <a:avLst/>
                  </a:prstGeom>
                  <a:noFill/>
                  <a:ln w="12700">
                    <a:solidFill>
                      <a:schemeClr val="tx1"/>
                    </a:solidFill>
                    <a:round/>
                    <a:headEnd/>
                    <a:tailEnd/>
                  </a:ln>
                  <a:effectLst/>
                </p:spPr>
                <p:txBody>
                  <a:bodyPr lIns="92075" tIns="46038" rIns="92075" bIns="46038"/>
                  <a:lstStyle/>
                  <a:p>
                    <a:endParaRPr lang="en-US"/>
                  </a:p>
                </p:txBody>
              </p:sp>
            </p:grpSp>
            <p:sp>
              <p:nvSpPr>
                <p:cNvPr id="1660974" name="Rectangle 46"/>
                <p:cNvSpPr>
                  <a:spLocks noChangeArrowheads="1"/>
                </p:cNvSpPr>
                <p:nvPr/>
              </p:nvSpPr>
              <p:spPr bwMode="auto">
                <a:xfrm>
                  <a:off x="1091" y="1093"/>
                  <a:ext cx="257" cy="212"/>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r>
                    <a:rPr lang="en-US" sz="300">
                      <a:cs typeface="Times New Roman" pitchFamily="18" charset="0"/>
                    </a:rPr>
                    <a:t>Central Issue facility</a:t>
                  </a:r>
                </a:p>
              </p:txBody>
            </p:sp>
            <p:grpSp>
              <p:nvGrpSpPr>
                <p:cNvPr id="1660975" name="Group 47"/>
                <p:cNvGrpSpPr>
                  <a:grpSpLocks/>
                </p:cNvGrpSpPr>
                <p:nvPr/>
              </p:nvGrpSpPr>
              <p:grpSpPr bwMode="auto">
                <a:xfrm>
                  <a:off x="1265" y="1245"/>
                  <a:ext cx="185" cy="143"/>
                  <a:chOff x="684" y="1696"/>
                  <a:chExt cx="758" cy="556"/>
                </a:xfrm>
              </p:grpSpPr>
              <p:sp>
                <p:nvSpPr>
                  <p:cNvPr id="1660976" name="Freeform 48"/>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60977" name="Text Box 49"/>
                  <p:cNvSpPr txBox="1">
                    <a:spLocks noChangeArrowheads="1"/>
                  </p:cNvSpPr>
                  <p:nvPr/>
                </p:nvSpPr>
                <p:spPr bwMode="blackWhite">
                  <a:xfrm>
                    <a:off x="684" y="1780"/>
                    <a:ext cx="758" cy="360"/>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200">
                        <a:cs typeface="Times New Roman" pitchFamily="18" charset="0"/>
                      </a:rPr>
                      <a:t> CIVHR </a:t>
                    </a:r>
                    <a:endParaRPr lang="en-US" sz="200">
                      <a:solidFill>
                        <a:srgbClr val="000000"/>
                      </a:solidFill>
                      <a:cs typeface="Times New Roman" pitchFamily="18" charset="0"/>
                    </a:endParaRPr>
                  </a:p>
                </p:txBody>
              </p:sp>
            </p:grpSp>
            <p:grpSp>
              <p:nvGrpSpPr>
                <p:cNvPr id="1660978" name="Group 50"/>
                <p:cNvGrpSpPr>
                  <a:grpSpLocks/>
                </p:cNvGrpSpPr>
                <p:nvPr/>
              </p:nvGrpSpPr>
              <p:grpSpPr bwMode="auto">
                <a:xfrm>
                  <a:off x="1261" y="1401"/>
                  <a:ext cx="192" cy="145"/>
                  <a:chOff x="675" y="1696"/>
                  <a:chExt cx="780" cy="556"/>
                </a:xfrm>
              </p:grpSpPr>
              <p:sp>
                <p:nvSpPr>
                  <p:cNvPr id="1660979" name="Freeform 51"/>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60980" name="Text Box 52"/>
                  <p:cNvSpPr txBox="1">
                    <a:spLocks noChangeArrowheads="1"/>
                  </p:cNvSpPr>
                  <p:nvPr/>
                </p:nvSpPr>
                <p:spPr bwMode="blackWhite">
                  <a:xfrm>
                    <a:off x="675" y="1783"/>
                    <a:ext cx="780" cy="35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200">
                        <a:cs typeface="Times New Roman" pitchFamily="18" charset="0"/>
                      </a:rPr>
                      <a:t> CNTHR </a:t>
                    </a:r>
                    <a:endParaRPr lang="en-US" sz="200">
                      <a:solidFill>
                        <a:srgbClr val="000000"/>
                      </a:solidFill>
                      <a:cs typeface="Times New Roman" pitchFamily="18" charset="0"/>
                    </a:endParaRPr>
                  </a:p>
                </p:txBody>
              </p:sp>
            </p:grpSp>
            <p:sp>
              <p:nvSpPr>
                <p:cNvPr id="1660981" name="Rectangle 53"/>
                <p:cNvSpPr>
                  <a:spLocks noChangeArrowheads="1"/>
                </p:cNvSpPr>
                <p:nvPr/>
              </p:nvSpPr>
              <p:spPr bwMode="auto">
                <a:xfrm>
                  <a:off x="1091" y="1335"/>
                  <a:ext cx="127" cy="9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300" b="0">
                      <a:solidFill>
                        <a:srgbClr val="000000"/>
                      </a:solidFill>
                      <a:latin typeface="Tahoma" pitchFamily="34" charset="0"/>
                      <a:cs typeface="Times New Roman" pitchFamily="18" charset="0"/>
                    </a:rPr>
                    <a:t>Civilian </a:t>
                  </a:r>
                </a:p>
                <a:p>
                  <a:pPr marL="342900" indent="-342900" algn="l" eaLnBrk="0" hangingPunct="0">
                    <a:spcAft>
                      <a:spcPts val="200"/>
                    </a:spcAft>
                    <a:buFont typeface="Monotype Sorts" pitchFamily="2" charset="2"/>
                    <a:buNone/>
                  </a:pPr>
                  <a:r>
                    <a:rPr lang="en-US" sz="300" b="0">
                      <a:solidFill>
                        <a:srgbClr val="000000"/>
                      </a:solidFill>
                      <a:latin typeface="Tahoma" pitchFamily="34" charset="0"/>
                      <a:cs typeface="Times New Roman" pitchFamily="18" charset="0"/>
                    </a:rPr>
                    <a:t>Employees </a:t>
                  </a:r>
                  <a:endParaRPr lang="en-US" sz="200" b="0">
                    <a:cs typeface="Times New Roman" pitchFamily="18" charset="0"/>
                  </a:endParaRPr>
                </a:p>
              </p:txBody>
            </p:sp>
            <p:sp>
              <p:nvSpPr>
                <p:cNvPr id="1660982" name="Rectangle 54"/>
                <p:cNvSpPr>
                  <a:spLocks noChangeArrowheads="1"/>
                </p:cNvSpPr>
                <p:nvPr/>
              </p:nvSpPr>
              <p:spPr bwMode="auto">
                <a:xfrm>
                  <a:off x="1082" y="1481"/>
                  <a:ext cx="136" cy="35"/>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300" b="0">
                      <a:solidFill>
                        <a:srgbClr val="000000"/>
                      </a:solidFill>
                      <a:latin typeface="Tahoma" pitchFamily="34" charset="0"/>
                      <a:cs typeface="Times New Roman" pitchFamily="18" charset="0"/>
                    </a:rPr>
                    <a:t>Contractors </a:t>
                  </a:r>
                  <a:endParaRPr lang="en-US" sz="200" b="0">
                    <a:cs typeface="Times New Roman" pitchFamily="18" charset="0"/>
                  </a:endParaRPr>
                </a:p>
              </p:txBody>
            </p:sp>
            <p:sp>
              <p:nvSpPr>
                <p:cNvPr id="1660983" name="Rectangle 55"/>
                <p:cNvSpPr>
                  <a:spLocks noChangeArrowheads="1"/>
                </p:cNvSpPr>
                <p:nvPr/>
              </p:nvSpPr>
              <p:spPr bwMode="auto">
                <a:xfrm>
                  <a:off x="2256" y="796"/>
                  <a:ext cx="255" cy="211"/>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r>
                    <a:rPr lang="en-US" sz="200">
                      <a:cs typeface="Times New Roman" pitchFamily="18" charset="0"/>
                    </a:rPr>
                    <a:t>Brigade </a:t>
                  </a:r>
                </a:p>
                <a:p>
                  <a:pPr eaLnBrk="0" hangingPunct="0">
                    <a:spcAft>
                      <a:spcPts val="200"/>
                    </a:spcAft>
                    <a:buFont typeface="Monotype Sorts" pitchFamily="2" charset="2"/>
                    <a:buNone/>
                  </a:pPr>
                  <a:r>
                    <a:rPr lang="en-US" sz="200">
                      <a:cs typeface="Times New Roman" pitchFamily="18" charset="0"/>
                    </a:rPr>
                    <a:t>XXX</a:t>
                  </a:r>
                </a:p>
              </p:txBody>
            </p:sp>
            <p:sp>
              <p:nvSpPr>
                <p:cNvPr id="1660984" name="Rectangle 56"/>
                <p:cNvSpPr>
                  <a:spLocks noChangeArrowheads="1"/>
                </p:cNvSpPr>
                <p:nvPr/>
              </p:nvSpPr>
              <p:spPr bwMode="auto">
                <a:xfrm>
                  <a:off x="2256" y="1114"/>
                  <a:ext cx="240" cy="210"/>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100">
                    <a:cs typeface="Times New Roman" pitchFamily="18" charset="0"/>
                  </a:endParaRPr>
                </a:p>
                <a:p>
                  <a:pPr eaLnBrk="0" hangingPunct="0">
                    <a:spcAft>
                      <a:spcPts val="200"/>
                    </a:spcAft>
                    <a:buFont typeface="Monotype Sorts" pitchFamily="2" charset="2"/>
                    <a:buNone/>
                  </a:pPr>
                  <a:r>
                    <a:rPr lang="en-US" sz="100">
                      <a:cs typeface="Times New Roman" pitchFamily="18" charset="0"/>
                    </a:rPr>
                    <a:t>TRADOC </a:t>
                  </a:r>
                </a:p>
                <a:p>
                  <a:pPr eaLnBrk="0" hangingPunct="0">
                    <a:spcAft>
                      <a:spcPts val="200"/>
                    </a:spcAft>
                    <a:buFont typeface="Monotype Sorts" pitchFamily="2" charset="2"/>
                    <a:buNone/>
                  </a:pPr>
                  <a:r>
                    <a:rPr lang="en-US" sz="200">
                      <a:cs typeface="Times New Roman" pitchFamily="18" charset="0"/>
                    </a:rPr>
                    <a:t>YYY</a:t>
                  </a:r>
                </a:p>
              </p:txBody>
            </p:sp>
            <p:sp>
              <p:nvSpPr>
                <p:cNvPr id="1660985" name="Rectangle 57"/>
                <p:cNvSpPr>
                  <a:spLocks noChangeArrowheads="1"/>
                </p:cNvSpPr>
                <p:nvPr/>
              </p:nvSpPr>
              <p:spPr bwMode="auto">
                <a:xfrm>
                  <a:off x="2256" y="1430"/>
                  <a:ext cx="255" cy="211"/>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r>
                    <a:rPr lang="en-US" sz="200">
                      <a:cs typeface="Times New Roman" pitchFamily="18" charset="0"/>
                    </a:rPr>
                    <a:t>Brigade ZZZ</a:t>
                  </a:r>
                </a:p>
              </p:txBody>
            </p:sp>
            <p:sp>
              <p:nvSpPr>
                <p:cNvPr id="1660986" name="Text Box 58"/>
                <p:cNvSpPr txBox="1">
                  <a:spLocks noChangeArrowheads="1"/>
                </p:cNvSpPr>
                <p:nvPr/>
              </p:nvSpPr>
              <p:spPr bwMode="blackWhite">
                <a:xfrm>
                  <a:off x="2331" y="1775"/>
                  <a:ext cx="232" cy="116"/>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400">
                      <a:cs typeface="Times New Roman" pitchFamily="18" charset="0"/>
                    </a:rPr>
                    <a:t>. . Etc. </a:t>
                  </a:r>
                </a:p>
              </p:txBody>
            </p:sp>
            <p:sp>
              <p:nvSpPr>
                <p:cNvPr id="1660987" name="Oval 59"/>
                <p:cNvSpPr>
                  <a:spLocks noChangeArrowheads="1"/>
                </p:cNvSpPr>
                <p:nvPr/>
              </p:nvSpPr>
              <p:spPr bwMode="blackWhite">
                <a:xfrm>
                  <a:off x="771" y="1028"/>
                  <a:ext cx="188" cy="186"/>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200">
                      <a:cs typeface="Times New Roman" pitchFamily="18" charset="0"/>
                    </a:rPr>
                    <a:t>Military </a:t>
                  </a:r>
                </a:p>
                <a:p>
                  <a:pPr marL="342900" indent="-342900" eaLnBrk="0" hangingPunct="0">
                    <a:spcAft>
                      <a:spcPts val="200"/>
                    </a:spcAft>
                    <a:buFont typeface="Monotype Sorts" pitchFamily="2" charset="2"/>
                    <a:buNone/>
                  </a:pPr>
                  <a:r>
                    <a:rPr lang="en-US" sz="200">
                      <a:cs typeface="Times New Roman" pitchFamily="18" charset="0"/>
                    </a:rPr>
                    <a:t>Labor</a:t>
                  </a:r>
                </a:p>
              </p:txBody>
            </p:sp>
            <p:cxnSp>
              <p:nvCxnSpPr>
                <p:cNvPr id="1660988" name="AutoShape 60"/>
                <p:cNvCxnSpPr>
                  <a:cxnSpLocks noChangeShapeType="1"/>
                  <a:stCxn id="1660987" idx="6"/>
                  <a:endCxn id="1660974" idx="1"/>
                </p:cNvCxnSpPr>
                <p:nvPr/>
              </p:nvCxnSpPr>
              <p:spPr bwMode="blackWhite">
                <a:xfrm>
                  <a:off x="959" y="1121"/>
                  <a:ext cx="132" cy="78"/>
                </a:xfrm>
                <a:prstGeom prst="curvedConnector3">
                  <a:avLst>
                    <a:gd name="adj1" fmla="val 50000"/>
                  </a:avLst>
                </a:prstGeom>
                <a:noFill/>
                <a:ln w="12700">
                  <a:solidFill>
                    <a:schemeClr val="tx1"/>
                  </a:solidFill>
                  <a:round/>
                  <a:headEnd/>
                  <a:tailEnd type="triangle" w="med" len="med"/>
                </a:ln>
                <a:effectLst/>
              </p:spPr>
            </p:cxnSp>
            <p:sp>
              <p:nvSpPr>
                <p:cNvPr id="1660989" name="Oval 61"/>
                <p:cNvSpPr>
                  <a:spLocks noChangeArrowheads="1"/>
                </p:cNvSpPr>
                <p:nvPr/>
              </p:nvSpPr>
              <p:spPr bwMode="blackWhite">
                <a:xfrm>
                  <a:off x="768" y="1245"/>
                  <a:ext cx="191" cy="190"/>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200">
                      <a:cs typeface="Times New Roman" pitchFamily="18" charset="0"/>
                    </a:rPr>
                    <a:t>Depreciation</a:t>
                  </a:r>
                </a:p>
              </p:txBody>
            </p:sp>
            <p:cxnSp>
              <p:nvCxnSpPr>
                <p:cNvPr id="1660990" name="AutoShape 62"/>
                <p:cNvCxnSpPr>
                  <a:cxnSpLocks noChangeShapeType="1"/>
                  <a:stCxn id="1660989" idx="6"/>
                  <a:endCxn id="1660974" idx="1"/>
                </p:cNvCxnSpPr>
                <p:nvPr/>
              </p:nvCxnSpPr>
              <p:spPr bwMode="blackWhite">
                <a:xfrm flipV="1">
                  <a:off x="959" y="1199"/>
                  <a:ext cx="132" cy="142"/>
                </a:xfrm>
                <a:prstGeom prst="curvedConnector3">
                  <a:avLst>
                    <a:gd name="adj1" fmla="val 49699"/>
                  </a:avLst>
                </a:prstGeom>
                <a:noFill/>
                <a:ln w="12700">
                  <a:solidFill>
                    <a:schemeClr val="tx1"/>
                  </a:solidFill>
                  <a:round/>
                  <a:headEnd/>
                  <a:tailEnd type="triangle" w="med" len="med"/>
                </a:ln>
                <a:effectLst/>
              </p:spPr>
            </p:cxnSp>
            <p:cxnSp>
              <p:nvCxnSpPr>
                <p:cNvPr id="1660991" name="AutoShape 63"/>
                <p:cNvCxnSpPr>
                  <a:cxnSpLocks noChangeShapeType="1"/>
                  <a:stCxn id="1660984" idx="3"/>
                  <a:endCxn id="1660983" idx="3"/>
                </p:cNvCxnSpPr>
                <p:nvPr/>
              </p:nvCxnSpPr>
              <p:spPr bwMode="blackWhite">
                <a:xfrm flipV="1">
                  <a:off x="2496" y="902"/>
                  <a:ext cx="15" cy="317"/>
                </a:xfrm>
                <a:prstGeom prst="curvedConnector3">
                  <a:avLst>
                    <a:gd name="adj1" fmla="val 1053333"/>
                  </a:avLst>
                </a:prstGeom>
                <a:noFill/>
                <a:ln w="28575">
                  <a:solidFill>
                    <a:srgbClr val="990099"/>
                  </a:solidFill>
                  <a:round/>
                  <a:headEnd/>
                  <a:tailEnd type="triangle" w="med" len="med"/>
                </a:ln>
                <a:effectLst/>
              </p:spPr>
            </p:cxnSp>
            <p:cxnSp>
              <p:nvCxnSpPr>
                <p:cNvPr id="1660992" name="AutoShape 64"/>
                <p:cNvCxnSpPr>
                  <a:cxnSpLocks noChangeShapeType="1"/>
                  <a:stCxn id="1660984" idx="3"/>
                  <a:endCxn id="1660985" idx="3"/>
                </p:cNvCxnSpPr>
                <p:nvPr/>
              </p:nvCxnSpPr>
              <p:spPr bwMode="blackWhite">
                <a:xfrm>
                  <a:off x="2496" y="1219"/>
                  <a:ext cx="15" cy="317"/>
                </a:xfrm>
                <a:prstGeom prst="curvedConnector3">
                  <a:avLst>
                    <a:gd name="adj1" fmla="val 1053333"/>
                  </a:avLst>
                </a:prstGeom>
                <a:noFill/>
                <a:ln w="28575">
                  <a:solidFill>
                    <a:srgbClr val="990099"/>
                  </a:solidFill>
                  <a:round/>
                  <a:headEnd/>
                  <a:tailEnd type="triangle" w="med" len="med"/>
                </a:ln>
                <a:effectLst/>
              </p:spPr>
            </p:cxnSp>
            <p:sp>
              <p:nvSpPr>
                <p:cNvPr id="1660993" name="Rectangle 65"/>
                <p:cNvSpPr>
                  <a:spLocks noChangeArrowheads="1"/>
                </p:cNvSpPr>
                <p:nvPr/>
              </p:nvSpPr>
              <p:spPr bwMode="auto">
                <a:xfrm>
                  <a:off x="1088" y="769"/>
                  <a:ext cx="269" cy="209"/>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300">
                      <a:solidFill>
                        <a:schemeClr val="tx2"/>
                      </a:solidFill>
                    </a:rPr>
                    <a:t>Director of </a:t>
                  </a:r>
                </a:p>
                <a:p>
                  <a:pPr>
                    <a:buClrTx/>
                  </a:pPr>
                  <a:r>
                    <a:rPr lang="en-US" sz="300">
                      <a:solidFill>
                        <a:schemeClr val="tx2"/>
                      </a:solidFill>
                    </a:rPr>
                    <a:t>Logistics)</a:t>
                  </a:r>
                </a:p>
              </p:txBody>
            </p:sp>
            <p:cxnSp>
              <p:nvCxnSpPr>
                <p:cNvPr id="1660994" name="AutoShape 66"/>
                <p:cNvCxnSpPr>
                  <a:cxnSpLocks noChangeShapeType="1"/>
                  <a:stCxn id="1660993" idx="1"/>
                  <a:endCxn id="1660974" idx="1"/>
                </p:cNvCxnSpPr>
                <p:nvPr/>
              </p:nvCxnSpPr>
              <p:spPr bwMode="auto">
                <a:xfrm rot="10800000" flipH="1" flipV="1">
                  <a:off x="1088" y="874"/>
                  <a:ext cx="3" cy="325"/>
                </a:xfrm>
                <a:prstGeom prst="curvedConnector3">
                  <a:avLst>
                    <a:gd name="adj1" fmla="val -3600000"/>
                  </a:avLst>
                </a:prstGeom>
                <a:noFill/>
                <a:ln w="28575">
                  <a:solidFill>
                    <a:srgbClr val="800000"/>
                  </a:solidFill>
                  <a:round/>
                  <a:headEnd/>
                  <a:tailEnd type="triangle" w="med" len="med"/>
                </a:ln>
                <a:effectLst/>
              </p:spPr>
            </p:cxnSp>
            <p:grpSp>
              <p:nvGrpSpPr>
                <p:cNvPr id="1660995" name="Group 67"/>
                <p:cNvGrpSpPr>
                  <a:grpSpLocks/>
                </p:cNvGrpSpPr>
                <p:nvPr/>
              </p:nvGrpSpPr>
              <p:grpSpPr bwMode="auto">
                <a:xfrm>
                  <a:off x="1981" y="882"/>
                  <a:ext cx="296" cy="873"/>
                  <a:chOff x="3552" y="1488"/>
                  <a:chExt cx="845" cy="2400"/>
                </a:xfrm>
              </p:grpSpPr>
              <p:sp>
                <p:nvSpPr>
                  <p:cNvPr id="1660996" name="Line 68"/>
                  <p:cNvSpPr>
                    <a:spLocks noChangeShapeType="1"/>
                  </p:cNvSpPr>
                  <p:nvPr/>
                </p:nvSpPr>
                <p:spPr bwMode="blackWhite">
                  <a:xfrm>
                    <a:off x="3620" y="1948"/>
                    <a:ext cx="10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0997" name="Line 69"/>
                  <p:cNvSpPr>
                    <a:spLocks noChangeShapeType="1"/>
                  </p:cNvSpPr>
                  <p:nvPr/>
                </p:nvSpPr>
                <p:spPr bwMode="blackWhite">
                  <a:xfrm flipV="1">
                    <a:off x="3624" y="2436"/>
                    <a:ext cx="64"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60998" name="Line 70"/>
                  <p:cNvSpPr>
                    <a:spLocks noChangeShapeType="1"/>
                  </p:cNvSpPr>
                  <p:nvPr/>
                </p:nvSpPr>
                <p:spPr bwMode="blackWhite">
                  <a:xfrm>
                    <a:off x="3648" y="2439"/>
                    <a:ext cx="264"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60999" name="Line 71"/>
                  <p:cNvSpPr>
                    <a:spLocks noChangeShapeType="1"/>
                  </p:cNvSpPr>
                  <p:nvPr/>
                </p:nvSpPr>
                <p:spPr bwMode="blackWhite">
                  <a:xfrm>
                    <a:off x="3904" y="1512"/>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61000" name="Line 72"/>
                  <p:cNvSpPr>
                    <a:spLocks noChangeShapeType="1"/>
                  </p:cNvSpPr>
                  <p:nvPr/>
                </p:nvSpPr>
                <p:spPr bwMode="blackWhite">
                  <a:xfrm>
                    <a:off x="3907" y="1508"/>
                    <a:ext cx="0" cy="1772"/>
                  </a:xfrm>
                  <a:prstGeom prst="line">
                    <a:avLst/>
                  </a:prstGeom>
                  <a:noFill/>
                  <a:ln w="28575">
                    <a:solidFill>
                      <a:schemeClr val="hlink"/>
                    </a:solidFill>
                    <a:round/>
                    <a:headEnd/>
                    <a:tailEnd/>
                  </a:ln>
                  <a:effectLst/>
                </p:spPr>
                <p:txBody>
                  <a:bodyPr lIns="92075" tIns="46038" rIns="92075" bIns="46038"/>
                  <a:lstStyle/>
                  <a:p>
                    <a:endParaRPr lang="en-US"/>
                  </a:p>
                </p:txBody>
              </p:sp>
              <p:sp>
                <p:nvSpPr>
                  <p:cNvPr id="1661001" name="Line 73"/>
                  <p:cNvSpPr>
                    <a:spLocks noChangeShapeType="1"/>
                  </p:cNvSpPr>
                  <p:nvPr/>
                </p:nvSpPr>
                <p:spPr bwMode="blackWhite">
                  <a:xfrm>
                    <a:off x="3907" y="2436"/>
                    <a:ext cx="490" cy="0"/>
                  </a:xfrm>
                  <a:prstGeom prst="line">
                    <a:avLst/>
                  </a:prstGeom>
                  <a:noFill/>
                  <a:ln w="28575">
                    <a:solidFill>
                      <a:schemeClr val="accent2"/>
                    </a:solidFill>
                    <a:round/>
                    <a:headEnd/>
                    <a:tailEnd type="triangle" w="med" len="med"/>
                  </a:ln>
                  <a:effectLst/>
                </p:spPr>
                <p:txBody>
                  <a:bodyPr lIns="92075" tIns="46038" rIns="92075" bIns="46038"/>
                  <a:lstStyle/>
                  <a:p>
                    <a:endParaRPr lang="en-US"/>
                  </a:p>
                </p:txBody>
              </p:sp>
              <p:sp>
                <p:nvSpPr>
                  <p:cNvPr id="1661002" name="Line 74"/>
                  <p:cNvSpPr>
                    <a:spLocks noChangeShapeType="1"/>
                  </p:cNvSpPr>
                  <p:nvPr/>
                </p:nvSpPr>
                <p:spPr bwMode="blackWhite">
                  <a:xfrm>
                    <a:off x="3907" y="3280"/>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61003" name="Line 75"/>
                  <p:cNvSpPr>
                    <a:spLocks noChangeShapeType="1"/>
                  </p:cNvSpPr>
                  <p:nvPr/>
                </p:nvSpPr>
                <p:spPr bwMode="blackWhite">
                  <a:xfrm>
                    <a:off x="3600" y="14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1004" name="Line 76"/>
                  <p:cNvSpPr>
                    <a:spLocks noChangeShapeType="1"/>
                  </p:cNvSpPr>
                  <p:nvPr/>
                </p:nvSpPr>
                <p:spPr bwMode="blackWhite">
                  <a:xfrm>
                    <a:off x="3600" y="38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1005" name="Line 77"/>
                  <p:cNvSpPr>
                    <a:spLocks noChangeShapeType="1"/>
                  </p:cNvSpPr>
                  <p:nvPr/>
                </p:nvSpPr>
                <p:spPr bwMode="blackWhite">
                  <a:xfrm>
                    <a:off x="3600" y="340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1006" name="Line 78"/>
                  <p:cNvSpPr>
                    <a:spLocks noChangeShapeType="1"/>
                  </p:cNvSpPr>
                  <p:nvPr/>
                </p:nvSpPr>
                <p:spPr bwMode="blackWhite">
                  <a:xfrm>
                    <a:off x="3552" y="3456"/>
                    <a:ext cx="288"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61007" name="Line 79"/>
                  <p:cNvSpPr>
                    <a:spLocks noChangeShapeType="1"/>
                  </p:cNvSpPr>
                  <p:nvPr/>
                </p:nvSpPr>
                <p:spPr bwMode="blackWhite">
                  <a:xfrm>
                    <a:off x="3744" y="1488"/>
                    <a:ext cx="0" cy="240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1008" name="Line 80"/>
                  <p:cNvSpPr>
                    <a:spLocks noChangeShapeType="1"/>
                  </p:cNvSpPr>
                  <p:nvPr/>
                </p:nvSpPr>
                <p:spPr bwMode="blackWhite">
                  <a:xfrm>
                    <a:off x="3600" y="292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1009" name="Line 81"/>
                  <p:cNvSpPr>
                    <a:spLocks noChangeShapeType="1"/>
                  </p:cNvSpPr>
                  <p:nvPr/>
                </p:nvSpPr>
                <p:spPr bwMode="blackWhite">
                  <a:xfrm flipH="1">
                    <a:off x="3840" y="2448"/>
                    <a:ext cx="0" cy="1008"/>
                  </a:xfrm>
                  <a:prstGeom prst="line">
                    <a:avLst/>
                  </a:prstGeom>
                  <a:noFill/>
                  <a:ln w="28575">
                    <a:solidFill>
                      <a:srgbClr val="000099"/>
                    </a:solidFill>
                    <a:round/>
                    <a:headEnd/>
                    <a:tailEnd/>
                  </a:ln>
                  <a:effectLst/>
                </p:spPr>
                <p:txBody>
                  <a:bodyPr lIns="92075" tIns="46038" rIns="92075" bIns="46038"/>
                  <a:lstStyle/>
                  <a:p>
                    <a:endParaRPr lang="en-US"/>
                  </a:p>
                </p:txBody>
              </p:sp>
            </p:grpSp>
            <p:sp>
              <p:nvSpPr>
                <p:cNvPr id="1661010" name="Line 82"/>
                <p:cNvSpPr>
                  <a:spLocks noChangeShapeType="1"/>
                </p:cNvSpPr>
                <p:nvPr/>
              </p:nvSpPr>
              <p:spPr bwMode="blackWhite">
                <a:xfrm>
                  <a:off x="1477" y="1337"/>
                  <a:ext cx="28" cy="0"/>
                </a:xfrm>
                <a:prstGeom prst="line">
                  <a:avLst/>
                </a:prstGeom>
                <a:noFill/>
                <a:ln w="12700">
                  <a:solidFill>
                    <a:schemeClr val="tx1"/>
                  </a:solidFill>
                  <a:round/>
                  <a:headEnd/>
                  <a:tailEnd/>
                </a:ln>
                <a:effectLst/>
              </p:spPr>
              <p:txBody>
                <a:bodyPr lIns="92075" tIns="46038" rIns="92075" bIns="46038"/>
                <a:lstStyle/>
                <a:p>
                  <a:endParaRPr lang="en-US"/>
                </a:p>
              </p:txBody>
            </p:sp>
            <p:sp>
              <p:nvSpPr>
                <p:cNvPr id="1661011" name="Line 83"/>
                <p:cNvSpPr>
                  <a:spLocks noChangeShapeType="1"/>
                </p:cNvSpPr>
                <p:nvPr/>
              </p:nvSpPr>
              <p:spPr bwMode="blackWhite">
                <a:xfrm flipV="1">
                  <a:off x="1478" y="1538"/>
                  <a:ext cx="25" cy="1"/>
                </a:xfrm>
                <a:prstGeom prst="line">
                  <a:avLst/>
                </a:prstGeom>
                <a:noFill/>
                <a:ln w="12700">
                  <a:solidFill>
                    <a:schemeClr val="tx1"/>
                  </a:solidFill>
                  <a:round/>
                  <a:headEnd/>
                  <a:tailEnd/>
                </a:ln>
                <a:effectLst/>
              </p:spPr>
              <p:txBody>
                <a:bodyPr lIns="92075" tIns="46038" rIns="92075" bIns="46038"/>
                <a:lstStyle/>
                <a:p>
                  <a:endParaRPr lang="en-US"/>
                </a:p>
              </p:txBody>
            </p:sp>
            <p:sp>
              <p:nvSpPr>
                <p:cNvPr id="1661012" name="Line 84"/>
                <p:cNvSpPr>
                  <a:spLocks noChangeShapeType="1"/>
                </p:cNvSpPr>
                <p:nvPr/>
              </p:nvSpPr>
              <p:spPr bwMode="blackWhite">
                <a:xfrm flipH="1">
                  <a:off x="1506" y="1336"/>
                  <a:ext cx="3" cy="419"/>
                </a:xfrm>
                <a:prstGeom prst="line">
                  <a:avLst/>
                </a:prstGeom>
                <a:noFill/>
                <a:ln w="12700">
                  <a:solidFill>
                    <a:schemeClr val="tx1"/>
                  </a:solidFill>
                  <a:round/>
                  <a:headEnd/>
                  <a:tailEnd/>
                </a:ln>
                <a:effectLst/>
              </p:spPr>
              <p:txBody>
                <a:bodyPr lIns="92075" tIns="46038" rIns="92075" bIns="46038"/>
                <a:lstStyle/>
                <a:p>
                  <a:endParaRPr lang="en-US"/>
                </a:p>
              </p:txBody>
            </p:sp>
            <p:sp>
              <p:nvSpPr>
                <p:cNvPr id="1661013" name="Line 85"/>
                <p:cNvSpPr>
                  <a:spLocks noChangeShapeType="1"/>
                </p:cNvSpPr>
                <p:nvPr/>
              </p:nvSpPr>
              <p:spPr bwMode="blackWhite">
                <a:xfrm>
                  <a:off x="1505" y="1428"/>
                  <a:ext cx="60" cy="0"/>
                </a:xfrm>
                <a:prstGeom prst="line">
                  <a:avLst/>
                </a:prstGeom>
                <a:noFill/>
                <a:ln w="12700">
                  <a:solidFill>
                    <a:schemeClr val="tx1"/>
                  </a:solidFill>
                  <a:round/>
                  <a:headEnd/>
                  <a:tailEnd/>
                </a:ln>
                <a:effectLst/>
              </p:spPr>
              <p:txBody>
                <a:bodyPr lIns="92075" tIns="46038" rIns="92075" bIns="46038"/>
                <a:lstStyle/>
                <a:p>
                  <a:endParaRPr lang="en-US"/>
                </a:p>
              </p:txBody>
            </p:sp>
            <p:grpSp>
              <p:nvGrpSpPr>
                <p:cNvPr id="1661014" name="Group 86"/>
                <p:cNvGrpSpPr>
                  <a:grpSpLocks/>
                </p:cNvGrpSpPr>
                <p:nvPr/>
              </p:nvGrpSpPr>
              <p:grpSpPr bwMode="auto">
                <a:xfrm>
                  <a:off x="1263" y="1551"/>
                  <a:ext cx="185" cy="146"/>
                  <a:chOff x="698" y="1696"/>
                  <a:chExt cx="744" cy="556"/>
                </a:xfrm>
              </p:grpSpPr>
              <p:sp>
                <p:nvSpPr>
                  <p:cNvPr id="1661015" name="Freeform 87"/>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61016" name="Text Box 88"/>
                  <p:cNvSpPr txBox="1">
                    <a:spLocks noChangeArrowheads="1"/>
                  </p:cNvSpPr>
                  <p:nvPr/>
                </p:nvSpPr>
                <p:spPr bwMode="blackWhite">
                  <a:xfrm>
                    <a:off x="698" y="1779"/>
                    <a:ext cx="744" cy="35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200">
                        <a:cs typeface="Times New Roman" pitchFamily="18" charset="0"/>
                      </a:rPr>
                      <a:t> MILHR </a:t>
                    </a:r>
                    <a:endParaRPr lang="en-US" sz="200">
                      <a:solidFill>
                        <a:srgbClr val="000000"/>
                      </a:solidFill>
                      <a:cs typeface="Times New Roman" pitchFamily="18" charset="0"/>
                    </a:endParaRPr>
                  </a:p>
                </p:txBody>
              </p:sp>
            </p:grpSp>
            <p:sp>
              <p:nvSpPr>
                <p:cNvPr id="1661017" name="Line 89"/>
                <p:cNvSpPr>
                  <a:spLocks noChangeShapeType="1"/>
                </p:cNvSpPr>
                <p:nvPr/>
              </p:nvSpPr>
              <p:spPr bwMode="auto">
                <a:xfrm>
                  <a:off x="1475" y="1755"/>
                  <a:ext cx="17" cy="0"/>
                </a:xfrm>
                <a:prstGeom prst="line">
                  <a:avLst/>
                </a:prstGeom>
                <a:noFill/>
                <a:ln w="9525">
                  <a:solidFill>
                    <a:schemeClr val="tx1"/>
                  </a:solidFill>
                  <a:round/>
                  <a:headEnd/>
                  <a:tailEnd/>
                </a:ln>
                <a:effectLst/>
              </p:spPr>
              <p:txBody>
                <a:bodyPr anchor="ctr"/>
                <a:lstStyle/>
                <a:p>
                  <a:endParaRPr lang="en-US"/>
                </a:p>
              </p:txBody>
            </p:sp>
            <p:sp>
              <p:nvSpPr>
                <p:cNvPr id="1661018" name="Text Box 90"/>
                <p:cNvSpPr txBox="1">
                  <a:spLocks noChangeArrowheads="1"/>
                </p:cNvSpPr>
                <p:nvPr/>
              </p:nvSpPr>
              <p:spPr bwMode="auto">
                <a:xfrm>
                  <a:off x="988" y="555"/>
                  <a:ext cx="400" cy="185"/>
                </a:xfrm>
                <a:prstGeom prst="rect">
                  <a:avLst/>
                </a:prstGeom>
                <a:noFill/>
                <a:ln w="9525" algn="ctr">
                  <a:noFill/>
                  <a:miter lim="800000"/>
                  <a:headEnd/>
                  <a:tailEnd/>
                </a:ln>
                <a:effectLst/>
              </p:spPr>
              <p:txBody>
                <a:bodyPr wrap="none">
                  <a:spAutoFit/>
                </a:bodyPr>
                <a:lstStyle/>
                <a:p>
                  <a:pPr>
                    <a:buClrTx/>
                  </a:pPr>
                  <a:r>
                    <a:rPr lang="en-US" sz="500">
                      <a:solidFill>
                        <a:srgbClr val="006600"/>
                      </a:solidFill>
                      <a:effectLst>
                        <a:outerShdw blurRad="38100" dist="38100" dir="2700000" algn="tl">
                          <a:srgbClr val="C0C0C0"/>
                        </a:outerShdw>
                      </a:effectLst>
                    </a:rPr>
                    <a:t>Full Cost </a:t>
                  </a:r>
                </a:p>
                <a:p>
                  <a:pPr>
                    <a:buClrTx/>
                  </a:pPr>
                  <a:r>
                    <a:rPr lang="en-US" sz="500">
                      <a:solidFill>
                        <a:srgbClr val="006600"/>
                      </a:solidFill>
                      <a:effectLst>
                        <a:outerShdw blurRad="38100" dist="38100" dir="2700000" algn="tl">
                          <a:srgbClr val="C0C0C0"/>
                        </a:outerShdw>
                      </a:effectLst>
                    </a:rPr>
                    <a:t>Organizations</a:t>
                  </a:r>
                </a:p>
              </p:txBody>
            </p:sp>
            <p:sp>
              <p:nvSpPr>
                <p:cNvPr id="1661019" name="Text Box 91"/>
                <p:cNvSpPr txBox="1">
                  <a:spLocks noChangeArrowheads="1"/>
                </p:cNvSpPr>
                <p:nvPr/>
              </p:nvSpPr>
              <p:spPr bwMode="auto">
                <a:xfrm>
                  <a:off x="1489" y="528"/>
                  <a:ext cx="601" cy="186"/>
                </a:xfrm>
                <a:prstGeom prst="rect">
                  <a:avLst/>
                </a:prstGeom>
                <a:noFill/>
                <a:ln w="9525" algn="ctr">
                  <a:noFill/>
                  <a:miter lim="800000"/>
                  <a:headEnd/>
                  <a:tailEnd/>
                </a:ln>
                <a:effectLst/>
              </p:spPr>
              <p:txBody>
                <a:bodyPr>
                  <a:spAutoFit/>
                </a:bodyPr>
                <a:lstStyle/>
                <a:p>
                  <a:pPr>
                    <a:buClrTx/>
                  </a:pPr>
                  <a:r>
                    <a:rPr lang="en-US" sz="500">
                      <a:solidFill>
                        <a:srgbClr val="006600"/>
                      </a:solidFill>
                      <a:effectLst>
                        <a:outerShdw blurRad="38100" dist="38100" dir="2700000" algn="tl">
                          <a:srgbClr val="C0C0C0"/>
                        </a:outerShdw>
                      </a:effectLst>
                    </a:rPr>
                    <a:t>Full Cost </a:t>
                  </a:r>
                </a:p>
                <a:p>
                  <a:pPr>
                    <a:buClrTx/>
                  </a:pPr>
                  <a:r>
                    <a:rPr lang="en-US" sz="500">
                      <a:solidFill>
                        <a:srgbClr val="006600"/>
                      </a:solidFill>
                      <a:effectLst>
                        <a:outerShdw blurRad="38100" dist="38100" dir="2700000" algn="tl">
                          <a:srgbClr val="C0C0C0"/>
                        </a:outerShdw>
                      </a:effectLst>
                    </a:rPr>
                    <a:t>Product/Services</a:t>
                  </a:r>
                </a:p>
              </p:txBody>
            </p:sp>
            <p:sp>
              <p:nvSpPr>
                <p:cNvPr id="1661020" name="Text Box 92"/>
                <p:cNvSpPr txBox="1">
                  <a:spLocks noChangeArrowheads="1"/>
                </p:cNvSpPr>
                <p:nvPr/>
              </p:nvSpPr>
              <p:spPr bwMode="auto">
                <a:xfrm>
                  <a:off x="2271" y="555"/>
                  <a:ext cx="341" cy="185"/>
                </a:xfrm>
                <a:prstGeom prst="rect">
                  <a:avLst/>
                </a:prstGeom>
                <a:noFill/>
                <a:ln w="9525" algn="ctr">
                  <a:noFill/>
                  <a:miter lim="800000"/>
                  <a:headEnd/>
                  <a:tailEnd/>
                </a:ln>
                <a:effectLst/>
              </p:spPr>
              <p:txBody>
                <a:bodyPr wrap="none">
                  <a:spAutoFit/>
                </a:bodyPr>
                <a:lstStyle/>
                <a:p>
                  <a:pPr>
                    <a:buClrTx/>
                  </a:pPr>
                  <a:r>
                    <a:rPr lang="en-US" sz="500">
                      <a:solidFill>
                        <a:srgbClr val="006600"/>
                      </a:solidFill>
                      <a:effectLst>
                        <a:outerShdw blurRad="38100" dist="38100" dir="2700000" algn="tl">
                          <a:srgbClr val="C0C0C0"/>
                        </a:outerShdw>
                      </a:effectLst>
                    </a:rPr>
                    <a:t>Full Cost </a:t>
                  </a:r>
                </a:p>
                <a:p>
                  <a:pPr>
                    <a:buClrTx/>
                  </a:pPr>
                  <a:r>
                    <a:rPr lang="en-US" sz="500">
                      <a:solidFill>
                        <a:srgbClr val="006600"/>
                      </a:solidFill>
                      <a:effectLst>
                        <a:outerShdw blurRad="38100" dist="38100" dir="2700000" algn="tl">
                          <a:srgbClr val="C0C0C0"/>
                        </a:outerShdw>
                      </a:effectLst>
                    </a:rPr>
                    <a:t>Customers</a:t>
                  </a:r>
                </a:p>
              </p:txBody>
            </p:sp>
            <p:sp>
              <p:nvSpPr>
                <p:cNvPr id="1661021" name="Line 93"/>
                <p:cNvSpPr>
                  <a:spLocks noChangeShapeType="1"/>
                </p:cNvSpPr>
                <p:nvPr/>
              </p:nvSpPr>
              <p:spPr bwMode="auto">
                <a:xfrm>
                  <a:off x="922" y="720"/>
                  <a:ext cx="1747" cy="0"/>
                </a:xfrm>
                <a:prstGeom prst="line">
                  <a:avLst/>
                </a:prstGeom>
                <a:noFill/>
                <a:ln w="9525">
                  <a:solidFill>
                    <a:srgbClr val="990099"/>
                  </a:solidFill>
                  <a:round/>
                  <a:headEnd/>
                  <a:tailEnd/>
                </a:ln>
                <a:effectLst/>
              </p:spPr>
              <p:txBody>
                <a:bodyPr anchor="ctr"/>
                <a:lstStyle/>
                <a:p>
                  <a:endParaRPr lang="en-US"/>
                </a:p>
              </p:txBody>
            </p:sp>
            <p:sp>
              <p:nvSpPr>
                <p:cNvPr id="1661022" name="Rectangle 94"/>
                <p:cNvSpPr>
                  <a:spLocks noChangeArrowheads="1"/>
                </p:cNvSpPr>
                <p:nvPr/>
              </p:nvSpPr>
              <p:spPr bwMode="auto">
                <a:xfrm>
                  <a:off x="1096" y="1564"/>
                  <a:ext cx="79" cy="9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300" b="0">
                      <a:solidFill>
                        <a:srgbClr val="000000"/>
                      </a:solidFill>
                      <a:latin typeface="Tahoma" pitchFamily="34" charset="0"/>
                      <a:cs typeface="Times New Roman" pitchFamily="18" charset="0"/>
                    </a:rPr>
                    <a:t>Military</a:t>
                  </a:r>
                </a:p>
                <a:p>
                  <a:pPr marL="342900" indent="-342900" algn="l" eaLnBrk="0" hangingPunct="0">
                    <a:spcAft>
                      <a:spcPts val="200"/>
                    </a:spcAft>
                    <a:buFont typeface="Monotype Sorts" pitchFamily="2" charset="2"/>
                    <a:buNone/>
                  </a:pPr>
                  <a:r>
                    <a:rPr lang="en-US" sz="300" b="0">
                      <a:solidFill>
                        <a:srgbClr val="000000"/>
                      </a:solidFill>
                      <a:latin typeface="Tahoma" pitchFamily="34" charset="0"/>
                      <a:cs typeface="Times New Roman" pitchFamily="18" charset="0"/>
                    </a:rPr>
                    <a:t>Labor</a:t>
                  </a:r>
                  <a:endParaRPr lang="en-US" sz="200" b="0">
                    <a:cs typeface="Times New Roman" pitchFamily="18" charset="0"/>
                  </a:endParaRPr>
                </a:p>
              </p:txBody>
            </p:sp>
          </p:grpSp>
        </p:grpSp>
        <p:sp>
          <p:nvSpPr>
            <p:cNvPr id="1661023" name="Line 95"/>
            <p:cNvSpPr>
              <a:spLocks noChangeShapeType="1"/>
            </p:cNvSpPr>
            <p:nvPr/>
          </p:nvSpPr>
          <p:spPr bwMode="auto">
            <a:xfrm>
              <a:off x="2208" y="589"/>
              <a:ext cx="0" cy="1282"/>
            </a:xfrm>
            <a:prstGeom prst="line">
              <a:avLst/>
            </a:prstGeom>
            <a:noFill/>
            <a:ln w="38100">
              <a:solidFill>
                <a:srgbClr val="990099"/>
              </a:solidFill>
              <a:prstDash val="dash"/>
              <a:round/>
              <a:headEnd/>
              <a:tailEnd/>
            </a:ln>
            <a:effectLst/>
          </p:spPr>
          <p:txBody>
            <a:bodyPr anchor="ctr"/>
            <a:lstStyle/>
            <a:p>
              <a:endParaRPr lang="en-US"/>
            </a:p>
          </p:txBody>
        </p:sp>
      </p:grpSp>
      <p:sp>
        <p:nvSpPr>
          <p:cNvPr id="1661024" name="Text Box 96"/>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D2L2_p14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60954"/>
                                        </p:tgtEl>
                                        <p:attrNameLst>
                                          <p:attrName>style.visibility</p:attrName>
                                        </p:attrNameLst>
                                      </p:cBhvr>
                                      <p:to>
                                        <p:strVal val="visible"/>
                                      </p:to>
                                    </p:set>
                                    <p:animEffect transition="in" filter="fade">
                                      <p:cBhvr>
                                        <p:cTn id="7" dur="1000"/>
                                        <p:tgtEl>
                                          <p:spTgt spid="1660954"/>
                                        </p:tgtEl>
                                      </p:cBhvr>
                                    </p:animEffect>
                                    <p:anim calcmode="lin" valueType="num">
                                      <p:cBhvr>
                                        <p:cTn id="8" dur="1000" fill="hold"/>
                                        <p:tgtEl>
                                          <p:spTgt spid="1660954"/>
                                        </p:tgtEl>
                                        <p:attrNameLst>
                                          <p:attrName>ppt_x</p:attrName>
                                        </p:attrNameLst>
                                      </p:cBhvr>
                                      <p:tavLst>
                                        <p:tav tm="0">
                                          <p:val>
                                            <p:strVal val="#ppt_x"/>
                                          </p:val>
                                        </p:tav>
                                        <p:tav tm="100000">
                                          <p:val>
                                            <p:strVal val="#ppt_x"/>
                                          </p:val>
                                        </p:tav>
                                      </p:tavLst>
                                    </p:anim>
                                    <p:anim calcmode="lin" valueType="num">
                                      <p:cBhvr>
                                        <p:cTn id="9" dur="900" decel="100000" fill="hold"/>
                                        <p:tgtEl>
                                          <p:spTgt spid="16609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6095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60942"/>
                                        </p:tgtEl>
                                        <p:attrNameLst>
                                          <p:attrName>style.visibility</p:attrName>
                                        </p:attrNameLst>
                                      </p:cBhvr>
                                      <p:to>
                                        <p:strVal val="visible"/>
                                      </p:to>
                                    </p:set>
                                    <p:animEffect transition="in" filter="fade">
                                      <p:cBhvr>
                                        <p:cTn id="13" dur="1000"/>
                                        <p:tgtEl>
                                          <p:spTgt spid="1660942"/>
                                        </p:tgtEl>
                                      </p:cBhvr>
                                    </p:animEffect>
                                    <p:anim calcmode="lin" valueType="num">
                                      <p:cBhvr>
                                        <p:cTn id="14" dur="1000" fill="hold"/>
                                        <p:tgtEl>
                                          <p:spTgt spid="1660942"/>
                                        </p:tgtEl>
                                        <p:attrNameLst>
                                          <p:attrName>ppt_x</p:attrName>
                                        </p:attrNameLst>
                                      </p:cBhvr>
                                      <p:tavLst>
                                        <p:tav tm="0">
                                          <p:val>
                                            <p:strVal val="#ppt_x"/>
                                          </p:val>
                                        </p:tav>
                                        <p:tav tm="100000">
                                          <p:val>
                                            <p:strVal val="#ppt_x"/>
                                          </p:val>
                                        </p:tav>
                                      </p:tavLst>
                                    </p:anim>
                                    <p:anim calcmode="lin" valueType="num">
                                      <p:cBhvr>
                                        <p:cTn id="15" dur="900" decel="100000" fill="hold"/>
                                        <p:tgtEl>
                                          <p:spTgt spid="166094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60942"/>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660931"/>
                                        </p:tgtEl>
                                        <p:attrNameLst>
                                          <p:attrName>style.visibility</p:attrName>
                                        </p:attrNameLst>
                                      </p:cBhvr>
                                      <p:to>
                                        <p:strVal val="visible"/>
                                      </p:to>
                                    </p:set>
                                    <p:animEffect transition="in" filter="fade">
                                      <p:cBhvr>
                                        <p:cTn id="19" dur="1000"/>
                                        <p:tgtEl>
                                          <p:spTgt spid="1660931"/>
                                        </p:tgtEl>
                                      </p:cBhvr>
                                    </p:animEffect>
                                    <p:anim calcmode="lin" valueType="num">
                                      <p:cBhvr>
                                        <p:cTn id="20" dur="1000" fill="hold"/>
                                        <p:tgtEl>
                                          <p:spTgt spid="1660931"/>
                                        </p:tgtEl>
                                        <p:attrNameLst>
                                          <p:attrName>ppt_x</p:attrName>
                                        </p:attrNameLst>
                                      </p:cBhvr>
                                      <p:tavLst>
                                        <p:tav tm="0">
                                          <p:val>
                                            <p:strVal val="#ppt_x"/>
                                          </p:val>
                                        </p:tav>
                                        <p:tav tm="100000">
                                          <p:val>
                                            <p:strVal val="#ppt_x"/>
                                          </p:val>
                                        </p:tav>
                                      </p:tavLst>
                                    </p:anim>
                                    <p:anim calcmode="lin" valueType="num">
                                      <p:cBhvr>
                                        <p:cTn id="21" dur="900" decel="100000" fill="hold"/>
                                        <p:tgtEl>
                                          <p:spTgt spid="166093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609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3: Cost Centers</a:t>
            </a:r>
          </a:p>
        </p:txBody>
      </p:sp>
      <p:sp>
        <p:nvSpPr>
          <p:cNvPr id="1662979"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what the Cost Center cost object represents, key definition criteria (guiding principles), uses, and how defined for the Cost Model</a:t>
            </a:r>
          </a:p>
        </p:txBody>
      </p:sp>
      <p:sp>
        <p:nvSpPr>
          <p:cNvPr id="166298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D2L3_p1</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2706" name="Group 2"/>
          <p:cNvGrpSpPr>
            <a:grpSpLocks/>
          </p:cNvGrpSpPr>
          <p:nvPr/>
        </p:nvGrpSpPr>
        <p:grpSpPr bwMode="auto">
          <a:xfrm>
            <a:off x="609600" y="2057400"/>
            <a:ext cx="8001000" cy="3338513"/>
            <a:chOff x="384" y="1296"/>
            <a:chExt cx="5040" cy="2103"/>
          </a:xfrm>
        </p:grpSpPr>
        <p:pic>
          <p:nvPicPr>
            <p:cNvPr id="1352707" name="Picture 3"/>
            <p:cNvPicPr>
              <a:picLocks noChangeAspect="1" noChangeArrowheads="1"/>
            </p:cNvPicPr>
            <p:nvPr/>
          </p:nvPicPr>
          <p:blipFill>
            <a:blip r:embed="rId3" cstate="print"/>
            <a:srcRect t="1443"/>
            <a:stretch>
              <a:fillRect/>
            </a:stretch>
          </p:blipFill>
          <p:spPr bwMode="auto">
            <a:xfrm>
              <a:off x="384" y="1296"/>
              <a:ext cx="5040" cy="1776"/>
            </a:xfrm>
            <a:prstGeom prst="rect">
              <a:avLst/>
            </a:prstGeom>
            <a:noFill/>
            <a:ln w="9525">
              <a:noFill/>
              <a:miter lim="800000"/>
              <a:headEnd/>
              <a:tailEnd/>
            </a:ln>
          </p:spPr>
        </p:pic>
        <p:sp>
          <p:nvSpPr>
            <p:cNvPr id="1352708" name="Text Box 4"/>
            <p:cNvSpPr txBox="1">
              <a:spLocks noChangeArrowheads="1"/>
            </p:cNvSpPr>
            <p:nvPr/>
          </p:nvSpPr>
          <p:spPr bwMode="auto">
            <a:xfrm>
              <a:off x="432" y="3168"/>
              <a:ext cx="1296" cy="231"/>
            </a:xfrm>
            <a:prstGeom prst="rect">
              <a:avLst/>
            </a:prstGeom>
            <a:noFill/>
            <a:ln w="9525">
              <a:noFill/>
              <a:miter lim="800000"/>
              <a:headEnd/>
              <a:tailEnd/>
            </a:ln>
            <a:effectLst/>
          </p:spPr>
          <p:txBody>
            <a:bodyPr>
              <a:spAutoFit/>
            </a:bodyPr>
            <a:lstStyle/>
            <a:p>
              <a:pPr algn="l">
                <a:spcBef>
                  <a:spcPct val="50000"/>
                </a:spcBef>
                <a:buClrTx/>
              </a:pPr>
              <a:endParaRPr lang="en-US" sz="1800" b="0"/>
            </a:p>
          </p:txBody>
        </p:sp>
        <p:sp useBgFill="1">
          <p:nvSpPr>
            <p:cNvPr id="1352709" name="Text Box 5"/>
            <p:cNvSpPr txBox="1">
              <a:spLocks noChangeArrowheads="1"/>
            </p:cNvSpPr>
            <p:nvPr/>
          </p:nvSpPr>
          <p:spPr bwMode="auto">
            <a:xfrm>
              <a:off x="528" y="1440"/>
              <a:ext cx="1440" cy="518"/>
            </a:xfrm>
            <a:prstGeom prst="rect">
              <a:avLst/>
            </a:prstGeom>
            <a:ln w="9525">
              <a:noFill/>
              <a:miter lim="800000"/>
              <a:headEnd/>
              <a:tailEnd/>
            </a:ln>
            <a:effectLst/>
          </p:spPr>
          <p:txBody>
            <a:bodyPr>
              <a:spAutoFit/>
            </a:bodyPr>
            <a:lstStyle/>
            <a:p>
              <a:pPr>
                <a:spcBef>
                  <a:spcPct val="50000"/>
                </a:spcBef>
                <a:buClrTx/>
              </a:pPr>
              <a:r>
                <a:rPr lang="en-US" sz="1200">
                  <a:latin typeface="Arial Black" pitchFamily="34" charset="0"/>
                </a:rPr>
                <a:t>I FOUND A WAY TO SAVE A MILLION DOLLARS BY SPENDING ONLY $10,000.</a:t>
              </a:r>
            </a:p>
          </p:txBody>
        </p:sp>
        <p:sp useBgFill="1">
          <p:nvSpPr>
            <p:cNvPr id="1352710" name="Text Box 6"/>
            <p:cNvSpPr txBox="1">
              <a:spLocks noChangeArrowheads="1"/>
            </p:cNvSpPr>
            <p:nvPr/>
          </p:nvSpPr>
          <p:spPr bwMode="auto">
            <a:xfrm>
              <a:off x="2178" y="1392"/>
              <a:ext cx="1440" cy="748"/>
            </a:xfrm>
            <a:prstGeom prst="rect">
              <a:avLst/>
            </a:prstGeom>
            <a:ln w="9525">
              <a:noFill/>
              <a:miter lim="800000"/>
              <a:headEnd/>
              <a:tailEnd/>
            </a:ln>
            <a:effectLst/>
          </p:spPr>
          <p:txBody>
            <a:bodyPr>
              <a:spAutoFit/>
            </a:bodyPr>
            <a:lstStyle/>
            <a:p>
              <a:pPr>
                <a:spcBef>
                  <a:spcPct val="50000"/>
                </a:spcBef>
                <a:buClrTx/>
              </a:pPr>
              <a:r>
                <a:rPr lang="en-US" sz="1200">
                  <a:latin typeface="Arial Black" pitchFamily="34" charset="0"/>
                </a:rPr>
                <a:t>THE $10,000 WOULD COME OUT OF MY BUDGET BUT THE SAVING WOULD GO INTO SOMEONE ELSE’S BUDGET. IT’S NOT</a:t>
              </a:r>
            </a:p>
          </p:txBody>
        </p:sp>
        <p:sp useBgFill="1">
          <p:nvSpPr>
            <p:cNvPr id="1352711" name="Text Box 7"/>
            <p:cNvSpPr txBox="1">
              <a:spLocks noChangeArrowheads="1"/>
            </p:cNvSpPr>
            <p:nvPr/>
          </p:nvSpPr>
          <p:spPr bwMode="auto">
            <a:xfrm>
              <a:off x="3834" y="1398"/>
              <a:ext cx="630" cy="748"/>
            </a:xfrm>
            <a:prstGeom prst="rect">
              <a:avLst/>
            </a:prstGeom>
            <a:ln w="9525">
              <a:noFill/>
              <a:miter lim="800000"/>
              <a:headEnd/>
              <a:tailEnd/>
            </a:ln>
            <a:effectLst/>
          </p:spPr>
          <p:txBody>
            <a:bodyPr>
              <a:spAutoFit/>
            </a:bodyPr>
            <a:lstStyle/>
            <a:p>
              <a:pPr>
                <a:spcBef>
                  <a:spcPct val="50000"/>
                </a:spcBef>
                <a:buClrTx/>
              </a:pPr>
              <a:r>
                <a:rPr lang="en-US" sz="1200">
                  <a:latin typeface="Arial Black" pitchFamily="34" charset="0"/>
                </a:rPr>
                <a:t>THE CHIEF OF STAFF MIGHT NOT AGREE.</a:t>
              </a:r>
            </a:p>
          </p:txBody>
        </p:sp>
        <p:sp useBgFill="1">
          <p:nvSpPr>
            <p:cNvPr id="1352712" name="Text Box 8"/>
            <p:cNvSpPr txBox="1">
              <a:spLocks noChangeArrowheads="1"/>
            </p:cNvSpPr>
            <p:nvPr/>
          </p:nvSpPr>
          <p:spPr bwMode="auto">
            <a:xfrm>
              <a:off x="4464" y="1536"/>
              <a:ext cx="816" cy="633"/>
            </a:xfrm>
            <a:prstGeom prst="rect">
              <a:avLst/>
            </a:prstGeom>
            <a:ln w="9525">
              <a:noFill/>
              <a:miter lim="800000"/>
              <a:headEnd/>
              <a:tailEnd/>
            </a:ln>
            <a:effectLst/>
          </p:spPr>
          <p:txBody>
            <a:bodyPr>
              <a:spAutoFit/>
            </a:bodyPr>
            <a:lstStyle/>
            <a:p>
              <a:pPr>
                <a:spcBef>
                  <a:spcPct val="50000"/>
                </a:spcBef>
                <a:buClrTx/>
              </a:pPr>
              <a:r>
                <a:rPr lang="en-US" sz="1200">
                  <a:latin typeface="Arial Black" pitchFamily="34" charset="0"/>
                </a:rPr>
                <a:t>THAT’S WHY HE IS NOT INVITED TO THE MEETINGS.</a:t>
              </a:r>
            </a:p>
          </p:txBody>
        </p:sp>
        <p:sp useBgFill="1">
          <p:nvSpPr>
            <p:cNvPr id="1352713" name="Text Box 9"/>
            <p:cNvSpPr txBox="1">
              <a:spLocks noChangeArrowheads="1"/>
            </p:cNvSpPr>
            <p:nvPr/>
          </p:nvSpPr>
          <p:spPr bwMode="auto">
            <a:xfrm>
              <a:off x="2208" y="2128"/>
              <a:ext cx="672" cy="116"/>
            </a:xfrm>
            <a:prstGeom prst="rect">
              <a:avLst/>
            </a:prstGeom>
            <a:ln w="9525">
              <a:noFill/>
              <a:miter lim="800000"/>
              <a:headEnd/>
              <a:tailEnd/>
            </a:ln>
            <a:effectLst/>
          </p:spPr>
          <p:txBody>
            <a:bodyPr>
              <a:spAutoFit/>
            </a:bodyPr>
            <a:lstStyle/>
            <a:p>
              <a:pPr>
                <a:lnSpc>
                  <a:spcPct val="50000"/>
                </a:lnSpc>
                <a:spcBef>
                  <a:spcPct val="25000"/>
                </a:spcBef>
                <a:buClrTx/>
              </a:pPr>
              <a:r>
                <a:rPr lang="en-US" sz="1200">
                  <a:latin typeface="Arial Black" pitchFamily="34" charset="0"/>
                </a:rPr>
                <a:t>FEASIBLE.</a:t>
              </a:r>
            </a:p>
          </p:txBody>
        </p:sp>
        <p:sp>
          <p:nvSpPr>
            <p:cNvPr id="1352714" name="Text Box 10"/>
            <p:cNvSpPr txBox="1">
              <a:spLocks noChangeArrowheads="1"/>
            </p:cNvSpPr>
            <p:nvPr/>
          </p:nvSpPr>
          <p:spPr bwMode="auto">
            <a:xfrm>
              <a:off x="2082" y="2910"/>
              <a:ext cx="684" cy="101"/>
            </a:xfrm>
            <a:prstGeom prst="rect">
              <a:avLst/>
            </a:prstGeom>
            <a:noFill/>
            <a:ln w="9525">
              <a:noFill/>
              <a:miter lim="800000"/>
              <a:headEnd/>
              <a:tailEnd/>
            </a:ln>
            <a:effectLst/>
          </p:spPr>
          <p:txBody>
            <a:bodyPr>
              <a:spAutoFit/>
            </a:bodyPr>
            <a:lstStyle/>
            <a:p>
              <a:pPr>
                <a:lnSpc>
                  <a:spcPct val="50000"/>
                </a:lnSpc>
                <a:spcBef>
                  <a:spcPct val="25000"/>
                </a:spcBef>
                <a:buClrTx/>
              </a:pPr>
              <a:r>
                <a:rPr lang="en-US" sz="900"/>
                <a:t>(Modified)</a:t>
              </a:r>
            </a:p>
          </p:txBody>
        </p:sp>
      </p:grpSp>
      <p:sp>
        <p:nvSpPr>
          <p:cNvPr id="1352716" name="Text Box 12"/>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D2L1_p3</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5026" name="Group 2"/>
          <p:cNvGrpSpPr>
            <a:grpSpLocks/>
          </p:cNvGrpSpPr>
          <p:nvPr/>
        </p:nvGrpSpPr>
        <p:grpSpPr bwMode="auto">
          <a:xfrm>
            <a:off x="152400" y="1600200"/>
            <a:ext cx="8915400" cy="4495800"/>
            <a:chOff x="96" y="1008"/>
            <a:chExt cx="5616" cy="2832"/>
          </a:xfrm>
        </p:grpSpPr>
        <p:grpSp>
          <p:nvGrpSpPr>
            <p:cNvPr id="1665027" name="Group 3"/>
            <p:cNvGrpSpPr>
              <a:grpSpLocks/>
            </p:cNvGrpSpPr>
            <p:nvPr/>
          </p:nvGrpSpPr>
          <p:grpSpPr bwMode="auto">
            <a:xfrm>
              <a:off x="96" y="1008"/>
              <a:ext cx="5616" cy="2832"/>
              <a:chOff x="96" y="1008"/>
              <a:chExt cx="5616" cy="2832"/>
            </a:xfrm>
          </p:grpSpPr>
          <p:grpSp>
            <p:nvGrpSpPr>
              <p:cNvPr id="1665028" name="Group 4"/>
              <p:cNvGrpSpPr>
                <a:grpSpLocks/>
              </p:cNvGrpSpPr>
              <p:nvPr/>
            </p:nvGrpSpPr>
            <p:grpSpPr bwMode="auto">
              <a:xfrm>
                <a:off x="96" y="1008"/>
                <a:ext cx="5616" cy="2832"/>
                <a:chOff x="96" y="1008"/>
                <a:chExt cx="5616" cy="2832"/>
              </a:xfrm>
            </p:grpSpPr>
            <p:sp>
              <p:nvSpPr>
                <p:cNvPr id="1665029" name="Oval 5"/>
                <p:cNvSpPr>
                  <a:spLocks noChangeArrowheads="1"/>
                </p:cNvSpPr>
                <p:nvPr/>
              </p:nvSpPr>
              <p:spPr bwMode="auto">
                <a:xfrm>
                  <a:off x="96" y="1104"/>
                  <a:ext cx="5616" cy="2736"/>
                </a:xfrm>
                <a:prstGeom prst="ellipse">
                  <a:avLst/>
                </a:prstGeom>
                <a:gradFill rotWithShape="1">
                  <a:gsLst>
                    <a:gs pos="0">
                      <a:srgbClr val="FFFF00"/>
                    </a:gs>
                    <a:gs pos="50000">
                      <a:schemeClr val="bg1"/>
                    </a:gs>
                    <a:gs pos="100000">
                      <a:srgbClr val="FFFF00"/>
                    </a:gs>
                  </a:gsLst>
                  <a:lin ang="5400000" scaled="1"/>
                </a:gradFill>
                <a:ln w="22225">
                  <a:solidFill>
                    <a:srgbClr val="FF0000"/>
                  </a:solidFill>
                  <a:round/>
                  <a:headEnd/>
                  <a:tailEnd/>
                </a:ln>
                <a:effectLst/>
              </p:spPr>
              <p:txBody>
                <a:bodyPr wrap="none" anchor="ctr"/>
                <a:lstStyle/>
                <a:p>
                  <a:pPr>
                    <a:buClrTx/>
                  </a:pPr>
                  <a:endParaRPr lang="en-US" sz="1800">
                    <a:solidFill>
                      <a:srgbClr val="FF0000"/>
                    </a:solidFill>
                  </a:endParaRPr>
                </a:p>
              </p:txBody>
            </p:sp>
            <p:sp>
              <p:nvSpPr>
                <p:cNvPr id="1665030" name="Text Box 6"/>
                <p:cNvSpPr txBox="1">
                  <a:spLocks noChangeArrowheads="1"/>
                </p:cNvSpPr>
                <p:nvPr/>
              </p:nvSpPr>
              <p:spPr bwMode="auto">
                <a:xfrm>
                  <a:off x="96" y="1008"/>
                  <a:ext cx="1432" cy="231"/>
                </a:xfrm>
                <a:prstGeom prst="rect">
                  <a:avLst/>
                </a:prstGeom>
                <a:noFill/>
                <a:ln w="9525">
                  <a:noFill/>
                  <a:miter lim="800000"/>
                  <a:headEnd/>
                  <a:tailEnd/>
                </a:ln>
                <a:effectLst/>
              </p:spPr>
              <p:txBody>
                <a:bodyPr wrap="none">
                  <a:spAutoFit/>
                </a:bodyPr>
                <a:lstStyle/>
                <a:p>
                  <a:pPr algn="l">
                    <a:buClrTx/>
                  </a:pPr>
                  <a:r>
                    <a:rPr lang="en-US" sz="1800"/>
                    <a:t>Fund Center = ASN</a:t>
                  </a:r>
                </a:p>
              </p:txBody>
            </p:sp>
            <p:sp>
              <p:nvSpPr>
                <p:cNvPr id="1665031" name="Line 7"/>
                <p:cNvSpPr>
                  <a:spLocks noChangeShapeType="1"/>
                </p:cNvSpPr>
                <p:nvPr/>
              </p:nvSpPr>
              <p:spPr bwMode="auto">
                <a:xfrm>
                  <a:off x="384" y="1200"/>
                  <a:ext cx="384" cy="384"/>
                </a:xfrm>
                <a:prstGeom prst="line">
                  <a:avLst/>
                </a:prstGeom>
                <a:noFill/>
                <a:ln w="28575">
                  <a:solidFill>
                    <a:schemeClr val="tx1"/>
                  </a:solidFill>
                  <a:round/>
                  <a:headEnd/>
                  <a:tailEnd type="triangle" w="med" len="med"/>
                </a:ln>
                <a:effectLst/>
              </p:spPr>
              <p:txBody>
                <a:bodyPr/>
                <a:lstStyle/>
                <a:p>
                  <a:endParaRPr lang="en-US"/>
                </a:p>
              </p:txBody>
            </p:sp>
          </p:grpSp>
          <p:sp>
            <p:nvSpPr>
              <p:cNvPr id="1665032" name="Text Box 8"/>
              <p:cNvSpPr txBox="1">
                <a:spLocks noChangeArrowheads="1"/>
              </p:cNvSpPr>
              <p:nvPr/>
            </p:nvSpPr>
            <p:spPr bwMode="auto">
              <a:xfrm>
                <a:off x="2797" y="3034"/>
                <a:ext cx="1043" cy="520"/>
              </a:xfrm>
              <a:prstGeom prst="rect">
                <a:avLst/>
              </a:prstGeom>
              <a:noFill/>
              <a:ln w="9525">
                <a:noFill/>
                <a:miter lim="800000"/>
                <a:headEnd/>
                <a:tailEnd/>
              </a:ln>
              <a:effectLst/>
            </p:spPr>
            <p:txBody>
              <a:bodyPr>
                <a:spAutoFit/>
              </a:bodyPr>
              <a:lstStyle/>
              <a:p>
                <a:pPr>
                  <a:buClrTx/>
                </a:pPr>
                <a:r>
                  <a:rPr lang="en-US" sz="1600"/>
                  <a:t>Performs Funds </a:t>
                </a:r>
              </a:p>
              <a:p>
                <a:pPr>
                  <a:buClrTx/>
                </a:pPr>
                <a:r>
                  <a:rPr lang="en-US" sz="1600"/>
                  <a:t>Management</a:t>
                </a:r>
              </a:p>
            </p:txBody>
          </p:sp>
        </p:grpSp>
        <p:sp>
          <p:nvSpPr>
            <p:cNvPr id="1665033" name="Line 9"/>
            <p:cNvSpPr>
              <a:spLocks noChangeShapeType="1"/>
            </p:cNvSpPr>
            <p:nvPr/>
          </p:nvSpPr>
          <p:spPr bwMode="auto">
            <a:xfrm flipV="1">
              <a:off x="3312" y="2857"/>
              <a:ext cx="0" cy="144"/>
            </a:xfrm>
            <a:prstGeom prst="line">
              <a:avLst/>
            </a:prstGeom>
            <a:noFill/>
            <a:ln w="9525">
              <a:solidFill>
                <a:schemeClr val="tx1"/>
              </a:solidFill>
              <a:round/>
              <a:headEnd/>
              <a:tailEnd type="triangle" w="med" len="med"/>
            </a:ln>
            <a:effectLst/>
          </p:spPr>
          <p:txBody>
            <a:bodyPr/>
            <a:lstStyle/>
            <a:p>
              <a:endParaRPr lang="en-US"/>
            </a:p>
          </p:txBody>
        </p:sp>
      </p:grpSp>
      <p:grpSp>
        <p:nvGrpSpPr>
          <p:cNvPr id="1665034" name="Group 10"/>
          <p:cNvGrpSpPr>
            <a:grpSpLocks/>
          </p:cNvGrpSpPr>
          <p:nvPr/>
        </p:nvGrpSpPr>
        <p:grpSpPr bwMode="auto">
          <a:xfrm>
            <a:off x="228600" y="5905500"/>
            <a:ext cx="2422525" cy="336550"/>
            <a:chOff x="144" y="3720"/>
            <a:chExt cx="1526" cy="212"/>
          </a:xfrm>
        </p:grpSpPr>
        <p:sp>
          <p:nvSpPr>
            <p:cNvPr id="1665035" name="Rectangle 11"/>
            <p:cNvSpPr>
              <a:spLocks noChangeArrowheads="1"/>
            </p:cNvSpPr>
            <p:nvPr/>
          </p:nvSpPr>
          <p:spPr bwMode="auto">
            <a:xfrm>
              <a:off x="144" y="3730"/>
              <a:ext cx="480" cy="144"/>
            </a:xfrm>
            <a:prstGeom prst="rect">
              <a:avLst/>
            </a:prstGeom>
            <a:noFill/>
            <a:ln w="9525">
              <a:solidFill>
                <a:schemeClr val="tx1"/>
              </a:solidFill>
              <a:miter lim="800000"/>
              <a:headEnd/>
              <a:tailEnd/>
            </a:ln>
            <a:effectLst/>
          </p:spPr>
          <p:txBody>
            <a:bodyPr wrap="none" anchor="ctr"/>
            <a:lstStyle/>
            <a:p>
              <a:endParaRPr lang="en-US"/>
            </a:p>
          </p:txBody>
        </p:sp>
        <p:sp>
          <p:nvSpPr>
            <p:cNvPr id="1665036" name="Text Box 12"/>
            <p:cNvSpPr txBox="1">
              <a:spLocks noChangeArrowheads="1"/>
            </p:cNvSpPr>
            <p:nvPr/>
          </p:nvSpPr>
          <p:spPr bwMode="auto">
            <a:xfrm>
              <a:off x="758" y="3720"/>
              <a:ext cx="912" cy="212"/>
            </a:xfrm>
            <a:prstGeom prst="rect">
              <a:avLst/>
            </a:prstGeom>
            <a:noFill/>
            <a:ln w="9525">
              <a:noFill/>
              <a:miter lim="800000"/>
              <a:headEnd/>
              <a:tailEnd/>
            </a:ln>
            <a:effectLst/>
          </p:spPr>
          <p:txBody>
            <a:bodyPr wrap="none">
              <a:spAutoFit/>
            </a:bodyPr>
            <a:lstStyle/>
            <a:p>
              <a:pPr algn="l">
                <a:buClrTx/>
              </a:pPr>
              <a:r>
                <a:rPr lang="en-US" sz="1600"/>
                <a:t>Cost Centers</a:t>
              </a:r>
            </a:p>
          </p:txBody>
        </p:sp>
      </p:grpSp>
      <p:sp>
        <p:nvSpPr>
          <p:cNvPr id="1665037" name="Text Box 13"/>
          <p:cNvSpPr txBox="1">
            <a:spLocks noChangeArrowheads="1"/>
          </p:cNvSpPr>
          <p:nvPr/>
        </p:nvSpPr>
        <p:spPr bwMode="auto">
          <a:xfrm>
            <a:off x="685800" y="3544888"/>
            <a:ext cx="1098550" cy="366712"/>
          </a:xfrm>
          <a:prstGeom prst="rect">
            <a:avLst/>
          </a:prstGeom>
          <a:noFill/>
          <a:ln w="9525">
            <a:noFill/>
            <a:miter lim="800000"/>
            <a:headEnd/>
            <a:tailEnd/>
          </a:ln>
          <a:effectLst/>
        </p:spPr>
        <p:txBody>
          <a:bodyPr wrap="none">
            <a:spAutoFit/>
          </a:bodyPr>
          <a:lstStyle/>
          <a:p>
            <a:pPr algn="l">
              <a:buClrTx/>
            </a:pPr>
            <a:r>
              <a:rPr lang="en-US" sz="1800"/>
              <a:t>Ch, DOL</a:t>
            </a:r>
          </a:p>
        </p:txBody>
      </p:sp>
      <p:sp>
        <p:nvSpPr>
          <p:cNvPr id="1665038" name="Text Box 14"/>
          <p:cNvSpPr txBox="1">
            <a:spLocks noChangeArrowheads="1"/>
          </p:cNvSpPr>
          <p:nvPr/>
        </p:nvSpPr>
        <p:spPr bwMode="auto">
          <a:xfrm>
            <a:off x="2819400" y="3544888"/>
            <a:ext cx="1149350" cy="366712"/>
          </a:xfrm>
          <a:prstGeom prst="rect">
            <a:avLst/>
          </a:prstGeom>
          <a:noFill/>
          <a:ln w="9525">
            <a:noFill/>
            <a:miter lim="800000"/>
            <a:headEnd/>
            <a:tailEnd/>
          </a:ln>
          <a:effectLst/>
        </p:spPr>
        <p:txBody>
          <a:bodyPr wrap="none">
            <a:spAutoFit/>
          </a:bodyPr>
          <a:lstStyle/>
          <a:p>
            <a:pPr algn="l">
              <a:buClrTx/>
            </a:pPr>
            <a:r>
              <a:rPr lang="en-US" sz="1800"/>
              <a:t>Ch, DPW</a:t>
            </a:r>
          </a:p>
        </p:txBody>
      </p:sp>
      <p:sp>
        <p:nvSpPr>
          <p:cNvPr id="1665039" name="Text Box 15"/>
          <p:cNvSpPr txBox="1">
            <a:spLocks noChangeArrowheads="1"/>
          </p:cNvSpPr>
          <p:nvPr/>
        </p:nvSpPr>
        <p:spPr bwMode="auto">
          <a:xfrm>
            <a:off x="5181600" y="3544888"/>
            <a:ext cx="958850" cy="350837"/>
          </a:xfrm>
          <a:prstGeom prst="rect">
            <a:avLst/>
          </a:prstGeom>
          <a:noFill/>
          <a:ln w="9525">
            <a:noFill/>
            <a:miter lim="800000"/>
            <a:headEnd/>
            <a:tailEnd/>
          </a:ln>
          <a:effectLst/>
        </p:spPr>
        <p:txBody>
          <a:bodyPr>
            <a:spAutoFit/>
          </a:bodyPr>
          <a:lstStyle/>
          <a:p>
            <a:pPr algn="l">
              <a:buClrTx/>
            </a:pPr>
            <a:r>
              <a:rPr lang="en-US" sz="1700"/>
              <a:t>Ch, RM</a:t>
            </a:r>
          </a:p>
        </p:txBody>
      </p:sp>
      <p:sp>
        <p:nvSpPr>
          <p:cNvPr id="1665040" name="Text Box 16"/>
          <p:cNvSpPr txBox="1">
            <a:spLocks noChangeArrowheads="1"/>
          </p:cNvSpPr>
          <p:nvPr/>
        </p:nvSpPr>
        <p:spPr bwMode="auto">
          <a:xfrm>
            <a:off x="7239000" y="3468688"/>
            <a:ext cx="1187450" cy="366712"/>
          </a:xfrm>
          <a:prstGeom prst="rect">
            <a:avLst/>
          </a:prstGeom>
          <a:noFill/>
          <a:ln w="9525">
            <a:noFill/>
            <a:miter lim="800000"/>
            <a:headEnd/>
            <a:tailEnd/>
          </a:ln>
          <a:effectLst/>
        </p:spPr>
        <p:txBody>
          <a:bodyPr wrap="none">
            <a:spAutoFit/>
          </a:bodyPr>
          <a:lstStyle/>
          <a:p>
            <a:pPr algn="l">
              <a:buClrTx/>
            </a:pPr>
            <a:r>
              <a:rPr lang="en-US" sz="1800"/>
              <a:t>Ch, MWR</a:t>
            </a:r>
          </a:p>
        </p:txBody>
      </p:sp>
      <p:sp>
        <p:nvSpPr>
          <p:cNvPr id="1665041" name="Rectangle 17"/>
          <p:cNvSpPr>
            <a:spLocks noChangeArrowheads="1"/>
          </p:cNvSpPr>
          <p:nvPr/>
        </p:nvSpPr>
        <p:spPr bwMode="auto">
          <a:xfrm>
            <a:off x="457200" y="4230688"/>
            <a:ext cx="685800" cy="304800"/>
          </a:xfrm>
          <a:prstGeom prst="rect">
            <a:avLst/>
          </a:prstGeom>
          <a:noFill/>
          <a:ln w="9525">
            <a:solidFill>
              <a:schemeClr val="tx1"/>
            </a:solidFill>
            <a:miter lim="800000"/>
            <a:headEnd/>
            <a:tailEnd/>
          </a:ln>
          <a:effectLst/>
        </p:spPr>
        <p:txBody>
          <a:bodyPr wrap="none" anchor="ctr"/>
          <a:lstStyle/>
          <a:p>
            <a:endParaRPr lang="en-US"/>
          </a:p>
        </p:txBody>
      </p:sp>
      <p:sp>
        <p:nvSpPr>
          <p:cNvPr id="1665042" name="Rectangle 18"/>
          <p:cNvSpPr>
            <a:spLocks noChangeArrowheads="1"/>
          </p:cNvSpPr>
          <p:nvPr/>
        </p:nvSpPr>
        <p:spPr bwMode="auto">
          <a:xfrm>
            <a:off x="1371600" y="4230688"/>
            <a:ext cx="685800" cy="304800"/>
          </a:xfrm>
          <a:prstGeom prst="rect">
            <a:avLst/>
          </a:prstGeom>
          <a:noFill/>
          <a:ln w="9525">
            <a:solidFill>
              <a:schemeClr val="tx1"/>
            </a:solidFill>
            <a:miter lim="800000"/>
            <a:headEnd/>
            <a:tailEnd/>
          </a:ln>
          <a:effectLst/>
        </p:spPr>
        <p:txBody>
          <a:bodyPr wrap="none" anchor="ctr"/>
          <a:lstStyle/>
          <a:p>
            <a:endParaRPr lang="en-US"/>
          </a:p>
        </p:txBody>
      </p:sp>
      <p:sp>
        <p:nvSpPr>
          <p:cNvPr id="1665043" name="Rectangle 19"/>
          <p:cNvSpPr>
            <a:spLocks noChangeArrowheads="1"/>
          </p:cNvSpPr>
          <p:nvPr/>
        </p:nvSpPr>
        <p:spPr bwMode="auto">
          <a:xfrm>
            <a:off x="685800" y="3544888"/>
            <a:ext cx="1066800" cy="381000"/>
          </a:xfrm>
          <a:prstGeom prst="rect">
            <a:avLst/>
          </a:prstGeom>
          <a:noFill/>
          <a:ln w="9525">
            <a:solidFill>
              <a:schemeClr val="tx1"/>
            </a:solidFill>
            <a:miter lim="800000"/>
            <a:headEnd/>
            <a:tailEnd/>
          </a:ln>
          <a:effectLst/>
        </p:spPr>
        <p:txBody>
          <a:bodyPr wrap="none" anchor="ctr"/>
          <a:lstStyle/>
          <a:p>
            <a:endParaRPr lang="en-US"/>
          </a:p>
        </p:txBody>
      </p:sp>
      <p:sp>
        <p:nvSpPr>
          <p:cNvPr id="1665044" name="Rectangle 20"/>
          <p:cNvSpPr>
            <a:spLocks noChangeArrowheads="1"/>
          </p:cNvSpPr>
          <p:nvPr/>
        </p:nvSpPr>
        <p:spPr bwMode="auto">
          <a:xfrm>
            <a:off x="2743200" y="3544888"/>
            <a:ext cx="1219200" cy="381000"/>
          </a:xfrm>
          <a:prstGeom prst="rect">
            <a:avLst/>
          </a:prstGeom>
          <a:noFill/>
          <a:ln w="9525">
            <a:solidFill>
              <a:schemeClr val="tx1"/>
            </a:solidFill>
            <a:miter lim="800000"/>
            <a:headEnd/>
            <a:tailEnd/>
          </a:ln>
          <a:effectLst/>
        </p:spPr>
        <p:txBody>
          <a:bodyPr wrap="none" anchor="ctr"/>
          <a:lstStyle/>
          <a:p>
            <a:endParaRPr lang="en-US"/>
          </a:p>
        </p:txBody>
      </p:sp>
      <p:sp>
        <p:nvSpPr>
          <p:cNvPr id="1665045" name="Rectangle 21"/>
          <p:cNvSpPr>
            <a:spLocks noChangeArrowheads="1"/>
          </p:cNvSpPr>
          <p:nvPr/>
        </p:nvSpPr>
        <p:spPr bwMode="auto">
          <a:xfrm>
            <a:off x="5181600" y="3544888"/>
            <a:ext cx="990600" cy="381000"/>
          </a:xfrm>
          <a:prstGeom prst="rect">
            <a:avLst/>
          </a:prstGeom>
          <a:noFill/>
          <a:ln w="9525">
            <a:solidFill>
              <a:schemeClr val="tx1"/>
            </a:solidFill>
            <a:miter lim="800000"/>
            <a:headEnd/>
            <a:tailEnd/>
          </a:ln>
          <a:effectLst/>
        </p:spPr>
        <p:txBody>
          <a:bodyPr wrap="none" anchor="ctr"/>
          <a:lstStyle/>
          <a:p>
            <a:endParaRPr lang="en-US"/>
          </a:p>
        </p:txBody>
      </p:sp>
      <p:sp>
        <p:nvSpPr>
          <p:cNvPr id="1665046" name="Rectangle 22"/>
          <p:cNvSpPr>
            <a:spLocks noChangeArrowheads="1"/>
          </p:cNvSpPr>
          <p:nvPr/>
        </p:nvSpPr>
        <p:spPr bwMode="auto">
          <a:xfrm>
            <a:off x="2362200" y="4230688"/>
            <a:ext cx="685800" cy="304800"/>
          </a:xfrm>
          <a:prstGeom prst="rect">
            <a:avLst/>
          </a:prstGeom>
          <a:noFill/>
          <a:ln w="9525">
            <a:solidFill>
              <a:schemeClr val="tx1"/>
            </a:solidFill>
            <a:miter lim="800000"/>
            <a:headEnd/>
            <a:tailEnd/>
          </a:ln>
          <a:effectLst/>
        </p:spPr>
        <p:txBody>
          <a:bodyPr wrap="none" anchor="ctr"/>
          <a:lstStyle/>
          <a:p>
            <a:endParaRPr lang="en-US"/>
          </a:p>
        </p:txBody>
      </p:sp>
      <p:sp>
        <p:nvSpPr>
          <p:cNvPr id="1665047" name="Rectangle 23"/>
          <p:cNvSpPr>
            <a:spLocks noChangeArrowheads="1"/>
          </p:cNvSpPr>
          <p:nvPr/>
        </p:nvSpPr>
        <p:spPr bwMode="auto">
          <a:xfrm>
            <a:off x="32004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665048" name="Rectangle 24"/>
          <p:cNvSpPr>
            <a:spLocks noChangeArrowheads="1"/>
          </p:cNvSpPr>
          <p:nvPr/>
        </p:nvSpPr>
        <p:spPr bwMode="auto">
          <a:xfrm>
            <a:off x="40386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665049" name="Rectangle 25"/>
          <p:cNvSpPr>
            <a:spLocks noChangeArrowheads="1"/>
          </p:cNvSpPr>
          <p:nvPr/>
        </p:nvSpPr>
        <p:spPr bwMode="auto">
          <a:xfrm>
            <a:off x="49530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665050" name="Rectangle 26"/>
          <p:cNvSpPr>
            <a:spLocks noChangeArrowheads="1"/>
          </p:cNvSpPr>
          <p:nvPr/>
        </p:nvSpPr>
        <p:spPr bwMode="auto">
          <a:xfrm>
            <a:off x="57912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665051" name="Rectangle 27"/>
          <p:cNvSpPr>
            <a:spLocks noChangeArrowheads="1"/>
          </p:cNvSpPr>
          <p:nvPr/>
        </p:nvSpPr>
        <p:spPr bwMode="auto">
          <a:xfrm>
            <a:off x="7086600" y="3468688"/>
            <a:ext cx="1371600" cy="381000"/>
          </a:xfrm>
          <a:prstGeom prst="rect">
            <a:avLst/>
          </a:prstGeom>
          <a:noFill/>
          <a:ln w="9525">
            <a:solidFill>
              <a:schemeClr val="tx1"/>
            </a:solidFill>
            <a:miter lim="800000"/>
            <a:headEnd/>
            <a:tailEnd/>
          </a:ln>
          <a:effectLst/>
        </p:spPr>
        <p:txBody>
          <a:bodyPr wrap="none" anchor="ctr"/>
          <a:lstStyle/>
          <a:p>
            <a:endParaRPr lang="en-US"/>
          </a:p>
        </p:txBody>
      </p:sp>
      <p:sp>
        <p:nvSpPr>
          <p:cNvPr id="1665052" name="Rectangle 28"/>
          <p:cNvSpPr>
            <a:spLocks noChangeArrowheads="1"/>
          </p:cNvSpPr>
          <p:nvPr/>
        </p:nvSpPr>
        <p:spPr bwMode="auto">
          <a:xfrm>
            <a:off x="6781800" y="4230688"/>
            <a:ext cx="533400" cy="304800"/>
          </a:xfrm>
          <a:prstGeom prst="rect">
            <a:avLst/>
          </a:prstGeom>
          <a:noFill/>
          <a:ln w="9525">
            <a:solidFill>
              <a:schemeClr val="tx1"/>
            </a:solidFill>
            <a:miter lim="800000"/>
            <a:headEnd/>
            <a:tailEnd/>
          </a:ln>
          <a:effectLst/>
        </p:spPr>
        <p:txBody>
          <a:bodyPr wrap="none" anchor="ctr"/>
          <a:lstStyle/>
          <a:p>
            <a:endParaRPr lang="en-US"/>
          </a:p>
        </p:txBody>
      </p:sp>
      <p:sp>
        <p:nvSpPr>
          <p:cNvPr id="1665053" name="Rectangle 29"/>
          <p:cNvSpPr>
            <a:spLocks noChangeArrowheads="1"/>
          </p:cNvSpPr>
          <p:nvPr/>
        </p:nvSpPr>
        <p:spPr bwMode="auto">
          <a:xfrm>
            <a:off x="74676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665054" name="Rectangle 30"/>
          <p:cNvSpPr>
            <a:spLocks noChangeArrowheads="1"/>
          </p:cNvSpPr>
          <p:nvPr/>
        </p:nvSpPr>
        <p:spPr bwMode="auto">
          <a:xfrm>
            <a:off x="83058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665055" name="Line 31"/>
          <p:cNvSpPr>
            <a:spLocks noChangeShapeType="1"/>
          </p:cNvSpPr>
          <p:nvPr/>
        </p:nvSpPr>
        <p:spPr bwMode="auto">
          <a:xfrm>
            <a:off x="1219200" y="3925888"/>
            <a:ext cx="0" cy="228600"/>
          </a:xfrm>
          <a:prstGeom prst="line">
            <a:avLst/>
          </a:prstGeom>
          <a:noFill/>
          <a:ln w="9525">
            <a:solidFill>
              <a:schemeClr val="tx1"/>
            </a:solidFill>
            <a:round/>
            <a:headEnd/>
            <a:tailEnd/>
          </a:ln>
          <a:effectLst/>
        </p:spPr>
        <p:txBody>
          <a:bodyPr/>
          <a:lstStyle/>
          <a:p>
            <a:endParaRPr lang="en-US"/>
          </a:p>
        </p:txBody>
      </p:sp>
      <p:sp>
        <p:nvSpPr>
          <p:cNvPr id="1665056" name="Line 32"/>
          <p:cNvSpPr>
            <a:spLocks noChangeShapeType="1"/>
          </p:cNvSpPr>
          <p:nvPr/>
        </p:nvSpPr>
        <p:spPr bwMode="auto">
          <a:xfrm>
            <a:off x="838200" y="4154488"/>
            <a:ext cx="838200" cy="0"/>
          </a:xfrm>
          <a:prstGeom prst="line">
            <a:avLst/>
          </a:prstGeom>
          <a:noFill/>
          <a:ln w="9525">
            <a:solidFill>
              <a:schemeClr val="tx1"/>
            </a:solidFill>
            <a:round/>
            <a:headEnd/>
            <a:tailEnd/>
          </a:ln>
          <a:effectLst/>
        </p:spPr>
        <p:txBody>
          <a:bodyPr/>
          <a:lstStyle/>
          <a:p>
            <a:endParaRPr lang="en-US"/>
          </a:p>
        </p:txBody>
      </p:sp>
      <p:sp>
        <p:nvSpPr>
          <p:cNvPr id="1665057" name="Line 33"/>
          <p:cNvSpPr>
            <a:spLocks noChangeShapeType="1"/>
          </p:cNvSpPr>
          <p:nvPr/>
        </p:nvSpPr>
        <p:spPr bwMode="auto">
          <a:xfrm>
            <a:off x="838200" y="4154488"/>
            <a:ext cx="0" cy="76200"/>
          </a:xfrm>
          <a:prstGeom prst="line">
            <a:avLst/>
          </a:prstGeom>
          <a:noFill/>
          <a:ln w="9525">
            <a:solidFill>
              <a:schemeClr val="tx1"/>
            </a:solidFill>
            <a:round/>
            <a:headEnd/>
            <a:tailEnd/>
          </a:ln>
          <a:effectLst/>
        </p:spPr>
        <p:txBody>
          <a:bodyPr/>
          <a:lstStyle/>
          <a:p>
            <a:endParaRPr lang="en-US"/>
          </a:p>
        </p:txBody>
      </p:sp>
      <p:sp>
        <p:nvSpPr>
          <p:cNvPr id="1665058" name="Line 34"/>
          <p:cNvSpPr>
            <a:spLocks noChangeShapeType="1"/>
          </p:cNvSpPr>
          <p:nvPr/>
        </p:nvSpPr>
        <p:spPr bwMode="auto">
          <a:xfrm>
            <a:off x="1676400" y="4154488"/>
            <a:ext cx="0" cy="76200"/>
          </a:xfrm>
          <a:prstGeom prst="line">
            <a:avLst/>
          </a:prstGeom>
          <a:noFill/>
          <a:ln w="9525">
            <a:solidFill>
              <a:schemeClr val="tx1"/>
            </a:solidFill>
            <a:round/>
            <a:headEnd/>
            <a:tailEnd/>
          </a:ln>
          <a:effectLst/>
        </p:spPr>
        <p:txBody>
          <a:bodyPr/>
          <a:lstStyle/>
          <a:p>
            <a:endParaRPr lang="en-US"/>
          </a:p>
        </p:txBody>
      </p:sp>
      <p:sp>
        <p:nvSpPr>
          <p:cNvPr id="1665059" name="Line 35"/>
          <p:cNvSpPr>
            <a:spLocks noChangeShapeType="1"/>
          </p:cNvSpPr>
          <p:nvPr/>
        </p:nvSpPr>
        <p:spPr bwMode="auto">
          <a:xfrm>
            <a:off x="3352800" y="3925888"/>
            <a:ext cx="0" cy="152400"/>
          </a:xfrm>
          <a:prstGeom prst="line">
            <a:avLst/>
          </a:prstGeom>
          <a:noFill/>
          <a:ln w="9525">
            <a:solidFill>
              <a:schemeClr val="tx1"/>
            </a:solidFill>
            <a:round/>
            <a:headEnd/>
            <a:tailEnd/>
          </a:ln>
          <a:effectLst/>
        </p:spPr>
        <p:txBody>
          <a:bodyPr/>
          <a:lstStyle/>
          <a:p>
            <a:endParaRPr lang="en-US"/>
          </a:p>
        </p:txBody>
      </p:sp>
      <p:sp>
        <p:nvSpPr>
          <p:cNvPr id="1665060" name="Line 36"/>
          <p:cNvSpPr>
            <a:spLocks noChangeShapeType="1"/>
          </p:cNvSpPr>
          <p:nvPr/>
        </p:nvSpPr>
        <p:spPr bwMode="auto">
          <a:xfrm>
            <a:off x="2743200" y="4078288"/>
            <a:ext cx="1524000" cy="0"/>
          </a:xfrm>
          <a:prstGeom prst="line">
            <a:avLst/>
          </a:prstGeom>
          <a:noFill/>
          <a:ln w="9525">
            <a:solidFill>
              <a:schemeClr val="tx1"/>
            </a:solidFill>
            <a:round/>
            <a:headEnd/>
            <a:tailEnd/>
          </a:ln>
          <a:effectLst/>
        </p:spPr>
        <p:txBody>
          <a:bodyPr/>
          <a:lstStyle/>
          <a:p>
            <a:endParaRPr lang="en-US"/>
          </a:p>
        </p:txBody>
      </p:sp>
      <p:sp>
        <p:nvSpPr>
          <p:cNvPr id="1665061" name="Line 37"/>
          <p:cNvSpPr>
            <a:spLocks noChangeShapeType="1"/>
          </p:cNvSpPr>
          <p:nvPr/>
        </p:nvSpPr>
        <p:spPr bwMode="auto">
          <a:xfrm>
            <a:off x="2743200" y="4078288"/>
            <a:ext cx="0" cy="152400"/>
          </a:xfrm>
          <a:prstGeom prst="line">
            <a:avLst/>
          </a:prstGeom>
          <a:noFill/>
          <a:ln w="9525">
            <a:solidFill>
              <a:schemeClr val="tx1"/>
            </a:solidFill>
            <a:round/>
            <a:headEnd/>
            <a:tailEnd/>
          </a:ln>
          <a:effectLst/>
        </p:spPr>
        <p:txBody>
          <a:bodyPr/>
          <a:lstStyle/>
          <a:p>
            <a:endParaRPr lang="en-US"/>
          </a:p>
        </p:txBody>
      </p:sp>
      <p:sp>
        <p:nvSpPr>
          <p:cNvPr id="1665062" name="Line 38"/>
          <p:cNvSpPr>
            <a:spLocks noChangeShapeType="1"/>
          </p:cNvSpPr>
          <p:nvPr/>
        </p:nvSpPr>
        <p:spPr bwMode="auto">
          <a:xfrm>
            <a:off x="3505200" y="4078288"/>
            <a:ext cx="0" cy="152400"/>
          </a:xfrm>
          <a:prstGeom prst="line">
            <a:avLst/>
          </a:prstGeom>
          <a:noFill/>
          <a:ln w="9525">
            <a:solidFill>
              <a:schemeClr val="tx1"/>
            </a:solidFill>
            <a:round/>
            <a:headEnd/>
            <a:tailEnd/>
          </a:ln>
          <a:effectLst/>
        </p:spPr>
        <p:txBody>
          <a:bodyPr/>
          <a:lstStyle/>
          <a:p>
            <a:endParaRPr lang="en-US"/>
          </a:p>
        </p:txBody>
      </p:sp>
      <p:sp>
        <p:nvSpPr>
          <p:cNvPr id="1665063" name="Line 39"/>
          <p:cNvSpPr>
            <a:spLocks noChangeShapeType="1"/>
          </p:cNvSpPr>
          <p:nvPr/>
        </p:nvSpPr>
        <p:spPr bwMode="auto">
          <a:xfrm>
            <a:off x="4267200" y="4078288"/>
            <a:ext cx="0" cy="152400"/>
          </a:xfrm>
          <a:prstGeom prst="line">
            <a:avLst/>
          </a:prstGeom>
          <a:noFill/>
          <a:ln w="9525">
            <a:solidFill>
              <a:schemeClr val="tx1"/>
            </a:solidFill>
            <a:round/>
            <a:headEnd/>
            <a:tailEnd/>
          </a:ln>
          <a:effectLst/>
        </p:spPr>
        <p:txBody>
          <a:bodyPr/>
          <a:lstStyle/>
          <a:p>
            <a:endParaRPr lang="en-US"/>
          </a:p>
        </p:txBody>
      </p:sp>
      <p:sp>
        <p:nvSpPr>
          <p:cNvPr id="1665064" name="Line 40"/>
          <p:cNvSpPr>
            <a:spLocks noChangeShapeType="1"/>
          </p:cNvSpPr>
          <p:nvPr/>
        </p:nvSpPr>
        <p:spPr bwMode="auto">
          <a:xfrm>
            <a:off x="5715000" y="3925888"/>
            <a:ext cx="0" cy="152400"/>
          </a:xfrm>
          <a:prstGeom prst="line">
            <a:avLst/>
          </a:prstGeom>
          <a:noFill/>
          <a:ln w="9525">
            <a:solidFill>
              <a:schemeClr val="tx1"/>
            </a:solidFill>
            <a:round/>
            <a:headEnd/>
            <a:tailEnd/>
          </a:ln>
          <a:effectLst/>
        </p:spPr>
        <p:txBody>
          <a:bodyPr/>
          <a:lstStyle/>
          <a:p>
            <a:endParaRPr lang="en-US"/>
          </a:p>
        </p:txBody>
      </p:sp>
      <p:sp>
        <p:nvSpPr>
          <p:cNvPr id="1665065" name="Line 41"/>
          <p:cNvSpPr>
            <a:spLocks noChangeShapeType="1"/>
          </p:cNvSpPr>
          <p:nvPr/>
        </p:nvSpPr>
        <p:spPr bwMode="auto">
          <a:xfrm>
            <a:off x="5257800" y="4078288"/>
            <a:ext cx="838200" cy="0"/>
          </a:xfrm>
          <a:prstGeom prst="line">
            <a:avLst/>
          </a:prstGeom>
          <a:noFill/>
          <a:ln w="9525">
            <a:solidFill>
              <a:schemeClr val="tx1"/>
            </a:solidFill>
            <a:round/>
            <a:headEnd/>
            <a:tailEnd/>
          </a:ln>
          <a:effectLst/>
        </p:spPr>
        <p:txBody>
          <a:bodyPr/>
          <a:lstStyle/>
          <a:p>
            <a:endParaRPr lang="en-US"/>
          </a:p>
        </p:txBody>
      </p:sp>
      <p:sp>
        <p:nvSpPr>
          <p:cNvPr id="1665066" name="Line 42"/>
          <p:cNvSpPr>
            <a:spLocks noChangeShapeType="1"/>
          </p:cNvSpPr>
          <p:nvPr/>
        </p:nvSpPr>
        <p:spPr bwMode="auto">
          <a:xfrm>
            <a:off x="5257800" y="4078288"/>
            <a:ext cx="0" cy="152400"/>
          </a:xfrm>
          <a:prstGeom prst="line">
            <a:avLst/>
          </a:prstGeom>
          <a:noFill/>
          <a:ln w="9525">
            <a:solidFill>
              <a:schemeClr val="tx1"/>
            </a:solidFill>
            <a:round/>
            <a:headEnd/>
            <a:tailEnd/>
          </a:ln>
          <a:effectLst/>
        </p:spPr>
        <p:txBody>
          <a:bodyPr/>
          <a:lstStyle/>
          <a:p>
            <a:endParaRPr lang="en-US"/>
          </a:p>
        </p:txBody>
      </p:sp>
      <p:sp>
        <p:nvSpPr>
          <p:cNvPr id="1665067" name="Line 43"/>
          <p:cNvSpPr>
            <a:spLocks noChangeShapeType="1"/>
          </p:cNvSpPr>
          <p:nvPr/>
        </p:nvSpPr>
        <p:spPr bwMode="auto">
          <a:xfrm>
            <a:off x="6096000" y="4078288"/>
            <a:ext cx="0" cy="152400"/>
          </a:xfrm>
          <a:prstGeom prst="line">
            <a:avLst/>
          </a:prstGeom>
          <a:noFill/>
          <a:ln w="9525">
            <a:solidFill>
              <a:schemeClr val="tx1"/>
            </a:solidFill>
            <a:round/>
            <a:headEnd/>
            <a:tailEnd/>
          </a:ln>
          <a:effectLst/>
        </p:spPr>
        <p:txBody>
          <a:bodyPr/>
          <a:lstStyle/>
          <a:p>
            <a:endParaRPr lang="en-US"/>
          </a:p>
        </p:txBody>
      </p:sp>
      <p:sp>
        <p:nvSpPr>
          <p:cNvPr id="1665068" name="Line 44"/>
          <p:cNvSpPr>
            <a:spLocks noChangeShapeType="1"/>
          </p:cNvSpPr>
          <p:nvPr/>
        </p:nvSpPr>
        <p:spPr bwMode="auto">
          <a:xfrm>
            <a:off x="7772400" y="3849688"/>
            <a:ext cx="0" cy="381000"/>
          </a:xfrm>
          <a:prstGeom prst="line">
            <a:avLst/>
          </a:prstGeom>
          <a:noFill/>
          <a:ln w="9525">
            <a:solidFill>
              <a:schemeClr val="tx1"/>
            </a:solidFill>
            <a:round/>
            <a:headEnd/>
            <a:tailEnd/>
          </a:ln>
          <a:effectLst/>
        </p:spPr>
        <p:txBody>
          <a:bodyPr/>
          <a:lstStyle/>
          <a:p>
            <a:endParaRPr lang="en-US"/>
          </a:p>
        </p:txBody>
      </p:sp>
      <p:sp>
        <p:nvSpPr>
          <p:cNvPr id="1665069" name="Line 45"/>
          <p:cNvSpPr>
            <a:spLocks noChangeShapeType="1"/>
          </p:cNvSpPr>
          <p:nvPr/>
        </p:nvSpPr>
        <p:spPr bwMode="auto">
          <a:xfrm>
            <a:off x="7010400" y="4002088"/>
            <a:ext cx="1600200" cy="0"/>
          </a:xfrm>
          <a:prstGeom prst="line">
            <a:avLst/>
          </a:prstGeom>
          <a:noFill/>
          <a:ln w="9525">
            <a:solidFill>
              <a:schemeClr val="tx1"/>
            </a:solidFill>
            <a:round/>
            <a:headEnd/>
            <a:tailEnd/>
          </a:ln>
          <a:effectLst/>
        </p:spPr>
        <p:txBody>
          <a:bodyPr/>
          <a:lstStyle/>
          <a:p>
            <a:endParaRPr lang="en-US"/>
          </a:p>
        </p:txBody>
      </p:sp>
      <p:sp>
        <p:nvSpPr>
          <p:cNvPr id="1665070" name="Line 46"/>
          <p:cNvSpPr>
            <a:spLocks noChangeShapeType="1"/>
          </p:cNvSpPr>
          <p:nvPr/>
        </p:nvSpPr>
        <p:spPr bwMode="auto">
          <a:xfrm>
            <a:off x="7010400" y="4002088"/>
            <a:ext cx="0" cy="228600"/>
          </a:xfrm>
          <a:prstGeom prst="line">
            <a:avLst/>
          </a:prstGeom>
          <a:noFill/>
          <a:ln w="9525">
            <a:solidFill>
              <a:schemeClr val="tx1"/>
            </a:solidFill>
            <a:round/>
            <a:headEnd/>
            <a:tailEnd/>
          </a:ln>
          <a:effectLst/>
        </p:spPr>
        <p:txBody>
          <a:bodyPr/>
          <a:lstStyle/>
          <a:p>
            <a:endParaRPr lang="en-US"/>
          </a:p>
        </p:txBody>
      </p:sp>
      <p:sp>
        <p:nvSpPr>
          <p:cNvPr id="1665071" name="Line 47"/>
          <p:cNvSpPr>
            <a:spLocks noChangeShapeType="1"/>
          </p:cNvSpPr>
          <p:nvPr/>
        </p:nvSpPr>
        <p:spPr bwMode="auto">
          <a:xfrm>
            <a:off x="8610600" y="4002088"/>
            <a:ext cx="0" cy="228600"/>
          </a:xfrm>
          <a:prstGeom prst="line">
            <a:avLst/>
          </a:prstGeom>
          <a:noFill/>
          <a:ln w="9525">
            <a:solidFill>
              <a:schemeClr val="tx1"/>
            </a:solidFill>
            <a:round/>
            <a:headEnd/>
            <a:tailEnd/>
          </a:ln>
          <a:effectLst/>
        </p:spPr>
        <p:txBody>
          <a:bodyPr/>
          <a:lstStyle/>
          <a:p>
            <a:endParaRPr lang="en-US"/>
          </a:p>
        </p:txBody>
      </p:sp>
      <p:sp>
        <p:nvSpPr>
          <p:cNvPr id="1665072" name="Text Box 48"/>
          <p:cNvSpPr txBox="1">
            <a:spLocks noChangeArrowheads="1"/>
          </p:cNvSpPr>
          <p:nvPr/>
        </p:nvSpPr>
        <p:spPr bwMode="auto">
          <a:xfrm>
            <a:off x="3505200" y="2401888"/>
            <a:ext cx="1543050" cy="366712"/>
          </a:xfrm>
          <a:prstGeom prst="rect">
            <a:avLst/>
          </a:prstGeom>
          <a:noFill/>
          <a:ln w="9525">
            <a:noFill/>
            <a:miter lim="800000"/>
            <a:headEnd/>
            <a:tailEnd/>
          </a:ln>
          <a:effectLst/>
        </p:spPr>
        <p:txBody>
          <a:bodyPr wrap="none">
            <a:spAutoFit/>
          </a:bodyPr>
          <a:lstStyle/>
          <a:p>
            <a:pPr algn="l">
              <a:buClrTx/>
            </a:pPr>
            <a:r>
              <a:rPr lang="en-US" sz="1800"/>
              <a:t>   Cmdr. Ofs.</a:t>
            </a:r>
          </a:p>
        </p:txBody>
      </p:sp>
      <p:sp>
        <p:nvSpPr>
          <p:cNvPr id="1665073" name="Rectangle 49"/>
          <p:cNvSpPr>
            <a:spLocks noChangeArrowheads="1"/>
          </p:cNvSpPr>
          <p:nvPr/>
        </p:nvSpPr>
        <p:spPr bwMode="auto">
          <a:xfrm>
            <a:off x="3505200" y="2401888"/>
            <a:ext cx="1752600" cy="381000"/>
          </a:xfrm>
          <a:prstGeom prst="rect">
            <a:avLst/>
          </a:prstGeom>
          <a:noFill/>
          <a:ln w="9525">
            <a:solidFill>
              <a:schemeClr val="tx1"/>
            </a:solidFill>
            <a:miter lim="800000"/>
            <a:headEnd/>
            <a:tailEnd/>
          </a:ln>
          <a:effectLst/>
        </p:spPr>
        <p:txBody>
          <a:bodyPr wrap="none" anchor="ctr"/>
          <a:lstStyle/>
          <a:p>
            <a:endParaRPr lang="en-US"/>
          </a:p>
        </p:txBody>
      </p:sp>
      <p:sp>
        <p:nvSpPr>
          <p:cNvPr id="1665074" name="Text Box 50"/>
          <p:cNvSpPr txBox="1">
            <a:spLocks noChangeArrowheads="1"/>
          </p:cNvSpPr>
          <p:nvPr/>
        </p:nvSpPr>
        <p:spPr bwMode="auto">
          <a:xfrm>
            <a:off x="5927725" y="2362200"/>
            <a:ext cx="1555750" cy="366713"/>
          </a:xfrm>
          <a:prstGeom prst="rect">
            <a:avLst/>
          </a:prstGeom>
          <a:noFill/>
          <a:ln w="9525">
            <a:noFill/>
            <a:miter lim="800000"/>
            <a:headEnd/>
            <a:tailEnd/>
          </a:ln>
          <a:effectLst/>
        </p:spPr>
        <p:txBody>
          <a:bodyPr wrap="none">
            <a:spAutoFit/>
          </a:bodyPr>
          <a:lstStyle/>
          <a:p>
            <a:pPr algn="l">
              <a:buClrTx/>
            </a:pPr>
            <a:r>
              <a:rPr lang="en-US" sz="1800"/>
              <a:t>Special Staff</a:t>
            </a:r>
          </a:p>
        </p:txBody>
      </p:sp>
      <p:sp>
        <p:nvSpPr>
          <p:cNvPr id="1665075" name="Rectangle 51"/>
          <p:cNvSpPr>
            <a:spLocks noChangeArrowheads="1"/>
          </p:cNvSpPr>
          <p:nvPr/>
        </p:nvSpPr>
        <p:spPr bwMode="auto">
          <a:xfrm>
            <a:off x="5867400" y="2401888"/>
            <a:ext cx="1600200" cy="381000"/>
          </a:xfrm>
          <a:prstGeom prst="rect">
            <a:avLst/>
          </a:prstGeom>
          <a:noFill/>
          <a:ln w="9525">
            <a:solidFill>
              <a:schemeClr val="tx1"/>
            </a:solidFill>
            <a:miter lim="800000"/>
            <a:headEnd/>
            <a:tailEnd/>
          </a:ln>
          <a:effectLst/>
        </p:spPr>
        <p:txBody>
          <a:bodyPr wrap="none" anchor="ctr"/>
          <a:lstStyle/>
          <a:p>
            <a:endParaRPr lang="en-US"/>
          </a:p>
        </p:txBody>
      </p:sp>
      <p:sp>
        <p:nvSpPr>
          <p:cNvPr id="1665076" name="Line 52"/>
          <p:cNvSpPr>
            <a:spLocks noChangeShapeType="1"/>
          </p:cNvSpPr>
          <p:nvPr/>
        </p:nvSpPr>
        <p:spPr bwMode="auto">
          <a:xfrm>
            <a:off x="5257800" y="2554288"/>
            <a:ext cx="609600" cy="0"/>
          </a:xfrm>
          <a:prstGeom prst="line">
            <a:avLst/>
          </a:prstGeom>
          <a:noFill/>
          <a:ln w="9525">
            <a:solidFill>
              <a:schemeClr val="tx1"/>
            </a:solidFill>
            <a:round/>
            <a:headEnd/>
            <a:tailEnd/>
          </a:ln>
          <a:effectLst/>
        </p:spPr>
        <p:txBody>
          <a:bodyPr/>
          <a:lstStyle/>
          <a:p>
            <a:endParaRPr lang="en-US"/>
          </a:p>
        </p:txBody>
      </p:sp>
      <p:sp>
        <p:nvSpPr>
          <p:cNvPr id="1665077" name="Line 53"/>
          <p:cNvSpPr>
            <a:spLocks noChangeShapeType="1"/>
          </p:cNvSpPr>
          <p:nvPr/>
        </p:nvSpPr>
        <p:spPr bwMode="auto">
          <a:xfrm>
            <a:off x="4343400" y="2782888"/>
            <a:ext cx="0" cy="381000"/>
          </a:xfrm>
          <a:prstGeom prst="line">
            <a:avLst/>
          </a:prstGeom>
          <a:noFill/>
          <a:ln w="9525">
            <a:solidFill>
              <a:schemeClr val="tx1"/>
            </a:solidFill>
            <a:round/>
            <a:headEnd/>
            <a:tailEnd/>
          </a:ln>
          <a:effectLst/>
        </p:spPr>
        <p:txBody>
          <a:bodyPr/>
          <a:lstStyle/>
          <a:p>
            <a:endParaRPr lang="en-US"/>
          </a:p>
        </p:txBody>
      </p:sp>
      <p:sp>
        <p:nvSpPr>
          <p:cNvPr id="1665078" name="Line 54"/>
          <p:cNvSpPr>
            <a:spLocks noChangeShapeType="1"/>
          </p:cNvSpPr>
          <p:nvPr/>
        </p:nvSpPr>
        <p:spPr bwMode="auto">
          <a:xfrm>
            <a:off x="1295400" y="3163888"/>
            <a:ext cx="6477000" cy="0"/>
          </a:xfrm>
          <a:prstGeom prst="line">
            <a:avLst/>
          </a:prstGeom>
          <a:noFill/>
          <a:ln w="9525">
            <a:solidFill>
              <a:schemeClr val="tx1"/>
            </a:solidFill>
            <a:round/>
            <a:headEnd/>
            <a:tailEnd/>
          </a:ln>
          <a:effectLst/>
        </p:spPr>
        <p:txBody>
          <a:bodyPr/>
          <a:lstStyle/>
          <a:p>
            <a:endParaRPr lang="en-US"/>
          </a:p>
        </p:txBody>
      </p:sp>
      <p:sp>
        <p:nvSpPr>
          <p:cNvPr id="1665079" name="Line 55"/>
          <p:cNvSpPr>
            <a:spLocks noChangeShapeType="1"/>
          </p:cNvSpPr>
          <p:nvPr/>
        </p:nvSpPr>
        <p:spPr bwMode="auto">
          <a:xfrm>
            <a:off x="1295400" y="3163888"/>
            <a:ext cx="0" cy="381000"/>
          </a:xfrm>
          <a:prstGeom prst="line">
            <a:avLst/>
          </a:prstGeom>
          <a:noFill/>
          <a:ln w="9525">
            <a:solidFill>
              <a:schemeClr val="tx1"/>
            </a:solidFill>
            <a:round/>
            <a:headEnd/>
            <a:tailEnd/>
          </a:ln>
          <a:effectLst/>
        </p:spPr>
        <p:txBody>
          <a:bodyPr/>
          <a:lstStyle/>
          <a:p>
            <a:endParaRPr lang="en-US"/>
          </a:p>
        </p:txBody>
      </p:sp>
      <p:sp>
        <p:nvSpPr>
          <p:cNvPr id="1665080" name="Line 56"/>
          <p:cNvSpPr>
            <a:spLocks noChangeShapeType="1"/>
          </p:cNvSpPr>
          <p:nvPr/>
        </p:nvSpPr>
        <p:spPr bwMode="auto">
          <a:xfrm>
            <a:off x="3352800" y="3163888"/>
            <a:ext cx="0" cy="381000"/>
          </a:xfrm>
          <a:prstGeom prst="line">
            <a:avLst/>
          </a:prstGeom>
          <a:noFill/>
          <a:ln w="9525">
            <a:solidFill>
              <a:schemeClr val="tx1"/>
            </a:solidFill>
            <a:round/>
            <a:headEnd/>
            <a:tailEnd/>
          </a:ln>
          <a:effectLst/>
        </p:spPr>
        <p:txBody>
          <a:bodyPr/>
          <a:lstStyle/>
          <a:p>
            <a:endParaRPr lang="en-US"/>
          </a:p>
        </p:txBody>
      </p:sp>
      <p:sp>
        <p:nvSpPr>
          <p:cNvPr id="1665081" name="Line 57"/>
          <p:cNvSpPr>
            <a:spLocks noChangeShapeType="1"/>
          </p:cNvSpPr>
          <p:nvPr/>
        </p:nvSpPr>
        <p:spPr bwMode="auto">
          <a:xfrm>
            <a:off x="5715000" y="3163888"/>
            <a:ext cx="0" cy="381000"/>
          </a:xfrm>
          <a:prstGeom prst="line">
            <a:avLst/>
          </a:prstGeom>
          <a:noFill/>
          <a:ln w="9525">
            <a:solidFill>
              <a:schemeClr val="tx1"/>
            </a:solidFill>
            <a:round/>
            <a:headEnd/>
            <a:tailEnd/>
          </a:ln>
          <a:effectLst/>
        </p:spPr>
        <p:txBody>
          <a:bodyPr/>
          <a:lstStyle/>
          <a:p>
            <a:endParaRPr lang="en-US"/>
          </a:p>
        </p:txBody>
      </p:sp>
      <p:sp>
        <p:nvSpPr>
          <p:cNvPr id="1665082" name="Line 58"/>
          <p:cNvSpPr>
            <a:spLocks noChangeShapeType="1"/>
          </p:cNvSpPr>
          <p:nvPr/>
        </p:nvSpPr>
        <p:spPr bwMode="auto">
          <a:xfrm>
            <a:off x="7772400" y="3163888"/>
            <a:ext cx="0" cy="304800"/>
          </a:xfrm>
          <a:prstGeom prst="line">
            <a:avLst/>
          </a:prstGeom>
          <a:noFill/>
          <a:ln w="9525">
            <a:solidFill>
              <a:schemeClr val="tx1"/>
            </a:solidFill>
            <a:round/>
            <a:headEnd/>
            <a:tailEnd/>
          </a:ln>
          <a:effectLst/>
        </p:spPr>
        <p:txBody>
          <a:bodyPr/>
          <a:lstStyle/>
          <a:p>
            <a:endParaRPr lang="en-US"/>
          </a:p>
        </p:txBody>
      </p:sp>
      <p:grpSp>
        <p:nvGrpSpPr>
          <p:cNvPr id="1665083" name="Group 59"/>
          <p:cNvGrpSpPr>
            <a:grpSpLocks/>
          </p:cNvGrpSpPr>
          <p:nvPr/>
        </p:nvGrpSpPr>
        <p:grpSpPr bwMode="auto">
          <a:xfrm>
            <a:off x="228600" y="3200400"/>
            <a:ext cx="8839200" cy="3505200"/>
            <a:chOff x="144" y="2016"/>
            <a:chExt cx="5568" cy="2208"/>
          </a:xfrm>
        </p:grpSpPr>
        <p:sp>
          <p:nvSpPr>
            <p:cNvPr id="1665084" name="Oval 60"/>
            <p:cNvSpPr>
              <a:spLocks noChangeArrowheads="1"/>
            </p:cNvSpPr>
            <p:nvPr/>
          </p:nvSpPr>
          <p:spPr bwMode="auto">
            <a:xfrm>
              <a:off x="4224" y="2016"/>
              <a:ext cx="1488" cy="1104"/>
            </a:xfrm>
            <a:prstGeom prst="ellipse">
              <a:avLst/>
            </a:prstGeom>
            <a:noFill/>
            <a:ln w="22225">
              <a:solidFill>
                <a:srgbClr val="FF0000"/>
              </a:solidFill>
              <a:round/>
              <a:headEnd/>
              <a:tailEnd/>
            </a:ln>
            <a:effectLst/>
          </p:spPr>
          <p:txBody>
            <a:bodyPr wrap="none" anchor="ctr"/>
            <a:lstStyle/>
            <a:p>
              <a:endParaRPr lang="en-US"/>
            </a:p>
          </p:txBody>
        </p:sp>
        <p:grpSp>
          <p:nvGrpSpPr>
            <p:cNvPr id="1665085" name="Group 61"/>
            <p:cNvGrpSpPr>
              <a:grpSpLocks/>
            </p:cNvGrpSpPr>
            <p:nvPr/>
          </p:nvGrpSpPr>
          <p:grpSpPr bwMode="auto">
            <a:xfrm>
              <a:off x="144" y="3993"/>
              <a:ext cx="1938" cy="231"/>
              <a:chOff x="144" y="3993"/>
              <a:chExt cx="1938" cy="231"/>
            </a:xfrm>
          </p:grpSpPr>
          <p:sp>
            <p:nvSpPr>
              <p:cNvPr id="1665086" name="Oval 62"/>
              <p:cNvSpPr>
                <a:spLocks noChangeArrowheads="1"/>
              </p:cNvSpPr>
              <p:nvPr/>
            </p:nvSpPr>
            <p:spPr bwMode="auto">
              <a:xfrm>
                <a:off x="144" y="4018"/>
                <a:ext cx="480" cy="192"/>
              </a:xfrm>
              <a:prstGeom prst="ellipse">
                <a:avLst/>
              </a:prstGeom>
              <a:noFill/>
              <a:ln w="9525">
                <a:solidFill>
                  <a:srgbClr val="FF0000"/>
                </a:solidFill>
                <a:round/>
                <a:headEnd/>
                <a:tailEnd/>
              </a:ln>
              <a:effectLst/>
            </p:spPr>
            <p:txBody>
              <a:bodyPr wrap="none" anchor="ctr"/>
              <a:lstStyle/>
              <a:p>
                <a:endParaRPr lang="en-US"/>
              </a:p>
            </p:txBody>
          </p:sp>
          <p:sp>
            <p:nvSpPr>
              <p:cNvPr id="1665087" name="Text Box 63"/>
              <p:cNvSpPr txBox="1">
                <a:spLocks noChangeArrowheads="1"/>
              </p:cNvSpPr>
              <p:nvPr/>
            </p:nvSpPr>
            <p:spPr bwMode="auto">
              <a:xfrm>
                <a:off x="710" y="3993"/>
                <a:ext cx="1372" cy="231"/>
              </a:xfrm>
              <a:prstGeom prst="rect">
                <a:avLst/>
              </a:prstGeom>
              <a:noFill/>
              <a:ln w="9525">
                <a:noFill/>
                <a:miter lim="800000"/>
                <a:headEnd/>
                <a:tailEnd/>
              </a:ln>
              <a:effectLst/>
            </p:spPr>
            <p:txBody>
              <a:bodyPr wrap="none">
                <a:spAutoFit/>
              </a:bodyPr>
              <a:lstStyle/>
              <a:p>
                <a:pPr algn="l">
                  <a:buClrTx/>
                </a:pPr>
                <a:r>
                  <a:rPr lang="en-US" sz="1800"/>
                  <a:t> </a:t>
                </a:r>
                <a:r>
                  <a:rPr lang="en-US" sz="1600">
                    <a:solidFill>
                      <a:srgbClr val="FF0000"/>
                    </a:solidFill>
                  </a:rPr>
                  <a:t>Cost Center Groups</a:t>
                </a:r>
              </a:p>
            </p:txBody>
          </p:sp>
        </p:grpSp>
        <p:sp>
          <p:nvSpPr>
            <p:cNvPr id="1665088" name="Oval 64"/>
            <p:cNvSpPr>
              <a:spLocks noChangeArrowheads="1"/>
            </p:cNvSpPr>
            <p:nvPr/>
          </p:nvSpPr>
          <p:spPr bwMode="auto">
            <a:xfrm>
              <a:off x="192" y="2137"/>
              <a:ext cx="1200" cy="960"/>
            </a:xfrm>
            <a:prstGeom prst="ellipse">
              <a:avLst/>
            </a:prstGeom>
            <a:noFill/>
            <a:ln w="22225">
              <a:solidFill>
                <a:srgbClr val="FF0000"/>
              </a:solidFill>
              <a:round/>
              <a:headEnd/>
              <a:tailEnd/>
            </a:ln>
            <a:effectLst/>
          </p:spPr>
          <p:txBody>
            <a:bodyPr wrap="none" anchor="ctr"/>
            <a:lstStyle/>
            <a:p>
              <a:endParaRPr lang="en-US"/>
            </a:p>
          </p:txBody>
        </p:sp>
        <p:sp>
          <p:nvSpPr>
            <p:cNvPr id="1665089" name="Oval 65"/>
            <p:cNvSpPr>
              <a:spLocks noChangeArrowheads="1"/>
            </p:cNvSpPr>
            <p:nvPr/>
          </p:nvSpPr>
          <p:spPr bwMode="auto">
            <a:xfrm>
              <a:off x="1440" y="2185"/>
              <a:ext cx="1536" cy="912"/>
            </a:xfrm>
            <a:prstGeom prst="ellipse">
              <a:avLst/>
            </a:prstGeom>
            <a:noFill/>
            <a:ln w="22225">
              <a:solidFill>
                <a:srgbClr val="FF0000"/>
              </a:solidFill>
              <a:round/>
              <a:headEnd/>
              <a:tailEnd/>
            </a:ln>
            <a:effectLst/>
          </p:spPr>
          <p:txBody>
            <a:bodyPr wrap="none" anchor="ctr"/>
            <a:lstStyle/>
            <a:p>
              <a:endParaRPr lang="en-US"/>
            </a:p>
          </p:txBody>
        </p:sp>
        <p:sp>
          <p:nvSpPr>
            <p:cNvPr id="1665090" name="Oval 66"/>
            <p:cNvSpPr>
              <a:spLocks noChangeArrowheads="1"/>
            </p:cNvSpPr>
            <p:nvPr/>
          </p:nvSpPr>
          <p:spPr bwMode="auto">
            <a:xfrm>
              <a:off x="3072" y="2160"/>
              <a:ext cx="1056" cy="912"/>
            </a:xfrm>
            <a:prstGeom prst="ellipse">
              <a:avLst/>
            </a:prstGeom>
            <a:noFill/>
            <a:ln w="22225">
              <a:solidFill>
                <a:srgbClr val="FF0000"/>
              </a:solidFill>
              <a:round/>
              <a:headEnd/>
              <a:tailEnd/>
            </a:ln>
            <a:effectLst/>
          </p:spPr>
          <p:txBody>
            <a:bodyPr wrap="none" anchor="ctr"/>
            <a:lstStyle/>
            <a:p>
              <a:pPr>
                <a:buClrTx/>
              </a:pPr>
              <a:endParaRPr lang="en-US" sz="1800">
                <a:solidFill>
                  <a:srgbClr val="FF0000"/>
                </a:solidFill>
              </a:endParaRPr>
            </a:p>
          </p:txBody>
        </p:sp>
      </p:grpSp>
      <p:sp>
        <p:nvSpPr>
          <p:cNvPr id="1665091" name="Rectangle 67"/>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r>
              <a:rPr lang="en-US" sz="3200"/>
              <a:t>Costing Starts with Cost Centers</a:t>
            </a:r>
          </a:p>
        </p:txBody>
      </p:sp>
      <p:pic>
        <p:nvPicPr>
          <p:cNvPr id="1665092" name="Picture 68"/>
          <p:cNvPicPr>
            <a:picLocks noChangeAspect="1" noChangeArrowheads="1"/>
          </p:cNvPicPr>
          <p:nvPr/>
        </p:nvPicPr>
        <p:blipFill>
          <a:blip r:embed="rId3" cstate="print"/>
          <a:srcRect/>
          <a:stretch>
            <a:fillRect/>
          </a:stretch>
        </p:blipFill>
        <p:spPr bwMode="auto">
          <a:xfrm>
            <a:off x="7289800" y="5953125"/>
            <a:ext cx="1454150" cy="574675"/>
          </a:xfrm>
          <a:prstGeom prst="rect">
            <a:avLst/>
          </a:prstGeom>
          <a:noFill/>
          <a:ln w="28575">
            <a:solidFill>
              <a:srgbClr val="FFFF00"/>
            </a:solidFill>
            <a:miter lim="800000"/>
            <a:headEnd/>
            <a:tailEnd/>
          </a:ln>
          <a:effectLst/>
        </p:spPr>
      </p:pic>
      <p:sp>
        <p:nvSpPr>
          <p:cNvPr id="1665093" name="Text Box 69"/>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D2L3_p2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65083"/>
                                        </p:tgtEl>
                                        <p:attrNameLst>
                                          <p:attrName>style.visibility</p:attrName>
                                        </p:attrNameLst>
                                      </p:cBhvr>
                                      <p:to>
                                        <p:strVal val="visible"/>
                                      </p:to>
                                    </p:set>
                                    <p:animEffect transition="in" filter="checkerboard(across)">
                                      <p:cBhvr>
                                        <p:cTn id="7" dur="1000"/>
                                        <p:tgtEl>
                                          <p:spTgt spid="16650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5026"/>
                                        </p:tgtEl>
                                        <p:attrNameLst>
                                          <p:attrName>style.visibility</p:attrName>
                                        </p:attrNameLst>
                                      </p:cBhvr>
                                      <p:to>
                                        <p:strVal val="visible"/>
                                      </p:to>
                                    </p:set>
                                    <p:animEffect transition="in" filter="blinds(horizontal)">
                                      <p:cBhvr>
                                        <p:cTn id="12" dur="1000"/>
                                        <p:tgtEl>
                                          <p:spTgt spid="166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Text Box 2"/>
          <p:cNvSpPr txBox="1">
            <a:spLocks noChangeArrowheads="1"/>
          </p:cNvSpPr>
          <p:nvPr/>
        </p:nvSpPr>
        <p:spPr bwMode="auto">
          <a:xfrm>
            <a:off x="1219200"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Cost Center Definition</a:t>
            </a:r>
          </a:p>
        </p:txBody>
      </p:sp>
      <p:graphicFrame>
        <p:nvGraphicFramePr>
          <p:cNvPr id="1667075" name="Group 3"/>
          <p:cNvGraphicFramePr>
            <a:graphicFrameLocks noGrp="1"/>
          </p:cNvGraphicFramePr>
          <p:nvPr/>
        </p:nvGraphicFramePr>
        <p:xfrm>
          <a:off x="762000" y="1504950"/>
          <a:ext cx="7648575" cy="1008063"/>
        </p:xfrm>
        <a:graphic>
          <a:graphicData uri="http://schemas.openxmlformats.org/drawingml/2006/table">
            <a:tbl>
              <a:tblPr/>
              <a:tblGrid>
                <a:gridCol w="7648575"/>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Cost Center Definition:</a:t>
                      </a:r>
                      <a:endParaRPr kumimoji="0" lang="en-US" sz="24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A cost center is a responsibility center that incurs costs and has a manager who is accountable for those costs.</a:t>
                      </a:r>
                      <a:endParaRPr kumimoji="0" lang="en-US" sz="24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667083" name="Rectangle 11"/>
          <p:cNvSpPr>
            <a:spLocks noChangeArrowheads="1"/>
          </p:cNvSpPr>
          <p:nvPr/>
        </p:nvSpPr>
        <p:spPr bwMode="blackWhite">
          <a:xfrm>
            <a:off x="708025" y="2743200"/>
            <a:ext cx="7700963" cy="3113088"/>
          </a:xfrm>
          <a:prstGeom prst="rect">
            <a:avLst/>
          </a:prstGeom>
          <a:noFill/>
          <a:ln w="12700" algn="ctr">
            <a:noFill/>
            <a:miter lim="800000"/>
            <a:headEnd/>
            <a:tailEnd/>
          </a:ln>
          <a:effectLst/>
        </p:spPr>
        <p:txBody>
          <a:bodyPr lIns="92075" tIns="46038" rIns="92075" bIns="46038" anchor="ctr">
            <a:spAutoFit/>
          </a:bodyPr>
          <a:lstStyle/>
          <a:p>
            <a:pPr marL="228600" indent="-228600" algn="l">
              <a:buClrTx/>
              <a:buFontTx/>
              <a:buChar char="•"/>
            </a:pPr>
            <a:r>
              <a:rPr lang="en-US" sz="1800" b="0">
                <a:cs typeface="Times New Roman" pitchFamily="18" charset="0"/>
              </a:rPr>
              <a:t>This definition lends itself to multiple varied utilizations of the cost center object to reflect the costs of an organization</a:t>
            </a:r>
          </a:p>
          <a:p>
            <a:pPr marL="228600" indent="-228600" algn="l">
              <a:buClrTx/>
              <a:buFontTx/>
              <a:buChar char="•"/>
            </a:pPr>
            <a:r>
              <a:rPr lang="en-US" sz="1800" b="0">
                <a:cs typeface="Times New Roman" pitchFamily="18" charset="0"/>
              </a:rPr>
              <a:t>Further criteria/principles along with the Cost Center’s purpose must be utilized to better indicate when a Cost Center is appropriate  </a:t>
            </a:r>
          </a:p>
          <a:p>
            <a:pPr marL="228600" indent="-228600" algn="l">
              <a:buClrTx/>
              <a:buFontTx/>
              <a:buChar char="•"/>
            </a:pPr>
            <a:r>
              <a:rPr lang="en-US" sz="1800" b="0">
                <a:cs typeface="Times New Roman" pitchFamily="18" charset="0"/>
              </a:rPr>
              <a:t>The purpose of the Cost Center object is to serve as the base for the management optimization model – the model utilized to reflect the business, it’s inputs, conversions, and outputs in order to support management decisions</a:t>
            </a:r>
          </a:p>
          <a:p>
            <a:pPr marL="228600" indent="-228600" algn="l">
              <a:buClrTx/>
              <a:buFontTx/>
              <a:buChar char="•"/>
            </a:pPr>
            <a:r>
              <a:rPr lang="en-US" sz="1800" b="0">
                <a:cs typeface="Times New Roman" pitchFamily="18" charset="0"/>
              </a:rPr>
              <a:t>The Cost Center is the first cost object to be defined for the Cost Model</a:t>
            </a:r>
          </a:p>
          <a:p>
            <a:pPr marL="228600" indent="-228600" algn="l">
              <a:buClrTx/>
              <a:buFontTx/>
              <a:buChar char="•"/>
            </a:pPr>
            <a:r>
              <a:rPr lang="en-US" sz="1800" b="0">
                <a:cs typeface="Times New Roman" pitchFamily="18" charset="0"/>
              </a:rPr>
              <a:t>To support the appropriate definition of a Cost Center within an entity, Guiding Principles should be considered</a:t>
            </a:r>
            <a:endParaRPr lang="en-US" sz="1800" b="0"/>
          </a:p>
        </p:txBody>
      </p:sp>
      <p:sp>
        <p:nvSpPr>
          <p:cNvPr id="1667084" name="Text Box 12"/>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D2L3_p3</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Text Box 2"/>
          <p:cNvSpPr txBox="1">
            <a:spLocks noChangeArrowheads="1"/>
          </p:cNvSpPr>
          <p:nvPr/>
        </p:nvSpPr>
        <p:spPr bwMode="auto">
          <a:xfrm>
            <a:off x="1066800" y="228600"/>
            <a:ext cx="7086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Guiding Principles for Cost Centers</a:t>
            </a:r>
          </a:p>
        </p:txBody>
      </p:sp>
      <p:graphicFrame>
        <p:nvGraphicFramePr>
          <p:cNvPr id="1669123" name="Group 3"/>
          <p:cNvGraphicFramePr>
            <a:graphicFrameLocks noGrp="1"/>
          </p:cNvGraphicFramePr>
          <p:nvPr/>
        </p:nvGraphicFramePr>
        <p:xfrm>
          <a:off x="228600" y="1406525"/>
          <a:ext cx="8750300" cy="4627563"/>
        </p:xfrm>
        <a:graphic>
          <a:graphicData uri="http://schemas.openxmlformats.org/drawingml/2006/table">
            <a:tbl>
              <a:tblPr/>
              <a:tblGrid>
                <a:gridCol w="1414463"/>
                <a:gridCol w="7335837"/>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Times New Roman" pitchFamily="18" charset="0"/>
                        </a:rPr>
                        <a:t>Principle #1: Materiality</a:t>
                      </a:r>
                      <a:endParaRPr kumimoji="0" lang="en-US" sz="13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smtClean="0">
                          <a:ln>
                            <a:noFill/>
                          </a:ln>
                          <a:solidFill>
                            <a:schemeClr val="tx1"/>
                          </a:solidFill>
                          <a:effectLst/>
                          <a:latin typeface="Arial" charset="0"/>
                          <a:cs typeface="Times New Roman" pitchFamily="18" charset="0"/>
                        </a:rPr>
                        <a:t>cost center costs needs to be significant in relation to all costs to be captured</a:t>
                      </a:r>
                    </a:p>
                    <a:p>
                      <a:pPr marL="457200" marR="0" lvl="1" indent="-2286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300" b="0" i="0" u="none" strike="noStrike" cap="none" normalizeH="0" baseline="0" smtClean="0">
                          <a:ln>
                            <a:noFill/>
                          </a:ln>
                          <a:solidFill>
                            <a:schemeClr val="tx1"/>
                          </a:solidFill>
                          <a:effectLst/>
                          <a:latin typeface="Arial" charset="0"/>
                          <a:cs typeface="Times New Roman" pitchFamily="18" charset="0"/>
                        </a:rPr>
                        <a:t>seemingly insignificant costs could be represented within its own cost center if required by external regulations</a:t>
                      </a:r>
                      <a:endParaRPr kumimoji="0" lang="en-US" sz="13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Times New Roman" pitchFamily="18" charset="0"/>
                        </a:rPr>
                        <a:t>Principle #2: Life Span</a:t>
                      </a:r>
                      <a:endParaRPr kumimoji="0" lang="en-US" sz="13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smtClean="0">
                          <a:ln>
                            <a:noFill/>
                          </a:ln>
                          <a:solidFill>
                            <a:schemeClr val="tx1"/>
                          </a:solidFill>
                          <a:effectLst/>
                          <a:latin typeface="Arial" charset="0"/>
                          <a:cs typeface="Times New Roman" pitchFamily="18" charset="0"/>
                        </a:rPr>
                        <a:t>The life span of a Cost Center crosses multiple years</a:t>
                      </a:r>
                    </a:p>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smtClean="0">
                          <a:ln>
                            <a:noFill/>
                          </a:ln>
                          <a:solidFill>
                            <a:schemeClr val="tx1"/>
                          </a:solidFill>
                          <a:effectLst/>
                          <a:latin typeface="Arial" charset="0"/>
                          <a:cs typeface="Times New Roman" pitchFamily="18" charset="0"/>
                        </a:rPr>
                        <a:t>short term life spans indicate a project or event versus a Cost Center</a:t>
                      </a:r>
                      <a:endParaRPr kumimoji="0" lang="en-US" sz="13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Times New Roman" pitchFamily="18" charset="0"/>
                        </a:rPr>
                        <a:t>Principle #3: Control</a:t>
                      </a:r>
                      <a:endParaRPr kumimoji="0" lang="en-US" sz="13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smtClean="0">
                          <a:ln>
                            <a:noFill/>
                          </a:ln>
                          <a:solidFill>
                            <a:schemeClr val="tx1"/>
                          </a:solidFill>
                          <a:effectLst/>
                          <a:latin typeface="Arial" charset="0"/>
                          <a:cs typeface="Times New Roman" pitchFamily="18" charset="0"/>
                        </a:rPr>
                        <a:t>there must be a manager who is responsible for controlling the cost of the Cost Center and the cost management processes: planning, performing, decisions support and corrective actions, measurement of efficiency/ effectiveness of the outputs of the Cost Center</a:t>
                      </a:r>
                      <a:endParaRPr kumimoji="0" lang="en-US" sz="13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Times New Roman" pitchFamily="18" charset="0"/>
                        </a:rPr>
                        <a:t>Principle #4:      # Employees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Times New Roman" pitchFamily="18" charset="0"/>
                        </a:rPr>
                        <a:t>(if Labor Related)</a:t>
                      </a:r>
                      <a:endParaRPr kumimoji="0" lang="en-US" sz="13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smtClean="0">
                          <a:ln>
                            <a:noFill/>
                          </a:ln>
                          <a:solidFill>
                            <a:schemeClr val="tx1"/>
                          </a:solidFill>
                          <a:effectLst/>
                          <a:latin typeface="Arial" charset="0"/>
                          <a:cs typeface="Times New Roman" pitchFamily="18" charset="0"/>
                        </a:rPr>
                        <a:t>ideally 5 to12 employees based on industrial psychology research</a:t>
                      </a:r>
                    </a:p>
                    <a:p>
                      <a:pPr marL="457200" marR="0" lvl="1" indent="-2286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300" b="0" i="0" u="none" strike="noStrike" cap="none" normalizeH="0" baseline="0" smtClean="0">
                          <a:ln>
                            <a:noFill/>
                          </a:ln>
                          <a:solidFill>
                            <a:schemeClr val="tx1"/>
                          </a:solidFill>
                          <a:effectLst/>
                          <a:latin typeface="Arial" charset="0"/>
                          <a:cs typeface="Times New Roman" pitchFamily="18" charset="0"/>
                        </a:rPr>
                        <a:t>sensitive personal information may be apparent for cost centers with only one employee, such as payroll.  To date, within the government, display of payroll related information has not been highly guarded.  However with the introduction of Pay Banding, it will eventually become necessary to protect salary information. </a:t>
                      </a:r>
                    </a:p>
                    <a:p>
                      <a:pPr marL="457200" marR="0" lvl="1" indent="-2286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300" b="0" i="0" u="none" strike="noStrike" cap="none" normalizeH="0" baseline="0" smtClean="0">
                          <a:ln>
                            <a:noFill/>
                          </a:ln>
                          <a:solidFill>
                            <a:schemeClr val="tx1"/>
                          </a:solidFill>
                          <a:effectLst/>
                          <a:latin typeface="Arial" charset="0"/>
                          <a:cs typeface="Times New Roman" pitchFamily="18" charset="0"/>
                        </a:rPr>
                        <a:t>a cost center could have tens to hundreds of employees if the costs represented a small portion of total costs unless aggregated, employees performed the same type of work, follow-on cost assignments accuracy is not impacted by the aggregation, and management transparency at a sub-level is not required for corrective actions</a:t>
                      </a:r>
                      <a:endParaRPr kumimoji="0" lang="en-US" sz="13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Times New Roman" pitchFamily="18" charset="0"/>
                        </a:rPr>
                        <a:t>Principle #5: Contains at least 1 Resource Pool</a:t>
                      </a:r>
                      <a:endParaRPr kumimoji="0" lang="en-US" sz="13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smtClean="0">
                          <a:ln>
                            <a:noFill/>
                          </a:ln>
                          <a:solidFill>
                            <a:schemeClr val="tx1"/>
                          </a:solidFill>
                          <a:effectLst/>
                          <a:latin typeface="Arial" charset="0"/>
                          <a:cs typeface="Times New Roman" pitchFamily="18" charset="0"/>
                        </a:rPr>
                        <a:t>a Resource Pool provides quantitative output of the Cost Center and has an assignment unit of measurement, e.g a Citrix Farm Cost Center has a Resource Pool of machines providing CPU Minutes (CPUMINs), the Human Resource Cost Center provides Labor Hours (LABHRs), etc.</a:t>
                      </a:r>
                      <a:endParaRPr kumimoji="0" lang="en-US" sz="13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69143" name="Text Box 23"/>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D2L3_p4</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Cost Centers Uses</a:t>
            </a:r>
          </a:p>
        </p:txBody>
      </p:sp>
      <p:sp>
        <p:nvSpPr>
          <p:cNvPr id="1671171" name="Rectangle 3"/>
          <p:cNvSpPr>
            <a:spLocks noGrp="1" noChangeArrowheads="1"/>
          </p:cNvSpPr>
          <p:nvPr>
            <p:ph type="body" idx="1"/>
          </p:nvPr>
        </p:nvSpPr>
        <p:spPr bwMode="auto">
          <a:xfrm>
            <a:off x="4419600" y="1676400"/>
            <a:ext cx="3886200" cy="4267200"/>
          </a:xfrm>
          <a:noFill/>
          <a:ln>
            <a:miter lim="800000"/>
            <a:headEnd/>
            <a:tailEnd/>
          </a:ln>
        </p:spPr>
        <p:txBody>
          <a:bodyPr vert="horz" wrap="square" lIns="91440" tIns="45720" rIns="91440" bIns="45720" numCol="1" anchor="t" anchorCtr="0" compatLnSpc="1">
            <a:prstTxWarp prst="textNoShape">
              <a:avLst/>
            </a:prstTxWarp>
          </a:bodyPr>
          <a:lstStyle/>
          <a:p>
            <a:r>
              <a:rPr lang="en-US" sz="1800" b="1"/>
              <a:t>People Related:</a:t>
            </a:r>
            <a:r>
              <a:rPr lang="en-US" sz="1800"/>
              <a:t> e.g. RMO office</a:t>
            </a:r>
          </a:p>
          <a:p>
            <a:endParaRPr lang="en-US" sz="1800"/>
          </a:p>
          <a:p>
            <a:endParaRPr lang="en-US" sz="1800"/>
          </a:p>
          <a:p>
            <a:r>
              <a:rPr lang="en-US" sz="1800" b="1"/>
              <a:t>Facilities Related:</a:t>
            </a:r>
            <a:r>
              <a:rPr lang="en-US" sz="1800"/>
              <a:t> e.g. Warehouses, Hospitals, Office Space</a:t>
            </a:r>
          </a:p>
          <a:p>
            <a:endParaRPr lang="en-US" sz="1800"/>
          </a:p>
          <a:p>
            <a:r>
              <a:rPr lang="en-US" sz="1800" b="1"/>
              <a:t>Equipment Related:</a:t>
            </a:r>
            <a:r>
              <a:rPr lang="en-US" sz="1800"/>
              <a:t>  e.g. Citrix farm accessing GFEBS, Cranes/Trucks</a:t>
            </a:r>
          </a:p>
          <a:p>
            <a:endParaRPr lang="en-US" sz="1800"/>
          </a:p>
          <a:p>
            <a:r>
              <a:rPr lang="en-US" sz="1800" b="1"/>
              <a:t>Blended:</a:t>
            </a:r>
            <a:r>
              <a:rPr lang="en-US" sz="1800"/>
              <a:t> e.g. mix of resources within a organization, e.g. Vehicles and Mechanics</a:t>
            </a:r>
          </a:p>
        </p:txBody>
      </p:sp>
      <p:pic>
        <p:nvPicPr>
          <p:cNvPr id="1671172" name="Picture 4" descr="MCj04247600000[1]"/>
          <p:cNvPicPr>
            <a:picLocks noChangeAspect="1" noChangeArrowheads="1"/>
          </p:cNvPicPr>
          <p:nvPr/>
        </p:nvPicPr>
        <p:blipFill>
          <a:blip r:embed="rId3" cstate="print"/>
          <a:srcRect/>
          <a:stretch>
            <a:fillRect/>
          </a:stretch>
        </p:blipFill>
        <p:spPr bwMode="auto">
          <a:xfrm>
            <a:off x="1501775" y="3200400"/>
            <a:ext cx="555625" cy="609600"/>
          </a:xfrm>
          <a:prstGeom prst="rect">
            <a:avLst/>
          </a:prstGeom>
          <a:noFill/>
        </p:spPr>
      </p:pic>
      <p:sp>
        <p:nvSpPr>
          <p:cNvPr id="1671173" name="Rectangle 5"/>
          <p:cNvSpPr>
            <a:spLocks noChangeArrowheads="1"/>
          </p:cNvSpPr>
          <p:nvPr/>
        </p:nvSpPr>
        <p:spPr bwMode="auto">
          <a:xfrm>
            <a:off x="1524000" y="1676400"/>
            <a:ext cx="1676400" cy="990600"/>
          </a:xfrm>
          <a:prstGeom prst="rect">
            <a:avLst/>
          </a:prstGeom>
          <a:noFill/>
          <a:ln w="19050" algn="ctr">
            <a:solidFill>
              <a:schemeClr val="tx1"/>
            </a:solidFill>
            <a:miter lim="800000"/>
            <a:headEnd/>
            <a:tailEnd/>
          </a:ln>
          <a:effectLst/>
        </p:spPr>
        <p:txBody>
          <a:bodyPr wrap="none" lIns="92075" tIns="91440" rIns="92075" bIns="0"/>
          <a:lstStyle/>
          <a:p>
            <a:pPr algn="l"/>
            <a:r>
              <a:rPr lang="en-US" sz="1600"/>
              <a:t>RMO</a:t>
            </a:r>
          </a:p>
        </p:txBody>
      </p:sp>
      <p:sp>
        <p:nvSpPr>
          <p:cNvPr id="1671174" name="Rectangle 6"/>
          <p:cNvSpPr>
            <a:spLocks noChangeArrowheads="1"/>
          </p:cNvSpPr>
          <p:nvPr/>
        </p:nvSpPr>
        <p:spPr bwMode="auto">
          <a:xfrm>
            <a:off x="609600" y="2895600"/>
            <a:ext cx="1676400" cy="990600"/>
          </a:xfrm>
          <a:prstGeom prst="rect">
            <a:avLst/>
          </a:prstGeom>
          <a:noFill/>
          <a:ln w="19050" algn="ctr">
            <a:solidFill>
              <a:schemeClr val="tx1"/>
            </a:solidFill>
            <a:miter lim="800000"/>
            <a:headEnd/>
            <a:tailEnd/>
          </a:ln>
          <a:effectLst/>
        </p:spPr>
        <p:txBody>
          <a:bodyPr wrap="none" lIns="92075" tIns="91440" rIns="92075" bIns="0"/>
          <a:lstStyle/>
          <a:p>
            <a:pPr algn="l"/>
            <a:r>
              <a:rPr lang="en-US" sz="1600"/>
              <a:t>Building 1</a:t>
            </a:r>
          </a:p>
        </p:txBody>
      </p:sp>
      <p:sp>
        <p:nvSpPr>
          <p:cNvPr id="1671175" name="Rectangle 7"/>
          <p:cNvSpPr>
            <a:spLocks noChangeArrowheads="1"/>
          </p:cNvSpPr>
          <p:nvPr/>
        </p:nvSpPr>
        <p:spPr bwMode="auto">
          <a:xfrm>
            <a:off x="609600" y="4191000"/>
            <a:ext cx="1676400" cy="990600"/>
          </a:xfrm>
          <a:prstGeom prst="rect">
            <a:avLst/>
          </a:prstGeom>
          <a:noFill/>
          <a:ln w="19050" algn="ctr">
            <a:solidFill>
              <a:schemeClr val="tx1"/>
            </a:solidFill>
            <a:miter lim="800000"/>
            <a:headEnd/>
            <a:tailEnd/>
          </a:ln>
          <a:effectLst/>
        </p:spPr>
        <p:txBody>
          <a:bodyPr wrap="none" lIns="92075" tIns="91440" rIns="92075" bIns="0"/>
          <a:lstStyle/>
          <a:p>
            <a:pPr algn="l"/>
            <a:r>
              <a:rPr lang="en-US" sz="1600"/>
              <a:t>Network Admin</a:t>
            </a:r>
          </a:p>
        </p:txBody>
      </p:sp>
      <p:pic>
        <p:nvPicPr>
          <p:cNvPr id="1671176" name="Picture 8" descr="j0300520"/>
          <p:cNvPicPr>
            <a:picLocks noChangeAspect="1" noChangeArrowheads="1" noCrop="1"/>
          </p:cNvPicPr>
          <p:nvPr/>
        </p:nvPicPr>
        <p:blipFill>
          <a:blip r:embed="rId4" cstate="print"/>
          <a:srcRect/>
          <a:stretch>
            <a:fillRect/>
          </a:stretch>
        </p:blipFill>
        <p:spPr bwMode="auto">
          <a:xfrm>
            <a:off x="1371600" y="4572000"/>
            <a:ext cx="858838" cy="560388"/>
          </a:xfrm>
          <a:prstGeom prst="rect">
            <a:avLst/>
          </a:prstGeom>
          <a:noFill/>
          <a:ln w="9525">
            <a:noFill/>
            <a:miter lim="800000"/>
            <a:headEnd/>
            <a:tailEnd/>
          </a:ln>
        </p:spPr>
      </p:pic>
      <p:pic>
        <p:nvPicPr>
          <p:cNvPr id="1671177" name="Picture 9" descr="role_purchaser_green_R"/>
          <p:cNvPicPr>
            <a:picLocks noChangeAspect="1" noChangeArrowheads="1"/>
          </p:cNvPicPr>
          <p:nvPr/>
        </p:nvPicPr>
        <p:blipFill>
          <a:blip r:embed="rId5" cstate="print"/>
          <a:srcRect/>
          <a:stretch>
            <a:fillRect/>
          </a:stretch>
        </p:blipFill>
        <p:spPr bwMode="auto">
          <a:xfrm>
            <a:off x="2590800" y="2133600"/>
            <a:ext cx="547688" cy="477838"/>
          </a:xfrm>
          <a:prstGeom prst="rect">
            <a:avLst/>
          </a:prstGeom>
          <a:noFill/>
        </p:spPr>
      </p:pic>
      <p:pic>
        <p:nvPicPr>
          <p:cNvPr id="1671178" name="Picture 10" descr="role_expert_blue_L"/>
          <p:cNvPicPr>
            <a:picLocks noChangeAspect="1" noChangeArrowheads="1"/>
          </p:cNvPicPr>
          <p:nvPr/>
        </p:nvPicPr>
        <p:blipFill>
          <a:blip r:embed="rId6" cstate="print"/>
          <a:srcRect/>
          <a:stretch>
            <a:fillRect/>
          </a:stretch>
        </p:blipFill>
        <p:spPr bwMode="auto">
          <a:xfrm>
            <a:off x="2133600" y="1828800"/>
            <a:ext cx="466725" cy="568325"/>
          </a:xfrm>
          <a:prstGeom prst="rect">
            <a:avLst/>
          </a:prstGeom>
          <a:noFill/>
          <a:ln w="9525">
            <a:noFill/>
            <a:miter lim="800000"/>
            <a:headEnd/>
            <a:tailEnd/>
          </a:ln>
          <a:effectLst/>
        </p:spPr>
      </p:pic>
      <p:pic>
        <p:nvPicPr>
          <p:cNvPr id="1671179" name="Picture 11" descr="role_expert_blue_L"/>
          <p:cNvPicPr>
            <a:picLocks noChangeAspect="1" noChangeArrowheads="1"/>
          </p:cNvPicPr>
          <p:nvPr/>
        </p:nvPicPr>
        <p:blipFill>
          <a:blip r:embed="rId6" cstate="print"/>
          <a:srcRect/>
          <a:stretch>
            <a:fillRect/>
          </a:stretch>
        </p:blipFill>
        <p:spPr bwMode="auto">
          <a:xfrm>
            <a:off x="1905000" y="1946275"/>
            <a:ext cx="466725" cy="568325"/>
          </a:xfrm>
          <a:prstGeom prst="rect">
            <a:avLst/>
          </a:prstGeom>
          <a:noFill/>
          <a:ln w="9525">
            <a:noFill/>
            <a:miter lim="800000"/>
            <a:headEnd/>
            <a:tailEnd/>
          </a:ln>
          <a:effectLst/>
        </p:spPr>
      </p:pic>
      <p:pic>
        <p:nvPicPr>
          <p:cNvPr id="1671180" name="Picture 12" descr="role_purchaser_green_R"/>
          <p:cNvPicPr>
            <a:picLocks noChangeAspect="1" noChangeArrowheads="1"/>
          </p:cNvPicPr>
          <p:nvPr/>
        </p:nvPicPr>
        <p:blipFill>
          <a:blip r:embed="rId5" cstate="print"/>
          <a:srcRect/>
          <a:stretch>
            <a:fillRect/>
          </a:stretch>
        </p:blipFill>
        <p:spPr bwMode="auto">
          <a:xfrm>
            <a:off x="2805113" y="1731963"/>
            <a:ext cx="547687" cy="477837"/>
          </a:xfrm>
          <a:prstGeom prst="rect">
            <a:avLst/>
          </a:prstGeom>
          <a:noFill/>
        </p:spPr>
      </p:pic>
      <p:sp>
        <p:nvSpPr>
          <p:cNvPr id="1671181" name="Rectangle 13"/>
          <p:cNvSpPr>
            <a:spLocks noChangeArrowheads="1"/>
          </p:cNvSpPr>
          <p:nvPr/>
        </p:nvSpPr>
        <p:spPr bwMode="auto">
          <a:xfrm>
            <a:off x="2438400" y="2895600"/>
            <a:ext cx="1676400" cy="990600"/>
          </a:xfrm>
          <a:prstGeom prst="rect">
            <a:avLst/>
          </a:prstGeom>
          <a:noFill/>
          <a:ln w="19050" algn="ctr">
            <a:solidFill>
              <a:schemeClr val="tx1"/>
            </a:solidFill>
            <a:miter lim="800000"/>
            <a:headEnd/>
            <a:tailEnd/>
          </a:ln>
          <a:effectLst/>
        </p:spPr>
        <p:txBody>
          <a:bodyPr wrap="none" lIns="92075" tIns="91440" rIns="92075" bIns="0"/>
          <a:lstStyle/>
          <a:p>
            <a:pPr algn="l"/>
            <a:r>
              <a:rPr lang="en-US" sz="1600"/>
              <a:t>Hospital 1</a:t>
            </a:r>
          </a:p>
        </p:txBody>
      </p:sp>
      <p:pic>
        <p:nvPicPr>
          <p:cNvPr id="1671182" name="Picture 14" descr="j0235319"/>
          <p:cNvPicPr>
            <a:picLocks noChangeAspect="1" noChangeArrowheads="1"/>
          </p:cNvPicPr>
          <p:nvPr/>
        </p:nvPicPr>
        <p:blipFill>
          <a:blip r:embed="rId7" cstate="print"/>
          <a:srcRect/>
          <a:stretch>
            <a:fillRect/>
          </a:stretch>
        </p:blipFill>
        <p:spPr bwMode="auto">
          <a:xfrm>
            <a:off x="3200400" y="3200400"/>
            <a:ext cx="596900" cy="609600"/>
          </a:xfrm>
          <a:prstGeom prst="rect">
            <a:avLst/>
          </a:prstGeom>
          <a:noFill/>
        </p:spPr>
      </p:pic>
      <p:pic>
        <p:nvPicPr>
          <p:cNvPr id="1671183" name="Picture 15" descr="j0278882"/>
          <p:cNvPicPr>
            <a:picLocks noChangeAspect="1" noChangeArrowheads="1"/>
          </p:cNvPicPr>
          <p:nvPr/>
        </p:nvPicPr>
        <p:blipFill>
          <a:blip r:embed="rId8" cstate="print"/>
          <a:srcRect/>
          <a:stretch>
            <a:fillRect/>
          </a:stretch>
        </p:blipFill>
        <p:spPr bwMode="auto">
          <a:xfrm>
            <a:off x="3200400" y="4648200"/>
            <a:ext cx="504825" cy="457200"/>
          </a:xfrm>
          <a:prstGeom prst="rect">
            <a:avLst/>
          </a:prstGeom>
          <a:noFill/>
        </p:spPr>
      </p:pic>
      <p:pic>
        <p:nvPicPr>
          <p:cNvPr id="1671184" name="Picture 16" descr="j0293570"/>
          <p:cNvPicPr>
            <a:picLocks noChangeAspect="1" noChangeArrowheads="1"/>
          </p:cNvPicPr>
          <p:nvPr/>
        </p:nvPicPr>
        <p:blipFill>
          <a:blip r:embed="rId9" cstate="print"/>
          <a:srcRect/>
          <a:stretch>
            <a:fillRect/>
          </a:stretch>
        </p:blipFill>
        <p:spPr bwMode="auto">
          <a:xfrm>
            <a:off x="2516188" y="4648200"/>
            <a:ext cx="531812" cy="457200"/>
          </a:xfrm>
          <a:prstGeom prst="rect">
            <a:avLst/>
          </a:prstGeom>
          <a:noFill/>
        </p:spPr>
      </p:pic>
      <p:sp>
        <p:nvSpPr>
          <p:cNvPr id="1671185" name="Rectangle 17"/>
          <p:cNvSpPr>
            <a:spLocks noChangeArrowheads="1"/>
          </p:cNvSpPr>
          <p:nvPr/>
        </p:nvSpPr>
        <p:spPr bwMode="auto">
          <a:xfrm>
            <a:off x="2438400" y="4191000"/>
            <a:ext cx="1676400" cy="990600"/>
          </a:xfrm>
          <a:prstGeom prst="rect">
            <a:avLst/>
          </a:prstGeom>
          <a:noFill/>
          <a:ln w="19050" algn="ctr">
            <a:solidFill>
              <a:schemeClr val="tx1"/>
            </a:solidFill>
            <a:miter lim="800000"/>
            <a:headEnd/>
            <a:tailEnd/>
          </a:ln>
          <a:effectLst/>
        </p:spPr>
        <p:txBody>
          <a:bodyPr wrap="none" lIns="92075" tIns="91440" rIns="92075" bIns="0"/>
          <a:lstStyle/>
          <a:p>
            <a:pPr algn="l"/>
            <a:r>
              <a:rPr lang="en-US" sz="1600"/>
              <a:t>Equipment</a:t>
            </a:r>
          </a:p>
        </p:txBody>
      </p:sp>
      <p:grpSp>
        <p:nvGrpSpPr>
          <p:cNvPr id="1671186" name="Group 18"/>
          <p:cNvGrpSpPr>
            <a:grpSpLocks/>
          </p:cNvGrpSpPr>
          <p:nvPr/>
        </p:nvGrpSpPr>
        <p:grpSpPr bwMode="auto">
          <a:xfrm>
            <a:off x="1447800" y="5486400"/>
            <a:ext cx="1676400" cy="990600"/>
            <a:chOff x="1536" y="1056"/>
            <a:chExt cx="1056" cy="624"/>
          </a:xfrm>
        </p:grpSpPr>
        <p:sp>
          <p:nvSpPr>
            <p:cNvPr id="1671187" name="Rectangle 19"/>
            <p:cNvSpPr>
              <a:spLocks noChangeArrowheads="1"/>
            </p:cNvSpPr>
            <p:nvPr/>
          </p:nvSpPr>
          <p:spPr bwMode="auto">
            <a:xfrm>
              <a:off x="1536" y="1056"/>
              <a:ext cx="1056" cy="624"/>
            </a:xfrm>
            <a:prstGeom prst="rect">
              <a:avLst/>
            </a:prstGeom>
            <a:noFill/>
            <a:ln w="19050" algn="ctr">
              <a:solidFill>
                <a:schemeClr val="tx1"/>
              </a:solidFill>
              <a:miter lim="800000"/>
              <a:headEnd/>
              <a:tailEnd/>
            </a:ln>
            <a:effectLst/>
          </p:spPr>
          <p:txBody>
            <a:bodyPr wrap="none" lIns="92075" tIns="91440" rIns="92075" bIns="0"/>
            <a:lstStyle/>
            <a:p>
              <a:pPr algn="l"/>
              <a:r>
                <a:rPr lang="en-US" sz="1600"/>
                <a:t>Motor Pool</a:t>
              </a:r>
            </a:p>
          </p:txBody>
        </p:sp>
        <p:pic>
          <p:nvPicPr>
            <p:cNvPr id="1671188" name="Picture 20" descr="MCj03109380000[1]"/>
            <p:cNvPicPr>
              <a:picLocks noChangeAspect="1" noChangeArrowheads="1"/>
            </p:cNvPicPr>
            <p:nvPr/>
          </p:nvPicPr>
          <p:blipFill>
            <a:blip r:embed="rId10" cstate="print"/>
            <a:srcRect/>
            <a:stretch>
              <a:fillRect/>
            </a:stretch>
          </p:blipFill>
          <p:spPr bwMode="auto">
            <a:xfrm>
              <a:off x="1632" y="1344"/>
              <a:ext cx="508" cy="276"/>
            </a:xfrm>
            <a:prstGeom prst="rect">
              <a:avLst/>
            </a:prstGeom>
            <a:noFill/>
          </p:spPr>
        </p:pic>
        <p:pic>
          <p:nvPicPr>
            <p:cNvPr id="1671189" name="Picture 21" descr="role_expert_blue_L"/>
            <p:cNvPicPr>
              <a:picLocks noChangeAspect="1" noChangeArrowheads="1"/>
            </p:cNvPicPr>
            <p:nvPr/>
          </p:nvPicPr>
          <p:blipFill>
            <a:blip r:embed="rId6" cstate="print"/>
            <a:srcRect/>
            <a:stretch>
              <a:fillRect/>
            </a:stretch>
          </p:blipFill>
          <p:spPr bwMode="auto">
            <a:xfrm>
              <a:off x="2208" y="1248"/>
              <a:ext cx="294" cy="358"/>
            </a:xfrm>
            <a:prstGeom prst="rect">
              <a:avLst/>
            </a:prstGeom>
            <a:noFill/>
            <a:ln w="9525">
              <a:noFill/>
              <a:miter lim="800000"/>
              <a:headEnd/>
              <a:tailEnd/>
            </a:ln>
            <a:effectLst/>
          </p:spPr>
        </p:pic>
      </p:grpSp>
      <p:sp>
        <p:nvSpPr>
          <p:cNvPr id="1671190" name="Text Box 22"/>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D2L3_p5</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ChangeArrowheads="1"/>
          </p:cNvSpPr>
          <p:nvPr>
            <p:ph type="title"/>
          </p:nvPr>
        </p:nvSpPr>
        <p:spPr bwMode="auto">
          <a:xfrm>
            <a:off x="1219200" y="228600"/>
            <a:ext cx="6705600" cy="609600"/>
          </a:xfrm>
          <a:noFill/>
          <a:ln w="76200"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a:t>Cost Center Creation</a:t>
            </a:r>
          </a:p>
        </p:txBody>
      </p:sp>
      <p:pic>
        <p:nvPicPr>
          <p:cNvPr id="1673219" name="Picture 3"/>
          <p:cNvPicPr>
            <a:picLocks noChangeAspect="1" noChangeArrowheads="1"/>
          </p:cNvPicPr>
          <p:nvPr/>
        </p:nvPicPr>
        <p:blipFill>
          <a:blip r:embed="rId3" cstate="print"/>
          <a:srcRect b="34030"/>
          <a:stretch>
            <a:fillRect/>
          </a:stretch>
        </p:blipFill>
        <p:spPr bwMode="auto">
          <a:xfrm>
            <a:off x="3962400" y="3352800"/>
            <a:ext cx="4895850" cy="2286000"/>
          </a:xfrm>
          <a:prstGeom prst="rect">
            <a:avLst/>
          </a:prstGeom>
          <a:noFill/>
          <a:ln w="9525" algn="ctr">
            <a:noFill/>
            <a:miter lim="800000"/>
            <a:headEnd/>
            <a:tailEnd/>
          </a:ln>
          <a:effectLst/>
        </p:spPr>
      </p:pic>
      <p:sp>
        <p:nvSpPr>
          <p:cNvPr id="1673220" name="Line 4"/>
          <p:cNvSpPr>
            <a:spLocks noChangeShapeType="1"/>
          </p:cNvSpPr>
          <p:nvPr/>
        </p:nvSpPr>
        <p:spPr bwMode="auto">
          <a:xfrm>
            <a:off x="3352800" y="4572000"/>
            <a:ext cx="533400" cy="0"/>
          </a:xfrm>
          <a:prstGeom prst="line">
            <a:avLst/>
          </a:prstGeom>
          <a:noFill/>
          <a:ln w="9525">
            <a:solidFill>
              <a:schemeClr val="tx1"/>
            </a:solidFill>
            <a:round/>
            <a:headEnd/>
            <a:tailEnd type="triangle" w="med" len="med"/>
          </a:ln>
          <a:effectLst/>
        </p:spPr>
        <p:txBody>
          <a:bodyPr anchor="ctr"/>
          <a:lstStyle/>
          <a:p>
            <a:endParaRPr lang="en-US"/>
          </a:p>
        </p:txBody>
      </p:sp>
      <p:sp>
        <p:nvSpPr>
          <p:cNvPr id="1673221" name="Line 5"/>
          <p:cNvSpPr>
            <a:spLocks noChangeShapeType="1"/>
          </p:cNvSpPr>
          <p:nvPr/>
        </p:nvSpPr>
        <p:spPr bwMode="auto">
          <a:xfrm flipV="1">
            <a:off x="3352800" y="5181600"/>
            <a:ext cx="609600" cy="762000"/>
          </a:xfrm>
          <a:prstGeom prst="line">
            <a:avLst/>
          </a:prstGeom>
          <a:noFill/>
          <a:ln w="9525">
            <a:solidFill>
              <a:schemeClr val="tx1"/>
            </a:solidFill>
            <a:round/>
            <a:headEnd/>
            <a:tailEnd type="triangle" w="med" len="med"/>
          </a:ln>
          <a:effectLst/>
        </p:spPr>
        <p:txBody>
          <a:bodyPr anchor="ctr"/>
          <a:lstStyle/>
          <a:p>
            <a:endParaRPr lang="en-US"/>
          </a:p>
        </p:txBody>
      </p:sp>
      <p:sp>
        <p:nvSpPr>
          <p:cNvPr id="1673222" name="Rectangle 6"/>
          <p:cNvSpPr>
            <a:spLocks noGrp="1" noChangeArrowheads="1"/>
          </p:cNvSpPr>
          <p:nvPr>
            <p:ph type="body" sz="half" idx="1"/>
          </p:nvPr>
        </p:nvSpPr>
        <p:spPr bwMode="auto">
          <a:xfrm>
            <a:off x="762000" y="1143000"/>
            <a:ext cx="7696200" cy="1219200"/>
          </a:xfrm>
          <a:noFill/>
          <a:ln>
            <a:miter lim="800000"/>
            <a:headEnd/>
            <a:tailEnd/>
          </a:ln>
        </p:spPr>
        <p:txBody>
          <a:bodyPr vert="horz" wrap="square" lIns="91440" tIns="45720" rIns="91440" bIns="45720" numCol="1" anchor="t" anchorCtr="0" compatLnSpc="1">
            <a:prstTxWarp prst="textNoShape">
              <a:avLst/>
            </a:prstTxWarp>
          </a:bodyPr>
          <a:lstStyle/>
          <a:p>
            <a:r>
              <a:rPr lang="en-US" sz="2000"/>
              <a:t>SGO used as start for defining Cost Centers per Installation</a:t>
            </a:r>
          </a:p>
          <a:p>
            <a:r>
              <a:rPr lang="en-US" sz="2000"/>
              <a:t>Review of TDA and interviews at each base reveal branches and sections that are also added to the list of Cost Centers</a:t>
            </a:r>
          </a:p>
          <a:p>
            <a:r>
              <a:rPr lang="en-US" sz="2000"/>
              <a:t>Tenant organizations and RPAs (e.g. buildings) are also defined as Cost Centers to develop the final Cost Center list to be loaded to GFEBS</a:t>
            </a:r>
          </a:p>
        </p:txBody>
      </p:sp>
      <p:pic>
        <p:nvPicPr>
          <p:cNvPr id="1673223" name="Picture 7"/>
          <p:cNvPicPr>
            <a:picLocks noChangeAspect="1" noChangeArrowheads="1"/>
          </p:cNvPicPr>
          <p:nvPr/>
        </p:nvPicPr>
        <p:blipFill>
          <a:blip r:embed="rId4" cstate="print"/>
          <a:srcRect/>
          <a:stretch>
            <a:fillRect/>
          </a:stretch>
        </p:blipFill>
        <p:spPr bwMode="auto">
          <a:xfrm>
            <a:off x="536575" y="3352800"/>
            <a:ext cx="2816225" cy="1843088"/>
          </a:xfrm>
          <a:prstGeom prst="rect">
            <a:avLst/>
          </a:prstGeom>
          <a:noFill/>
          <a:ln w="12700" algn="ctr">
            <a:solidFill>
              <a:schemeClr val="tx1"/>
            </a:solidFill>
            <a:miter lim="800000"/>
            <a:headEnd/>
            <a:tailEnd/>
          </a:ln>
          <a:effectLst/>
        </p:spPr>
      </p:pic>
      <p:grpSp>
        <p:nvGrpSpPr>
          <p:cNvPr id="1673224" name="Group 8"/>
          <p:cNvGrpSpPr>
            <a:grpSpLocks/>
          </p:cNvGrpSpPr>
          <p:nvPr/>
        </p:nvGrpSpPr>
        <p:grpSpPr bwMode="auto">
          <a:xfrm>
            <a:off x="1295400" y="5410200"/>
            <a:ext cx="2057400" cy="1219200"/>
            <a:chOff x="4032" y="3600"/>
            <a:chExt cx="1056" cy="624"/>
          </a:xfrm>
        </p:grpSpPr>
        <p:pic>
          <p:nvPicPr>
            <p:cNvPr id="1673225" name="Picture 9" descr="MCj04247600000[1]"/>
            <p:cNvPicPr>
              <a:picLocks noChangeAspect="1" noChangeArrowheads="1"/>
            </p:cNvPicPr>
            <p:nvPr/>
          </p:nvPicPr>
          <p:blipFill>
            <a:blip r:embed="rId5" cstate="print"/>
            <a:srcRect/>
            <a:stretch>
              <a:fillRect/>
            </a:stretch>
          </p:blipFill>
          <p:spPr bwMode="auto">
            <a:xfrm>
              <a:off x="4642" y="3840"/>
              <a:ext cx="350" cy="384"/>
            </a:xfrm>
            <a:prstGeom prst="rect">
              <a:avLst/>
            </a:prstGeom>
            <a:noFill/>
          </p:spPr>
        </p:pic>
        <p:sp>
          <p:nvSpPr>
            <p:cNvPr id="1673226" name="Rectangle 10"/>
            <p:cNvSpPr>
              <a:spLocks noChangeArrowheads="1"/>
            </p:cNvSpPr>
            <p:nvPr/>
          </p:nvSpPr>
          <p:spPr bwMode="auto">
            <a:xfrm>
              <a:off x="4032" y="3600"/>
              <a:ext cx="1056" cy="624"/>
            </a:xfrm>
            <a:prstGeom prst="rect">
              <a:avLst/>
            </a:prstGeom>
            <a:noFill/>
            <a:ln w="19050" algn="ctr">
              <a:solidFill>
                <a:schemeClr val="tx1"/>
              </a:solidFill>
              <a:miter lim="800000"/>
              <a:headEnd/>
              <a:tailEnd/>
            </a:ln>
            <a:effectLst/>
          </p:spPr>
          <p:txBody>
            <a:bodyPr wrap="none" lIns="92075" tIns="91440" rIns="92075" bIns="0"/>
            <a:lstStyle/>
            <a:p>
              <a:pPr algn="l"/>
              <a:r>
                <a:rPr lang="en-US" sz="1600"/>
                <a:t>Building 1….N</a:t>
              </a:r>
            </a:p>
            <a:p>
              <a:pPr algn="l"/>
              <a:r>
                <a:rPr lang="en-US" sz="1600"/>
                <a:t>from</a:t>
              </a:r>
            </a:p>
            <a:p>
              <a:pPr algn="l"/>
              <a:r>
                <a:rPr lang="en-US" sz="1600"/>
                <a:t>ASCIPS</a:t>
              </a:r>
            </a:p>
          </p:txBody>
        </p:sp>
      </p:grpSp>
      <p:sp>
        <p:nvSpPr>
          <p:cNvPr id="1673227" name="Text Box 11"/>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D2L3_p6</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Grp="1" noChangeArrowheads="1"/>
          </p:cNvSpPr>
          <p:nvPr>
            <p:ph type="title"/>
          </p:nvPr>
        </p:nvSpPr>
        <p:spPr bwMode="auto">
          <a:xfrm>
            <a:off x="1219200" y="228600"/>
            <a:ext cx="6705600" cy="609600"/>
          </a:xfrm>
          <a:noFill/>
          <a:ln w="76200"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a:t>Cost Center Information</a:t>
            </a:r>
          </a:p>
        </p:txBody>
      </p:sp>
      <p:graphicFrame>
        <p:nvGraphicFramePr>
          <p:cNvPr id="1675267" name="Group 3"/>
          <p:cNvGraphicFramePr>
            <a:graphicFrameLocks noGrp="1"/>
          </p:cNvGraphicFramePr>
          <p:nvPr>
            <p:ph idx="1"/>
          </p:nvPr>
        </p:nvGraphicFramePr>
        <p:xfrm>
          <a:off x="1247775" y="1085850"/>
          <a:ext cx="6629400" cy="5300663"/>
        </p:xfrm>
        <a:graphic>
          <a:graphicData uri="http://schemas.openxmlformats.org/drawingml/2006/table">
            <a:tbl>
              <a:tblPr/>
              <a:tblGrid>
                <a:gridCol w="3314700"/>
                <a:gridCol w="3314700"/>
              </a:tblGrid>
              <a:tr h="1841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GFEBS Cost Center Attributes</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Cost Center</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Country</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Valid From / To</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Jurisdiction</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Name</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PO Box</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Description</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Postal Code</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User Responsible</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PO Box Postal Code</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Person Responsible (SGO Symbol)</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Region</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Department (PD Major/Minor)</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Language Key</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Cost Center Category</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Telephone 1</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Standard Hierarchy</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Telephone 2</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Company Code</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Telebox Number</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Business Area</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Telex Number</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Functional Area</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Fax Number</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Title</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Teletex Number</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Name 1</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Printer Destination</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Name 2</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Data Communication Line Number</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Name 3</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UIC Code</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Name 4</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OUID</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House Number and Street</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DMIS ID</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Location City </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TDA Paragraph</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District</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rPr>
                        <a:t>FDC (Function Designator Code)</a:t>
                      </a:r>
                    </a:p>
                  </a:txBody>
                  <a:tcPr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1675334" name="Text Box 70"/>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D2L3_p7</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Cost Center Hierarchy</a:t>
            </a:r>
          </a:p>
        </p:txBody>
      </p:sp>
      <p:sp>
        <p:nvSpPr>
          <p:cNvPr id="1677315" name="Rectangle 3"/>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gn="l">
              <a:spcBef>
                <a:spcPct val="20000"/>
              </a:spcBef>
              <a:buClrTx/>
              <a:buFontTx/>
              <a:buChar char="•"/>
            </a:pPr>
            <a:r>
              <a:rPr lang="en-US" sz="2400" b="0"/>
              <a:t>In addition to defining the Cost Centers and the attribute information for each individual Cost Center, the Cost Centers need to be identified on a standard hierarchy</a:t>
            </a:r>
          </a:p>
          <a:p>
            <a:pPr marL="342900" indent="-342900" algn="l">
              <a:spcBef>
                <a:spcPct val="20000"/>
              </a:spcBef>
              <a:buClrTx/>
              <a:buFontTx/>
              <a:buChar char="•"/>
            </a:pPr>
            <a:r>
              <a:rPr lang="en-US" sz="2400" b="0"/>
              <a:t>There is a single standard hierarchy which every Cost Center will reside on to ensure that all costs can be reported from a single hierarchy</a:t>
            </a:r>
          </a:p>
          <a:p>
            <a:pPr marL="342900" indent="-342900" algn="l">
              <a:spcBef>
                <a:spcPct val="20000"/>
              </a:spcBef>
              <a:buClrTx/>
              <a:buFontTx/>
              <a:buChar char="•"/>
            </a:pPr>
            <a:r>
              <a:rPr lang="en-US" sz="2400" b="0"/>
              <a:t>Alternative hierarchies can be defined as needed to meet management objectives</a:t>
            </a:r>
          </a:p>
        </p:txBody>
      </p:sp>
      <p:sp>
        <p:nvSpPr>
          <p:cNvPr id="1677316"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D2L3_p8</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2"/>
          <p:cNvSpPr>
            <a:spLocks noGrp="1" noChangeArrowheads="1"/>
          </p:cNvSpPr>
          <p:nvPr>
            <p:ph type="title"/>
          </p:nvPr>
        </p:nvSpPr>
        <p:spPr bwMode="auto">
          <a:xfrm>
            <a:off x="1219200" y="228600"/>
            <a:ext cx="6705600" cy="1098550"/>
          </a:xfrm>
          <a:noFill/>
          <a:ln w="76200"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sz="3600"/>
              <a:t>Cost Center Hierarchy Creation</a:t>
            </a:r>
          </a:p>
        </p:txBody>
      </p:sp>
      <p:sp>
        <p:nvSpPr>
          <p:cNvPr id="1679363" name="Line 3"/>
          <p:cNvSpPr>
            <a:spLocks noChangeShapeType="1"/>
          </p:cNvSpPr>
          <p:nvPr/>
        </p:nvSpPr>
        <p:spPr bwMode="auto">
          <a:xfrm>
            <a:off x="5181600" y="4438650"/>
            <a:ext cx="533400" cy="0"/>
          </a:xfrm>
          <a:prstGeom prst="line">
            <a:avLst/>
          </a:prstGeom>
          <a:noFill/>
          <a:ln w="9525">
            <a:solidFill>
              <a:schemeClr val="tx1"/>
            </a:solidFill>
            <a:round/>
            <a:headEnd/>
            <a:tailEnd type="triangle" w="med" len="med"/>
          </a:ln>
          <a:effectLst/>
        </p:spPr>
        <p:txBody>
          <a:bodyPr anchor="ctr"/>
          <a:lstStyle/>
          <a:p>
            <a:endParaRPr lang="en-US"/>
          </a:p>
        </p:txBody>
      </p:sp>
      <p:sp>
        <p:nvSpPr>
          <p:cNvPr id="1679364" name="Rectangle 4"/>
          <p:cNvSpPr>
            <a:spLocks noGrp="1" noChangeArrowheads="1"/>
          </p:cNvSpPr>
          <p:nvPr>
            <p:ph type="body" sz="half" idx="1"/>
          </p:nvPr>
        </p:nvSpPr>
        <p:spPr bwMode="auto">
          <a:xfrm>
            <a:off x="381000" y="1524000"/>
            <a:ext cx="5181600" cy="16002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400"/>
              <a:t>Start with SGO structure</a:t>
            </a:r>
          </a:p>
          <a:p>
            <a:pPr>
              <a:lnSpc>
                <a:spcPct val="90000"/>
              </a:lnSpc>
            </a:pPr>
            <a:r>
              <a:rPr lang="en-US" sz="2400"/>
              <a:t>Expand to accommodate lower levels identified specific to the installation</a:t>
            </a:r>
          </a:p>
        </p:txBody>
      </p:sp>
      <p:pic>
        <p:nvPicPr>
          <p:cNvPr id="1679365" name="Picture 5"/>
          <p:cNvPicPr>
            <a:picLocks noChangeAspect="1" noChangeArrowheads="1"/>
          </p:cNvPicPr>
          <p:nvPr/>
        </p:nvPicPr>
        <p:blipFill>
          <a:blip r:embed="rId3" cstate="print"/>
          <a:srcRect/>
          <a:stretch>
            <a:fillRect/>
          </a:stretch>
        </p:blipFill>
        <p:spPr bwMode="auto">
          <a:xfrm>
            <a:off x="1216025" y="3221038"/>
            <a:ext cx="3810000" cy="2493962"/>
          </a:xfrm>
          <a:prstGeom prst="rect">
            <a:avLst/>
          </a:prstGeom>
          <a:noFill/>
          <a:ln w="12700" algn="ctr">
            <a:solidFill>
              <a:schemeClr val="tx1"/>
            </a:solidFill>
            <a:miter lim="800000"/>
            <a:headEnd/>
            <a:tailEnd/>
          </a:ln>
          <a:effectLst/>
        </p:spPr>
      </p:pic>
      <p:pic>
        <p:nvPicPr>
          <p:cNvPr id="1679366" name="Picture 6"/>
          <p:cNvPicPr>
            <a:picLocks noChangeAspect="1" noChangeArrowheads="1"/>
          </p:cNvPicPr>
          <p:nvPr/>
        </p:nvPicPr>
        <p:blipFill>
          <a:blip r:embed="rId4" cstate="print"/>
          <a:srcRect/>
          <a:stretch>
            <a:fillRect/>
          </a:stretch>
        </p:blipFill>
        <p:spPr bwMode="auto">
          <a:xfrm>
            <a:off x="5867400" y="1524000"/>
            <a:ext cx="3016250" cy="4991100"/>
          </a:xfrm>
          <a:prstGeom prst="rect">
            <a:avLst/>
          </a:prstGeom>
          <a:noFill/>
          <a:ln w="12700" algn="ctr">
            <a:solidFill>
              <a:schemeClr val="tx1"/>
            </a:solidFill>
            <a:miter lim="800000"/>
            <a:headEnd/>
            <a:tailEnd/>
          </a:ln>
          <a:effectLst/>
        </p:spPr>
      </p:pic>
      <p:sp>
        <p:nvSpPr>
          <p:cNvPr id="1679367" name="Oval 7"/>
          <p:cNvSpPr>
            <a:spLocks noChangeArrowheads="1"/>
          </p:cNvSpPr>
          <p:nvPr/>
        </p:nvSpPr>
        <p:spPr bwMode="auto">
          <a:xfrm>
            <a:off x="3886200" y="4438650"/>
            <a:ext cx="685800" cy="685800"/>
          </a:xfrm>
          <a:prstGeom prst="ellipse">
            <a:avLst/>
          </a:prstGeom>
          <a:noFill/>
          <a:ln w="38100" algn="ctr">
            <a:solidFill>
              <a:srgbClr val="FF0000"/>
            </a:solidFill>
            <a:round/>
            <a:headEnd/>
            <a:tailEnd/>
          </a:ln>
          <a:effectLst/>
        </p:spPr>
        <p:txBody>
          <a:bodyPr wrap="none" lIns="92075" tIns="0" rIns="92075" bIns="0" anchor="ctr">
            <a:spAutoFit/>
          </a:bodyPr>
          <a:lstStyle/>
          <a:p>
            <a:endParaRPr lang="en-US"/>
          </a:p>
        </p:txBody>
      </p:sp>
      <p:sp>
        <p:nvSpPr>
          <p:cNvPr id="1679368" name="Text Box 8"/>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D2L3_p9</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bwMode="auto">
          <a:xfrm>
            <a:off x="1219200" y="228600"/>
            <a:ext cx="6705600" cy="487363"/>
          </a:xfrm>
          <a:noFill/>
          <a:ln w="76200"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sz="3200"/>
              <a:t>Cost Center Hierarchy</a:t>
            </a:r>
          </a:p>
        </p:txBody>
      </p:sp>
      <p:sp>
        <p:nvSpPr>
          <p:cNvPr id="1681411" name="Line 3"/>
          <p:cNvSpPr>
            <a:spLocks noChangeShapeType="1"/>
          </p:cNvSpPr>
          <p:nvPr/>
        </p:nvSpPr>
        <p:spPr bwMode="auto">
          <a:xfrm>
            <a:off x="3352800" y="3186113"/>
            <a:ext cx="1447800" cy="609600"/>
          </a:xfrm>
          <a:prstGeom prst="line">
            <a:avLst/>
          </a:prstGeom>
          <a:noFill/>
          <a:ln w="9525">
            <a:solidFill>
              <a:schemeClr val="tx1"/>
            </a:solidFill>
            <a:round/>
            <a:headEnd/>
            <a:tailEnd type="triangle" w="med" len="med"/>
          </a:ln>
          <a:effectLst/>
        </p:spPr>
        <p:txBody>
          <a:bodyPr anchor="ctr"/>
          <a:lstStyle/>
          <a:p>
            <a:endParaRPr lang="en-US"/>
          </a:p>
        </p:txBody>
      </p:sp>
      <p:sp>
        <p:nvSpPr>
          <p:cNvPr id="1681412" name="Rectangle 4"/>
          <p:cNvSpPr>
            <a:spLocks noGrp="1" noChangeArrowheads="1"/>
          </p:cNvSpPr>
          <p:nvPr>
            <p:ph type="body" sz="half" idx="1"/>
          </p:nvPr>
        </p:nvSpPr>
        <p:spPr bwMode="auto">
          <a:xfrm>
            <a:off x="838200" y="1143000"/>
            <a:ext cx="7848600" cy="1219200"/>
          </a:xfrm>
          <a:noFill/>
          <a:ln>
            <a:miter lim="800000"/>
            <a:headEnd/>
            <a:tailEnd/>
          </a:ln>
        </p:spPr>
        <p:txBody>
          <a:bodyPr vert="horz" wrap="square" lIns="91440" tIns="45720" rIns="91440" bIns="45720" numCol="1" anchor="t" anchorCtr="0" compatLnSpc="1">
            <a:prstTxWarp prst="textNoShape">
              <a:avLst/>
            </a:prstTxWarp>
          </a:bodyPr>
          <a:lstStyle/>
          <a:p>
            <a:r>
              <a:rPr lang="en-US"/>
              <a:t>Complete lower level hierarchy and generate into GFEBS load sheet</a:t>
            </a:r>
          </a:p>
        </p:txBody>
      </p:sp>
      <p:pic>
        <p:nvPicPr>
          <p:cNvPr id="1681413" name="Picture 5"/>
          <p:cNvPicPr>
            <a:picLocks noChangeAspect="1" noChangeArrowheads="1"/>
          </p:cNvPicPr>
          <p:nvPr/>
        </p:nvPicPr>
        <p:blipFill>
          <a:blip r:embed="rId3" cstate="print"/>
          <a:srcRect/>
          <a:stretch>
            <a:fillRect/>
          </a:stretch>
        </p:blipFill>
        <p:spPr bwMode="auto">
          <a:xfrm>
            <a:off x="533400" y="2195513"/>
            <a:ext cx="2816225" cy="1843087"/>
          </a:xfrm>
          <a:prstGeom prst="rect">
            <a:avLst/>
          </a:prstGeom>
          <a:noFill/>
          <a:ln w="12700" algn="ctr">
            <a:solidFill>
              <a:schemeClr val="tx1"/>
            </a:solidFill>
            <a:miter lim="800000"/>
            <a:headEnd/>
            <a:tailEnd/>
          </a:ln>
          <a:effectLst/>
        </p:spPr>
      </p:pic>
      <p:pic>
        <p:nvPicPr>
          <p:cNvPr id="1681414" name="Picture 6"/>
          <p:cNvPicPr>
            <a:picLocks noChangeAspect="1" noChangeArrowheads="1"/>
          </p:cNvPicPr>
          <p:nvPr/>
        </p:nvPicPr>
        <p:blipFill>
          <a:blip r:embed="rId4" cstate="print"/>
          <a:srcRect/>
          <a:stretch>
            <a:fillRect/>
          </a:stretch>
        </p:blipFill>
        <p:spPr bwMode="auto">
          <a:xfrm>
            <a:off x="4876800" y="2133600"/>
            <a:ext cx="4038600" cy="3941763"/>
          </a:xfrm>
          <a:prstGeom prst="rect">
            <a:avLst/>
          </a:prstGeom>
          <a:noFill/>
          <a:ln w="12700" algn="ctr">
            <a:solidFill>
              <a:schemeClr val="tx1"/>
            </a:solidFill>
            <a:miter lim="800000"/>
            <a:headEnd/>
            <a:tailEnd/>
          </a:ln>
          <a:effectLst/>
        </p:spPr>
      </p:pic>
      <p:pic>
        <p:nvPicPr>
          <p:cNvPr id="1681415" name="Picture 7"/>
          <p:cNvPicPr>
            <a:picLocks noChangeAspect="1" noChangeArrowheads="1"/>
          </p:cNvPicPr>
          <p:nvPr/>
        </p:nvPicPr>
        <p:blipFill>
          <a:blip r:embed="rId5" cstate="print"/>
          <a:srcRect/>
          <a:stretch>
            <a:fillRect/>
          </a:stretch>
        </p:blipFill>
        <p:spPr bwMode="auto">
          <a:xfrm>
            <a:off x="1905000" y="4191000"/>
            <a:ext cx="1519238" cy="2514600"/>
          </a:xfrm>
          <a:prstGeom prst="rect">
            <a:avLst/>
          </a:prstGeom>
          <a:noFill/>
          <a:ln w="12700" algn="ctr">
            <a:solidFill>
              <a:schemeClr val="tx1"/>
            </a:solidFill>
            <a:miter lim="800000"/>
            <a:headEnd/>
            <a:tailEnd/>
          </a:ln>
          <a:effectLst/>
        </p:spPr>
      </p:pic>
      <p:sp>
        <p:nvSpPr>
          <p:cNvPr id="1681416" name="Line 8"/>
          <p:cNvSpPr>
            <a:spLocks noChangeShapeType="1"/>
          </p:cNvSpPr>
          <p:nvPr/>
        </p:nvSpPr>
        <p:spPr bwMode="auto">
          <a:xfrm flipV="1">
            <a:off x="3429000" y="4495800"/>
            <a:ext cx="1295400" cy="457200"/>
          </a:xfrm>
          <a:prstGeom prst="line">
            <a:avLst/>
          </a:prstGeom>
          <a:noFill/>
          <a:ln w="9525">
            <a:solidFill>
              <a:schemeClr val="tx1"/>
            </a:solidFill>
            <a:round/>
            <a:headEnd/>
            <a:tailEnd type="triangle" w="med" len="med"/>
          </a:ln>
          <a:effectLst/>
        </p:spPr>
        <p:txBody>
          <a:bodyPr anchor="ctr"/>
          <a:lstStyle/>
          <a:p>
            <a:endParaRPr lang="en-US"/>
          </a:p>
        </p:txBody>
      </p:sp>
      <p:sp>
        <p:nvSpPr>
          <p:cNvPr id="1681417" name="Text Box 9"/>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D2L3_p10</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Text Box 2"/>
          <p:cNvSpPr txBox="1">
            <a:spLocks noChangeArrowheads="1"/>
          </p:cNvSpPr>
          <p:nvPr/>
        </p:nvSpPr>
        <p:spPr bwMode="auto">
          <a:xfrm>
            <a:off x="1209675" y="228600"/>
            <a:ext cx="6705600" cy="609600"/>
          </a:xfrm>
          <a:prstGeom prst="rect">
            <a:avLst/>
          </a:prstGeom>
          <a:noFill/>
          <a:ln w="76200" cmpd="tri" algn="ctr">
            <a:noFill/>
            <a:miter lim="800000"/>
            <a:headEnd/>
            <a:tailEnd/>
          </a:ln>
          <a:effectLst/>
        </p:spPr>
        <p:txBody>
          <a:bodyPr lIns="92075" tIns="0" rIns="92075" bIns="0">
            <a:spAutoFit/>
          </a:bodyPr>
          <a:lstStyle/>
          <a:p>
            <a:r>
              <a:rPr lang="en-US" sz="4000">
                <a:cs typeface="Times New Roman" pitchFamily="18" charset="0"/>
              </a:rPr>
              <a:t>Cost Center Hierarchy</a:t>
            </a:r>
          </a:p>
        </p:txBody>
      </p:sp>
      <p:pic>
        <p:nvPicPr>
          <p:cNvPr id="1683459" name="Picture 3"/>
          <p:cNvPicPr>
            <a:picLocks noChangeAspect="1" noChangeArrowheads="1"/>
          </p:cNvPicPr>
          <p:nvPr/>
        </p:nvPicPr>
        <p:blipFill>
          <a:blip r:embed="rId3" cstate="print"/>
          <a:srcRect b="7246"/>
          <a:stretch>
            <a:fillRect/>
          </a:stretch>
        </p:blipFill>
        <p:spPr bwMode="auto">
          <a:xfrm>
            <a:off x="914400" y="1371600"/>
            <a:ext cx="7010400" cy="4876800"/>
          </a:xfrm>
          <a:prstGeom prst="rect">
            <a:avLst/>
          </a:prstGeom>
          <a:noFill/>
          <a:ln w="12700" algn="ctr">
            <a:noFill/>
            <a:miter lim="800000"/>
            <a:headEnd/>
            <a:tailEnd/>
          </a:ln>
          <a:effectLst/>
        </p:spPr>
      </p:pic>
      <p:sp>
        <p:nvSpPr>
          <p:cNvPr id="1683460"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D2L3_p11</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1: ERP Enabler</a:t>
            </a:r>
          </a:p>
        </p:txBody>
      </p:sp>
      <p:sp>
        <p:nvSpPr>
          <p:cNvPr id="1570819"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what “ERP” stands for and how it can support the Army’s Cost Management culture </a:t>
            </a:r>
          </a:p>
        </p:txBody>
      </p:sp>
      <p:sp>
        <p:nvSpPr>
          <p:cNvPr id="157082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D2L1_p4</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Text Box 2"/>
          <p:cNvSpPr txBox="1">
            <a:spLocks noChangeArrowheads="1"/>
          </p:cNvSpPr>
          <p:nvPr/>
        </p:nvSpPr>
        <p:spPr bwMode="auto">
          <a:xfrm>
            <a:off x="1209675" y="228600"/>
            <a:ext cx="6705600" cy="609600"/>
          </a:xfrm>
          <a:prstGeom prst="rect">
            <a:avLst/>
          </a:prstGeom>
          <a:noFill/>
          <a:ln w="76200" cmpd="tri" algn="ctr">
            <a:noFill/>
            <a:miter lim="800000"/>
            <a:headEnd/>
            <a:tailEnd/>
          </a:ln>
          <a:effectLst/>
        </p:spPr>
        <p:txBody>
          <a:bodyPr lIns="92075" tIns="0" rIns="92075" bIns="0">
            <a:spAutoFit/>
          </a:bodyPr>
          <a:lstStyle/>
          <a:p>
            <a:r>
              <a:rPr lang="en-US" sz="4000">
                <a:cs typeface="Times New Roman" pitchFamily="18" charset="0"/>
              </a:rPr>
              <a:t>Cost Center Hierarchy</a:t>
            </a:r>
          </a:p>
        </p:txBody>
      </p:sp>
      <p:pic>
        <p:nvPicPr>
          <p:cNvPr id="1685507" name="Picture 3"/>
          <p:cNvPicPr>
            <a:picLocks noChangeAspect="1" noChangeArrowheads="1"/>
          </p:cNvPicPr>
          <p:nvPr/>
        </p:nvPicPr>
        <p:blipFill>
          <a:blip r:embed="rId3" cstate="print"/>
          <a:srcRect b="8603"/>
          <a:stretch>
            <a:fillRect/>
          </a:stretch>
        </p:blipFill>
        <p:spPr bwMode="auto">
          <a:xfrm>
            <a:off x="838200" y="1314450"/>
            <a:ext cx="7315200" cy="5013325"/>
          </a:xfrm>
          <a:prstGeom prst="rect">
            <a:avLst/>
          </a:prstGeom>
          <a:noFill/>
          <a:ln w="12700" algn="ctr">
            <a:noFill/>
            <a:miter lim="800000"/>
            <a:headEnd/>
            <a:tailEnd/>
          </a:ln>
          <a:effectLst/>
        </p:spPr>
      </p:pic>
      <p:sp>
        <p:nvSpPr>
          <p:cNvPr id="1685508"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D2L3_p12</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3: Wrap-Up</a:t>
            </a:r>
          </a:p>
        </p:txBody>
      </p:sp>
      <p:sp>
        <p:nvSpPr>
          <p:cNvPr id="1687555"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r>
              <a:rPr lang="en-US" sz="2400">
                <a:cs typeface="Times New Roman" pitchFamily="18" charset="0"/>
              </a:rPr>
              <a:t>A </a:t>
            </a:r>
            <a:r>
              <a:rPr lang="en-US" sz="2400" b="1" u="sng">
                <a:cs typeface="Times New Roman" pitchFamily="18" charset="0"/>
              </a:rPr>
              <a:t>cost center</a:t>
            </a:r>
            <a:r>
              <a:rPr lang="en-US" sz="2400">
                <a:cs typeface="Times New Roman" pitchFamily="18" charset="0"/>
              </a:rPr>
              <a:t> is a responsibility center that incurs costs and has a manager who is accountable for those costs</a:t>
            </a:r>
          </a:p>
          <a:p>
            <a:r>
              <a:rPr lang="en-US" sz="2400">
                <a:cs typeface="Times New Roman" pitchFamily="18" charset="0"/>
              </a:rPr>
              <a:t>Costs of the cost center are material in nature (worth capturing vs the cost of capturing)</a:t>
            </a:r>
          </a:p>
          <a:p>
            <a:r>
              <a:rPr lang="en-US" sz="2400">
                <a:cs typeface="Times New Roman" pitchFamily="18" charset="0"/>
              </a:rPr>
              <a:t>A cost center has a long life span of more than 1 year (typically years) and has a manager responsible for the resources consumed and the outputs produced by the cost center</a:t>
            </a:r>
          </a:p>
          <a:p>
            <a:r>
              <a:rPr lang="en-US" sz="2400">
                <a:cs typeface="Times New Roman" pitchFamily="18" charset="0"/>
              </a:rPr>
              <a:t>Every cost center resides on the standard cost center hierarchy</a:t>
            </a:r>
          </a:p>
          <a:p>
            <a:r>
              <a:rPr lang="en-US" sz="2400">
                <a:cs typeface="Times New Roman" pitchFamily="18" charset="0"/>
              </a:rPr>
              <a:t>Alternative cost center hierarchies can exist as well</a:t>
            </a:r>
            <a:endParaRPr lang="en-US" sz="2400"/>
          </a:p>
          <a:p>
            <a:pPr lvl="1">
              <a:buFontTx/>
              <a:buNone/>
            </a:pPr>
            <a:endParaRPr lang="en-US" sz="2400" i="1"/>
          </a:p>
        </p:txBody>
      </p:sp>
      <p:sp>
        <p:nvSpPr>
          <p:cNvPr id="1687556"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D2L3_p13</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Questions:</a:t>
            </a:r>
          </a:p>
        </p:txBody>
      </p:sp>
      <p:sp>
        <p:nvSpPr>
          <p:cNvPr id="1689603" name="Rectangle 3"/>
          <p:cNvSpPr>
            <a:spLocks noGrp="1" noChangeArrowheads="1"/>
          </p:cNvSpPr>
          <p:nvPr>
            <p:ph type="body" idx="1"/>
          </p:nvPr>
        </p:nvSpPr>
        <p:spPr bwMode="auto">
          <a:xfrm>
            <a:off x="457200" y="1600200"/>
            <a:ext cx="8229600" cy="2209800"/>
          </a:xfrm>
          <a:noFill/>
          <a:ln>
            <a:miter lim="800000"/>
            <a:headEnd/>
            <a:tailEnd/>
          </a:ln>
        </p:spPr>
        <p:txBody>
          <a:bodyPr vert="horz" wrap="square" lIns="91440" tIns="45720" rIns="91440" bIns="45720" numCol="1" anchor="t" anchorCtr="0" compatLnSpc="1">
            <a:prstTxWarp prst="textNoShape">
              <a:avLst/>
            </a:prstTxWarp>
          </a:bodyPr>
          <a:lstStyle/>
          <a:p>
            <a:pPr marL="609600" indent="-609600">
              <a:buFontTx/>
              <a:buAutoNum type="arabicPeriod"/>
            </a:pPr>
            <a:r>
              <a:rPr lang="en-US"/>
              <a:t>A cost center is a cost object used to capture any costs?</a:t>
            </a:r>
          </a:p>
          <a:p>
            <a:pPr marL="990600" lvl="1" indent="-533400">
              <a:buFontTx/>
              <a:buChar char="o"/>
            </a:pPr>
            <a:r>
              <a:rPr lang="en-US"/>
              <a:t>True</a:t>
            </a:r>
          </a:p>
          <a:p>
            <a:pPr marL="990600" lvl="1" indent="-533400">
              <a:buFontTx/>
              <a:buChar char="o"/>
            </a:pPr>
            <a:r>
              <a:rPr lang="en-US"/>
              <a:t>False</a:t>
            </a:r>
          </a:p>
        </p:txBody>
      </p:sp>
      <p:sp>
        <p:nvSpPr>
          <p:cNvPr id="1689604" name="Rectangle 4"/>
          <p:cNvSpPr>
            <a:spLocks noChangeArrowheads="1"/>
          </p:cNvSpPr>
          <p:nvPr/>
        </p:nvSpPr>
        <p:spPr bwMode="auto">
          <a:xfrm>
            <a:off x="457200" y="3886200"/>
            <a:ext cx="8229600" cy="2209800"/>
          </a:xfrm>
          <a:prstGeom prst="rect">
            <a:avLst/>
          </a:prstGeom>
          <a:noFill/>
          <a:ln w="9525">
            <a:noFill/>
            <a:miter lim="800000"/>
            <a:headEnd/>
            <a:tailEnd/>
          </a:ln>
          <a:effectLst/>
        </p:spPr>
        <p:txBody>
          <a:bodyPr/>
          <a:lstStyle/>
          <a:p>
            <a:pPr marL="609600" indent="-609600" algn="l">
              <a:spcBef>
                <a:spcPct val="20000"/>
              </a:spcBef>
              <a:buClrTx/>
              <a:buFontTx/>
              <a:buAutoNum type="arabicPeriod" startAt="2"/>
            </a:pPr>
            <a:r>
              <a:rPr lang="en-US" b="0"/>
              <a:t>A cost center is utilized to capture the revenues generated by the outputs of an organization</a:t>
            </a:r>
          </a:p>
          <a:p>
            <a:pPr marL="990600" lvl="1" indent="-533400" algn="l">
              <a:spcBef>
                <a:spcPct val="20000"/>
              </a:spcBef>
              <a:buClrTx/>
              <a:buFontTx/>
              <a:buChar char="o"/>
            </a:pPr>
            <a:r>
              <a:rPr lang="en-US" sz="2800" b="0"/>
              <a:t>True</a:t>
            </a:r>
          </a:p>
          <a:p>
            <a:pPr marL="990600" lvl="1" indent="-533400" algn="l">
              <a:spcBef>
                <a:spcPct val="20000"/>
              </a:spcBef>
              <a:buClrTx/>
              <a:buFontTx/>
              <a:buChar char="o"/>
            </a:pPr>
            <a:r>
              <a:rPr lang="en-US" sz="2800" b="0"/>
              <a:t>False</a:t>
            </a:r>
          </a:p>
        </p:txBody>
      </p:sp>
      <p:sp>
        <p:nvSpPr>
          <p:cNvPr id="1689605" name="Text Box 5"/>
          <p:cNvSpPr txBox="1">
            <a:spLocks noChangeArrowheads="1"/>
          </p:cNvSpPr>
          <p:nvPr/>
        </p:nvSpPr>
        <p:spPr bwMode="auto">
          <a:xfrm>
            <a:off x="914400" y="3276600"/>
            <a:ext cx="455613" cy="487363"/>
          </a:xfrm>
          <a:prstGeom prst="rect">
            <a:avLst/>
          </a:prstGeom>
          <a:noFill/>
          <a:ln w="12700" algn="ctr">
            <a:noFill/>
            <a:miter lim="800000"/>
            <a:headEnd/>
            <a:tailEnd/>
          </a:ln>
          <a:effectLst/>
        </p:spPr>
        <p:txBody>
          <a:bodyPr wrap="none" lIns="92075" tIns="0" rIns="92075" bIns="0">
            <a:spAutoFit/>
          </a:bodyPr>
          <a:lstStyle/>
          <a:p>
            <a:r>
              <a:rPr lang="en-US">
                <a:sym typeface="Wingdings" pitchFamily="2" charset="2"/>
              </a:rPr>
              <a:t>X</a:t>
            </a:r>
          </a:p>
        </p:txBody>
      </p:sp>
      <p:sp>
        <p:nvSpPr>
          <p:cNvPr id="1689606" name="Text Box 6"/>
          <p:cNvSpPr txBox="1">
            <a:spLocks noChangeArrowheads="1"/>
          </p:cNvSpPr>
          <p:nvPr/>
        </p:nvSpPr>
        <p:spPr bwMode="auto">
          <a:xfrm>
            <a:off x="915988" y="5989638"/>
            <a:ext cx="455612" cy="487362"/>
          </a:xfrm>
          <a:prstGeom prst="rect">
            <a:avLst/>
          </a:prstGeom>
          <a:noFill/>
          <a:ln w="12700" algn="ctr">
            <a:noFill/>
            <a:miter lim="800000"/>
            <a:headEnd/>
            <a:tailEnd/>
          </a:ln>
          <a:effectLst/>
        </p:spPr>
        <p:txBody>
          <a:bodyPr wrap="none" lIns="92075" tIns="0" rIns="92075" bIns="0">
            <a:spAutoFit/>
          </a:bodyPr>
          <a:lstStyle/>
          <a:p>
            <a:r>
              <a:rPr lang="en-US">
                <a:sym typeface="Wingdings" pitchFamily="2" charset="2"/>
              </a:rPr>
              <a:t>X</a:t>
            </a:r>
          </a:p>
        </p:txBody>
      </p:sp>
      <p:sp>
        <p:nvSpPr>
          <p:cNvPr id="1689607" name="Text Box 7"/>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D2L3_p14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9605"/>
                                        </p:tgtEl>
                                        <p:attrNameLst>
                                          <p:attrName>style.visibility</p:attrName>
                                        </p:attrNameLst>
                                      </p:cBhvr>
                                      <p:to>
                                        <p:strVal val="visible"/>
                                      </p:to>
                                    </p:set>
                                    <p:animEffect transition="in" filter="blinds(horizontal)">
                                      <p:cBhvr>
                                        <p:cTn id="7" dur="1000"/>
                                        <p:tgtEl>
                                          <p:spTgt spid="16896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606"/>
                                        </p:tgtEl>
                                        <p:attrNameLst>
                                          <p:attrName>style.visibility</p:attrName>
                                        </p:attrNameLst>
                                      </p:cBhvr>
                                      <p:to>
                                        <p:strVal val="visible"/>
                                      </p:to>
                                    </p:set>
                                    <p:animEffect transition="in" filter="box(in)">
                                      <p:cBhvr>
                                        <p:cTn id="12" dur="1000"/>
                                        <p:tgtEl>
                                          <p:spTgt spid="168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05" grpId="0"/>
      <p:bldP spid="168960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Questions:</a:t>
            </a:r>
          </a:p>
        </p:txBody>
      </p:sp>
      <p:sp>
        <p:nvSpPr>
          <p:cNvPr id="1691651" name="Rectangle 3"/>
          <p:cNvSpPr>
            <a:spLocks noGrp="1" noChangeArrowheads="1"/>
          </p:cNvSpPr>
          <p:nvPr>
            <p:ph type="body" idx="1"/>
          </p:nvPr>
        </p:nvSpPr>
        <p:spPr bwMode="auto">
          <a:xfrm>
            <a:off x="457200" y="1600200"/>
            <a:ext cx="8229600" cy="2209800"/>
          </a:xfrm>
          <a:noFill/>
          <a:ln>
            <a:miter lim="800000"/>
            <a:headEnd/>
            <a:tailEnd/>
          </a:ln>
        </p:spPr>
        <p:txBody>
          <a:bodyPr vert="horz" wrap="square" lIns="91440" tIns="45720" rIns="91440" bIns="45720" numCol="1" anchor="t" anchorCtr="0" compatLnSpc="1">
            <a:prstTxWarp prst="textNoShape">
              <a:avLst/>
            </a:prstTxWarp>
          </a:bodyPr>
          <a:lstStyle/>
          <a:p>
            <a:pPr marL="609600" indent="-609600">
              <a:buFontTx/>
              <a:buAutoNum type="arabicPeriod" startAt="3"/>
            </a:pPr>
            <a:r>
              <a:rPr lang="en-US"/>
              <a:t>A cost center can be assigned to more than 1 standard hierarchy?</a:t>
            </a:r>
          </a:p>
          <a:p>
            <a:pPr marL="990600" lvl="1" indent="-533400">
              <a:buFontTx/>
              <a:buChar char="o"/>
            </a:pPr>
            <a:r>
              <a:rPr lang="en-US"/>
              <a:t>True</a:t>
            </a:r>
          </a:p>
          <a:p>
            <a:pPr marL="990600" lvl="1" indent="-533400">
              <a:buFontTx/>
              <a:buChar char="o"/>
            </a:pPr>
            <a:r>
              <a:rPr lang="en-US"/>
              <a:t>False</a:t>
            </a:r>
          </a:p>
        </p:txBody>
      </p:sp>
      <p:sp>
        <p:nvSpPr>
          <p:cNvPr id="1691652" name="Rectangle 4"/>
          <p:cNvSpPr>
            <a:spLocks noChangeArrowheads="1"/>
          </p:cNvSpPr>
          <p:nvPr/>
        </p:nvSpPr>
        <p:spPr bwMode="auto">
          <a:xfrm>
            <a:off x="457200" y="3886200"/>
            <a:ext cx="8229600" cy="2209800"/>
          </a:xfrm>
          <a:prstGeom prst="rect">
            <a:avLst/>
          </a:prstGeom>
          <a:noFill/>
          <a:ln w="9525">
            <a:noFill/>
            <a:miter lim="800000"/>
            <a:headEnd/>
            <a:tailEnd/>
          </a:ln>
          <a:effectLst/>
        </p:spPr>
        <p:txBody>
          <a:bodyPr/>
          <a:lstStyle/>
          <a:p>
            <a:pPr marL="609600" indent="-609600" algn="l">
              <a:spcBef>
                <a:spcPct val="20000"/>
              </a:spcBef>
              <a:buClrTx/>
              <a:buFontTx/>
              <a:buAutoNum type="arabicPeriod" startAt="4"/>
            </a:pPr>
            <a:r>
              <a:rPr lang="en-US" b="0"/>
              <a:t>There is a cost center for every fund center (ASN)</a:t>
            </a:r>
          </a:p>
          <a:p>
            <a:pPr marL="990600" lvl="1" indent="-533400" algn="l">
              <a:spcBef>
                <a:spcPct val="20000"/>
              </a:spcBef>
              <a:buClrTx/>
              <a:buFontTx/>
              <a:buChar char="o"/>
            </a:pPr>
            <a:r>
              <a:rPr lang="en-US" sz="2800" b="0"/>
              <a:t>True</a:t>
            </a:r>
          </a:p>
          <a:p>
            <a:pPr marL="990600" lvl="1" indent="-533400" algn="l">
              <a:spcBef>
                <a:spcPct val="20000"/>
              </a:spcBef>
              <a:buClrTx/>
              <a:buFontTx/>
              <a:buChar char="o"/>
            </a:pPr>
            <a:r>
              <a:rPr lang="en-US" sz="2800" b="0"/>
              <a:t>False</a:t>
            </a:r>
          </a:p>
        </p:txBody>
      </p:sp>
      <p:sp>
        <p:nvSpPr>
          <p:cNvPr id="1691653" name="Text Box 5"/>
          <p:cNvSpPr txBox="1">
            <a:spLocks noChangeArrowheads="1"/>
          </p:cNvSpPr>
          <p:nvPr/>
        </p:nvSpPr>
        <p:spPr bwMode="auto">
          <a:xfrm>
            <a:off x="914400" y="3276600"/>
            <a:ext cx="455613" cy="487363"/>
          </a:xfrm>
          <a:prstGeom prst="rect">
            <a:avLst/>
          </a:prstGeom>
          <a:noFill/>
          <a:ln w="12700" algn="ctr">
            <a:noFill/>
            <a:miter lim="800000"/>
            <a:headEnd/>
            <a:tailEnd/>
          </a:ln>
          <a:effectLst/>
        </p:spPr>
        <p:txBody>
          <a:bodyPr wrap="none" lIns="92075" tIns="0" rIns="92075" bIns="0">
            <a:spAutoFit/>
          </a:bodyPr>
          <a:lstStyle/>
          <a:p>
            <a:r>
              <a:rPr lang="en-US">
                <a:sym typeface="Wingdings" pitchFamily="2" charset="2"/>
              </a:rPr>
              <a:t>X</a:t>
            </a:r>
          </a:p>
        </p:txBody>
      </p:sp>
      <p:sp>
        <p:nvSpPr>
          <p:cNvPr id="1691654" name="Text Box 6"/>
          <p:cNvSpPr txBox="1">
            <a:spLocks noChangeArrowheads="1"/>
          </p:cNvSpPr>
          <p:nvPr/>
        </p:nvSpPr>
        <p:spPr bwMode="auto">
          <a:xfrm>
            <a:off x="838200" y="5562600"/>
            <a:ext cx="455613" cy="487363"/>
          </a:xfrm>
          <a:prstGeom prst="rect">
            <a:avLst/>
          </a:prstGeom>
          <a:noFill/>
          <a:ln w="12700" algn="ctr">
            <a:noFill/>
            <a:miter lim="800000"/>
            <a:headEnd/>
            <a:tailEnd/>
          </a:ln>
          <a:effectLst/>
        </p:spPr>
        <p:txBody>
          <a:bodyPr wrap="none" lIns="92075" tIns="0" rIns="92075" bIns="0">
            <a:spAutoFit/>
          </a:bodyPr>
          <a:lstStyle/>
          <a:p>
            <a:r>
              <a:rPr lang="en-US">
                <a:sym typeface="Wingdings" pitchFamily="2" charset="2"/>
              </a:rPr>
              <a:t>X</a:t>
            </a:r>
          </a:p>
        </p:txBody>
      </p:sp>
      <p:sp>
        <p:nvSpPr>
          <p:cNvPr id="1691655" name="Text Box 7"/>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D2L3_p15</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1653"/>
                                        </p:tgtEl>
                                        <p:attrNameLst>
                                          <p:attrName>style.visibility</p:attrName>
                                        </p:attrNameLst>
                                      </p:cBhvr>
                                      <p:to>
                                        <p:strVal val="visible"/>
                                      </p:to>
                                    </p:set>
                                    <p:animEffect transition="in" filter="checkerboard(across)">
                                      <p:cBhvr>
                                        <p:cTn id="7" dur="1000"/>
                                        <p:tgtEl>
                                          <p:spTgt spid="16916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691654"/>
                                        </p:tgtEl>
                                        <p:attrNameLst>
                                          <p:attrName>style.visibility</p:attrName>
                                        </p:attrNameLst>
                                      </p:cBhvr>
                                      <p:to>
                                        <p:strVal val="visible"/>
                                      </p:to>
                                    </p:set>
                                    <p:animEffect transition="in" filter="wheel(4)">
                                      <p:cBhvr>
                                        <p:cTn id="12" dur="1000"/>
                                        <p:tgtEl>
                                          <p:spTgt spid="169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1653" grpId="0"/>
      <p:bldP spid="169165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698"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4: Activity Types</a:t>
            </a:r>
          </a:p>
        </p:txBody>
      </p:sp>
      <p:sp>
        <p:nvSpPr>
          <p:cNvPr id="1693699"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what the Activity Type cost object represents, key definition criteria (guiding principles), uses, and how defined for the Cost Model</a:t>
            </a:r>
          </a:p>
        </p:txBody>
      </p:sp>
      <p:sp>
        <p:nvSpPr>
          <p:cNvPr id="169370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D2L4_p1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Text Box 2"/>
          <p:cNvSpPr txBox="1">
            <a:spLocks noChangeArrowheads="1"/>
          </p:cNvSpPr>
          <p:nvPr/>
        </p:nvSpPr>
        <p:spPr bwMode="auto">
          <a:xfrm>
            <a:off x="1219200"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Activity Type Definition</a:t>
            </a:r>
          </a:p>
        </p:txBody>
      </p:sp>
      <p:graphicFrame>
        <p:nvGraphicFramePr>
          <p:cNvPr id="1695747" name="Group 3"/>
          <p:cNvGraphicFramePr>
            <a:graphicFrameLocks noGrp="1"/>
          </p:cNvGraphicFramePr>
          <p:nvPr/>
        </p:nvGraphicFramePr>
        <p:xfrm>
          <a:off x="609600" y="1447800"/>
          <a:ext cx="7677150" cy="1831975"/>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Activity Type Definition:</a:t>
                      </a:r>
                      <a:endParaRPr kumimoji="0" lang="en-US" sz="24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An Activity Type is a cost object that represents a group of resources within a Cost Center. These resource groups have capacity and a unit of measure such as: labor hours, machine hours, square footage, etc. Activity Types are consumed and utilized to the produce the products and services of the organization.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695755" name="Rectangle 11"/>
          <p:cNvSpPr>
            <a:spLocks noChangeArrowheads="1"/>
          </p:cNvSpPr>
          <p:nvPr/>
        </p:nvSpPr>
        <p:spPr bwMode="blackWhite">
          <a:xfrm>
            <a:off x="609600" y="3432175"/>
            <a:ext cx="7700963" cy="3113088"/>
          </a:xfrm>
          <a:prstGeom prst="rect">
            <a:avLst/>
          </a:prstGeom>
          <a:noFill/>
          <a:ln w="12700" algn="ctr">
            <a:noFill/>
            <a:miter lim="800000"/>
            <a:headEnd/>
            <a:tailEnd/>
          </a:ln>
          <a:effectLst/>
        </p:spPr>
        <p:txBody>
          <a:bodyPr lIns="92075" tIns="46038" rIns="92075" bIns="46038" anchor="ctr">
            <a:spAutoFit/>
          </a:bodyPr>
          <a:lstStyle/>
          <a:p>
            <a:pPr marL="228600" indent="-228600" algn="l">
              <a:buClrTx/>
              <a:buFontTx/>
              <a:buChar char="•"/>
            </a:pPr>
            <a:r>
              <a:rPr lang="en-US" sz="1800" b="0">
                <a:cs typeface="Times New Roman" pitchFamily="18" charset="0"/>
              </a:rPr>
              <a:t>The term activity type is often confused with an activity, of the Activity-Based Costing approach – however </a:t>
            </a:r>
            <a:r>
              <a:rPr lang="en-US" sz="1800" b="0" i="1" u="sng">
                <a:cs typeface="Times New Roman" pitchFamily="18" charset="0"/>
              </a:rPr>
              <a:t>it does not</a:t>
            </a:r>
            <a:r>
              <a:rPr lang="en-US" sz="1800" b="0">
                <a:cs typeface="Times New Roman" pitchFamily="18" charset="0"/>
              </a:rPr>
              <a:t> represent an activity.  Activities are generally identified with a verb, e.g. Pick Items, Pack Box, Ship Pallet</a:t>
            </a:r>
          </a:p>
          <a:p>
            <a:pPr marL="228600" indent="-228600" algn="l">
              <a:buClrTx/>
              <a:buFontTx/>
              <a:buChar char="•"/>
            </a:pPr>
            <a:r>
              <a:rPr lang="en-US" sz="1800" b="0">
                <a:cs typeface="Times New Roman" pitchFamily="18" charset="0"/>
              </a:rPr>
              <a:t>A more appropriate translation is Resource Pool, e.g. groups of like kind resources within an organization that perform an activity such as TECH HR, SUPV HR, MACHR</a:t>
            </a:r>
          </a:p>
          <a:p>
            <a:pPr marL="228600" indent="-228600" algn="l">
              <a:buClrTx/>
              <a:buFontTx/>
              <a:buChar char="•"/>
            </a:pPr>
            <a:r>
              <a:rPr lang="en-US" sz="1800" b="0">
                <a:cs typeface="Times New Roman" pitchFamily="18" charset="0"/>
              </a:rPr>
              <a:t>Activity Types have a rate/output associated are the utilization of capacity to perform “work” to generate a product/service, e.g. TECH HR @ $10/Hr</a:t>
            </a:r>
          </a:p>
          <a:p>
            <a:pPr marL="228600" indent="-228600" algn="l">
              <a:buClrTx/>
              <a:buFontTx/>
              <a:buChar char="•"/>
            </a:pPr>
            <a:endParaRPr lang="en-US" sz="1800" b="0"/>
          </a:p>
        </p:txBody>
      </p:sp>
      <p:sp>
        <p:nvSpPr>
          <p:cNvPr id="1695756" name="Text Box 12"/>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D2L4_p2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4"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Activity Type Uses</a:t>
            </a:r>
          </a:p>
        </p:txBody>
      </p:sp>
      <p:sp>
        <p:nvSpPr>
          <p:cNvPr id="1697795" name="Rectangle 3"/>
          <p:cNvSpPr>
            <a:spLocks noGrp="1" noChangeArrowheads="1"/>
          </p:cNvSpPr>
          <p:nvPr>
            <p:ph type="body" idx="1"/>
          </p:nvPr>
        </p:nvSpPr>
        <p:spPr bwMode="auto">
          <a:xfrm>
            <a:off x="5257800" y="2209800"/>
            <a:ext cx="3429000" cy="914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800" b="1"/>
              <a:t>People e.g. RMO</a:t>
            </a:r>
          </a:p>
          <a:p>
            <a:pPr lvl="1"/>
            <a:r>
              <a:rPr lang="en-US" sz="1800"/>
              <a:t>Manager &amp; Analyst</a:t>
            </a:r>
          </a:p>
          <a:p>
            <a:endParaRPr lang="en-US" sz="1800"/>
          </a:p>
        </p:txBody>
      </p:sp>
      <p:sp>
        <p:nvSpPr>
          <p:cNvPr id="1697796" name="AutoShape 4"/>
          <p:cNvSpPr>
            <a:spLocks noChangeArrowheads="1"/>
          </p:cNvSpPr>
          <p:nvPr/>
        </p:nvSpPr>
        <p:spPr bwMode="auto">
          <a:xfrm>
            <a:off x="2895600" y="3048000"/>
            <a:ext cx="914400" cy="914400"/>
          </a:xfrm>
          <a:prstGeom prst="diamond">
            <a:avLst/>
          </a:prstGeom>
          <a:noFill/>
          <a:ln w="19050" algn="ctr">
            <a:solidFill>
              <a:schemeClr val="tx1"/>
            </a:solidFill>
            <a:miter lim="800000"/>
            <a:headEnd/>
            <a:tailEnd/>
          </a:ln>
          <a:effectLst/>
        </p:spPr>
        <p:txBody>
          <a:bodyPr wrap="none" lIns="92075" tIns="0" rIns="92075" bIns="0" anchor="ctr">
            <a:spAutoFit/>
          </a:bodyPr>
          <a:lstStyle/>
          <a:p>
            <a:endParaRPr lang="en-US"/>
          </a:p>
        </p:txBody>
      </p:sp>
      <p:sp>
        <p:nvSpPr>
          <p:cNvPr id="1697797" name="AutoShape 5"/>
          <p:cNvSpPr>
            <a:spLocks noChangeArrowheads="1"/>
          </p:cNvSpPr>
          <p:nvPr/>
        </p:nvSpPr>
        <p:spPr bwMode="auto">
          <a:xfrm>
            <a:off x="2895600" y="2057400"/>
            <a:ext cx="914400" cy="914400"/>
          </a:xfrm>
          <a:prstGeom prst="diamond">
            <a:avLst/>
          </a:prstGeom>
          <a:noFill/>
          <a:ln w="19050" algn="ctr">
            <a:solidFill>
              <a:schemeClr val="tx1"/>
            </a:solidFill>
            <a:miter lim="800000"/>
            <a:headEnd/>
            <a:tailEnd/>
          </a:ln>
          <a:effectLst/>
        </p:spPr>
        <p:txBody>
          <a:bodyPr wrap="none" lIns="92075" tIns="0" rIns="92075" bIns="0" anchor="ctr">
            <a:spAutoFit/>
          </a:bodyPr>
          <a:lstStyle/>
          <a:p>
            <a:endParaRPr lang="en-US"/>
          </a:p>
        </p:txBody>
      </p:sp>
      <p:sp>
        <p:nvSpPr>
          <p:cNvPr id="1697798" name="Rectangle 6"/>
          <p:cNvSpPr>
            <a:spLocks noChangeArrowheads="1"/>
          </p:cNvSpPr>
          <p:nvPr/>
        </p:nvSpPr>
        <p:spPr bwMode="auto">
          <a:xfrm>
            <a:off x="457200" y="2057400"/>
            <a:ext cx="1676400" cy="990600"/>
          </a:xfrm>
          <a:prstGeom prst="rect">
            <a:avLst/>
          </a:prstGeom>
          <a:solidFill>
            <a:schemeClr val="bg1"/>
          </a:solidFill>
          <a:ln w="19050" algn="ctr">
            <a:solidFill>
              <a:schemeClr val="tx1"/>
            </a:solidFill>
            <a:miter lim="800000"/>
            <a:headEnd/>
            <a:tailEnd/>
          </a:ln>
          <a:effectLst/>
        </p:spPr>
        <p:txBody>
          <a:bodyPr wrap="none" lIns="92075" tIns="91440" rIns="92075" bIns="0"/>
          <a:lstStyle/>
          <a:p>
            <a:pPr algn="l"/>
            <a:r>
              <a:rPr lang="en-US" sz="1600"/>
              <a:t>RMO</a:t>
            </a:r>
          </a:p>
        </p:txBody>
      </p:sp>
      <p:grpSp>
        <p:nvGrpSpPr>
          <p:cNvPr id="1697799" name="Group 7"/>
          <p:cNvGrpSpPr>
            <a:grpSpLocks/>
          </p:cNvGrpSpPr>
          <p:nvPr/>
        </p:nvGrpSpPr>
        <p:grpSpPr bwMode="auto">
          <a:xfrm>
            <a:off x="838200" y="2209800"/>
            <a:ext cx="695325" cy="685800"/>
            <a:chOff x="528" y="1056"/>
            <a:chExt cx="438" cy="432"/>
          </a:xfrm>
        </p:grpSpPr>
        <p:pic>
          <p:nvPicPr>
            <p:cNvPr id="1697800" name="Picture 8" descr="role_expert_blue_L"/>
            <p:cNvPicPr>
              <a:picLocks noChangeAspect="1" noChangeArrowheads="1"/>
            </p:cNvPicPr>
            <p:nvPr/>
          </p:nvPicPr>
          <p:blipFill>
            <a:blip r:embed="rId3" cstate="print"/>
            <a:srcRect/>
            <a:stretch>
              <a:fillRect/>
            </a:stretch>
          </p:blipFill>
          <p:spPr bwMode="auto">
            <a:xfrm>
              <a:off x="672" y="1056"/>
              <a:ext cx="294" cy="358"/>
            </a:xfrm>
            <a:prstGeom prst="rect">
              <a:avLst/>
            </a:prstGeom>
            <a:noFill/>
            <a:ln w="9525">
              <a:noFill/>
              <a:miter lim="800000"/>
              <a:headEnd/>
              <a:tailEnd/>
            </a:ln>
            <a:effectLst/>
          </p:spPr>
        </p:pic>
        <p:pic>
          <p:nvPicPr>
            <p:cNvPr id="1697801" name="Picture 9" descr="role_expert_blue_L"/>
            <p:cNvPicPr>
              <a:picLocks noChangeAspect="1" noChangeArrowheads="1"/>
            </p:cNvPicPr>
            <p:nvPr/>
          </p:nvPicPr>
          <p:blipFill>
            <a:blip r:embed="rId3" cstate="print"/>
            <a:srcRect/>
            <a:stretch>
              <a:fillRect/>
            </a:stretch>
          </p:blipFill>
          <p:spPr bwMode="auto">
            <a:xfrm>
              <a:off x="528" y="1130"/>
              <a:ext cx="294" cy="358"/>
            </a:xfrm>
            <a:prstGeom prst="rect">
              <a:avLst/>
            </a:prstGeom>
            <a:noFill/>
            <a:ln w="9525">
              <a:noFill/>
              <a:miter lim="800000"/>
              <a:headEnd/>
              <a:tailEnd/>
            </a:ln>
            <a:effectLst/>
          </p:spPr>
        </p:pic>
      </p:grpSp>
      <p:grpSp>
        <p:nvGrpSpPr>
          <p:cNvPr id="1697802" name="Group 10"/>
          <p:cNvGrpSpPr>
            <a:grpSpLocks/>
          </p:cNvGrpSpPr>
          <p:nvPr/>
        </p:nvGrpSpPr>
        <p:grpSpPr bwMode="auto">
          <a:xfrm>
            <a:off x="1524000" y="2112963"/>
            <a:ext cx="762000" cy="879475"/>
            <a:chOff x="960" y="995"/>
            <a:chExt cx="480" cy="554"/>
          </a:xfrm>
        </p:grpSpPr>
        <p:pic>
          <p:nvPicPr>
            <p:cNvPr id="1697803" name="Picture 11" descr="role_purchaser_green_R"/>
            <p:cNvPicPr>
              <a:picLocks noChangeAspect="1" noChangeArrowheads="1"/>
            </p:cNvPicPr>
            <p:nvPr/>
          </p:nvPicPr>
          <p:blipFill>
            <a:blip r:embed="rId4" cstate="print"/>
            <a:srcRect/>
            <a:stretch>
              <a:fillRect/>
            </a:stretch>
          </p:blipFill>
          <p:spPr bwMode="auto">
            <a:xfrm>
              <a:off x="960" y="1248"/>
              <a:ext cx="345" cy="301"/>
            </a:xfrm>
            <a:prstGeom prst="rect">
              <a:avLst/>
            </a:prstGeom>
            <a:noFill/>
          </p:spPr>
        </p:pic>
        <p:pic>
          <p:nvPicPr>
            <p:cNvPr id="1697804" name="Picture 12" descr="role_purchaser_green_R"/>
            <p:cNvPicPr>
              <a:picLocks noChangeAspect="1" noChangeArrowheads="1"/>
            </p:cNvPicPr>
            <p:nvPr/>
          </p:nvPicPr>
          <p:blipFill>
            <a:blip r:embed="rId4" cstate="print"/>
            <a:srcRect/>
            <a:stretch>
              <a:fillRect/>
            </a:stretch>
          </p:blipFill>
          <p:spPr bwMode="auto">
            <a:xfrm>
              <a:off x="1095" y="995"/>
              <a:ext cx="345" cy="301"/>
            </a:xfrm>
            <a:prstGeom prst="rect">
              <a:avLst/>
            </a:prstGeom>
            <a:noFill/>
          </p:spPr>
        </p:pic>
      </p:grpSp>
      <p:grpSp>
        <p:nvGrpSpPr>
          <p:cNvPr id="1697805" name="Group 13"/>
          <p:cNvGrpSpPr>
            <a:grpSpLocks/>
          </p:cNvGrpSpPr>
          <p:nvPr/>
        </p:nvGrpSpPr>
        <p:grpSpPr bwMode="auto">
          <a:xfrm>
            <a:off x="3048000" y="2057400"/>
            <a:ext cx="762000" cy="879475"/>
            <a:chOff x="960" y="995"/>
            <a:chExt cx="480" cy="554"/>
          </a:xfrm>
        </p:grpSpPr>
        <p:pic>
          <p:nvPicPr>
            <p:cNvPr id="1697806" name="Picture 14" descr="role_purchaser_green_R"/>
            <p:cNvPicPr>
              <a:picLocks noChangeAspect="1" noChangeArrowheads="1"/>
            </p:cNvPicPr>
            <p:nvPr/>
          </p:nvPicPr>
          <p:blipFill>
            <a:blip r:embed="rId4" cstate="print"/>
            <a:srcRect/>
            <a:stretch>
              <a:fillRect/>
            </a:stretch>
          </p:blipFill>
          <p:spPr bwMode="auto">
            <a:xfrm>
              <a:off x="960" y="1248"/>
              <a:ext cx="345" cy="301"/>
            </a:xfrm>
            <a:prstGeom prst="rect">
              <a:avLst/>
            </a:prstGeom>
            <a:noFill/>
          </p:spPr>
        </p:pic>
        <p:pic>
          <p:nvPicPr>
            <p:cNvPr id="1697807" name="Picture 15" descr="role_purchaser_green_R"/>
            <p:cNvPicPr>
              <a:picLocks noChangeAspect="1" noChangeArrowheads="1"/>
            </p:cNvPicPr>
            <p:nvPr/>
          </p:nvPicPr>
          <p:blipFill>
            <a:blip r:embed="rId4" cstate="print"/>
            <a:srcRect/>
            <a:stretch>
              <a:fillRect/>
            </a:stretch>
          </p:blipFill>
          <p:spPr bwMode="auto">
            <a:xfrm>
              <a:off x="1095" y="995"/>
              <a:ext cx="345" cy="301"/>
            </a:xfrm>
            <a:prstGeom prst="rect">
              <a:avLst/>
            </a:prstGeom>
            <a:noFill/>
          </p:spPr>
        </p:pic>
      </p:grpSp>
      <p:grpSp>
        <p:nvGrpSpPr>
          <p:cNvPr id="1697808" name="Group 16"/>
          <p:cNvGrpSpPr>
            <a:grpSpLocks/>
          </p:cNvGrpSpPr>
          <p:nvPr/>
        </p:nvGrpSpPr>
        <p:grpSpPr bwMode="auto">
          <a:xfrm>
            <a:off x="2895600" y="3124200"/>
            <a:ext cx="695325" cy="685800"/>
            <a:chOff x="528" y="1056"/>
            <a:chExt cx="438" cy="432"/>
          </a:xfrm>
        </p:grpSpPr>
        <p:pic>
          <p:nvPicPr>
            <p:cNvPr id="1697809" name="Picture 17" descr="role_expert_blue_L"/>
            <p:cNvPicPr>
              <a:picLocks noChangeAspect="1" noChangeArrowheads="1"/>
            </p:cNvPicPr>
            <p:nvPr/>
          </p:nvPicPr>
          <p:blipFill>
            <a:blip r:embed="rId3" cstate="print"/>
            <a:srcRect/>
            <a:stretch>
              <a:fillRect/>
            </a:stretch>
          </p:blipFill>
          <p:spPr bwMode="auto">
            <a:xfrm>
              <a:off x="672" y="1056"/>
              <a:ext cx="294" cy="358"/>
            </a:xfrm>
            <a:prstGeom prst="rect">
              <a:avLst/>
            </a:prstGeom>
            <a:noFill/>
            <a:ln w="9525">
              <a:noFill/>
              <a:miter lim="800000"/>
              <a:headEnd/>
              <a:tailEnd/>
            </a:ln>
            <a:effectLst/>
          </p:spPr>
        </p:pic>
        <p:pic>
          <p:nvPicPr>
            <p:cNvPr id="1697810" name="Picture 18" descr="role_expert_blue_L"/>
            <p:cNvPicPr>
              <a:picLocks noChangeAspect="1" noChangeArrowheads="1"/>
            </p:cNvPicPr>
            <p:nvPr/>
          </p:nvPicPr>
          <p:blipFill>
            <a:blip r:embed="rId3" cstate="print"/>
            <a:srcRect/>
            <a:stretch>
              <a:fillRect/>
            </a:stretch>
          </p:blipFill>
          <p:spPr bwMode="auto">
            <a:xfrm>
              <a:off x="528" y="1130"/>
              <a:ext cx="294" cy="358"/>
            </a:xfrm>
            <a:prstGeom prst="rect">
              <a:avLst/>
            </a:prstGeom>
            <a:noFill/>
            <a:ln w="9525">
              <a:noFill/>
              <a:miter lim="800000"/>
              <a:headEnd/>
              <a:tailEnd/>
            </a:ln>
            <a:effectLst/>
          </p:spPr>
        </p:pic>
      </p:grpSp>
      <p:grpSp>
        <p:nvGrpSpPr>
          <p:cNvPr id="1697811" name="Group 19"/>
          <p:cNvGrpSpPr>
            <a:grpSpLocks/>
          </p:cNvGrpSpPr>
          <p:nvPr/>
        </p:nvGrpSpPr>
        <p:grpSpPr bwMode="auto">
          <a:xfrm>
            <a:off x="3563938" y="2727325"/>
            <a:ext cx="1084262" cy="1198563"/>
            <a:chOff x="2245" y="1382"/>
            <a:chExt cx="683" cy="755"/>
          </a:xfrm>
        </p:grpSpPr>
        <p:sp>
          <p:nvSpPr>
            <p:cNvPr id="1697812" name="Text Box 20"/>
            <p:cNvSpPr txBox="1">
              <a:spLocks noChangeArrowheads="1"/>
            </p:cNvSpPr>
            <p:nvPr/>
          </p:nvSpPr>
          <p:spPr bwMode="auto">
            <a:xfrm>
              <a:off x="2245" y="1983"/>
              <a:ext cx="635" cy="154"/>
            </a:xfrm>
            <a:prstGeom prst="rect">
              <a:avLst/>
            </a:prstGeom>
            <a:noFill/>
            <a:ln w="12700" algn="ctr">
              <a:noFill/>
              <a:miter lim="800000"/>
              <a:headEnd/>
              <a:tailEnd/>
            </a:ln>
            <a:effectLst/>
          </p:spPr>
          <p:txBody>
            <a:bodyPr wrap="none" lIns="92075" tIns="0" rIns="92075" bIns="0">
              <a:spAutoFit/>
            </a:bodyPr>
            <a:lstStyle/>
            <a:p>
              <a:r>
                <a:rPr lang="en-US" sz="1600"/>
                <a:t>MGR HR</a:t>
              </a:r>
            </a:p>
          </p:txBody>
        </p:sp>
        <p:sp>
          <p:nvSpPr>
            <p:cNvPr id="1697813" name="Text Box 21"/>
            <p:cNvSpPr txBox="1">
              <a:spLocks noChangeArrowheads="1"/>
            </p:cNvSpPr>
            <p:nvPr/>
          </p:nvSpPr>
          <p:spPr bwMode="auto">
            <a:xfrm>
              <a:off x="2245" y="1382"/>
              <a:ext cx="683" cy="154"/>
            </a:xfrm>
            <a:prstGeom prst="rect">
              <a:avLst/>
            </a:prstGeom>
            <a:noFill/>
            <a:ln w="12700" algn="ctr">
              <a:noFill/>
              <a:miter lim="800000"/>
              <a:headEnd/>
              <a:tailEnd/>
            </a:ln>
            <a:effectLst/>
          </p:spPr>
          <p:txBody>
            <a:bodyPr wrap="none" lIns="92075" tIns="0" rIns="92075" bIns="0">
              <a:spAutoFit/>
            </a:bodyPr>
            <a:lstStyle/>
            <a:p>
              <a:r>
                <a:rPr lang="en-US" sz="1600"/>
                <a:t>ANLY HR</a:t>
              </a:r>
            </a:p>
          </p:txBody>
        </p:sp>
      </p:grpSp>
      <p:sp>
        <p:nvSpPr>
          <p:cNvPr id="1697814" name="Rectangle 22"/>
          <p:cNvSpPr>
            <a:spLocks noChangeArrowheads="1"/>
          </p:cNvSpPr>
          <p:nvPr/>
        </p:nvSpPr>
        <p:spPr bwMode="auto">
          <a:xfrm>
            <a:off x="457200" y="4343400"/>
            <a:ext cx="1676400" cy="990600"/>
          </a:xfrm>
          <a:prstGeom prst="rect">
            <a:avLst/>
          </a:prstGeom>
          <a:noFill/>
          <a:ln w="19050" algn="ctr">
            <a:solidFill>
              <a:schemeClr val="tx1"/>
            </a:solidFill>
            <a:miter lim="800000"/>
            <a:headEnd/>
            <a:tailEnd/>
          </a:ln>
          <a:effectLst/>
        </p:spPr>
        <p:txBody>
          <a:bodyPr wrap="none" lIns="92075" tIns="91440" rIns="92075" bIns="0"/>
          <a:lstStyle/>
          <a:p>
            <a:pPr algn="l"/>
            <a:r>
              <a:rPr lang="en-US" sz="1600"/>
              <a:t>Motor Pool</a:t>
            </a:r>
          </a:p>
        </p:txBody>
      </p:sp>
      <p:pic>
        <p:nvPicPr>
          <p:cNvPr id="1697815" name="Picture 23" descr="MCj03109380000[1]"/>
          <p:cNvPicPr>
            <a:picLocks noChangeAspect="1" noChangeArrowheads="1"/>
          </p:cNvPicPr>
          <p:nvPr/>
        </p:nvPicPr>
        <p:blipFill>
          <a:blip r:embed="rId5" cstate="print"/>
          <a:srcRect/>
          <a:stretch>
            <a:fillRect/>
          </a:stretch>
        </p:blipFill>
        <p:spPr bwMode="auto">
          <a:xfrm>
            <a:off x="609600" y="4800600"/>
            <a:ext cx="806450" cy="438150"/>
          </a:xfrm>
          <a:prstGeom prst="rect">
            <a:avLst/>
          </a:prstGeom>
          <a:noFill/>
        </p:spPr>
      </p:pic>
      <p:pic>
        <p:nvPicPr>
          <p:cNvPr id="1697816" name="Picture 24" descr="role_expert_blue_L"/>
          <p:cNvPicPr>
            <a:picLocks noChangeAspect="1" noChangeArrowheads="1"/>
          </p:cNvPicPr>
          <p:nvPr/>
        </p:nvPicPr>
        <p:blipFill>
          <a:blip r:embed="rId3" cstate="print"/>
          <a:srcRect/>
          <a:stretch>
            <a:fillRect/>
          </a:stretch>
        </p:blipFill>
        <p:spPr bwMode="auto">
          <a:xfrm>
            <a:off x="1524000" y="4648200"/>
            <a:ext cx="466725" cy="568325"/>
          </a:xfrm>
          <a:prstGeom prst="rect">
            <a:avLst/>
          </a:prstGeom>
          <a:noFill/>
          <a:ln w="9525">
            <a:noFill/>
            <a:miter lim="800000"/>
            <a:headEnd/>
            <a:tailEnd/>
          </a:ln>
          <a:effectLst/>
        </p:spPr>
      </p:pic>
      <p:sp>
        <p:nvSpPr>
          <p:cNvPr id="1697817" name="AutoShape 25"/>
          <p:cNvSpPr>
            <a:spLocks noChangeArrowheads="1"/>
          </p:cNvSpPr>
          <p:nvPr/>
        </p:nvSpPr>
        <p:spPr bwMode="auto">
          <a:xfrm>
            <a:off x="2895600" y="4419600"/>
            <a:ext cx="914400" cy="914400"/>
          </a:xfrm>
          <a:prstGeom prst="diamond">
            <a:avLst/>
          </a:prstGeom>
          <a:noFill/>
          <a:ln w="19050" algn="ctr">
            <a:solidFill>
              <a:schemeClr val="tx1"/>
            </a:solidFill>
            <a:miter lim="800000"/>
            <a:headEnd/>
            <a:tailEnd/>
          </a:ln>
          <a:effectLst/>
        </p:spPr>
        <p:txBody>
          <a:bodyPr wrap="none" lIns="92075" tIns="0" rIns="92075" bIns="0" anchor="ctr">
            <a:spAutoFit/>
          </a:bodyPr>
          <a:lstStyle/>
          <a:p>
            <a:endParaRPr lang="en-US"/>
          </a:p>
        </p:txBody>
      </p:sp>
      <p:sp>
        <p:nvSpPr>
          <p:cNvPr id="1697818" name="AutoShape 26"/>
          <p:cNvSpPr>
            <a:spLocks noChangeArrowheads="1"/>
          </p:cNvSpPr>
          <p:nvPr/>
        </p:nvSpPr>
        <p:spPr bwMode="auto">
          <a:xfrm>
            <a:off x="2895600" y="5486400"/>
            <a:ext cx="914400" cy="914400"/>
          </a:xfrm>
          <a:prstGeom prst="diamond">
            <a:avLst/>
          </a:prstGeom>
          <a:noFill/>
          <a:ln w="19050" algn="ctr">
            <a:solidFill>
              <a:schemeClr val="tx1"/>
            </a:solidFill>
            <a:miter lim="800000"/>
            <a:headEnd/>
            <a:tailEnd/>
          </a:ln>
          <a:effectLst/>
        </p:spPr>
        <p:txBody>
          <a:bodyPr wrap="none" lIns="92075" tIns="0" rIns="92075" bIns="0" anchor="ctr">
            <a:spAutoFit/>
          </a:bodyPr>
          <a:lstStyle/>
          <a:p>
            <a:endParaRPr lang="en-US"/>
          </a:p>
        </p:txBody>
      </p:sp>
      <p:pic>
        <p:nvPicPr>
          <p:cNvPr id="1697819" name="Picture 27" descr="role_expert_blue_L"/>
          <p:cNvPicPr>
            <a:picLocks noChangeAspect="1" noChangeArrowheads="1"/>
          </p:cNvPicPr>
          <p:nvPr/>
        </p:nvPicPr>
        <p:blipFill>
          <a:blip r:embed="rId3" cstate="print"/>
          <a:srcRect/>
          <a:stretch>
            <a:fillRect/>
          </a:stretch>
        </p:blipFill>
        <p:spPr bwMode="auto">
          <a:xfrm>
            <a:off x="2971800" y="4648200"/>
            <a:ext cx="466725" cy="568325"/>
          </a:xfrm>
          <a:prstGeom prst="rect">
            <a:avLst/>
          </a:prstGeom>
          <a:noFill/>
          <a:ln w="9525">
            <a:noFill/>
            <a:miter lim="800000"/>
            <a:headEnd/>
            <a:tailEnd/>
          </a:ln>
          <a:effectLst/>
        </p:spPr>
      </p:pic>
      <p:pic>
        <p:nvPicPr>
          <p:cNvPr id="1697820" name="Picture 28" descr="MCj03109380000[1]"/>
          <p:cNvPicPr>
            <a:picLocks noChangeAspect="1" noChangeArrowheads="1"/>
          </p:cNvPicPr>
          <p:nvPr/>
        </p:nvPicPr>
        <p:blipFill>
          <a:blip r:embed="rId5" cstate="print"/>
          <a:srcRect/>
          <a:stretch>
            <a:fillRect/>
          </a:stretch>
        </p:blipFill>
        <p:spPr bwMode="auto">
          <a:xfrm>
            <a:off x="2971800" y="5715000"/>
            <a:ext cx="806450" cy="438150"/>
          </a:xfrm>
          <a:prstGeom prst="rect">
            <a:avLst/>
          </a:prstGeom>
          <a:noFill/>
        </p:spPr>
      </p:pic>
      <p:grpSp>
        <p:nvGrpSpPr>
          <p:cNvPr id="1697821" name="Group 29"/>
          <p:cNvGrpSpPr>
            <a:grpSpLocks/>
          </p:cNvGrpSpPr>
          <p:nvPr/>
        </p:nvGrpSpPr>
        <p:grpSpPr bwMode="auto">
          <a:xfrm>
            <a:off x="3538538" y="5202238"/>
            <a:ext cx="1150937" cy="1198562"/>
            <a:chOff x="2218" y="1382"/>
            <a:chExt cx="725" cy="755"/>
          </a:xfrm>
        </p:grpSpPr>
        <p:sp>
          <p:nvSpPr>
            <p:cNvPr id="1697822" name="Text Box 30"/>
            <p:cNvSpPr txBox="1">
              <a:spLocks noChangeArrowheads="1"/>
            </p:cNvSpPr>
            <p:nvPr/>
          </p:nvSpPr>
          <p:spPr bwMode="auto">
            <a:xfrm>
              <a:off x="2218" y="1983"/>
              <a:ext cx="690" cy="154"/>
            </a:xfrm>
            <a:prstGeom prst="rect">
              <a:avLst/>
            </a:prstGeom>
            <a:noFill/>
            <a:ln w="12700" algn="ctr">
              <a:noFill/>
              <a:miter lim="800000"/>
              <a:headEnd/>
              <a:tailEnd/>
            </a:ln>
            <a:effectLst/>
          </p:spPr>
          <p:txBody>
            <a:bodyPr wrap="none" lIns="92075" tIns="0" rIns="92075" bIns="0">
              <a:spAutoFit/>
            </a:bodyPr>
            <a:lstStyle/>
            <a:p>
              <a:r>
                <a:rPr lang="en-US" sz="1600"/>
                <a:t>VEHC HR</a:t>
              </a:r>
            </a:p>
          </p:txBody>
        </p:sp>
        <p:sp>
          <p:nvSpPr>
            <p:cNvPr id="1697823" name="Text Box 31"/>
            <p:cNvSpPr txBox="1">
              <a:spLocks noChangeArrowheads="1"/>
            </p:cNvSpPr>
            <p:nvPr/>
          </p:nvSpPr>
          <p:spPr bwMode="auto">
            <a:xfrm>
              <a:off x="2231" y="1382"/>
              <a:ext cx="712" cy="154"/>
            </a:xfrm>
            <a:prstGeom prst="rect">
              <a:avLst/>
            </a:prstGeom>
            <a:noFill/>
            <a:ln w="12700" algn="ctr">
              <a:noFill/>
              <a:miter lim="800000"/>
              <a:headEnd/>
              <a:tailEnd/>
            </a:ln>
            <a:effectLst/>
          </p:spPr>
          <p:txBody>
            <a:bodyPr wrap="none" lIns="92075" tIns="0" rIns="92075" bIns="0">
              <a:spAutoFit/>
            </a:bodyPr>
            <a:lstStyle/>
            <a:p>
              <a:r>
                <a:rPr lang="en-US" sz="1600"/>
                <a:t>MECH HR</a:t>
              </a:r>
            </a:p>
          </p:txBody>
        </p:sp>
      </p:grpSp>
      <p:sp>
        <p:nvSpPr>
          <p:cNvPr id="1697824" name="Rectangle 32"/>
          <p:cNvSpPr>
            <a:spLocks noChangeArrowheads="1"/>
          </p:cNvSpPr>
          <p:nvPr/>
        </p:nvSpPr>
        <p:spPr bwMode="auto">
          <a:xfrm>
            <a:off x="5257800" y="4724400"/>
            <a:ext cx="3429000" cy="914400"/>
          </a:xfrm>
          <a:prstGeom prst="rect">
            <a:avLst/>
          </a:prstGeom>
          <a:noFill/>
          <a:ln w="9525">
            <a:noFill/>
            <a:miter lim="800000"/>
            <a:headEnd/>
            <a:tailEnd/>
          </a:ln>
          <a:effectLst/>
        </p:spPr>
        <p:txBody>
          <a:bodyPr/>
          <a:lstStyle/>
          <a:p>
            <a:pPr marL="342900" indent="-342900" algn="l">
              <a:spcBef>
                <a:spcPct val="20000"/>
              </a:spcBef>
              <a:buClrTx/>
            </a:pPr>
            <a:r>
              <a:rPr lang="en-US" sz="1800"/>
              <a:t>Blended e.g. Motor Pool</a:t>
            </a:r>
          </a:p>
          <a:p>
            <a:pPr marL="742950" lvl="1" indent="-285750" algn="l">
              <a:spcBef>
                <a:spcPct val="20000"/>
              </a:spcBef>
              <a:buClrTx/>
              <a:buFontTx/>
              <a:buChar char="–"/>
            </a:pPr>
            <a:r>
              <a:rPr lang="en-US" sz="1800" b="0"/>
              <a:t>Mechanic &amp; Vehicle</a:t>
            </a:r>
          </a:p>
          <a:p>
            <a:pPr marL="342900" indent="-342900" algn="l">
              <a:spcBef>
                <a:spcPct val="20000"/>
              </a:spcBef>
              <a:buClrTx/>
              <a:buFontTx/>
              <a:buChar char="•"/>
            </a:pPr>
            <a:endParaRPr lang="en-US" sz="1800" b="0"/>
          </a:p>
        </p:txBody>
      </p:sp>
      <p:sp>
        <p:nvSpPr>
          <p:cNvPr id="1697825" name="Text Box 33"/>
          <p:cNvSpPr txBox="1">
            <a:spLocks noChangeArrowheads="1"/>
          </p:cNvSpPr>
          <p:nvPr/>
        </p:nvSpPr>
        <p:spPr bwMode="auto">
          <a:xfrm>
            <a:off x="457200" y="1428750"/>
            <a:ext cx="1624013" cy="304800"/>
          </a:xfrm>
          <a:prstGeom prst="rect">
            <a:avLst/>
          </a:prstGeom>
          <a:noFill/>
          <a:ln w="12700" algn="ctr">
            <a:noFill/>
            <a:miter lim="800000"/>
            <a:headEnd/>
            <a:tailEnd/>
          </a:ln>
          <a:effectLst/>
        </p:spPr>
        <p:txBody>
          <a:bodyPr wrap="none" lIns="92075" tIns="0" rIns="92075" bIns="0">
            <a:spAutoFit/>
          </a:bodyPr>
          <a:lstStyle/>
          <a:p>
            <a:r>
              <a:rPr lang="en-US" sz="2000"/>
              <a:t>Cost Center</a:t>
            </a:r>
          </a:p>
        </p:txBody>
      </p:sp>
      <p:sp>
        <p:nvSpPr>
          <p:cNvPr id="1697826" name="Text Box 34"/>
          <p:cNvSpPr txBox="1">
            <a:spLocks noChangeArrowheads="1"/>
          </p:cNvSpPr>
          <p:nvPr/>
        </p:nvSpPr>
        <p:spPr bwMode="auto">
          <a:xfrm>
            <a:off x="2727325" y="1447800"/>
            <a:ext cx="1763713" cy="304800"/>
          </a:xfrm>
          <a:prstGeom prst="rect">
            <a:avLst/>
          </a:prstGeom>
          <a:noFill/>
          <a:ln w="12700" algn="ctr">
            <a:noFill/>
            <a:miter lim="800000"/>
            <a:headEnd/>
            <a:tailEnd/>
          </a:ln>
          <a:effectLst/>
        </p:spPr>
        <p:txBody>
          <a:bodyPr wrap="none" lIns="92075" tIns="0" rIns="92075" bIns="0">
            <a:spAutoFit/>
          </a:bodyPr>
          <a:lstStyle/>
          <a:p>
            <a:r>
              <a:rPr lang="en-US" sz="2000"/>
              <a:t>Activity Type</a:t>
            </a:r>
          </a:p>
        </p:txBody>
      </p:sp>
      <p:sp>
        <p:nvSpPr>
          <p:cNvPr id="1697827" name="Text Box 35"/>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D2L4_p3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697802"/>
                                        </p:tgtEl>
                                      </p:cBhvr>
                                    </p:animEffect>
                                    <p:set>
                                      <p:cBhvr>
                                        <p:cTn id="7" dur="1" fill="hold">
                                          <p:stCondLst>
                                            <p:cond delay="499"/>
                                          </p:stCondLst>
                                        </p:cTn>
                                        <p:tgtEl>
                                          <p:spTgt spid="169780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97805"/>
                                        </p:tgtEl>
                                        <p:attrNameLst>
                                          <p:attrName>style.visibility</p:attrName>
                                        </p:attrNameLst>
                                      </p:cBhvr>
                                      <p:to>
                                        <p:strVal val="visible"/>
                                      </p:to>
                                    </p:set>
                                    <p:animEffect transition="in" filter="blinds(horizontal)">
                                      <p:cBhvr>
                                        <p:cTn id="12" dur="500"/>
                                        <p:tgtEl>
                                          <p:spTgt spid="169780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697799"/>
                                        </p:tgtEl>
                                      </p:cBhvr>
                                    </p:animEffect>
                                    <p:set>
                                      <p:cBhvr>
                                        <p:cTn id="17" dur="1" fill="hold">
                                          <p:stCondLst>
                                            <p:cond delay="499"/>
                                          </p:stCondLst>
                                        </p:cTn>
                                        <p:tgtEl>
                                          <p:spTgt spid="169779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97808"/>
                                        </p:tgtEl>
                                        <p:attrNameLst>
                                          <p:attrName>style.visibility</p:attrName>
                                        </p:attrNameLst>
                                      </p:cBhvr>
                                      <p:to>
                                        <p:strVal val="visible"/>
                                      </p:to>
                                    </p:set>
                                    <p:animEffect transition="in" filter="checkerboard(across)">
                                      <p:cBhvr>
                                        <p:cTn id="22" dur="500"/>
                                        <p:tgtEl>
                                          <p:spTgt spid="169780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1697811"/>
                                        </p:tgtEl>
                                        <p:attrNameLst>
                                          <p:attrName>style.visibility</p:attrName>
                                        </p:attrNameLst>
                                      </p:cBhvr>
                                      <p:to>
                                        <p:strVal val="visible"/>
                                      </p:to>
                                    </p:set>
                                    <p:anim calcmode="lin" valueType="num">
                                      <p:cBhvr additive="base">
                                        <p:cTn id="27" dur="1000" fill="hold"/>
                                        <p:tgtEl>
                                          <p:spTgt spid="1697811"/>
                                        </p:tgtEl>
                                        <p:attrNameLst>
                                          <p:attrName>ppt_x</p:attrName>
                                        </p:attrNameLst>
                                      </p:cBhvr>
                                      <p:tavLst>
                                        <p:tav tm="0">
                                          <p:val>
                                            <p:strVal val="1+#ppt_w/2"/>
                                          </p:val>
                                        </p:tav>
                                        <p:tav tm="100000">
                                          <p:val>
                                            <p:strVal val="#ppt_x"/>
                                          </p:val>
                                        </p:tav>
                                      </p:tavLst>
                                    </p:anim>
                                    <p:anim calcmode="lin" valueType="num">
                                      <p:cBhvr additive="base">
                                        <p:cTn id="28" dur="1000" fill="hold"/>
                                        <p:tgtEl>
                                          <p:spTgt spid="169781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xit" presetSubtype="16" fill="hold" nodeType="clickEffect">
                                  <p:stCondLst>
                                    <p:cond delay="0"/>
                                  </p:stCondLst>
                                  <p:childTnLst>
                                    <p:animEffect transition="out" filter="diamond(in)">
                                      <p:cBhvr>
                                        <p:cTn id="32" dur="2000"/>
                                        <p:tgtEl>
                                          <p:spTgt spid="1697816"/>
                                        </p:tgtEl>
                                      </p:cBhvr>
                                    </p:animEffect>
                                    <p:set>
                                      <p:cBhvr>
                                        <p:cTn id="33" dur="1" fill="hold">
                                          <p:stCondLst>
                                            <p:cond delay="1999"/>
                                          </p:stCondLst>
                                        </p:cTn>
                                        <p:tgtEl>
                                          <p:spTgt spid="16978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697819"/>
                                        </p:tgtEl>
                                        <p:attrNameLst>
                                          <p:attrName>style.visibility</p:attrName>
                                        </p:attrNameLst>
                                      </p:cBhvr>
                                      <p:to>
                                        <p:strVal val="visible"/>
                                      </p:to>
                                    </p:set>
                                    <p:animEffect transition="in" filter="diamond(in)">
                                      <p:cBhvr>
                                        <p:cTn id="38" dur="1000"/>
                                        <p:tgtEl>
                                          <p:spTgt spid="169781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xit" presetSubtype="10" fill="hold" nodeType="clickEffect">
                                  <p:stCondLst>
                                    <p:cond delay="0"/>
                                  </p:stCondLst>
                                  <p:childTnLst>
                                    <p:animEffect transition="out" filter="checkerboard(across)">
                                      <p:cBhvr>
                                        <p:cTn id="42" dur="500"/>
                                        <p:tgtEl>
                                          <p:spTgt spid="1697815"/>
                                        </p:tgtEl>
                                      </p:cBhvr>
                                    </p:animEffect>
                                    <p:set>
                                      <p:cBhvr>
                                        <p:cTn id="43" dur="1" fill="hold">
                                          <p:stCondLst>
                                            <p:cond delay="499"/>
                                          </p:stCondLst>
                                        </p:cTn>
                                        <p:tgtEl>
                                          <p:spTgt spid="169781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697820"/>
                                        </p:tgtEl>
                                        <p:attrNameLst>
                                          <p:attrName>style.visibility</p:attrName>
                                        </p:attrNameLst>
                                      </p:cBhvr>
                                      <p:to>
                                        <p:strVal val="visible"/>
                                      </p:to>
                                    </p:set>
                                    <p:animEffect transition="in" filter="checkerboard(across)">
                                      <p:cBhvr>
                                        <p:cTn id="48" dur="500"/>
                                        <p:tgtEl>
                                          <p:spTgt spid="169782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nodeType="clickEffect">
                                  <p:stCondLst>
                                    <p:cond delay="0"/>
                                  </p:stCondLst>
                                  <p:childTnLst>
                                    <p:set>
                                      <p:cBhvr>
                                        <p:cTn id="52" dur="1" fill="hold">
                                          <p:stCondLst>
                                            <p:cond delay="0"/>
                                          </p:stCondLst>
                                        </p:cTn>
                                        <p:tgtEl>
                                          <p:spTgt spid="1697821"/>
                                        </p:tgtEl>
                                        <p:attrNameLst>
                                          <p:attrName>style.visibility</p:attrName>
                                        </p:attrNameLst>
                                      </p:cBhvr>
                                      <p:to>
                                        <p:strVal val="visible"/>
                                      </p:to>
                                    </p:set>
                                    <p:anim calcmode="lin" valueType="num">
                                      <p:cBhvr additive="base">
                                        <p:cTn id="53" dur="1000" fill="hold"/>
                                        <p:tgtEl>
                                          <p:spTgt spid="1697821"/>
                                        </p:tgtEl>
                                        <p:attrNameLst>
                                          <p:attrName>ppt_x</p:attrName>
                                        </p:attrNameLst>
                                      </p:cBhvr>
                                      <p:tavLst>
                                        <p:tav tm="0">
                                          <p:val>
                                            <p:strVal val="1+#ppt_w/2"/>
                                          </p:val>
                                        </p:tav>
                                        <p:tav tm="100000">
                                          <p:val>
                                            <p:strVal val="#ppt_x"/>
                                          </p:val>
                                        </p:tav>
                                      </p:tavLst>
                                    </p:anim>
                                    <p:anim calcmode="lin" valueType="num">
                                      <p:cBhvr additive="base">
                                        <p:cTn id="54" dur="1000" fill="hold"/>
                                        <p:tgtEl>
                                          <p:spTgt spid="16978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Text Box 2"/>
          <p:cNvSpPr txBox="1">
            <a:spLocks noChangeArrowheads="1"/>
          </p:cNvSpPr>
          <p:nvPr/>
        </p:nvSpPr>
        <p:spPr bwMode="auto">
          <a:xfrm>
            <a:off x="1209675" y="228600"/>
            <a:ext cx="6705600" cy="854075"/>
          </a:xfrm>
          <a:prstGeom prst="rect">
            <a:avLst/>
          </a:prstGeom>
          <a:noFill/>
          <a:ln w="76200" cmpd="tri" algn="ctr">
            <a:noFill/>
            <a:miter lim="800000"/>
            <a:headEnd/>
            <a:tailEnd/>
          </a:ln>
          <a:effectLst/>
        </p:spPr>
        <p:txBody>
          <a:bodyPr lIns="92075" tIns="0" rIns="92075" bIns="0">
            <a:spAutoFit/>
          </a:bodyPr>
          <a:lstStyle/>
          <a:p>
            <a:r>
              <a:rPr lang="en-US" sz="2800">
                <a:cs typeface="Times New Roman" pitchFamily="18" charset="0"/>
              </a:rPr>
              <a:t>SAFM-CE Army Cost Model</a:t>
            </a:r>
          </a:p>
          <a:p>
            <a:r>
              <a:rPr lang="en-US" sz="2800">
                <a:cs typeface="Times New Roman" pitchFamily="18" charset="0"/>
              </a:rPr>
              <a:t>Guiding Principles for Activity Types</a:t>
            </a:r>
          </a:p>
        </p:txBody>
      </p:sp>
      <p:graphicFrame>
        <p:nvGraphicFramePr>
          <p:cNvPr id="1699843" name="Group 3"/>
          <p:cNvGraphicFramePr>
            <a:graphicFrameLocks noGrp="1"/>
          </p:cNvGraphicFramePr>
          <p:nvPr/>
        </p:nvGraphicFramePr>
        <p:xfrm>
          <a:off x="393700" y="1752600"/>
          <a:ext cx="8064500" cy="4117975"/>
        </p:xfrm>
        <a:graphic>
          <a:graphicData uri="http://schemas.openxmlformats.org/drawingml/2006/table">
            <a:tbl>
              <a:tblPr/>
              <a:tblGrid>
                <a:gridCol w="2501900"/>
                <a:gridCol w="5562600"/>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Principle #1: Interchangeability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20000"/>
                        </a:spcBef>
                        <a:spcAft>
                          <a:spcPct val="100000"/>
                        </a:spcAft>
                        <a:buClrTx/>
                        <a:buSzTx/>
                        <a:buFont typeface="Symbol" pitchFamily="18" charset="2"/>
                        <a:buChar char=""/>
                        <a:tabLst/>
                      </a:pPr>
                      <a:r>
                        <a:rPr kumimoji="0" lang="en-US" sz="1600" b="0" i="0" u="none" strike="noStrike" cap="none" normalizeH="0" baseline="0" smtClean="0">
                          <a:ln>
                            <a:noFill/>
                          </a:ln>
                          <a:solidFill>
                            <a:schemeClr val="tx1"/>
                          </a:solidFill>
                          <a:effectLst/>
                          <a:latin typeface="Arial" charset="0"/>
                          <a:cs typeface="Times New Roman" pitchFamily="18" charset="0"/>
                        </a:rPr>
                        <a:t>Meets the interchangeability criterion which requires that the attributes of two or more resources be such that they can be substituted for each other without impacting the cost and ability to produce the output </a:t>
                      </a:r>
                      <a:endParaRPr kumimoji="0" lang="en-US" sz="16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Principle #2: Similar</a:t>
                      </a:r>
                      <a:endParaRPr kumimoji="0" lang="en-US" sz="16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smtClean="0">
                          <a:ln>
                            <a:noFill/>
                          </a:ln>
                          <a:solidFill>
                            <a:schemeClr val="tx1"/>
                          </a:solidFill>
                          <a:effectLst/>
                          <a:latin typeface="Arial" charset="0"/>
                          <a:cs typeface="Times New Roman" pitchFamily="18" charset="0"/>
                        </a:rPr>
                        <a:t>be of a similar technology</a:t>
                      </a:r>
                      <a:endParaRPr kumimoji="0" lang="en-US" sz="16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Principle #3: Responsibility</a:t>
                      </a:r>
                      <a:endParaRPr kumimoji="0" lang="en-US" sz="16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smtClean="0">
                          <a:ln>
                            <a:noFill/>
                          </a:ln>
                          <a:solidFill>
                            <a:schemeClr val="tx1"/>
                          </a:solidFill>
                          <a:effectLst/>
                          <a:latin typeface="Arial" charset="0"/>
                          <a:cs typeface="Times New Roman" pitchFamily="18" charset="0"/>
                        </a:rPr>
                        <a:t>the responsibility of one manager or team</a:t>
                      </a:r>
                      <a:endParaRPr kumimoji="0" lang="en-US" sz="16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Principle #4: Homogeneous</a:t>
                      </a:r>
                      <a:endParaRPr kumimoji="0" lang="en-US" sz="16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smtClean="0">
                          <a:ln>
                            <a:noFill/>
                          </a:ln>
                          <a:solidFill>
                            <a:schemeClr val="tx1"/>
                          </a:solidFill>
                          <a:effectLst/>
                          <a:latin typeface="Arial" charset="0"/>
                          <a:cs typeface="Times New Roman" pitchFamily="18" charset="0"/>
                        </a:rPr>
                        <a:t>their costs must conform with the homogeneity principle, e.g. be similar in the resources they consume</a:t>
                      </a:r>
                      <a:endParaRPr kumimoji="0" lang="en-US" sz="16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Principle #5:Planable</a:t>
                      </a:r>
                      <a:endParaRPr kumimoji="0" lang="en-US" sz="16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smtClean="0">
                          <a:ln>
                            <a:noFill/>
                          </a:ln>
                          <a:solidFill>
                            <a:schemeClr val="tx1"/>
                          </a:solidFill>
                          <a:effectLst/>
                          <a:latin typeface="Arial" charset="0"/>
                          <a:cs typeface="Times New Roman" pitchFamily="18" charset="0"/>
                        </a:rPr>
                        <a:t>outputs and related costs are able to be planned</a:t>
                      </a:r>
                      <a:endParaRPr kumimoji="0" lang="en-US" sz="16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Principle #6: Captured</a:t>
                      </a:r>
                      <a:endParaRPr kumimoji="0" lang="en-US" sz="16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smtClean="0">
                          <a:ln>
                            <a:noFill/>
                          </a:ln>
                          <a:solidFill>
                            <a:schemeClr val="tx1"/>
                          </a:solidFill>
                          <a:effectLst/>
                          <a:latin typeface="Arial" charset="0"/>
                          <a:cs typeface="Times New Roman" pitchFamily="18" charset="0"/>
                        </a:rPr>
                        <a:t>actual information (quantities and costs) can be collected or imputed</a:t>
                      </a:r>
                      <a:endParaRPr kumimoji="0" lang="en-US" sz="16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Principle #7:Co-located</a:t>
                      </a:r>
                      <a:endParaRPr kumimoji="0" lang="en-US" sz="16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smtClean="0">
                          <a:ln>
                            <a:noFill/>
                          </a:ln>
                          <a:solidFill>
                            <a:schemeClr val="tx1"/>
                          </a:solidFill>
                          <a:effectLst/>
                          <a:latin typeface="Arial" charset="0"/>
                          <a:cs typeface="Times New Roman" pitchFamily="18" charset="0"/>
                        </a:rPr>
                        <a:t>they must not be geographically dispersed</a:t>
                      </a:r>
                      <a:endParaRPr kumimoji="0" lang="en-US" sz="16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99869" name="Text Box 29"/>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D2L4_p4</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Text Box 2"/>
          <p:cNvSpPr txBox="1">
            <a:spLocks noChangeArrowheads="1"/>
          </p:cNvSpPr>
          <p:nvPr/>
        </p:nvSpPr>
        <p:spPr bwMode="auto">
          <a:xfrm>
            <a:off x="1209675" y="238125"/>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Activity Type Uses</a:t>
            </a:r>
          </a:p>
        </p:txBody>
      </p:sp>
      <p:sp>
        <p:nvSpPr>
          <p:cNvPr id="1701891" name="Rectangle 3"/>
          <p:cNvSpPr>
            <a:spLocks noGrp="1" noChangeArrowheads="1"/>
          </p:cNvSpPr>
          <p:nvPr>
            <p:ph type="body" idx="1"/>
          </p:nvPr>
        </p:nvSpPr>
        <p:spPr bwMode="auto">
          <a:xfrm>
            <a:off x="4953000" y="1646238"/>
            <a:ext cx="3962400" cy="4525962"/>
          </a:xfrm>
          <a:noFill/>
          <a:ln>
            <a:miter lim="800000"/>
            <a:headEnd/>
            <a:tailEnd/>
          </a:ln>
        </p:spPr>
        <p:txBody>
          <a:bodyPr vert="horz" wrap="square" lIns="91440" tIns="45720" rIns="91440" bIns="45720" numCol="1" anchor="t" anchorCtr="0" compatLnSpc="1">
            <a:prstTxWarp prst="textNoShape">
              <a:avLst/>
            </a:prstTxWarp>
          </a:bodyPr>
          <a:lstStyle/>
          <a:p>
            <a:r>
              <a:rPr lang="en-US" sz="2000"/>
              <a:t>Capture Capacity or </a:t>
            </a:r>
            <a:r>
              <a:rPr lang="en-US" sz="1800"/>
              <a:t>Planned</a:t>
            </a:r>
            <a:r>
              <a:rPr lang="en-US" sz="2000"/>
              <a:t> Output, e.g. grandma works 2088 Hrs or machine runs 3500 Hrs (10 Hrs/Day for 350 days)</a:t>
            </a:r>
          </a:p>
          <a:p>
            <a:r>
              <a:rPr lang="en-US" sz="2000"/>
              <a:t>Holds the rate for the output of the resource pool, e.g. $2 Hr, $5 Hr, $20 Hr</a:t>
            </a:r>
          </a:p>
          <a:p>
            <a:r>
              <a:rPr lang="en-US" sz="2000"/>
              <a:t>Assigns capacity consumed by products/ services, e.g. Hrs/min worked per dress, which then valuates based on the rate</a:t>
            </a:r>
          </a:p>
        </p:txBody>
      </p:sp>
      <p:pic>
        <p:nvPicPr>
          <p:cNvPr id="1701892" name="Picture 4"/>
          <p:cNvPicPr>
            <a:picLocks noChangeAspect="1" noChangeArrowheads="1"/>
          </p:cNvPicPr>
          <p:nvPr/>
        </p:nvPicPr>
        <p:blipFill>
          <a:blip r:embed="rId3" cstate="print"/>
          <a:srcRect/>
          <a:stretch>
            <a:fillRect/>
          </a:stretch>
        </p:blipFill>
        <p:spPr bwMode="auto">
          <a:xfrm>
            <a:off x="1828800" y="1905000"/>
            <a:ext cx="1293813" cy="1338263"/>
          </a:xfrm>
          <a:prstGeom prst="rect">
            <a:avLst/>
          </a:prstGeom>
          <a:noFill/>
          <a:ln w="12700" algn="ctr">
            <a:noFill/>
            <a:miter lim="800000"/>
            <a:headEnd/>
            <a:tailEnd/>
          </a:ln>
          <a:effectLst/>
        </p:spPr>
      </p:pic>
      <p:pic>
        <p:nvPicPr>
          <p:cNvPr id="1701893" name="Picture 5"/>
          <p:cNvPicPr>
            <a:picLocks noChangeAspect="1" noChangeArrowheads="1"/>
          </p:cNvPicPr>
          <p:nvPr/>
        </p:nvPicPr>
        <p:blipFill>
          <a:blip r:embed="rId4" cstate="print"/>
          <a:srcRect/>
          <a:stretch>
            <a:fillRect/>
          </a:stretch>
        </p:blipFill>
        <p:spPr bwMode="auto">
          <a:xfrm>
            <a:off x="3505200" y="2133600"/>
            <a:ext cx="1371600" cy="922338"/>
          </a:xfrm>
          <a:prstGeom prst="rect">
            <a:avLst/>
          </a:prstGeom>
          <a:noFill/>
          <a:ln w="12700" algn="ctr">
            <a:noFill/>
            <a:miter lim="800000"/>
            <a:headEnd/>
            <a:tailEnd/>
          </a:ln>
          <a:effectLst/>
        </p:spPr>
      </p:pic>
      <p:pic>
        <p:nvPicPr>
          <p:cNvPr id="1701894" name="Picture 6"/>
          <p:cNvPicPr>
            <a:picLocks noChangeAspect="1" noChangeArrowheads="1"/>
          </p:cNvPicPr>
          <p:nvPr/>
        </p:nvPicPr>
        <p:blipFill>
          <a:blip r:embed="rId5" cstate="print"/>
          <a:srcRect/>
          <a:stretch>
            <a:fillRect/>
          </a:stretch>
        </p:blipFill>
        <p:spPr bwMode="auto">
          <a:xfrm>
            <a:off x="457200" y="1828800"/>
            <a:ext cx="1011238" cy="2289175"/>
          </a:xfrm>
          <a:prstGeom prst="rect">
            <a:avLst/>
          </a:prstGeom>
          <a:noFill/>
          <a:ln w="12700" algn="ctr">
            <a:noFill/>
            <a:miter lim="800000"/>
            <a:headEnd/>
            <a:tailEnd/>
          </a:ln>
          <a:effectLst/>
        </p:spPr>
      </p:pic>
      <p:sp>
        <p:nvSpPr>
          <p:cNvPr id="1701895" name="Text Box 7"/>
          <p:cNvSpPr txBox="1">
            <a:spLocks noChangeArrowheads="1"/>
          </p:cNvSpPr>
          <p:nvPr/>
        </p:nvSpPr>
        <p:spPr bwMode="auto">
          <a:xfrm>
            <a:off x="1905000" y="4267200"/>
            <a:ext cx="1627188" cy="365125"/>
          </a:xfrm>
          <a:prstGeom prst="rect">
            <a:avLst/>
          </a:prstGeom>
          <a:noFill/>
          <a:ln w="12700" algn="ctr">
            <a:noFill/>
            <a:miter lim="800000"/>
            <a:headEnd/>
            <a:tailEnd/>
          </a:ln>
          <a:effectLst/>
        </p:spPr>
        <p:txBody>
          <a:bodyPr wrap="none" lIns="92075" tIns="0" rIns="92075" bIns="0">
            <a:spAutoFit/>
          </a:bodyPr>
          <a:lstStyle/>
          <a:p>
            <a:r>
              <a:rPr lang="en-US" sz="2400"/>
              <a:t>$20/Dress</a:t>
            </a:r>
          </a:p>
        </p:txBody>
      </p:sp>
      <p:sp>
        <p:nvSpPr>
          <p:cNvPr id="1701896" name="Text Box 8"/>
          <p:cNvSpPr txBox="1">
            <a:spLocks noChangeArrowheads="1"/>
          </p:cNvSpPr>
          <p:nvPr/>
        </p:nvSpPr>
        <p:spPr bwMode="auto">
          <a:xfrm>
            <a:off x="304800" y="4724400"/>
            <a:ext cx="4648200" cy="1524000"/>
          </a:xfrm>
          <a:prstGeom prst="rect">
            <a:avLst/>
          </a:prstGeom>
          <a:noFill/>
          <a:ln w="12700" algn="ctr">
            <a:noFill/>
            <a:miter lim="800000"/>
            <a:headEnd/>
            <a:tailEnd/>
          </a:ln>
          <a:effectLst/>
        </p:spPr>
        <p:txBody>
          <a:bodyPr lIns="92075" tIns="0" rIns="92075" bIns="0">
            <a:spAutoFit/>
          </a:bodyPr>
          <a:lstStyle/>
          <a:p>
            <a:pPr marL="236538" indent="-236538" algn="l">
              <a:buFontTx/>
              <a:buChar char="•"/>
            </a:pPr>
            <a:r>
              <a:rPr lang="en-US" sz="2000" b="0"/>
              <a:t>Interchangeable</a:t>
            </a:r>
          </a:p>
          <a:p>
            <a:pPr marL="236538" indent="-236538" algn="l">
              <a:buFontTx/>
              <a:buChar char="•"/>
            </a:pPr>
            <a:r>
              <a:rPr lang="en-US" sz="2000" b="0"/>
              <a:t>Not Similar Technology</a:t>
            </a:r>
          </a:p>
          <a:p>
            <a:pPr marL="236538" indent="-236538" algn="l">
              <a:buFontTx/>
              <a:buChar char="•"/>
            </a:pPr>
            <a:r>
              <a:rPr lang="en-US" sz="2000" b="0"/>
              <a:t>Not Homogenous – needs resources (input cost structure) of food versus laborer versus electricity</a:t>
            </a:r>
          </a:p>
        </p:txBody>
      </p:sp>
      <p:sp>
        <p:nvSpPr>
          <p:cNvPr id="1701897" name="Text Box 9"/>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D2L4_p5</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p:cNvSpPr>
            <a:spLocks noGrp="1" noChangeArrowheads="1"/>
          </p:cNvSpPr>
          <p:nvPr>
            <p:ph type="body" idx="1"/>
          </p:nvPr>
        </p:nvSpPr>
        <p:spPr bwMode="auto">
          <a:xfrm>
            <a:off x="457200" y="1219200"/>
            <a:ext cx="8239125" cy="5248275"/>
          </a:xfrm>
          <a:noFill/>
          <a:ln>
            <a:miter lim="800000"/>
            <a:headEnd/>
            <a:tailEnd/>
          </a:ln>
        </p:spPr>
        <p:txBody>
          <a:bodyPr vert="horz" wrap="square" lIns="91440" tIns="45720" rIns="91440" bIns="45720" numCol="1" anchor="t" anchorCtr="0" compatLnSpc="1">
            <a:prstTxWarp prst="textNoShape">
              <a:avLst/>
            </a:prstTxWarp>
          </a:bodyPr>
          <a:lstStyle/>
          <a:p>
            <a:pPr>
              <a:lnSpc>
                <a:spcPct val="110000"/>
              </a:lnSpc>
            </a:pPr>
            <a:r>
              <a:rPr lang="en-US" sz="2400"/>
              <a:t>Activity Types facilitate capacity management and there are various types of capacity (e.g. Productive, Non-Productive, Idle/Excess, etc.)</a:t>
            </a:r>
          </a:p>
          <a:p>
            <a:pPr>
              <a:lnSpc>
                <a:spcPct val="110000"/>
              </a:lnSpc>
            </a:pPr>
            <a:r>
              <a:rPr lang="en-US" sz="2400"/>
              <a:t>Activity Types provide the capacity information required to optimize the conversion of inputs to generate the most outputs – meeting the “Efficiently” portion of the Cost Management definition</a:t>
            </a:r>
          </a:p>
          <a:p>
            <a:pPr>
              <a:lnSpc>
                <a:spcPct val="110000"/>
              </a:lnSpc>
            </a:pPr>
            <a:r>
              <a:rPr lang="en-US" sz="2400"/>
              <a:t>Activity Types are defined as master data, however they exist only in conjunction with a Cost Center </a:t>
            </a:r>
          </a:p>
          <a:p>
            <a:pPr lvl="1">
              <a:lnSpc>
                <a:spcPct val="110000"/>
              </a:lnSpc>
            </a:pPr>
            <a:r>
              <a:rPr lang="en-US" sz="2000"/>
              <a:t>Activity Type = MACHR is assigned to  Cost Center 1 and Cost Center 2 resulting in CC1/MACHR and CC2/MACHR each of which holds their own rate, their planned output, captures actuals, etc.</a:t>
            </a:r>
          </a:p>
          <a:p>
            <a:pPr>
              <a:lnSpc>
                <a:spcPct val="110000"/>
              </a:lnSpc>
            </a:pPr>
            <a:endParaRPr lang="en-US" sz="2400"/>
          </a:p>
        </p:txBody>
      </p:sp>
      <p:sp>
        <p:nvSpPr>
          <p:cNvPr id="1703939" name="Rectangle 3"/>
          <p:cNvSpPr>
            <a:spLocks noChangeArrowheads="1"/>
          </p:cNvSpPr>
          <p:nvPr/>
        </p:nvSpPr>
        <p:spPr bwMode="auto">
          <a:xfrm>
            <a:off x="1219200" y="228600"/>
            <a:ext cx="6705600" cy="549275"/>
          </a:xfrm>
          <a:prstGeom prst="rect">
            <a:avLst/>
          </a:prstGeom>
          <a:noFill/>
          <a:ln w="76200" cmpd="tri" algn="ctr">
            <a:noFill/>
            <a:miter lim="800000"/>
            <a:headEnd/>
            <a:tailEnd/>
          </a:ln>
          <a:effectLst/>
        </p:spPr>
        <p:txBody>
          <a:bodyPr lIns="92075" tIns="0" rIns="92075" bIns="0">
            <a:spAutoFit/>
          </a:bodyPr>
          <a:lstStyle/>
          <a:p>
            <a:r>
              <a:rPr lang="en-US" sz="3600"/>
              <a:t>Capacity Management</a:t>
            </a:r>
          </a:p>
        </p:txBody>
      </p:sp>
      <p:sp>
        <p:nvSpPr>
          <p:cNvPr id="170394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D2L4_p6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bwMode="auto">
          <a:xfrm>
            <a:off x="1282700" y="228600"/>
            <a:ext cx="6635750" cy="808038"/>
          </a:xfrm>
          <a:noFill/>
          <a:ln>
            <a:miter lim="800000"/>
            <a:headEnd/>
            <a:tailEnd/>
          </a:ln>
        </p:spPr>
        <p:txBody>
          <a:bodyPr vert="horz" wrap="square" lIns="91440" tIns="45720" rIns="91440" bIns="45720" numCol="1" anchor="t" anchorCtr="0" compatLnSpc="1">
            <a:prstTxWarp prst="textNoShape">
              <a:avLst/>
            </a:prstTxWarp>
          </a:bodyPr>
          <a:lstStyle/>
          <a:p>
            <a:r>
              <a:rPr lang="en-US" sz="3200"/>
              <a:t>Enhanced Ability to Capture Cost</a:t>
            </a:r>
            <a:r>
              <a:rPr lang="en-US" sz="3200" b="0"/>
              <a:t> </a:t>
            </a:r>
          </a:p>
        </p:txBody>
      </p:sp>
      <p:sp>
        <p:nvSpPr>
          <p:cNvPr id="1176579" name="AutoShape 3"/>
          <p:cNvSpPr>
            <a:spLocks/>
          </p:cNvSpPr>
          <p:nvPr/>
        </p:nvSpPr>
        <p:spPr bwMode="auto">
          <a:xfrm rot="5400000">
            <a:off x="4802982" y="1191419"/>
            <a:ext cx="1117600" cy="7170737"/>
          </a:xfrm>
          <a:prstGeom prst="rightBrace">
            <a:avLst>
              <a:gd name="adj1" fmla="val 53468"/>
              <a:gd name="adj2" fmla="val 50000"/>
            </a:avLst>
          </a:prstGeom>
          <a:noFill/>
          <a:ln w="38100">
            <a:solidFill>
              <a:schemeClr val="tx1"/>
            </a:solidFill>
            <a:round/>
            <a:headEnd/>
            <a:tailEnd/>
          </a:ln>
          <a:effectLst/>
        </p:spPr>
        <p:txBody>
          <a:bodyPr wrap="none" anchor="ctr"/>
          <a:lstStyle/>
          <a:p>
            <a:endParaRPr lang="en-US"/>
          </a:p>
        </p:txBody>
      </p:sp>
      <p:sp>
        <p:nvSpPr>
          <p:cNvPr id="1176580" name="Text Box 4"/>
          <p:cNvSpPr txBox="1">
            <a:spLocks noChangeArrowheads="1"/>
          </p:cNvSpPr>
          <p:nvPr/>
        </p:nvSpPr>
        <p:spPr bwMode="auto">
          <a:xfrm>
            <a:off x="4176713" y="5230813"/>
            <a:ext cx="2540000" cy="1331912"/>
          </a:xfrm>
          <a:prstGeom prst="rect">
            <a:avLst/>
          </a:prstGeom>
          <a:noFill/>
          <a:ln w="9525" algn="ctr">
            <a:noFill/>
            <a:miter lim="800000"/>
            <a:headEnd/>
            <a:tailEnd/>
          </a:ln>
          <a:effectLst/>
        </p:spPr>
        <p:txBody>
          <a:bodyPr wrap="none">
            <a:spAutoFit/>
          </a:bodyPr>
          <a:lstStyle/>
          <a:p>
            <a:pPr algn="l" eaLnBrk="0" hangingPunct="0">
              <a:lnSpc>
                <a:spcPct val="110000"/>
              </a:lnSpc>
              <a:buClrTx/>
            </a:pPr>
            <a:r>
              <a:rPr lang="en-US" sz="2000">
                <a:ea typeface="ＭＳ Ｐゴシック" pitchFamily="34" charset="-128"/>
              </a:rPr>
              <a:t>Customer / Product</a:t>
            </a:r>
          </a:p>
          <a:p>
            <a:pPr algn="l" eaLnBrk="0" hangingPunct="0">
              <a:lnSpc>
                <a:spcPct val="110000"/>
              </a:lnSpc>
              <a:buClrTx/>
              <a:buFontTx/>
              <a:buChar char="•"/>
            </a:pPr>
            <a:r>
              <a:rPr lang="en-US" sz="1800">
                <a:ea typeface="ＭＳ Ｐゴシック" pitchFamily="34" charset="-128"/>
              </a:rPr>
              <a:t> Brigade        </a:t>
            </a:r>
          </a:p>
          <a:p>
            <a:pPr algn="l" eaLnBrk="0" hangingPunct="0">
              <a:lnSpc>
                <a:spcPct val="110000"/>
              </a:lnSpc>
              <a:buClrTx/>
              <a:buFontTx/>
              <a:buChar char="•"/>
            </a:pPr>
            <a:r>
              <a:rPr lang="en-US" sz="1800">
                <a:ea typeface="ＭＳ Ｐゴシック" pitchFamily="34" charset="-128"/>
              </a:rPr>
              <a:t> Tenant</a:t>
            </a:r>
          </a:p>
          <a:p>
            <a:pPr algn="l" eaLnBrk="0" hangingPunct="0">
              <a:lnSpc>
                <a:spcPct val="110000"/>
              </a:lnSpc>
              <a:buClrTx/>
              <a:buFontTx/>
              <a:buChar char="•"/>
            </a:pPr>
            <a:r>
              <a:rPr lang="en-US" sz="1800">
                <a:ea typeface="ＭＳ Ｐゴシック" pitchFamily="34" charset="-128"/>
              </a:rPr>
              <a:t> Command</a:t>
            </a:r>
          </a:p>
        </p:txBody>
      </p:sp>
      <p:sp>
        <p:nvSpPr>
          <p:cNvPr id="1176581" name="Text Box 5"/>
          <p:cNvSpPr txBox="1">
            <a:spLocks noChangeArrowheads="1"/>
          </p:cNvSpPr>
          <p:nvPr/>
        </p:nvSpPr>
        <p:spPr bwMode="auto">
          <a:xfrm>
            <a:off x="3182938" y="4267200"/>
            <a:ext cx="4441825" cy="396875"/>
          </a:xfrm>
          <a:prstGeom prst="rect">
            <a:avLst/>
          </a:prstGeom>
          <a:noFill/>
          <a:ln w="9525" algn="ctr">
            <a:noFill/>
            <a:miter lim="800000"/>
            <a:headEnd/>
            <a:tailEnd/>
          </a:ln>
          <a:effectLst/>
        </p:spPr>
        <p:txBody>
          <a:bodyPr wrap="none">
            <a:spAutoFit/>
          </a:bodyPr>
          <a:lstStyle/>
          <a:p>
            <a:pPr eaLnBrk="0" hangingPunct="0">
              <a:buClrTx/>
            </a:pPr>
            <a:r>
              <a:rPr lang="en-US" sz="2000">
                <a:ea typeface="ＭＳ Ｐゴシック" pitchFamily="34" charset="-128"/>
              </a:rPr>
              <a:t>Cost assigned Directly or Indirectly</a:t>
            </a:r>
          </a:p>
        </p:txBody>
      </p:sp>
      <p:sp>
        <p:nvSpPr>
          <p:cNvPr id="1176582" name="Text Box 6"/>
          <p:cNvSpPr txBox="1">
            <a:spLocks noChangeArrowheads="1"/>
          </p:cNvSpPr>
          <p:nvPr/>
        </p:nvSpPr>
        <p:spPr bwMode="auto">
          <a:xfrm>
            <a:off x="5661025" y="5535613"/>
            <a:ext cx="2092325" cy="996950"/>
          </a:xfrm>
          <a:prstGeom prst="rect">
            <a:avLst/>
          </a:prstGeom>
          <a:noFill/>
          <a:ln w="9525" algn="ctr">
            <a:noFill/>
            <a:miter lim="800000"/>
            <a:headEnd/>
            <a:tailEnd/>
          </a:ln>
          <a:effectLst/>
        </p:spPr>
        <p:txBody>
          <a:bodyPr wrap="none">
            <a:spAutoFit/>
          </a:bodyPr>
          <a:lstStyle/>
          <a:p>
            <a:pPr algn="l" eaLnBrk="0" hangingPunct="0">
              <a:lnSpc>
                <a:spcPct val="110000"/>
              </a:lnSpc>
              <a:buClrTx/>
              <a:buFontTx/>
              <a:buChar char="•"/>
            </a:pPr>
            <a:r>
              <a:rPr lang="en-US" sz="1800">
                <a:ea typeface="ＭＳ Ｐゴシック" pitchFamily="34" charset="-128"/>
              </a:rPr>
              <a:t> Weapon System</a:t>
            </a:r>
          </a:p>
          <a:p>
            <a:pPr algn="l" eaLnBrk="0" hangingPunct="0">
              <a:lnSpc>
                <a:spcPct val="110000"/>
              </a:lnSpc>
              <a:buClrTx/>
              <a:buFontTx/>
              <a:buChar char="•"/>
            </a:pPr>
            <a:r>
              <a:rPr lang="en-US" sz="1800">
                <a:ea typeface="ＭＳ Ｐゴシック" pitchFamily="34" charset="-128"/>
              </a:rPr>
              <a:t> PEO / PM</a:t>
            </a:r>
          </a:p>
          <a:p>
            <a:pPr algn="l" eaLnBrk="0" hangingPunct="0">
              <a:lnSpc>
                <a:spcPct val="110000"/>
              </a:lnSpc>
              <a:buClrTx/>
              <a:buFontTx/>
              <a:buChar char="•"/>
            </a:pPr>
            <a:r>
              <a:rPr lang="en-US" sz="1800">
                <a:ea typeface="ＭＳ Ｐゴシック" pitchFamily="34" charset="-128"/>
              </a:rPr>
              <a:t> Course</a:t>
            </a:r>
          </a:p>
        </p:txBody>
      </p:sp>
      <p:pic>
        <p:nvPicPr>
          <p:cNvPr id="1176583" name="Picture 7"/>
          <p:cNvPicPr>
            <a:picLocks noChangeAspect="1" noChangeArrowheads="1"/>
          </p:cNvPicPr>
          <p:nvPr/>
        </p:nvPicPr>
        <p:blipFill>
          <a:blip r:embed="rId3" cstate="print"/>
          <a:srcRect/>
          <a:stretch>
            <a:fillRect/>
          </a:stretch>
        </p:blipFill>
        <p:spPr bwMode="auto">
          <a:xfrm>
            <a:off x="42863" y="4495800"/>
            <a:ext cx="3503612" cy="1943100"/>
          </a:xfrm>
          <a:prstGeom prst="rect">
            <a:avLst/>
          </a:prstGeom>
          <a:noFill/>
          <a:ln w="9525" algn="ctr">
            <a:noFill/>
            <a:miter lim="800000"/>
            <a:headEnd/>
            <a:tailEnd/>
          </a:ln>
          <a:effectLst/>
        </p:spPr>
      </p:pic>
      <p:sp>
        <p:nvSpPr>
          <p:cNvPr id="1176584" name="AutoShape 8"/>
          <p:cNvSpPr>
            <a:spLocks noChangeAspect="1" noChangeArrowheads="1" noTextEdit="1"/>
          </p:cNvSpPr>
          <p:nvPr/>
        </p:nvSpPr>
        <p:spPr bwMode="auto">
          <a:xfrm>
            <a:off x="74613" y="1385888"/>
            <a:ext cx="9040812" cy="2713037"/>
          </a:xfrm>
          <a:prstGeom prst="rect">
            <a:avLst/>
          </a:prstGeom>
          <a:noFill/>
          <a:ln w="9525">
            <a:noFill/>
            <a:miter lim="800000"/>
            <a:headEnd/>
            <a:tailEnd/>
          </a:ln>
        </p:spPr>
        <p:txBody>
          <a:bodyPr/>
          <a:lstStyle/>
          <a:p>
            <a:endParaRPr lang="en-US"/>
          </a:p>
        </p:txBody>
      </p:sp>
      <p:sp>
        <p:nvSpPr>
          <p:cNvPr id="1176585" name="Rectangle 9"/>
          <p:cNvSpPr>
            <a:spLocks noChangeArrowheads="1"/>
          </p:cNvSpPr>
          <p:nvPr/>
        </p:nvSpPr>
        <p:spPr bwMode="auto">
          <a:xfrm>
            <a:off x="80963" y="1392238"/>
            <a:ext cx="1693862" cy="2700337"/>
          </a:xfrm>
          <a:prstGeom prst="rect">
            <a:avLst/>
          </a:prstGeom>
          <a:solidFill>
            <a:srgbClr val="FFFF99"/>
          </a:solidFill>
          <a:ln w="9525">
            <a:noFill/>
            <a:miter lim="800000"/>
            <a:headEnd/>
            <a:tailEnd/>
          </a:ln>
        </p:spPr>
        <p:txBody>
          <a:bodyPr/>
          <a:lstStyle/>
          <a:p>
            <a:endParaRPr lang="en-US"/>
          </a:p>
        </p:txBody>
      </p:sp>
      <p:sp>
        <p:nvSpPr>
          <p:cNvPr id="1176586" name="Rectangle 10"/>
          <p:cNvSpPr>
            <a:spLocks noChangeArrowheads="1"/>
          </p:cNvSpPr>
          <p:nvPr/>
        </p:nvSpPr>
        <p:spPr bwMode="auto">
          <a:xfrm>
            <a:off x="265113" y="1687513"/>
            <a:ext cx="1254125" cy="244475"/>
          </a:xfrm>
          <a:prstGeom prst="rect">
            <a:avLst/>
          </a:prstGeom>
          <a:noFill/>
          <a:ln w="9525">
            <a:noFill/>
            <a:miter lim="800000"/>
            <a:headEnd/>
            <a:tailEnd/>
          </a:ln>
        </p:spPr>
        <p:txBody>
          <a:bodyPr wrap="none" lIns="0" tIns="0" rIns="0" bIns="0">
            <a:spAutoFit/>
          </a:bodyPr>
          <a:lstStyle/>
          <a:p>
            <a:pPr algn="l">
              <a:buClrTx/>
            </a:pPr>
            <a:r>
              <a:rPr lang="en-US" sz="1600">
                <a:solidFill>
                  <a:srgbClr val="000000"/>
                </a:solidFill>
              </a:rPr>
              <a:t>Cost Objects</a:t>
            </a:r>
            <a:endParaRPr lang="en-US" sz="1800"/>
          </a:p>
        </p:txBody>
      </p:sp>
      <p:sp>
        <p:nvSpPr>
          <p:cNvPr id="1176587" name="Rectangle 11"/>
          <p:cNvSpPr>
            <a:spLocks noChangeArrowheads="1"/>
          </p:cNvSpPr>
          <p:nvPr/>
        </p:nvSpPr>
        <p:spPr bwMode="auto">
          <a:xfrm>
            <a:off x="1843088" y="1600200"/>
            <a:ext cx="1112837"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Organizational </a:t>
            </a:r>
            <a:endParaRPr lang="en-US" sz="1800" b="0"/>
          </a:p>
        </p:txBody>
      </p:sp>
      <p:sp>
        <p:nvSpPr>
          <p:cNvPr id="1176588" name="Rectangle 12"/>
          <p:cNvSpPr>
            <a:spLocks noChangeArrowheads="1"/>
          </p:cNvSpPr>
          <p:nvPr/>
        </p:nvSpPr>
        <p:spPr bwMode="auto">
          <a:xfrm>
            <a:off x="2109788" y="1806575"/>
            <a:ext cx="541337"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Entities</a:t>
            </a:r>
            <a:endParaRPr lang="en-US" sz="1800" b="0"/>
          </a:p>
        </p:txBody>
      </p:sp>
      <p:sp>
        <p:nvSpPr>
          <p:cNvPr id="1176589" name="Rectangle 13"/>
          <p:cNvSpPr>
            <a:spLocks noChangeArrowheads="1"/>
          </p:cNvSpPr>
          <p:nvPr/>
        </p:nvSpPr>
        <p:spPr bwMode="auto">
          <a:xfrm>
            <a:off x="3184525" y="1600200"/>
            <a:ext cx="1149350"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Real Property / </a:t>
            </a:r>
            <a:endParaRPr lang="en-US" sz="1800" b="0"/>
          </a:p>
        </p:txBody>
      </p:sp>
      <p:sp>
        <p:nvSpPr>
          <p:cNvPr id="1176590" name="Rectangle 14"/>
          <p:cNvSpPr>
            <a:spLocks noChangeArrowheads="1"/>
          </p:cNvSpPr>
          <p:nvPr/>
        </p:nvSpPr>
        <p:spPr bwMode="auto">
          <a:xfrm>
            <a:off x="3343275" y="1806575"/>
            <a:ext cx="790575"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Equipment</a:t>
            </a:r>
            <a:endParaRPr lang="en-US" sz="1800" b="0"/>
          </a:p>
        </p:txBody>
      </p:sp>
      <p:sp>
        <p:nvSpPr>
          <p:cNvPr id="1176591" name="Rectangle 15"/>
          <p:cNvSpPr>
            <a:spLocks noChangeArrowheads="1"/>
          </p:cNvSpPr>
          <p:nvPr/>
        </p:nvSpPr>
        <p:spPr bwMode="auto">
          <a:xfrm>
            <a:off x="4586288" y="1701800"/>
            <a:ext cx="1287462"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Program / Project</a:t>
            </a:r>
            <a:endParaRPr lang="en-US" sz="1800" b="0"/>
          </a:p>
        </p:txBody>
      </p:sp>
      <p:sp>
        <p:nvSpPr>
          <p:cNvPr id="1176592" name="Rectangle 16"/>
          <p:cNvSpPr>
            <a:spLocks noChangeArrowheads="1"/>
          </p:cNvSpPr>
          <p:nvPr/>
        </p:nvSpPr>
        <p:spPr bwMode="auto">
          <a:xfrm>
            <a:off x="6337300" y="1701800"/>
            <a:ext cx="1019175"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Task / Activity</a:t>
            </a:r>
            <a:endParaRPr lang="en-US" sz="1800" b="0"/>
          </a:p>
        </p:txBody>
      </p:sp>
      <p:sp>
        <p:nvSpPr>
          <p:cNvPr id="1176593" name="Rectangle 17"/>
          <p:cNvSpPr>
            <a:spLocks noChangeArrowheads="1"/>
          </p:cNvSpPr>
          <p:nvPr/>
        </p:nvSpPr>
        <p:spPr bwMode="auto">
          <a:xfrm>
            <a:off x="7807325" y="1600200"/>
            <a:ext cx="1249363"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Special Event or </a:t>
            </a:r>
            <a:endParaRPr lang="en-US" sz="1800" b="0"/>
          </a:p>
        </p:txBody>
      </p:sp>
      <p:sp>
        <p:nvSpPr>
          <p:cNvPr id="1176594" name="Rectangle 18"/>
          <p:cNvSpPr>
            <a:spLocks noChangeArrowheads="1"/>
          </p:cNvSpPr>
          <p:nvPr/>
        </p:nvSpPr>
        <p:spPr bwMode="auto">
          <a:xfrm>
            <a:off x="8113713" y="1806575"/>
            <a:ext cx="606425"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Initiative</a:t>
            </a:r>
            <a:endParaRPr lang="en-US" sz="1800" b="0"/>
          </a:p>
        </p:txBody>
      </p:sp>
      <p:sp>
        <p:nvSpPr>
          <p:cNvPr id="1176595" name="Rectangle 19"/>
          <p:cNvSpPr>
            <a:spLocks noChangeArrowheads="1"/>
          </p:cNvSpPr>
          <p:nvPr/>
        </p:nvSpPr>
        <p:spPr bwMode="auto">
          <a:xfrm>
            <a:off x="257175" y="2298700"/>
            <a:ext cx="1365250" cy="244475"/>
          </a:xfrm>
          <a:prstGeom prst="rect">
            <a:avLst/>
          </a:prstGeom>
          <a:noFill/>
          <a:ln w="9525">
            <a:noFill/>
            <a:miter lim="800000"/>
            <a:headEnd/>
            <a:tailEnd/>
          </a:ln>
        </p:spPr>
        <p:txBody>
          <a:bodyPr wrap="none" lIns="0" tIns="0" rIns="0" bIns="0">
            <a:spAutoFit/>
          </a:bodyPr>
          <a:lstStyle/>
          <a:p>
            <a:pPr algn="l">
              <a:buClrTx/>
            </a:pPr>
            <a:r>
              <a:rPr lang="en-US" sz="1600">
                <a:solidFill>
                  <a:srgbClr val="000000"/>
                </a:solidFill>
              </a:rPr>
              <a:t>GFEBS (SAP) </a:t>
            </a:r>
            <a:endParaRPr lang="en-US" sz="1800"/>
          </a:p>
        </p:txBody>
      </p:sp>
      <p:sp>
        <p:nvSpPr>
          <p:cNvPr id="1176596" name="Rectangle 20"/>
          <p:cNvSpPr>
            <a:spLocks noChangeArrowheads="1"/>
          </p:cNvSpPr>
          <p:nvPr/>
        </p:nvSpPr>
        <p:spPr bwMode="auto">
          <a:xfrm>
            <a:off x="212725" y="2540000"/>
            <a:ext cx="1501775" cy="244475"/>
          </a:xfrm>
          <a:prstGeom prst="rect">
            <a:avLst/>
          </a:prstGeom>
          <a:noFill/>
          <a:ln w="9525">
            <a:noFill/>
            <a:miter lim="800000"/>
            <a:headEnd/>
            <a:tailEnd/>
          </a:ln>
        </p:spPr>
        <p:txBody>
          <a:bodyPr wrap="none" lIns="0" tIns="0" rIns="0" bIns="0">
            <a:spAutoFit/>
          </a:bodyPr>
          <a:lstStyle/>
          <a:p>
            <a:pPr algn="l">
              <a:buClrTx/>
            </a:pPr>
            <a:r>
              <a:rPr lang="en-US" sz="1600">
                <a:solidFill>
                  <a:srgbClr val="000000"/>
                </a:solidFill>
              </a:rPr>
              <a:t>Cost Collectors</a:t>
            </a:r>
            <a:endParaRPr lang="en-US" sz="1800"/>
          </a:p>
        </p:txBody>
      </p:sp>
      <p:sp>
        <p:nvSpPr>
          <p:cNvPr id="1176597" name="Rectangle 21"/>
          <p:cNvSpPr>
            <a:spLocks noChangeArrowheads="1"/>
          </p:cNvSpPr>
          <p:nvPr/>
        </p:nvSpPr>
        <p:spPr bwMode="auto">
          <a:xfrm>
            <a:off x="1893888" y="2435225"/>
            <a:ext cx="965200"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Cost Centers</a:t>
            </a:r>
            <a:endParaRPr lang="en-US" sz="1800" b="0"/>
          </a:p>
        </p:txBody>
      </p:sp>
      <p:sp>
        <p:nvSpPr>
          <p:cNvPr id="1176598" name="Rectangle 22"/>
          <p:cNvSpPr>
            <a:spLocks noChangeArrowheads="1"/>
          </p:cNvSpPr>
          <p:nvPr/>
        </p:nvSpPr>
        <p:spPr bwMode="auto">
          <a:xfrm>
            <a:off x="3251200" y="2330450"/>
            <a:ext cx="1019175"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Assets / Real </a:t>
            </a:r>
            <a:endParaRPr lang="en-US" sz="1800" b="0"/>
          </a:p>
        </p:txBody>
      </p:sp>
      <p:sp>
        <p:nvSpPr>
          <p:cNvPr id="1176599" name="Rectangle 23"/>
          <p:cNvSpPr>
            <a:spLocks noChangeArrowheads="1"/>
          </p:cNvSpPr>
          <p:nvPr/>
        </p:nvSpPr>
        <p:spPr bwMode="auto">
          <a:xfrm>
            <a:off x="3198813" y="2538413"/>
            <a:ext cx="1074737"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Estate Objects</a:t>
            </a:r>
            <a:endParaRPr lang="en-US" sz="1800" b="0"/>
          </a:p>
        </p:txBody>
      </p:sp>
      <p:sp>
        <p:nvSpPr>
          <p:cNvPr id="1176600" name="Rectangle 24"/>
          <p:cNvSpPr>
            <a:spLocks noChangeArrowheads="1"/>
          </p:cNvSpPr>
          <p:nvPr/>
        </p:nvSpPr>
        <p:spPr bwMode="auto">
          <a:xfrm>
            <a:off x="4711700" y="2435225"/>
            <a:ext cx="1027113"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Project / WBS</a:t>
            </a:r>
            <a:endParaRPr lang="en-US" sz="1800" b="0"/>
          </a:p>
        </p:txBody>
      </p:sp>
      <p:sp>
        <p:nvSpPr>
          <p:cNvPr id="1176601" name="Rectangle 25"/>
          <p:cNvSpPr>
            <a:spLocks noChangeArrowheads="1"/>
          </p:cNvSpPr>
          <p:nvPr/>
        </p:nvSpPr>
        <p:spPr bwMode="auto">
          <a:xfrm>
            <a:off x="6186488" y="2435225"/>
            <a:ext cx="1312862"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Business Process</a:t>
            </a:r>
            <a:endParaRPr lang="en-US" sz="1800" b="0"/>
          </a:p>
        </p:txBody>
      </p:sp>
      <p:sp>
        <p:nvSpPr>
          <p:cNvPr id="1176602" name="Rectangle 26"/>
          <p:cNvSpPr>
            <a:spLocks noChangeArrowheads="1"/>
          </p:cNvSpPr>
          <p:nvPr/>
        </p:nvSpPr>
        <p:spPr bwMode="auto">
          <a:xfrm>
            <a:off x="7899400" y="2435225"/>
            <a:ext cx="1022350"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Internal Order</a:t>
            </a:r>
            <a:endParaRPr lang="en-US" sz="1800" b="0"/>
          </a:p>
        </p:txBody>
      </p:sp>
      <p:sp>
        <p:nvSpPr>
          <p:cNvPr id="1176603" name="Rectangle 27"/>
          <p:cNvSpPr>
            <a:spLocks noChangeArrowheads="1"/>
          </p:cNvSpPr>
          <p:nvPr/>
        </p:nvSpPr>
        <p:spPr bwMode="auto">
          <a:xfrm>
            <a:off x="195263" y="3367088"/>
            <a:ext cx="1524000" cy="244475"/>
          </a:xfrm>
          <a:prstGeom prst="rect">
            <a:avLst/>
          </a:prstGeom>
          <a:noFill/>
          <a:ln w="9525">
            <a:noFill/>
            <a:miter lim="800000"/>
            <a:headEnd/>
            <a:tailEnd/>
          </a:ln>
        </p:spPr>
        <p:txBody>
          <a:bodyPr wrap="none" lIns="0" tIns="0" rIns="0" bIns="0">
            <a:spAutoFit/>
          </a:bodyPr>
          <a:lstStyle/>
          <a:p>
            <a:pPr algn="l">
              <a:buClrTx/>
            </a:pPr>
            <a:r>
              <a:rPr lang="en-US" sz="1600">
                <a:solidFill>
                  <a:srgbClr val="000000"/>
                </a:solidFill>
              </a:rPr>
              <a:t>Army Examples</a:t>
            </a:r>
            <a:endParaRPr lang="en-US" sz="1800"/>
          </a:p>
        </p:txBody>
      </p:sp>
      <p:sp>
        <p:nvSpPr>
          <p:cNvPr id="1176604" name="Rectangle 28"/>
          <p:cNvSpPr>
            <a:spLocks noChangeArrowheads="1"/>
          </p:cNvSpPr>
          <p:nvPr/>
        </p:nvSpPr>
        <p:spPr bwMode="auto">
          <a:xfrm>
            <a:off x="1866900" y="2968625"/>
            <a:ext cx="893763"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Installation</a:t>
            </a:r>
            <a:endParaRPr lang="en-US" sz="1800" b="0"/>
          </a:p>
        </p:txBody>
      </p:sp>
      <p:sp>
        <p:nvSpPr>
          <p:cNvPr id="1176605" name="Rectangle 29"/>
          <p:cNvSpPr>
            <a:spLocks noChangeArrowheads="1"/>
          </p:cNvSpPr>
          <p:nvPr/>
        </p:nvSpPr>
        <p:spPr bwMode="auto">
          <a:xfrm>
            <a:off x="1866900" y="3175000"/>
            <a:ext cx="673100"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Brigade</a:t>
            </a:r>
            <a:endParaRPr lang="en-US" sz="1800" b="0"/>
          </a:p>
        </p:txBody>
      </p:sp>
      <p:sp>
        <p:nvSpPr>
          <p:cNvPr id="1176606" name="Rectangle 30"/>
          <p:cNvSpPr>
            <a:spLocks noChangeArrowheads="1"/>
          </p:cNvSpPr>
          <p:nvPr/>
        </p:nvSpPr>
        <p:spPr bwMode="auto">
          <a:xfrm>
            <a:off x="1866900" y="3382963"/>
            <a:ext cx="608013"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School</a:t>
            </a:r>
            <a:endParaRPr lang="en-US" sz="1800" b="0"/>
          </a:p>
        </p:txBody>
      </p:sp>
      <p:sp>
        <p:nvSpPr>
          <p:cNvPr id="1176607" name="Rectangle 31"/>
          <p:cNvSpPr>
            <a:spLocks noChangeArrowheads="1"/>
          </p:cNvSpPr>
          <p:nvPr/>
        </p:nvSpPr>
        <p:spPr bwMode="auto">
          <a:xfrm>
            <a:off x="1866900" y="3589338"/>
            <a:ext cx="912813"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Directorate</a:t>
            </a:r>
            <a:endParaRPr lang="en-US" sz="1800" b="0"/>
          </a:p>
        </p:txBody>
      </p:sp>
      <p:sp>
        <p:nvSpPr>
          <p:cNvPr id="1176608" name="Rectangle 32"/>
          <p:cNvSpPr>
            <a:spLocks noChangeArrowheads="1"/>
          </p:cNvSpPr>
          <p:nvPr/>
        </p:nvSpPr>
        <p:spPr bwMode="auto">
          <a:xfrm>
            <a:off x="1866900" y="3795713"/>
            <a:ext cx="379413"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Lab</a:t>
            </a:r>
            <a:endParaRPr lang="en-US" sz="1800" b="0"/>
          </a:p>
        </p:txBody>
      </p:sp>
      <p:sp>
        <p:nvSpPr>
          <p:cNvPr id="1176609" name="Rectangle 33"/>
          <p:cNvSpPr>
            <a:spLocks noChangeArrowheads="1"/>
          </p:cNvSpPr>
          <p:nvPr/>
        </p:nvSpPr>
        <p:spPr bwMode="auto">
          <a:xfrm>
            <a:off x="3059113" y="3071813"/>
            <a:ext cx="690562"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Building</a:t>
            </a:r>
            <a:endParaRPr lang="en-US" sz="1800" b="0"/>
          </a:p>
        </p:txBody>
      </p:sp>
      <p:sp>
        <p:nvSpPr>
          <p:cNvPr id="1176610" name="Rectangle 34"/>
          <p:cNvSpPr>
            <a:spLocks noChangeArrowheads="1"/>
          </p:cNvSpPr>
          <p:nvPr/>
        </p:nvSpPr>
        <p:spPr bwMode="auto">
          <a:xfrm>
            <a:off x="3059113" y="3278188"/>
            <a:ext cx="1235075"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Training Range</a:t>
            </a:r>
            <a:endParaRPr lang="en-US" sz="1800" b="0"/>
          </a:p>
        </p:txBody>
      </p:sp>
      <p:sp>
        <p:nvSpPr>
          <p:cNvPr id="1176611" name="Rectangle 35"/>
          <p:cNvSpPr>
            <a:spLocks noChangeArrowheads="1"/>
          </p:cNvSpPr>
          <p:nvPr/>
        </p:nvSpPr>
        <p:spPr bwMode="auto">
          <a:xfrm>
            <a:off x="3059113" y="3484563"/>
            <a:ext cx="1316037"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Weapon System</a:t>
            </a:r>
            <a:endParaRPr lang="en-US" sz="1800" b="0"/>
          </a:p>
        </p:txBody>
      </p:sp>
      <p:sp>
        <p:nvSpPr>
          <p:cNvPr id="1176612" name="Rectangle 36"/>
          <p:cNvSpPr>
            <a:spLocks noChangeArrowheads="1"/>
          </p:cNvSpPr>
          <p:nvPr/>
        </p:nvSpPr>
        <p:spPr bwMode="auto">
          <a:xfrm>
            <a:off x="4575175" y="2968625"/>
            <a:ext cx="947738"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Acquisition </a:t>
            </a:r>
            <a:endParaRPr lang="en-US" sz="1800" b="0"/>
          </a:p>
        </p:txBody>
      </p:sp>
      <p:sp>
        <p:nvSpPr>
          <p:cNvPr id="1176613" name="Rectangle 37"/>
          <p:cNvSpPr>
            <a:spLocks noChangeArrowheads="1"/>
          </p:cNvSpPr>
          <p:nvPr/>
        </p:nvSpPr>
        <p:spPr bwMode="auto">
          <a:xfrm>
            <a:off x="4575175" y="3175000"/>
            <a:ext cx="1112838"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RDTE Project</a:t>
            </a:r>
            <a:endParaRPr lang="en-US" sz="1800" b="0"/>
          </a:p>
        </p:txBody>
      </p:sp>
      <p:sp>
        <p:nvSpPr>
          <p:cNvPr id="1176614" name="Rectangle 38"/>
          <p:cNvSpPr>
            <a:spLocks noChangeArrowheads="1"/>
          </p:cNvSpPr>
          <p:nvPr/>
        </p:nvSpPr>
        <p:spPr bwMode="auto">
          <a:xfrm>
            <a:off x="4575175" y="3382963"/>
            <a:ext cx="1306513"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MILCON Project</a:t>
            </a:r>
            <a:endParaRPr lang="en-US" sz="1800" b="0"/>
          </a:p>
        </p:txBody>
      </p:sp>
      <p:sp>
        <p:nvSpPr>
          <p:cNvPr id="1176615" name="Rectangle 39"/>
          <p:cNvSpPr>
            <a:spLocks noChangeArrowheads="1"/>
          </p:cNvSpPr>
          <p:nvPr/>
        </p:nvSpPr>
        <p:spPr bwMode="auto">
          <a:xfrm>
            <a:off x="4575175" y="3589338"/>
            <a:ext cx="1022350"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System Test</a:t>
            </a:r>
            <a:endParaRPr lang="en-US" sz="1800" b="0"/>
          </a:p>
        </p:txBody>
      </p:sp>
      <p:sp>
        <p:nvSpPr>
          <p:cNvPr id="1176616" name="Rectangle 40"/>
          <p:cNvSpPr>
            <a:spLocks noChangeArrowheads="1"/>
          </p:cNvSpPr>
          <p:nvPr/>
        </p:nvSpPr>
        <p:spPr bwMode="auto">
          <a:xfrm>
            <a:off x="6084888" y="2968625"/>
            <a:ext cx="1325562"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Service Support </a:t>
            </a:r>
            <a:endParaRPr lang="en-US" sz="1800" b="0"/>
          </a:p>
        </p:txBody>
      </p:sp>
      <p:sp>
        <p:nvSpPr>
          <p:cNvPr id="1176617" name="Rectangle 41"/>
          <p:cNvSpPr>
            <a:spLocks noChangeArrowheads="1"/>
          </p:cNvSpPr>
          <p:nvPr/>
        </p:nvSpPr>
        <p:spPr bwMode="auto">
          <a:xfrm>
            <a:off x="6326188" y="3175000"/>
            <a:ext cx="1120775"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Program (SSP)</a:t>
            </a:r>
            <a:endParaRPr lang="en-US" sz="1800" b="0"/>
          </a:p>
        </p:txBody>
      </p:sp>
      <p:sp>
        <p:nvSpPr>
          <p:cNvPr id="1176618" name="Rectangle 42"/>
          <p:cNvSpPr>
            <a:spLocks noChangeArrowheads="1"/>
          </p:cNvSpPr>
          <p:nvPr/>
        </p:nvSpPr>
        <p:spPr bwMode="auto">
          <a:xfrm>
            <a:off x="6084888" y="3382963"/>
            <a:ext cx="1574800"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Instructional Course</a:t>
            </a:r>
            <a:endParaRPr lang="en-US" sz="1800" b="0"/>
          </a:p>
        </p:txBody>
      </p:sp>
      <p:sp>
        <p:nvSpPr>
          <p:cNvPr id="1176619" name="Rectangle 43"/>
          <p:cNvSpPr>
            <a:spLocks noChangeArrowheads="1"/>
          </p:cNvSpPr>
          <p:nvPr/>
        </p:nvSpPr>
        <p:spPr bwMode="auto">
          <a:xfrm>
            <a:off x="6084888" y="3589338"/>
            <a:ext cx="1233487"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Repair Process</a:t>
            </a:r>
            <a:endParaRPr lang="en-US" sz="1800" b="0"/>
          </a:p>
        </p:txBody>
      </p:sp>
      <p:sp>
        <p:nvSpPr>
          <p:cNvPr id="1176620" name="Rectangle 44"/>
          <p:cNvSpPr>
            <a:spLocks noChangeArrowheads="1"/>
          </p:cNvSpPr>
          <p:nvPr/>
        </p:nvSpPr>
        <p:spPr bwMode="auto">
          <a:xfrm>
            <a:off x="6084888" y="3795713"/>
            <a:ext cx="774700"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Test Run</a:t>
            </a:r>
            <a:endParaRPr lang="en-US" sz="1800" b="0"/>
          </a:p>
        </p:txBody>
      </p:sp>
      <p:sp>
        <p:nvSpPr>
          <p:cNvPr id="1176621" name="Rectangle 45"/>
          <p:cNvSpPr>
            <a:spLocks noChangeArrowheads="1"/>
          </p:cNvSpPr>
          <p:nvPr/>
        </p:nvSpPr>
        <p:spPr bwMode="auto">
          <a:xfrm>
            <a:off x="7831138" y="2865438"/>
            <a:ext cx="560387"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BRAC</a:t>
            </a:r>
            <a:endParaRPr lang="en-US" sz="1800" b="0"/>
          </a:p>
        </p:txBody>
      </p:sp>
      <p:sp>
        <p:nvSpPr>
          <p:cNvPr id="1176622" name="Rectangle 46"/>
          <p:cNvSpPr>
            <a:spLocks noChangeArrowheads="1"/>
          </p:cNvSpPr>
          <p:nvPr/>
        </p:nvSpPr>
        <p:spPr bwMode="auto">
          <a:xfrm>
            <a:off x="7831138" y="3073400"/>
            <a:ext cx="1169987"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Training Event</a:t>
            </a:r>
            <a:endParaRPr lang="en-US" sz="1800" b="0"/>
          </a:p>
        </p:txBody>
      </p:sp>
      <p:sp>
        <p:nvSpPr>
          <p:cNvPr id="1176623" name="Rectangle 47"/>
          <p:cNvSpPr>
            <a:spLocks noChangeArrowheads="1"/>
          </p:cNvSpPr>
          <p:nvPr/>
        </p:nvSpPr>
        <p:spPr bwMode="auto">
          <a:xfrm>
            <a:off x="7831138" y="3279775"/>
            <a:ext cx="931862"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Mandatory </a:t>
            </a:r>
            <a:endParaRPr lang="en-US" sz="1800" b="0"/>
          </a:p>
        </p:txBody>
      </p:sp>
      <p:sp>
        <p:nvSpPr>
          <p:cNvPr id="1176624" name="Rectangle 48"/>
          <p:cNvSpPr>
            <a:spLocks noChangeArrowheads="1"/>
          </p:cNvSpPr>
          <p:nvPr/>
        </p:nvSpPr>
        <p:spPr bwMode="auto">
          <a:xfrm>
            <a:off x="8072438" y="3486150"/>
            <a:ext cx="598487" cy="198438"/>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Training</a:t>
            </a:r>
            <a:endParaRPr lang="en-US" sz="1800" b="0"/>
          </a:p>
        </p:txBody>
      </p:sp>
      <p:sp>
        <p:nvSpPr>
          <p:cNvPr id="1176625" name="Rectangle 49"/>
          <p:cNvSpPr>
            <a:spLocks noChangeArrowheads="1"/>
          </p:cNvSpPr>
          <p:nvPr/>
        </p:nvSpPr>
        <p:spPr bwMode="auto">
          <a:xfrm>
            <a:off x="7831138" y="3694113"/>
            <a:ext cx="912812"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 Support to </a:t>
            </a:r>
            <a:endParaRPr lang="en-US" sz="1800" b="0"/>
          </a:p>
        </p:txBody>
      </p:sp>
      <p:sp>
        <p:nvSpPr>
          <p:cNvPr id="1176626" name="Rectangle 50"/>
          <p:cNvSpPr>
            <a:spLocks noChangeArrowheads="1"/>
          </p:cNvSpPr>
          <p:nvPr/>
        </p:nvSpPr>
        <p:spPr bwMode="auto">
          <a:xfrm>
            <a:off x="8072438" y="3900488"/>
            <a:ext cx="679450" cy="198437"/>
          </a:xfrm>
          <a:prstGeom prst="rect">
            <a:avLst/>
          </a:prstGeom>
          <a:noFill/>
          <a:ln w="9525">
            <a:noFill/>
            <a:miter lim="800000"/>
            <a:headEnd/>
            <a:tailEnd/>
          </a:ln>
        </p:spPr>
        <p:txBody>
          <a:bodyPr wrap="none" lIns="0" tIns="0" rIns="0" bIns="0">
            <a:spAutoFit/>
          </a:bodyPr>
          <a:lstStyle/>
          <a:p>
            <a:pPr algn="l">
              <a:buClrTx/>
            </a:pPr>
            <a:r>
              <a:rPr lang="en-US" sz="1300" b="0">
                <a:solidFill>
                  <a:srgbClr val="000000"/>
                </a:solidFill>
              </a:rPr>
              <a:t>Olympics</a:t>
            </a:r>
            <a:endParaRPr lang="en-US" sz="1800" b="0"/>
          </a:p>
        </p:txBody>
      </p:sp>
      <p:sp>
        <p:nvSpPr>
          <p:cNvPr id="1176627" name="Rectangle 51"/>
          <p:cNvSpPr>
            <a:spLocks noChangeArrowheads="1"/>
          </p:cNvSpPr>
          <p:nvPr/>
        </p:nvSpPr>
        <p:spPr bwMode="auto">
          <a:xfrm>
            <a:off x="68263" y="1379538"/>
            <a:ext cx="26987" cy="2724150"/>
          </a:xfrm>
          <a:prstGeom prst="rect">
            <a:avLst/>
          </a:prstGeom>
          <a:solidFill>
            <a:srgbClr val="000000"/>
          </a:solidFill>
          <a:ln w="9525">
            <a:noFill/>
            <a:miter lim="800000"/>
            <a:headEnd/>
            <a:tailEnd/>
          </a:ln>
        </p:spPr>
        <p:txBody>
          <a:bodyPr/>
          <a:lstStyle/>
          <a:p>
            <a:endParaRPr lang="en-US"/>
          </a:p>
        </p:txBody>
      </p:sp>
      <p:sp>
        <p:nvSpPr>
          <p:cNvPr id="1176628" name="Rectangle 52"/>
          <p:cNvSpPr>
            <a:spLocks noChangeArrowheads="1"/>
          </p:cNvSpPr>
          <p:nvPr/>
        </p:nvSpPr>
        <p:spPr bwMode="auto">
          <a:xfrm>
            <a:off x="1758950" y="1406525"/>
            <a:ext cx="26988" cy="2697163"/>
          </a:xfrm>
          <a:prstGeom prst="rect">
            <a:avLst/>
          </a:prstGeom>
          <a:solidFill>
            <a:srgbClr val="000000"/>
          </a:solidFill>
          <a:ln w="9525">
            <a:noFill/>
            <a:miter lim="800000"/>
            <a:headEnd/>
            <a:tailEnd/>
          </a:ln>
        </p:spPr>
        <p:txBody>
          <a:bodyPr/>
          <a:lstStyle/>
          <a:p>
            <a:endParaRPr lang="en-US"/>
          </a:p>
        </p:txBody>
      </p:sp>
      <p:sp>
        <p:nvSpPr>
          <p:cNvPr id="1176629" name="Rectangle 53"/>
          <p:cNvSpPr>
            <a:spLocks noChangeArrowheads="1"/>
          </p:cNvSpPr>
          <p:nvPr/>
        </p:nvSpPr>
        <p:spPr bwMode="auto">
          <a:xfrm>
            <a:off x="2976563" y="1406525"/>
            <a:ext cx="26987" cy="2697163"/>
          </a:xfrm>
          <a:prstGeom prst="rect">
            <a:avLst/>
          </a:prstGeom>
          <a:solidFill>
            <a:srgbClr val="000000"/>
          </a:solidFill>
          <a:ln w="9525">
            <a:noFill/>
            <a:miter lim="800000"/>
            <a:headEnd/>
            <a:tailEnd/>
          </a:ln>
        </p:spPr>
        <p:txBody>
          <a:bodyPr/>
          <a:lstStyle/>
          <a:p>
            <a:endParaRPr lang="en-US"/>
          </a:p>
        </p:txBody>
      </p:sp>
      <p:sp>
        <p:nvSpPr>
          <p:cNvPr id="1176630" name="Rectangle 54"/>
          <p:cNvSpPr>
            <a:spLocks noChangeArrowheads="1"/>
          </p:cNvSpPr>
          <p:nvPr/>
        </p:nvSpPr>
        <p:spPr bwMode="auto">
          <a:xfrm>
            <a:off x="4481513" y="1406525"/>
            <a:ext cx="26987" cy="2697163"/>
          </a:xfrm>
          <a:prstGeom prst="rect">
            <a:avLst/>
          </a:prstGeom>
          <a:solidFill>
            <a:srgbClr val="000000"/>
          </a:solidFill>
          <a:ln w="9525">
            <a:noFill/>
            <a:miter lim="800000"/>
            <a:headEnd/>
            <a:tailEnd/>
          </a:ln>
        </p:spPr>
        <p:txBody>
          <a:bodyPr/>
          <a:lstStyle/>
          <a:p>
            <a:endParaRPr lang="en-US"/>
          </a:p>
        </p:txBody>
      </p:sp>
      <p:sp>
        <p:nvSpPr>
          <p:cNvPr id="1176631" name="Rectangle 55"/>
          <p:cNvSpPr>
            <a:spLocks noChangeArrowheads="1"/>
          </p:cNvSpPr>
          <p:nvPr/>
        </p:nvSpPr>
        <p:spPr bwMode="auto">
          <a:xfrm>
            <a:off x="5964238" y="1406525"/>
            <a:ext cx="26987" cy="2697163"/>
          </a:xfrm>
          <a:prstGeom prst="rect">
            <a:avLst/>
          </a:prstGeom>
          <a:solidFill>
            <a:srgbClr val="000000"/>
          </a:solidFill>
          <a:ln w="9525">
            <a:noFill/>
            <a:miter lim="800000"/>
            <a:headEnd/>
            <a:tailEnd/>
          </a:ln>
        </p:spPr>
        <p:txBody>
          <a:bodyPr/>
          <a:lstStyle/>
          <a:p>
            <a:endParaRPr lang="en-US"/>
          </a:p>
        </p:txBody>
      </p:sp>
      <p:sp>
        <p:nvSpPr>
          <p:cNvPr id="1176632" name="Rectangle 56"/>
          <p:cNvSpPr>
            <a:spLocks noChangeArrowheads="1"/>
          </p:cNvSpPr>
          <p:nvPr/>
        </p:nvSpPr>
        <p:spPr bwMode="auto">
          <a:xfrm>
            <a:off x="7712075" y="1406525"/>
            <a:ext cx="26988" cy="2697163"/>
          </a:xfrm>
          <a:prstGeom prst="rect">
            <a:avLst/>
          </a:prstGeom>
          <a:solidFill>
            <a:srgbClr val="000000"/>
          </a:solidFill>
          <a:ln w="9525">
            <a:noFill/>
            <a:miter lim="800000"/>
            <a:headEnd/>
            <a:tailEnd/>
          </a:ln>
        </p:spPr>
        <p:txBody>
          <a:bodyPr/>
          <a:lstStyle/>
          <a:p>
            <a:endParaRPr lang="en-US"/>
          </a:p>
        </p:txBody>
      </p:sp>
      <p:sp>
        <p:nvSpPr>
          <p:cNvPr id="1176633" name="Rectangle 57"/>
          <p:cNvSpPr>
            <a:spLocks noChangeArrowheads="1"/>
          </p:cNvSpPr>
          <p:nvPr/>
        </p:nvSpPr>
        <p:spPr bwMode="auto">
          <a:xfrm>
            <a:off x="9093200" y="1406525"/>
            <a:ext cx="26988" cy="2697163"/>
          </a:xfrm>
          <a:prstGeom prst="rect">
            <a:avLst/>
          </a:prstGeom>
          <a:solidFill>
            <a:srgbClr val="000000"/>
          </a:solidFill>
          <a:ln w="9525">
            <a:noFill/>
            <a:miter lim="800000"/>
            <a:headEnd/>
            <a:tailEnd/>
          </a:ln>
        </p:spPr>
        <p:txBody>
          <a:bodyPr/>
          <a:lstStyle/>
          <a:p>
            <a:endParaRPr lang="en-US"/>
          </a:p>
        </p:txBody>
      </p:sp>
      <p:sp>
        <p:nvSpPr>
          <p:cNvPr id="1176634" name="Rectangle 58"/>
          <p:cNvSpPr>
            <a:spLocks noChangeArrowheads="1"/>
          </p:cNvSpPr>
          <p:nvPr/>
        </p:nvSpPr>
        <p:spPr bwMode="auto">
          <a:xfrm>
            <a:off x="95250" y="1379538"/>
            <a:ext cx="9024938" cy="26987"/>
          </a:xfrm>
          <a:prstGeom prst="rect">
            <a:avLst/>
          </a:prstGeom>
          <a:solidFill>
            <a:srgbClr val="000000"/>
          </a:solidFill>
          <a:ln w="9525">
            <a:noFill/>
            <a:miter lim="800000"/>
            <a:headEnd/>
            <a:tailEnd/>
          </a:ln>
        </p:spPr>
        <p:txBody>
          <a:bodyPr/>
          <a:lstStyle/>
          <a:p>
            <a:endParaRPr lang="en-US"/>
          </a:p>
        </p:txBody>
      </p:sp>
      <p:sp>
        <p:nvSpPr>
          <p:cNvPr id="1176635" name="Rectangle 59"/>
          <p:cNvSpPr>
            <a:spLocks noChangeArrowheads="1"/>
          </p:cNvSpPr>
          <p:nvPr/>
        </p:nvSpPr>
        <p:spPr bwMode="auto">
          <a:xfrm>
            <a:off x="95250" y="2182813"/>
            <a:ext cx="9024938" cy="26987"/>
          </a:xfrm>
          <a:prstGeom prst="rect">
            <a:avLst/>
          </a:prstGeom>
          <a:solidFill>
            <a:srgbClr val="000000"/>
          </a:solidFill>
          <a:ln w="9525">
            <a:noFill/>
            <a:miter lim="800000"/>
            <a:headEnd/>
            <a:tailEnd/>
          </a:ln>
        </p:spPr>
        <p:txBody>
          <a:bodyPr/>
          <a:lstStyle/>
          <a:p>
            <a:endParaRPr lang="en-US"/>
          </a:p>
        </p:txBody>
      </p:sp>
      <p:sp>
        <p:nvSpPr>
          <p:cNvPr id="1176636" name="Rectangle 60"/>
          <p:cNvSpPr>
            <a:spLocks noChangeArrowheads="1"/>
          </p:cNvSpPr>
          <p:nvPr/>
        </p:nvSpPr>
        <p:spPr bwMode="auto">
          <a:xfrm>
            <a:off x="95250" y="2844800"/>
            <a:ext cx="9024938" cy="26988"/>
          </a:xfrm>
          <a:prstGeom prst="rect">
            <a:avLst/>
          </a:prstGeom>
          <a:solidFill>
            <a:srgbClr val="000000"/>
          </a:solidFill>
          <a:ln w="9525">
            <a:noFill/>
            <a:miter lim="800000"/>
            <a:headEnd/>
            <a:tailEnd/>
          </a:ln>
        </p:spPr>
        <p:txBody>
          <a:bodyPr/>
          <a:lstStyle/>
          <a:p>
            <a:endParaRPr lang="en-US"/>
          </a:p>
        </p:txBody>
      </p:sp>
      <p:sp>
        <p:nvSpPr>
          <p:cNvPr id="1176637" name="Rectangle 61"/>
          <p:cNvSpPr>
            <a:spLocks noChangeArrowheads="1"/>
          </p:cNvSpPr>
          <p:nvPr/>
        </p:nvSpPr>
        <p:spPr bwMode="auto">
          <a:xfrm>
            <a:off x="95250" y="4076700"/>
            <a:ext cx="9024938" cy="26988"/>
          </a:xfrm>
          <a:prstGeom prst="rect">
            <a:avLst/>
          </a:prstGeom>
          <a:solidFill>
            <a:srgbClr val="000000"/>
          </a:solidFill>
          <a:ln w="9525">
            <a:noFill/>
            <a:miter lim="800000"/>
            <a:headEnd/>
            <a:tailEnd/>
          </a:ln>
        </p:spPr>
        <p:txBody>
          <a:bodyPr/>
          <a:lstStyle/>
          <a:p>
            <a:endParaRPr lang="en-US"/>
          </a:p>
        </p:txBody>
      </p:sp>
      <p:pic>
        <p:nvPicPr>
          <p:cNvPr id="1176638" name="Picture 62"/>
          <p:cNvPicPr>
            <a:picLocks noChangeAspect="1" noChangeArrowheads="1"/>
          </p:cNvPicPr>
          <p:nvPr/>
        </p:nvPicPr>
        <p:blipFill>
          <a:blip r:embed="rId4" cstate="print"/>
          <a:srcRect/>
          <a:stretch>
            <a:fillRect/>
          </a:stretch>
        </p:blipFill>
        <p:spPr bwMode="auto">
          <a:xfrm>
            <a:off x="7442200" y="6029325"/>
            <a:ext cx="1454150" cy="574675"/>
          </a:xfrm>
          <a:prstGeom prst="rect">
            <a:avLst/>
          </a:prstGeom>
          <a:noFill/>
          <a:ln w="28575">
            <a:solidFill>
              <a:srgbClr val="FFFF00"/>
            </a:solidFill>
            <a:miter lim="800000"/>
            <a:headEnd/>
            <a:tailEnd/>
          </a:ln>
          <a:effectLst/>
        </p:spPr>
      </p:pic>
      <p:sp>
        <p:nvSpPr>
          <p:cNvPr id="1176639" name="Text Box 63"/>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D2L1_p5</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How Activity Types are Defined</a:t>
            </a:r>
          </a:p>
        </p:txBody>
      </p:sp>
      <p:sp>
        <p:nvSpPr>
          <p:cNvPr id="1705987" name="Rectangle 3"/>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gn="l">
              <a:spcBef>
                <a:spcPct val="20000"/>
              </a:spcBef>
              <a:buClrTx/>
              <a:buFontTx/>
              <a:buChar char="•"/>
            </a:pPr>
            <a:r>
              <a:rPr lang="en-US" sz="2400" b="0"/>
              <a:t>The project and production related areas are familiar with the concepts of labor and equipment rates and often have std. rates for charging level of effort for like kind resources to work on an order, e.g. IFS</a:t>
            </a:r>
          </a:p>
          <a:p>
            <a:pPr marL="342900" indent="-342900" algn="l">
              <a:spcBef>
                <a:spcPct val="20000"/>
              </a:spcBef>
              <a:buClrTx/>
              <a:buFontTx/>
              <a:buChar char="•"/>
            </a:pPr>
            <a:r>
              <a:rPr lang="en-US" sz="2400" b="0"/>
              <a:t>IFS shop rates are reviewed and then grouped/expanded upon into like kind resources</a:t>
            </a:r>
          </a:p>
          <a:p>
            <a:pPr marL="342900" indent="-342900" algn="l">
              <a:spcBef>
                <a:spcPct val="20000"/>
              </a:spcBef>
              <a:buClrTx/>
              <a:buFontTx/>
              <a:buChar char="•"/>
            </a:pPr>
            <a:r>
              <a:rPr lang="en-US" sz="2400" b="0"/>
              <a:t>Equipment Activity Types are defined based on a review and grouping of equipment, e.g. Dump Truck 6T</a:t>
            </a:r>
          </a:p>
          <a:p>
            <a:pPr marL="342900" indent="-342900" algn="l">
              <a:spcBef>
                <a:spcPct val="20000"/>
              </a:spcBef>
              <a:buClrTx/>
              <a:buFontTx/>
              <a:buChar char="•"/>
            </a:pPr>
            <a:r>
              <a:rPr lang="en-US" sz="2400" b="0"/>
              <a:t>Vehicle Activity Types are defined based on GSA classification into groupings</a:t>
            </a:r>
          </a:p>
        </p:txBody>
      </p:sp>
      <p:sp>
        <p:nvSpPr>
          <p:cNvPr id="1705988"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D2L4_p7</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a:t>Activity Types </a:t>
            </a:r>
            <a:br>
              <a:rPr lang="en-US" sz="3600"/>
            </a:br>
            <a:r>
              <a:rPr lang="en-US" sz="3600"/>
              <a:t>Non-Labor Examples</a:t>
            </a:r>
          </a:p>
        </p:txBody>
      </p:sp>
      <p:pic>
        <p:nvPicPr>
          <p:cNvPr id="1708035" name="Picture 3"/>
          <p:cNvPicPr>
            <a:picLocks noChangeAspect="1" noChangeArrowheads="1"/>
          </p:cNvPicPr>
          <p:nvPr/>
        </p:nvPicPr>
        <p:blipFill>
          <a:blip r:embed="rId3" cstate="print"/>
          <a:srcRect/>
          <a:stretch>
            <a:fillRect/>
          </a:stretch>
        </p:blipFill>
        <p:spPr bwMode="auto">
          <a:xfrm>
            <a:off x="381000" y="1752600"/>
            <a:ext cx="8458200" cy="3016250"/>
          </a:xfrm>
          <a:prstGeom prst="rect">
            <a:avLst/>
          </a:prstGeom>
          <a:noFill/>
          <a:ln w="12700" algn="ctr">
            <a:noFill/>
            <a:miter lim="800000"/>
            <a:headEnd/>
            <a:tailEnd/>
          </a:ln>
          <a:effectLst/>
        </p:spPr>
      </p:pic>
      <p:sp>
        <p:nvSpPr>
          <p:cNvPr id="1708036"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D2L4_p8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2"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How Activity Types are Defined</a:t>
            </a:r>
          </a:p>
        </p:txBody>
      </p:sp>
      <p:sp>
        <p:nvSpPr>
          <p:cNvPr id="1710083" name="Rectangle 3"/>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gn="l">
              <a:spcBef>
                <a:spcPct val="20000"/>
              </a:spcBef>
              <a:buClrTx/>
              <a:buFontTx/>
              <a:buChar char="•"/>
            </a:pPr>
            <a:r>
              <a:rPr lang="en-US" sz="2400" b="0"/>
              <a:t>Current Labor definitions from OPM, DOL, NSPS are reviewed (e.g. GS, WG, NSPS)</a:t>
            </a:r>
          </a:p>
          <a:p>
            <a:pPr marL="342900" indent="-342900" algn="l">
              <a:spcBef>
                <a:spcPct val="20000"/>
              </a:spcBef>
              <a:buClrTx/>
              <a:buFontTx/>
              <a:buChar char="•"/>
            </a:pPr>
            <a:r>
              <a:rPr lang="en-US" sz="2400" b="0"/>
              <a:t>Labor series/categories, bands (e.g. 1 – 4 depending on labor classification), and type of work (e.g. regular versus overtime) generate starting point for labor activity types</a:t>
            </a:r>
          </a:p>
          <a:p>
            <a:pPr marL="342900" indent="-342900" algn="l">
              <a:spcBef>
                <a:spcPct val="20000"/>
              </a:spcBef>
              <a:buClrTx/>
            </a:pPr>
            <a:endParaRPr lang="en-US" sz="2400" b="0"/>
          </a:p>
        </p:txBody>
      </p:sp>
      <p:graphicFrame>
        <p:nvGraphicFramePr>
          <p:cNvPr id="1710084" name="Group 4"/>
          <p:cNvGraphicFramePr>
            <a:graphicFrameLocks noGrp="1"/>
          </p:cNvGraphicFramePr>
          <p:nvPr/>
        </p:nvGraphicFramePr>
        <p:xfrm>
          <a:off x="979488" y="4143375"/>
          <a:ext cx="7478712" cy="2028825"/>
        </p:xfrm>
        <a:graphic>
          <a:graphicData uri="http://schemas.openxmlformats.org/drawingml/2006/table">
            <a:tbl>
              <a:tblPr/>
              <a:tblGrid>
                <a:gridCol w="728662"/>
                <a:gridCol w="542925"/>
                <a:gridCol w="741363"/>
                <a:gridCol w="727075"/>
                <a:gridCol w="1520825"/>
                <a:gridCol w="2198687"/>
                <a:gridCol w="1019175"/>
              </a:tblGrid>
              <a:tr h="504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Controlling Area</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Activity Type</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Valid-From Date</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Valid To Date</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General Name</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Description</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Activity Unit</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Army</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10032</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10/1/2000</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12/31/9999</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 &amp; BUDGET GRP RG1</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Accounting And Budget Group RG1</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HR</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Army</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10033</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10/1/2000</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12/31/9999</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 &amp; BUDGET GRP RG2</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Accounting And Budget Group RG2</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HR</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Army</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10034</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10/1/2000</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12/31/9999</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 &amp; BUDGET GRP RG3</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Accounting And Budget Group RG3</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HR</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Army</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10035</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10/1/2000</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12/31/9999</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 &amp; BUDGET GRP RG4</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Accounting And Budget Group RG4</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HR</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Army</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10036</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10/1/2000</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12/31/9999</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 &amp; BUDGET GRP OT1</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Accounting And Budget Group OT1</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HR</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Army</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10037</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10/1/2000</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12/31/9999</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 &amp; BUDGET GRP OT2</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Accounting And Budget Group OT2</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HR</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Army</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10038</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10/1/2000</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12/31/9999</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 &amp; BUDGET GRP OT3</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Accounting And Budget Group OT3</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HR</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Army</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10039</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10/1/2000</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12/31/9999</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 &amp; BUDGET GRP OT4</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Accounting And Budget Group OT4</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cs typeface="Arial" charset="0"/>
                        </a:rPr>
                        <a:t>HR</a:t>
                      </a:r>
                      <a:endParaRPr kumimoji="0" lang="en-US" sz="1800" b="0" i="0" u="none" strike="noStrike" cap="none" normalizeH="0" baseline="0" smtClean="0">
                        <a:ln>
                          <a:noFill/>
                        </a:ln>
                        <a:solidFill>
                          <a:schemeClr val="tx1"/>
                        </a:solidFill>
                        <a:effectLst/>
                        <a:latin typeface="Arial" charset="0"/>
                      </a:endParaRPr>
                    </a:p>
                  </a:txBody>
                  <a:tcPr marL="92075" marR="92075" marT="0" marB="0" anchor="b" horzOverflow="overflow">
                    <a:lnL>
                      <a:noFill/>
                    </a:lnL>
                    <a:lnR cap="flat">
                      <a:noFill/>
                    </a:lnR>
                    <a:lnT>
                      <a:noFill/>
                    </a:lnT>
                    <a:lnB cap="flat">
                      <a:noFill/>
                    </a:lnB>
                    <a:lnTlToBr>
                      <a:noFill/>
                    </a:lnTlToBr>
                    <a:lnBlToTr>
                      <a:noFill/>
                    </a:lnBlToTr>
                    <a:noFill/>
                  </a:tcPr>
                </a:tc>
              </a:tr>
            </a:tbl>
          </a:graphicData>
        </a:graphic>
      </p:graphicFrame>
      <p:sp>
        <p:nvSpPr>
          <p:cNvPr id="1710161" name="Text Box 81"/>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D2L4_p9</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Text Box 2"/>
          <p:cNvSpPr txBox="1">
            <a:spLocks noChangeArrowheads="1"/>
          </p:cNvSpPr>
          <p:nvPr/>
        </p:nvSpPr>
        <p:spPr bwMode="auto">
          <a:xfrm>
            <a:off x="1209675" y="228600"/>
            <a:ext cx="6705600" cy="1098550"/>
          </a:xfrm>
          <a:prstGeom prst="rect">
            <a:avLst/>
          </a:prstGeom>
          <a:noFill/>
          <a:ln w="76200" cmpd="tri" algn="ctr">
            <a:noFill/>
            <a:miter lim="800000"/>
            <a:headEnd/>
            <a:tailEnd/>
          </a:ln>
          <a:effectLst/>
        </p:spPr>
        <p:txBody>
          <a:bodyPr lIns="92075" tIns="0" rIns="92075" bIns="0">
            <a:spAutoFit/>
          </a:bodyPr>
          <a:lstStyle/>
          <a:p>
            <a:r>
              <a:rPr lang="en-US" sz="3600">
                <a:cs typeface="Times New Roman" pitchFamily="18" charset="0"/>
              </a:rPr>
              <a:t>Faces to Spaces to </a:t>
            </a:r>
          </a:p>
          <a:p>
            <a:r>
              <a:rPr lang="en-US" sz="3600">
                <a:cs typeface="Times New Roman" pitchFamily="18" charset="0"/>
              </a:rPr>
              <a:t>Activity Types</a:t>
            </a:r>
          </a:p>
        </p:txBody>
      </p:sp>
      <p:sp>
        <p:nvSpPr>
          <p:cNvPr id="1712131" name="Rectangle 3"/>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gn="l">
              <a:spcBef>
                <a:spcPct val="20000"/>
              </a:spcBef>
              <a:buClrTx/>
              <a:buFontTx/>
              <a:buChar char="•"/>
            </a:pPr>
            <a:r>
              <a:rPr lang="en-US" sz="2400" b="0"/>
              <a:t>The Cost Center and Activity Type will be updated on the DCPS accounting information as the default Cost Center/Activity Type for an employee</a:t>
            </a:r>
          </a:p>
          <a:p>
            <a:pPr marL="342900" indent="-342900" algn="l">
              <a:spcBef>
                <a:spcPct val="20000"/>
              </a:spcBef>
              <a:buClrTx/>
              <a:buFontTx/>
              <a:buChar char="•"/>
            </a:pPr>
            <a:r>
              <a:rPr lang="en-US" sz="2400" b="0"/>
              <a:t>To determine the Activity Type for each person an exercise of mapping people (Faces) to cost centers (Spaces) occurred, and then an Activity Type is assigned</a:t>
            </a:r>
          </a:p>
          <a:p>
            <a:pPr marL="342900" indent="-342900" algn="l">
              <a:spcBef>
                <a:spcPct val="20000"/>
              </a:spcBef>
              <a:buClrTx/>
              <a:buFontTx/>
              <a:buChar char="•"/>
            </a:pPr>
            <a:r>
              <a:rPr lang="en-US" sz="2400" b="0"/>
              <a:t>The Activity Type is associated with the ATAAPS entry for time tracking or via the work order confirmation process (confirmations associate labor and non-labor activity types to the work order supported</a:t>
            </a:r>
          </a:p>
          <a:p>
            <a:pPr marL="342900" indent="-342900" algn="l">
              <a:spcBef>
                <a:spcPct val="20000"/>
              </a:spcBef>
              <a:buClrTx/>
            </a:pPr>
            <a:endParaRPr lang="en-US" sz="2400" b="0"/>
          </a:p>
        </p:txBody>
      </p:sp>
      <p:sp>
        <p:nvSpPr>
          <p:cNvPr id="1712132"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D2L4_p10</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4: Wrap-Up</a:t>
            </a:r>
          </a:p>
        </p:txBody>
      </p:sp>
      <p:sp>
        <p:nvSpPr>
          <p:cNvPr id="1714179"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400">
                <a:cs typeface="Times New Roman" pitchFamily="18" charset="0"/>
              </a:rPr>
              <a:t>An </a:t>
            </a:r>
            <a:r>
              <a:rPr lang="en-US" sz="2400" b="1" u="sng">
                <a:cs typeface="Times New Roman" pitchFamily="18" charset="0"/>
              </a:rPr>
              <a:t>Activity Type</a:t>
            </a:r>
            <a:r>
              <a:rPr lang="en-US" sz="2400">
                <a:cs typeface="Times New Roman" pitchFamily="18" charset="0"/>
              </a:rPr>
              <a:t> is a cost object that represents a group of resources within a Cost Center. These resource groups have capacity and a unit of measure such as: labor hours, machine hours, square footage, etc. Activity Types are consumed and utilized to the produce the products and services of the organization.</a:t>
            </a:r>
          </a:p>
          <a:p>
            <a:r>
              <a:rPr lang="en-US" sz="2400"/>
              <a:t>There are several guiding principles for the definition of an Activity Type which should be considered</a:t>
            </a:r>
          </a:p>
          <a:p>
            <a:r>
              <a:rPr lang="en-US" sz="2400"/>
              <a:t>The Activity Type is the cost object which supports capacity management</a:t>
            </a:r>
          </a:p>
          <a:p>
            <a:r>
              <a:rPr lang="en-US" sz="2400"/>
              <a:t>Each person will be assigned their default activity type based on NSPS, WG, GS, cost center assigned, etc.</a:t>
            </a:r>
          </a:p>
          <a:p>
            <a:pPr lvl="1">
              <a:buFontTx/>
              <a:buNone/>
            </a:pPr>
            <a:endParaRPr lang="en-US" sz="2000" i="1"/>
          </a:p>
        </p:txBody>
      </p:sp>
      <p:sp>
        <p:nvSpPr>
          <p:cNvPr id="1714180"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D2L4_p11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6" name="Text Box 2"/>
          <p:cNvSpPr txBox="1">
            <a:spLocks noChangeArrowheads="1"/>
          </p:cNvSpPr>
          <p:nvPr/>
        </p:nvSpPr>
        <p:spPr bwMode="auto">
          <a:xfrm>
            <a:off x="1209675" y="228600"/>
            <a:ext cx="6705600" cy="609600"/>
          </a:xfrm>
          <a:prstGeom prst="rect">
            <a:avLst/>
          </a:prstGeom>
          <a:noFill/>
          <a:ln w="76200" cmpd="tri" algn="ctr">
            <a:noFill/>
            <a:miter lim="800000"/>
            <a:headEnd/>
            <a:tailEnd/>
          </a:ln>
          <a:effectLst/>
        </p:spPr>
        <p:txBody>
          <a:bodyPr lIns="92075" tIns="0" rIns="92075" bIns="0">
            <a:spAutoFit/>
          </a:bodyPr>
          <a:lstStyle/>
          <a:p>
            <a:r>
              <a:rPr lang="en-US" sz="4000">
                <a:cs typeface="Times New Roman" pitchFamily="18" charset="0"/>
              </a:rPr>
              <a:t>Question:</a:t>
            </a:r>
          </a:p>
        </p:txBody>
      </p:sp>
      <p:graphicFrame>
        <p:nvGraphicFramePr>
          <p:cNvPr id="1716227" name="Group 3"/>
          <p:cNvGraphicFramePr>
            <a:graphicFrameLocks noGrp="1"/>
          </p:cNvGraphicFramePr>
          <p:nvPr/>
        </p:nvGraphicFramePr>
        <p:xfrm>
          <a:off x="4114800" y="2133600"/>
          <a:ext cx="4800600" cy="4405313"/>
        </p:xfrm>
        <a:graphic>
          <a:graphicData uri="http://schemas.openxmlformats.org/drawingml/2006/table">
            <a:tbl>
              <a:tblPr/>
              <a:tblGrid>
                <a:gridCol w="1604963"/>
                <a:gridCol w="3195637"/>
              </a:tblGrid>
              <a:tr h="1276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#1: Interchangeability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20000"/>
                        </a:spcBef>
                        <a:spcAft>
                          <a:spcPct val="10000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Arial" charset="0"/>
                          <a:cs typeface="Times New Roman" pitchFamily="18" charset="0"/>
                        </a:rPr>
                        <a:t>Meets the interchangeability criterion which requires that the attributes of two or more resources be such that they can be substituted for each other without impacting the cost and ability to produce the output </a:t>
                      </a:r>
                      <a:endParaRPr kumimoji="0" lang="en-US" sz="12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#2: Similar</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Arial" charset="0"/>
                          <a:cs typeface="Times New Roman" pitchFamily="18" charset="0"/>
                        </a:rPr>
                        <a:t>be of a similar technology</a:t>
                      </a:r>
                      <a:endParaRPr kumimoji="0" lang="en-US" sz="12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#3: Responsibility</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Arial" charset="0"/>
                          <a:cs typeface="Times New Roman" pitchFamily="18" charset="0"/>
                        </a:rPr>
                        <a:t>the responsibility of one manager or team</a:t>
                      </a:r>
                      <a:endParaRPr kumimoji="0" lang="en-US" sz="12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#4: Homogeneous</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Arial" charset="0"/>
                          <a:cs typeface="Times New Roman" pitchFamily="18" charset="0"/>
                        </a:rPr>
                        <a:t>their costs must conform with the homogeneity principle, e.g. be similar in the resources they consume</a:t>
                      </a:r>
                      <a:endParaRPr kumimoji="0" lang="en-US" sz="12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#5:Planable</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Arial" charset="0"/>
                          <a:cs typeface="Times New Roman" pitchFamily="18" charset="0"/>
                        </a:rPr>
                        <a:t>outputs and related costs are able to be planned</a:t>
                      </a:r>
                      <a:endParaRPr kumimoji="0" lang="en-US" sz="12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#6: Captured</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Arial" charset="0"/>
                          <a:cs typeface="Times New Roman" pitchFamily="18" charset="0"/>
                        </a:rPr>
                        <a:t>actual information (quantities and costs) can be collected or imputed</a:t>
                      </a:r>
                      <a:endParaRPr kumimoji="0" lang="en-US" sz="12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#7:Co-located</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Arial" charset="0"/>
                          <a:cs typeface="Times New Roman" pitchFamily="18" charset="0"/>
                        </a:rPr>
                        <a:t>they must not be geographically dispersed</a:t>
                      </a:r>
                      <a:endParaRPr kumimoji="0" lang="en-US" sz="12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16253" name="Text Box 29"/>
          <p:cNvSpPr txBox="1">
            <a:spLocks noChangeArrowheads="1"/>
          </p:cNvSpPr>
          <p:nvPr/>
        </p:nvSpPr>
        <p:spPr bwMode="auto">
          <a:xfrm>
            <a:off x="228600" y="1219200"/>
            <a:ext cx="4953000" cy="730250"/>
          </a:xfrm>
          <a:prstGeom prst="rect">
            <a:avLst/>
          </a:prstGeom>
          <a:noFill/>
          <a:ln w="12700" algn="ctr">
            <a:noFill/>
            <a:miter lim="800000"/>
            <a:headEnd/>
            <a:tailEnd/>
          </a:ln>
          <a:effectLst/>
        </p:spPr>
        <p:txBody>
          <a:bodyPr lIns="92075" tIns="0" rIns="92075" bIns="0">
            <a:spAutoFit/>
          </a:bodyPr>
          <a:lstStyle/>
          <a:p>
            <a:pPr algn="l"/>
            <a:r>
              <a:rPr lang="en-US" sz="2400"/>
              <a:t>Resources within Activity Types </a:t>
            </a:r>
          </a:p>
          <a:p>
            <a:pPr algn="l"/>
            <a:r>
              <a:rPr lang="en-US" sz="2400"/>
              <a:t>(Check All that Apply) are:</a:t>
            </a:r>
          </a:p>
        </p:txBody>
      </p:sp>
      <p:sp>
        <p:nvSpPr>
          <p:cNvPr id="1716254" name="Text Box 30"/>
          <p:cNvSpPr txBox="1">
            <a:spLocks noChangeArrowheads="1"/>
          </p:cNvSpPr>
          <p:nvPr/>
        </p:nvSpPr>
        <p:spPr bwMode="auto">
          <a:xfrm>
            <a:off x="228600" y="2057400"/>
            <a:ext cx="3733800" cy="4746625"/>
          </a:xfrm>
          <a:prstGeom prst="rect">
            <a:avLst/>
          </a:prstGeom>
          <a:noFill/>
          <a:ln w="12700" algn="ctr">
            <a:noFill/>
            <a:miter lim="800000"/>
            <a:headEnd/>
            <a:tailEnd/>
          </a:ln>
          <a:effectLst/>
        </p:spPr>
        <p:txBody>
          <a:bodyPr lIns="92075" tIns="0" rIns="92075" bIns="0">
            <a:spAutoFit/>
          </a:bodyPr>
          <a:lstStyle/>
          <a:p>
            <a:pPr marL="236538" indent="-236538" algn="l">
              <a:buFontTx/>
              <a:buChar char="o"/>
            </a:pPr>
            <a:r>
              <a:rPr lang="en-US" sz="2400" b="0"/>
              <a:t>similar technology</a:t>
            </a:r>
          </a:p>
          <a:p>
            <a:pPr marL="236538" indent="-236538" algn="l">
              <a:buFontTx/>
              <a:buChar char="o"/>
            </a:pPr>
            <a:r>
              <a:rPr lang="en-US" sz="2400" b="0"/>
              <a:t>homogeneous</a:t>
            </a:r>
          </a:p>
          <a:p>
            <a:pPr marL="236538" indent="-236538" algn="l">
              <a:buFontTx/>
              <a:buChar char="o"/>
            </a:pPr>
            <a:r>
              <a:rPr lang="en-US" sz="2400" b="0"/>
              <a:t>able to be planned for $s and qtys</a:t>
            </a:r>
          </a:p>
          <a:p>
            <a:pPr marL="236538" indent="-236538" algn="l">
              <a:buFontTx/>
              <a:buChar char="o"/>
            </a:pPr>
            <a:r>
              <a:rPr lang="en-US" sz="2400" b="0"/>
              <a:t>interchangeable</a:t>
            </a:r>
          </a:p>
          <a:p>
            <a:pPr marL="236538" indent="-236538" algn="l">
              <a:buFontTx/>
              <a:buChar char="o"/>
            </a:pPr>
            <a:r>
              <a:rPr lang="en-US" sz="2400" b="0"/>
              <a:t>tracked in actual or imputed</a:t>
            </a:r>
          </a:p>
          <a:p>
            <a:pPr marL="236538" indent="-236538" algn="l">
              <a:buFontTx/>
              <a:buChar char="o"/>
            </a:pPr>
            <a:r>
              <a:rPr lang="en-US" sz="2400" b="0"/>
              <a:t>the responsibility of one manager/team</a:t>
            </a:r>
          </a:p>
          <a:p>
            <a:pPr marL="236538" indent="-236538" algn="l">
              <a:buFontTx/>
              <a:buChar char="o"/>
            </a:pPr>
            <a:r>
              <a:rPr lang="en-US" sz="2400" b="0"/>
              <a:t>what provide the capacity for “work” to be performed</a:t>
            </a:r>
          </a:p>
          <a:p>
            <a:pPr marL="236538" indent="-236538" algn="l">
              <a:buFontTx/>
              <a:buChar char="o"/>
            </a:pPr>
            <a:endParaRPr lang="en-US" sz="2400" b="0"/>
          </a:p>
        </p:txBody>
      </p:sp>
      <p:sp>
        <p:nvSpPr>
          <p:cNvPr id="1716255" name="Text Box 31"/>
          <p:cNvSpPr txBox="1">
            <a:spLocks noChangeArrowheads="1"/>
          </p:cNvSpPr>
          <p:nvPr/>
        </p:nvSpPr>
        <p:spPr bwMode="auto">
          <a:xfrm>
            <a:off x="204788" y="2073275"/>
            <a:ext cx="404812" cy="365125"/>
          </a:xfrm>
          <a:prstGeom prst="rect">
            <a:avLst/>
          </a:prstGeom>
          <a:noFill/>
          <a:ln w="12700" algn="ctr">
            <a:noFill/>
            <a:miter lim="800000"/>
            <a:headEnd/>
            <a:tailEnd/>
          </a:ln>
          <a:effectLst/>
        </p:spPr>
        <p:txBody>
          <a:bodyPr lIns="92075" tIns="0" rIns="92075" bIns="0">
            <a:spAutoFit/>
          </a:bodyPr>
          <a:lstStyle/>
          <a:p>
            <a:r>
              <a:rPr lang="en-US" sz="2400">
                <a:sym typeface="Wingdings" pitchFamily="2" charset="2"/>
              </a:rPr>
              <a:t></a:t>
            </a:r>
          </a:p>
        </p:txBody>
      </p:sp>
      <p:sp>
        <p:nvSpPr>
          <p:cNvPr id="1716256" name="Text Box 32"/>
          <p:cNvSpPr txBox="1">
            <a:spLocks noChangeArrowheads="1"/>
          </p:cNvSpPr>
          <p:nvPr/>
        </p:nvSpPr>
        <p:spPr bwMode="auto">
          <a:xfrm>
            <a:off x="228600" y="2454275"/>
            <a:ext cx="404813" cy="365125"/>
          </a:xfrm>
          <a:prstGeom prst="rect">
            <a:avLst/>
          </a:prstGeom>
          <a:noFill/>
          <a:ln w="12700" algn="ctr">
            <a:noFill/>
            <a:miter lim="800000"/>
            <a:headEnd/>
            <a:tailEnd/>
          </a:ln>
          <a:effectLst/>
        </p:spPr>
        <p:txBody>
          <a:bodyPr lIns="92075" tIns="0" rIns="92075" bIns="0">
            <a:spAutoFit/>
          </a:bodyPr>
          <a:lstStyle/>
          <a:p>
            <a:r>
              <a:rPr lang="en-US" sz="2400">
                <a:sym typeface="Wingdings" pitchFamily="2" charset="2"/>
              </a:rPr>
              <a:t></a:t>
            </a:r>
          </a:p>
        </p:txBody>
      </p:sp>
      <p:sp>
        <p:nvSpPr>
          <p:cNvPr id="1716257" name="Text Box 33"/>
          <p:cNvSpPr txBox="1">
            <a:spLocks noChangeArrowheads="1"/>
          </p:cNvSpPr>
          <p:nvPr/>
        </p:nvSpPr>
        <p:spPr bwMode="auto">
          <a:xfrm>
            <a:off x="228600" y="2759075"/>
            <a:ext cx="404813" cy="365125"/>
          </a:xfrm>
          <a:prstGeom prst="rect">
            <a:avLst/>
          </a:prstGeom>
          <a:noFill/>
          <a:ln w="12700" algn="ctr">
            <a:noFill/>
            <a:miter lim="800000"/>
            <a:headEnd/>
            <a:tailEnd/>
          </a:ln>
          <a:effectLst/>
        </p:spPr>
        <p:txBody>
          <a:bodyPr lIns="92075" tIns="0" rIns="92075" bIns="0">
            <a:spAutoFit/>
          </a:bodyPr>
          <a:lstStyle/>
          <a:p>
            <a:r>
              <a:rPr lang="en-US" sz="2400">
                <a:sym typeface="Wingdings" pitchFamily="2" charset="2"/>
              </a:rPr>
              <a:t></a:t>
            </a:r>
          </a:p>
        </p:txBody>
      </p:sp>
      <p:sp>
        <p:nvSpPr>
          <p:cNvPr id="1716258" name="Text Box 34"/>
          <p:cNvSpPr txBox="1">
            <a:spLocks noChangeArrowheads="1"/>
          </p:cNvSpPr>
          <p:nvPr/>
        </p:nvSpPr>
        <p:spPr bwMode="auto">
          <a:xfrm>
            <a:off x="228600" y="3521075"/>
            <a:ext cx="404813" cy="365125"/>
          </a:xfrm>
          <a:prstGeom prst="rect">
            <a:avLst/>
          </a:prstGeom>
          <a:noFill/>
          <a:ln w="12700" algn="ctr">
            <a:noFill/>
            <a:miter lim="800000"/>
            <a:headEnd/>
            <a:tailEnd/>
          </a:ln>
          <a:effectLst/>
        </p:spPr>
        <p:txBody>
          <a:bodyPr lIns="92075" tIns="0" rIns="92075" bIns="0">
            <a:spAutoFit/>
          </a:bodyPr>
          <a:lstStyle/>
          <a:p>
            <a:r>
              <a:rPr lang="en-US" sz="2400">
                <a:sym typeface="Wingdings" pitchFamily="2" charset="2"/>
              </a:rPr>
              <a:t></a:t>
            </a:r>
          </a:p>
        </p:txBody>
      </p:sp>
      <p:sp>
        <p:nvSpPr>
          <p:cNvPr id="1716259" name="Text Box 35"/>
          <p:cNvSpPr txBox="1">
            <a:spLocks noChangeArrowheads="1"/>
          </p:cNvSpPr>
          <p:nvPr/>
        </p:nvSpPr>
        <p:spPr bwMode="auto">
          <a:xfrm>
            <a:off x="228600" y="3902075"/>
            <a:ext cx="404813" cy="365125"/>
          </a:xfrm>
          <a:prstGeom prst="rect">
            <a:avLst/>
          </a:prstGeom>
          <a:noFill/>
          <a:ln w="12700" algn="ctr">
            <a:noFill/>
            <a:miter lim="800000"/>
            <a:headEnd/>
            <a:tailEnd/>
          </a:ln>
          <a:effectLst/>
        </p:spPr>
        <p:txBody>
          <a:bodyPr lIns="92075" tIns="0" rIns="92075" bIns="0">
            <a:spAutoFit/>
          </a:bodyPr>
          <a:lstStyle/>
          <a:p>
            <a:r>
              <a:rPr lang="en-US" sz="2400">
                <a:sym typeface="Wingdings" pitchFamily="2" charset="2"/>
              </a:rPr>
              <a:t></a:t>
            </a:r>
          </a:p>
        </p:txBody>
      </p:sp>
      <p:sp>
        <p:nvSpPr>
          <p:cNvPr id="1716260" name="Text Box 36"/>
          <p:cNvSpPr txBox="1">
            <a:spLocks noChangeArrowheads="1"/>
          </p:cNvSpPr>
          <p:nvPr/>
        </p:nvSpPr>
        <p:spPr bwMode="auto">
          <a:xfrm>
            <a:off x="228600" y="4648200"/>
            <a:ext cx="404813" cy="365125"/>
          </a:xfrm>
          <a:prstGeom prst="rect">
            <a:avLst/>
          </a:prstGeom>
          <a:noFill/>
          <a:ln w="12700" algn="ctr">
            <a:noFill/>
            <a:miter lim="800000"/>
            <a:headEnd/>
            <a:tailEnd/>
          </a:ln>
          <a:effectLst/>
        </p:spPr>
        <p:txBody>
          <a:bodyPr lIns="92075" tIns="0" rIns="92075" bIns="0">
            <a:spAutoFit/>
          </a:bodyPr>
          <a:lstStyle/>
          <a:p>
            <a:r>
              <a:rPr lang="en-US" sz="2400">
                <a:sym typeface="Wingdings" pitchFamily="2" charset="2"/>
              </a:rPr>
              <a:t></a:t>
            </a:r>
          </a:p>
        </p:txBody>
      </p:sp>
      <p:sp>
        <p:nvSpPr>
          <p:cNvPr id="1716261" name="Text Box 37"/>
          <p:cNvSpPr txBox="1">
            <a:spLocks noChangeArrowheads="1"/>
          </p:cNvSpPr>
          <p:nvPr/>
        </p:nvSpPr>
        <p:spPr bwMode="auto">
          <a:xfrm>
            <a:off x="228600" y="5349875"/>
            <a:ext cx="404813" cy="365125"/>
          </a:xfrm>
          <a:prstGeom prst="rect">
            <a:avLst/>
          </a:prstGeom>
          <a:noFill/>
          <a:ln w="12700" algn="ctr">
            <a:noFill/>
            <a:miter lim="800000"/>
            <a:headEnd/>
            <a:tailEnd/>
          </a:ln>
          <a:effectLst/>
        </p:spPr>
        <p:txBody>
          <a:bodyPr lIns="92075" tIns="0" rIns="92075" bIns="0">
            <a:spAutoFit/>
          </a:bodyPr>
          <a:lstStyle/>
          <a:p>
            <a:r>
              <a:rPr lang="en-US" sz="2400">
                <a:sym typeface="Wingdings" pitchFamily="2" charset="2"/>
              </a:rPr>
              <a:t></a:t>
            </a:r>
          </a:p>
        </p:txBody>
      </p:sp>
      <p:sp>
        <p:nvSpPr>
          <p:cNvPr id="1716262" name="Text Box 38"/>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D2L4_p12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16255"/>
                                        </p:tgtEl>
                                        <p:attrNameLst>
                                          <p:attrName>style.visibility</p:attrName>
                                        </p:attrNameLst>
                                      </p:cBhvr>
                                      <p:to>
                                        <p:strVal val="visible"/>
                                      </p:to>
                                    </p:set>
                                    <p:animEffect transition="in" filter="wheel(4)">
                                      <p:cBhvr>
                                        <p:cTn id="7" dur="500"/>
                                        <p:tgtEl>
                                          <p:spTgt spid="171625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716256"/>
                                        </p:tgtEl>
                                        <p:attrNameLst>
                                          <p:attrName>style.visibility</p:attrName>
                                        </p:attrNameLst>
                                      </p:cBhvr>
                                      <p:to>
                                        <p:strVal val="visible"/>
                                      </p:to>
                                    </p:set>
                                    <p:animEffect transition="in" filter="wheel(4)">
                                      <p:cBhvr>
                                        <p:cTn id="12" dur="500"/>
                                        <p:tgtEl>
                                          <p:spTgt spid="171625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716257"/>
                                        </p:tgtEl>
                                        <p:attrNameLst>
                                          <p:attrName>style.visibility</p:attrName>
                                        </p:attrNameLst>
                                      </p:cBhvr>
                                      <p:to>
                                        <p:strVal val="visible"/>
                                      </p:to>
                                    </p:set>
                                    <p:animEffect transition="in" filter="wheel(4)">
                                      <p:cBhvr>
                                        <p:cTn id="17" dur="500"/>
                                        <p:tgtEl>
                                          <p:spTgt spid="171625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716258"/>
                                        </p:tgtEl>
                                        <p:attrNameLst>
                                          <p:attrName>style.visibility</p:attrName>
                                        </p:attrNameLst>
                                      </p:cBhvr>
                                      <p:to>
                                        <p:strVal val="visible"/>
                                      </p:to>
                                    </p:set>
                                    <p:animEffect transition="in" filter="wheel(4)">
                                      <p:cBhvr>
                                        <p:cTn id="22" dur="500"/>
                                        <p:tgtEl>
                                          <p:spTgt spid="171625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716259"/>
                                        </p:tgtEl>
                                        <p:attrNameLst>
                                          <p:attrName>style.visibility</p:attrName>
                                        </p:attrNameLst>
                                      </p:cBhvr>
                                      <p:to>
                                        <p:strVal val="visible"/>
                                      </p:to>
                                    </p:set>
                                    <p:animEffect transition="in" filter="wheel(4)">
                                      <p:cBhvr>
                                        <p:cTn id="27" dur="500"/>
                                        <p:tgtEl>
                                          <p:spTgt spid="171625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716260"/>
                                        </p:tgtEl>
                                        <p:attrNameLst>
                                          <p:attrName>style.visibility</p:attrName>
                                        </p:attrNameLst>
                                      </p:cBhvr>
                                      <p:to>
                                        <p:strVal val="visible"/>
                                      </p:to>
                                    </p:set>
                                    <p:animEffect transition="in" filter="wheel(4)">
                                      <p:cBhvr>
                                        <p:cTn id="32" dur="500"/>
                                        <p:tgtEl>
                                          <p:spTgt spid="171626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716261"/>
                                        </p:tgtEl>
                                        <p:attrNameLst>
                                          <p:attrName>style.visibility</p:attrName>
                                        </p:attrNameLst>
                                      </p:cBhvr>
                                      <p:to>
                                        <p:strVal val="visible"/>
                                      </p:to>
                                    </p:set>
                                    <p:animEffect transition="in" filter="wheel(4)">
                                      <p:cBhvr>
                                        <p:cTn id="37" dur="500"/>
                                        <p:tgtEl>
                                          <p:spTgt spid="171626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716227"/>
                                        </p:tgtEl>
                                        <p:attrNameLst>
                                          <p:attrName>style.visibility</p:attrName>
                                        </p:attrNameLst>
                                      </p:cBhvr>
                                      <p:to>
                                        <p:strVal val="visible"/>
                                      </p:to>
                                    </p:set>
                                    <p:anim calcmode="lin" valueType="num">
                                      <p:cBhvr additive="base">
                                        <p:cTn id="42" dur="1000" fill="hold"/>
                                        <p:tgtEl>
                                          <p:spTgt spid="1716227"/>
                                        </p:tgtEl>
                                        <p:attrNameLst>
                                          <p:attrName>ppt_x</p:attrName>
                                        </p:attrNameLst>
                                      </p:cBhvr>
                                      <p:tavLst>
                                        <p:tav tm="0">
                                          <p:val>
                                            <p:strVal val="1+#ppt_w/2"/>
                                          </p:val>
                                        </p:tav>
                                        <p:tav tm="100000">
                                          <p:val>
                                            <p:strVal val="#ppt_x"/>
                                          </p:val>
                                        </p:tav>
                                      </p:tavLst>
                                    </p:anim>
                                    <p:anim calcmode="lin" valueType="num">
                                      <p:cBhvr additive="base">
                                        <p:cTn id="43" dur="1000" fill="hold"/>
                                        <p:tgtEl>
                                          <p:spTgt spid="1716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6255" grpId="0"/>
      <p:bldP spid="1716256" grpId="0"/>
      <p:bldP spid="1716257" grpId="0"/>
      <p:bldP spid="1716258" grpId="0"/>
      <p:bldP spid="1716259" grpId="0"/>
      <p:bldP spid="1716260" grpId="0"/>
      <p:bldP spid="171626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5: Cost Elements</a:t>
            </a:r>
          </a:p>
        </p:txBody>
      </p:sp>
      <p:sp>
        <p:nvSpPr>
          <p:cNvPr id="1718275"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what the Cost Element cost object represents, key definition criteria (guiding principles), uses, and how defined for the Cost Model</a:t>
            </a:r>
          </a:p>
        </p:txBody>
      </p:sp>
      <p:sp>
        <p:nvSpPr>
          <p:cNvPr id="1718276"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D2L5_p1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22" name="Text Box 2"/>
          <p:cNvSpPr txBox="1">
            <a:spLocks noChangeArrowheads="1"/>
          </p:cNvSpPr>
          <p:nvPr/>
        </p:nvSpPr>
        <p:spPr bwMode="auto">
          <a:xfrm>
            <a:off x="1219200"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Cost Element Definition</a:t>
            </a:r>
          </a:p>
        </p:txBody>
      </p:sp>
      <p:graphicFrame>
        <p:nvGraphicFramePr>
          <p:cNvPr id="1720323" name="Group 3"/>
          <p:cNvGraphicFramePr>
            <a:graphicFrameLocks noGrp="1"/>
          </p:cNvGraphicFramePr>
          <p:nvPr/>
        </p:nvGraphicFramePr>
        <p:xfrm>
          <a:off x="723900" y="1504950"/>
          <a:ext cx="7677150" cy="1282700"/>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Cost Element Definition:</a:t>
                      </a:r>
                      <a:endParaRPr kumimoji="0" lang="en-US" sz="24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A Cost Element is the lowest level component for classifying costs and revenues (as negative costs) of a resource and indicates the category/type associated with a posting (e.g. allocation type, revenue, expense)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720331" name="Rectangle 11"/>
          <p:cNvSpPr>
            <a:spLocks noChangeArrowheads="1"/>
          </p:cNvSpPr>
          <p:nvPr/>
        </p:nvSpPr>
        <p:spPr bwMode="blackWhite">
          <a:xfrm>
            <a:off x="714375" y="2787650"/>
            <a:ext cx="7700963" cy="336550"/>
          </a:xfrm>
          <a:prstGeom prst="rect">
            <a:avLst/>
          </a:prstGeom>
          <a:noFill/>
          <a:ln w="12700" algn="ctr">
            <a:noFill/>
            <a:miter lim="800000"/>
            <a:headEnd/>
            <a:tailEnd/>
          </a:ln>
          <a:effectLst/>
        </p:spPr>
        <p:txBody>
          <a:bodyPr lIns="92075" tIns="46038" rIns="92075" bIns="46038" anchor="ctr">
            <a:spAutoFit/>
          </a:bodyPr>
          <a:lstStyle/>
          <a:p>
            <a:pPr marL="228600" indent="-228600" algn="l">
              <a:buClrTx/>
              <a:buFontTx/>
              <a:buChar char="•"/>
            </a:pPr>
            <a:endParaRPr lang="en-US" sz="1600" b="0"/>
          </a:p>
        </p:txBody>
      </p:sp>
      <p:sp>
        <p:nvSpPr>
          <p:cNvPr id="1720332" name="Rectangle 12"/>
          <p:cNvSpPr>
            <a:spLocks noChangeArrowheads="1"/>
          </p:cNvSpPr>
          <p:nvPr/>
        </p:nvSpPr>
        <p:spPr bwMode="blackWhite">
          <a:xfrm>
            <a:off x="685800" y="3014663"/>
            <a:ext cx="7700963" cy="2014537"/>
          </a:xfrm>
          <a:prstGeom prst="rect">
            <a:avLst/>
          </a:prstGeom>
          <a:noFill/>
          <a:ln w="12700" algn="ctr">
            <a:noFill/>
            <a:miter lim="800000"/>
            <a:headEnd/>
            <a:tailEnd/>
          </a:ln>
          <a:effectLst/>
        </p:spPr>
        <p:txBody>
          <a:bodyPr lIns="92075" tIns="46038" rIns="92075" bIns="46038" anchor="ctr">
            <a:spAutoFit/>
          </a:bodyPr>
          <a:lstStyle/>
          <a:p>
            <a:pPr marL="228600" indent="-228600" algn="l">
              <a:buClrTx/>
              <a:buFontTx/>
              <a:buChar char="•"/>
            </a:pPr>
            <a:r>
              <a:rPr lang="en-US" sz="1800" b="0">
                <a:cs typeface="Times New Roman" pitchFamily="18" charset="0"/>
              </a:rPr>
              <a:t>GFEBS replaces the concept of EORs with GL Accounts in Financials (FI), Commitment Items in Budgeting (FM) and Cost Elements in Cost Management (CO)</a:t>
            </a:r>
          </a:p>
          <a:p>
            <a:pPr marL="228600" indent="-228600" algn="l">
              <a:buClrTx/>
              <a:buFontTx/>
              <a:buChar char="•"/>
            </a:pPr>
            <a:r>
              <a:rPr lang="en-US" sz="1800" b="0">
                <a:cs typeface="Times New Roman" pitchFamily="18" charset="0"/>
              </a:rPr>
              <a:t>For every P&amp;L related GL Account there is a corresponding Cost Element; revenue accounts are reflected as negative cost elements</a:t>
            </a:r>
          </a:p>
          <a:p>
            <a:pPr marL="228600" indent="-228600" algn="l">
              <a:buClrTx/>
              <a:buFontTx/>
              <a:buChar char="•"/>
            </a:pPr>
            <a:endParaRPr lang="en-US" sz="1800" b="0">
              <a:cs typeface="Times New Roman" pitchFamily="18" charset="0"/>
            </a:endParaRPr>
          </a:p>
          <a:p>
            <a:pPr marL="228600" indent="-228600" algn="just">
              <a:buClrTx/>
            </a:pPr>
            <a:endParaRPr lang="en-US" sz="1800" b="0"/>
          </a:p>
        </p:txBody>
      </p:sp>
      <p:sp>
        <p:nvSpPr>
          <p:cNvPr id="1720333" name="Text Box 13"/>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D2L5_p2</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Text Box 2"/>
          <p:cNvSpPr txBox="1">
            <a:spLocks noChangeArrowheads="1"/>
          </p:cNvSpPr>
          <p:nvPr/>
        </p:nvSpPr>
        <p:spPr bwMode="auto">
          <a:xfrm>
            <a:off x="1209675" y="228600"/>
            <a:ext cx="6705600" cy="854075"/>
          </a:xfrm>
          <a:prstGeom prst="rect">
            <a:avLst/>
          </a:prstGeom>
          <a:noFill/>
          <a:ln w="76200" cmpd="tri" algn="ctr">
            <a:noFill/>
            <a:miter lim="800000"/>
            <a:headEnd/>
            <a:tailEnd/>
          </a:ln>
          <a:effectLst/>
        </p:spPr>
        <p:txBody>
          <a:bodyPr lIns="92075" tIns="0" rIns="92075" bIns="0">
            <a:spAutoFit/>
          </a:bodyPr>
          <a:lstStyle/>
          <a:p>
            <a:r>
              <a:rPr lang="en-US" sz="2800">
                <a:cs typeface="Times New Roman" pitchFamily="18" charset="0"/>
              </a:rPr>
              <a:t>SAFM-CE Army Cost Model</a:t>
            </a:r>
          </a:p>
          <a:p>
            <a:r>
              <a:rPr lang="en-US" sz="2800">
                <a:cs typeface="Times New Roman" pitchFamily="18" charset="0"/>
              </a:rPr>
              <a:t>Guiding Principles for Cost Elements</a:t>
            </a:r>
          </a:p>
        </p:txBody>
      </p:sp>
      <p:graphicFrame>
        <p:nvGraphicFramePr>
          <p:cNvPr id="1722371" name="Group 3"/>
          <p:cNvGraphicFramePr>
            <a:graphicFrameLocks noGrp="1"/>
          </p:cNvGraphicFramePr>
          <p:nvPr/>
        </p:nvGraphicFramePr>
        <p:xfrm>
          <a:off x="393700" y="1752600"/>
          <a:ext cx="8326438" cy="1279525"/>
        </p:xfrm>
        <a:graphic>
          <a:graphicData uri="http://schemas.openxmlformats.org/drawingml/2006/table">
            <a:tbl>
              <a:tblPr/>
              <a:tblGrid>
                <a:gridCol w="1346200"/>
                <a:gridCol w="6980238"/>
              </a:tblGrid>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#1: External Alignment</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smtClean="0">
                          <a:ln>
                            <a:noFill/>
                          </a:ln>
                          <a:solidFill>
                            <a:schemeClr val="tx1"/>
                          </a:solidFill>
                          <a:effectLst/>
                          <a:latin typeface="Arial" charset="0"/>
                          <a:cs typeface="Times New Roman" pitchFamily="18" charset="0"/>
                        </a:rPr>
                        <a:t>Alignment to support external reporting requirements for financial reporting of P/L items.</a:t>
                      </a:r>
                      <a:endParaRPr kumimoji="0" lang="en-US" sz="14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#2: Transparency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smtClean="0">
                          <a:ln>
                            <a:noFill/>
                          </a:ln>
                          <a:solidFill>
                            <a:schemeClr val="tx1"/>
                          </a:solidFill>
                          <a:effectLst/>
                          <a:latin typeface="Arial" charset="0"/>
                        </a:rPr>
                        <a:t>Provide the lowest level of transparency necessary for managing revenues/expenses not already supported within another data element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722382" name="Group 14"/>
          <p:cNvGrpSpPr>
            <a:grpSpLocks/>
          </p:cNvGrpSpPr>
          <p:nvPr/>
        </p:nvGrpSpPr>
        <p:grpSpPr bwMode="auto">
          <a:xfrm>
            <a:off x="1106488" y="3505200"/>
            <a:ext cx="2606675" cy="3124200"/>
            <a:chOff x="697" y="2208"/>
            <a:chExt cx="1642" cy="1968"/>
          </a:xfrm>
        </p:grpSpPr>
        <p:pic>
          <p:nvPicPr>
            <p:cNvPr id="1722383" name="Picture 15" descr="j0293234"/>
            <p:cNvPicPr>
              <a:picLocks noChangeAspect="1" noChangeArrowheads="1"/>
            </p:cNvPicPr>
            <p:nvPr/>
          </p:nvPicPr>
          <p:blipFill>
            <a:blip r:embed="rId3" cstate="print"/>
            <a:srcRect/>
            <a:stretch>
              <a:fillRect/>
            </a:stretch>
          </p:blipFill>
          <p:spPr bwMode="auto">
            <a:xfrm>
              <a:off x="995" y="2544"/>
              <a:ext cx="432" cy="316"/>
            </a:xfrm>
            <a:prstGeom prst="rect">
              <a:avLst/>
            </a:prstGeom>
            <a:noFill/>
          </p:spPr>
        </p:pic>
        <p:pic>
          <p:nvPicPr>
            <p:cNvPr id="1722384" name="Picture 16"/>
            <p:cNvPicPr>
              <a:picLocks noChangeAspect="1" noChangeArrowheads="1"/>
            </p:cNvPicPr>
            <p:nvPr/>
          </p:nvPicPr>
          <p:blipFill>
            <a:blip r:embed="rId4" cstate="print"/>
            <a:srcRect/>
            <a:stretch>
              <a:fillRect/>
            </a:stretch>
          </p:blipFill>
          <p:spPr bwMode="auto">
            <a:xfrm flipH="1">
              <a:off x="1139" y="3024"/>
              <a:ext cx="227" cy="480"/>
            </a:xfrm>
            <a:prstGeom prst="rect">
              <a:avLst/>
            </a:prstGeom>
            <a:noFill/>
            <a:ln w="12700" algn="ctr">
              <a:noFill/>
              <a:miter lim="800000"/>
              <a:headEnd/>
              <a:tailEnd/>
            </a:ln>
            <a:effectLst/>
          </p:spPr>
        </p:pic>
        <p:pic>
          <p:nvPicPr>
            <p:cNvPr id="1722385" name="Picture 17"/>
            <p:cNvPicPr>
              <a:picLocks noChangeAspect="1" noChangeArrowheads="1"/>
            </p:cNvPicPr>
            <p:nvPr/>
          </p:nvPicPr>
          <p:blipFill>
            <a:blip r:embed="rId5" cstate="print"/>
            <a:srcRect/>
            <a:stretch>
              <a:fillRect/>
            </a:stretch>
          </p:blipFill>
          <p:spPr bwMode="auto">
            <a:xfrm>
              <a:off x="1139" y="3669"/>
              <a:ext cx="290" cy="411"/>
            </a:xfrm>
            <a:prstGeom prst="rect">
              <a:avLst/>
            </a:prstGeom>
            <a:noFill/>
            <a:ln w="12700" algn="ctr">
              <a:noFill/>
              <a:miter lim="800000"/>
              <a:headEnd/>
              <a:tailEnd/>
            </a:ln>
            <a:effectLst/>
          </p:spPr>
        </p:pic>
        <p:sp>
          <p:nvSpPr>
            <p:cNvPr id="1722386" name="Text Box 18"/>
            <p:cNvSpPr txBox="1">
              <a:spLocks noChangeArrowheads="1"/>
            </p:cNvSpPr>
            <p:nvPr/>
          </p:nvSpPr>
          <p:spPr bwMode="auto">
            <a:xfrm>
              <a:off x="1475" y="2640"/>
              <a:ext cx="465" cy="154"/>
            </a:xfrm>
            <a:prstGeom prst="rect">
              <a:avLst/>
            </a:prstGeom>
            <a:noFill/>
            <a:ln w="12700" algn="ctr">
              <a:noFill/>
              <a:miter lim="800000"/>
              <a:headEnd/>
              <a:tailEnd/>
            </a:ln>
            <a:effectLst/>
          </p:spPr>
          <p:txBody>
            <a:bodyPr wrap="none" lIns="92075" tIns="0" rIns="92075" bIns="0">
              <a:spAutoFit/>
            </a:bodyPr>
            <a:lstStyle/>
            <a:p>
              <a:r>
                <a:rPr lang="en-US" sz="1600"/>
                <a:t>Flight</a:t>
              </a:r>
            </a:p>
          </p:txBody>
        </p:sp>
        <p:sp>
          <p:nvSpPr>
            <p:cNvPr id="1722387" name="Text Box 19"/>
            <p:cNvSpPr txBox="1">
              <a:spLocks noChangeArrowheads="1"/>
            </p:cNvSpPr>
            <p:nvPr/>
          </p:nvSpPr>
          <p:spPr bwMode="auto">
            <a:xfrm>
              <a:off x="1490" y="3110"/>
              <a:ext cx="436" cy="154"/>
            </a:xfrm>
            <a:prstGeom prst="rect">
              <a:avLst/>
            </a:prstGeom>
            <a:noFill/>
            <a:ln w="12700" algn="ctr">
              <a:noFill/>
              <a:miter lim="800000"/>
              <a:headEnd/>
              <a:tailEnd/>
            </a:ln>
            <a:effectLst/>
          </p:spPr>
          <p:txBody>
            <a:bodyPr wrap="none" lIns="92075" tIns="0" rIns="92075" bIns="0">
              <a:spAutoFit/>
            </a:bodyPr>
            <a:lstStyle/>
            <a:p>
              <a:r>
                <a:rPr lang="en-US" sz="1600"/>
                <a:t>Hotel</a:t>
              </a:r>
            </a:p>
          </p:txBody>
        </p:sp>
        <p:sp>
          <p:nvSpPr>
            <p:cNvPr id="1722388" name="Text Box 20"/>
            <p:cNvSpPr txBox="1">
              <a:spLocks noChangeArrowheads="1"/>
            </p:cNvSpPr>
            <p:nvPr/>
          </p:nvSpPr>
          <p:spPr bwMode="auto">
            <a:xfrm>
              <a:off x="1493" y="3765"/>
              <a:ext cx="401" cy="154"/>
            </a:xfrm>
            <a:prstGeom prst="rect">
              <a:avLst/>
            </a:prstGeom>
            <a:noFill/>
            <a:ln w="12700" algn="ctr">
              <a:noFill/>
              <a:miter lim="800000"/>
              <a:headEnd/>
              <a:tailEnd/>
            </a:ln>
            <a:effectLst/>
          </p:spPr>
          <p:txBody>
            <a:bodyPr wrap="none" lIns="92075" tIns="0" rIns="92075" bIns="0">
              <a:spAutoFit/>
            </a:bodyPr>
            <a:lstStyle/>
            <a:p>
              <a:r>
                <a:rPr lang="en-US" sz="1600"/>
                <a:t>Meal</a:t>
              </a:r>
            </a:p>
          </p:txBody>
        </p:sp>
        <p:sp>
          <p:nvSpPr>
            <p:cNvPr id="1722389" name="AutoShape 21"/>
            <p:cNvSpPr>
              <a:spLocks/>
            </p:cNvSpPr>
            <p:nvPr/>
          </p:nvSpPr>
          <p:spPr bwMode="auto">
            <a:xfrm>
              <a:off x="1955" y="2544"/>
              <a:ext cx="336" cy="1536"/>
            </a:xfrm>
            <a:prstGeom prst="rightBrace">
              <a:avLst>
                <a:gd name="adj1" fmla="val 38095"/>
                <a:gd name="adj2" fmla="val 50000"/>
              </a:avLst>
            </a:prstGeom>
            <a:noFill/>
            <a:ln w="12700">
              <a:solidFill>
                <a:schemeClr val="tx1"/>
              </a:solidFill>
              <a:round/>
              <a:headEnd/>
              <a:tailEnd/>
            </a:ln>
            <a:effectLst/>
          </p:spPr>
          <p:txBody>
            <a:bodyPr wrap="none" lIns="92075" tIns="0" rIns="92075" bIns="0" anchor="ctr">
              <a:spAutoFit/>
            </a:bodyPr>
            <a:lstStyle/>
            <a:p>
              <a:endParaRPr lang="en-US"/>
            </a:p>
          </p:txBody>
        </p:sp>
        <p:sp>
          <p:nvSpPr>
            <p:cNvPr id="1722390" name="Line 22"/>
            <p:cNvSpPr>
              <a:spLocks noChangeShapeType="1"/>
            </p:cNvSpPr>
            <p:nvPr/>
          </p:nvSpPr>
          <p:spPr bwMode="auto">
            <a:xfrm>
              <a:off x="2339" y="2400"/>
              <a:ext cx="0" cy="1776"/>
            </a:xfrm>
            <a:prstGeom prst="line">
              <a:avLst/>
            </a:prstGeom>
            <a:noFill/>
            <a:ln w="28575" cap="rnd">
              <a:solidFill>
                <a:schemeClr val="tx1"/>
              </a:solidFill>
              <a:prstDash val="sysDot"/>
              <a:round/>
              <a:headEnd/>
              <a:tailEnd/>
            </a:ln>
            <a:effectLst/>
          </p:spPr>
          <p:txBody>
            <a:bodyPr lIns="92075" tIns="0" rIns="92075" bIns="0">
              <a:spAutoFit/>
            </a:bodyPr>
            <a:lstStyle/>
            <a:p>
              <a:endParaRPr lang="en-US"/>
            </a:p>
          </p:txBody>
        </p:sp>
        <p:sp>
          <p:nvSpPr>
            <p:cNvPr id="1722391" name="Rectangle 23"/>
            <p:cNvSpPr>
              <a:spLocks noChangeArrowheads="1"/>
            </p:cNvSpPr>
            <p:nvPr/>
          </p:nvSpPr>
          <p:spPr bwMode="auto">
            <a:xfrm>
              <a:off x="697" y="2208"/>
              <a:ext cx="1546" cy="154"/>
            </a:xfrm>
            <a:prstGeom prst="rect">
              <a:avLst/>
            </a:prstGeom>
            <a:noFill/>
            <a:ln w="12700" algn="ctr">
              <a:noFill/>
              <a:miter lim="800000"/>
              <a:headEnd/>
              <a:tailEnd/>
            </a:ln>
            <a:effectLst/>
          </p:spPr>
          <p:txBody>
            <a:bodyPr wrap="none" lIns="92075" tIns="0" rIns="92075" bIns="0">
              <a:spAutoFit/>
            </a:bodyPr>
            <a:lstStyle/>
            <a:p>
              <a:r>
                <a:rPr lang="en-US" sz="1600"/>
                <a:t>Individual Transactions</a:t>
              </a:r>
            </a:p>
          </p:txBody>
        </p:sp>
      </p:grpSp>
      <p:grpSp>
        <p:nvGrpSpPr>
          <p:cNvPr id="1722392" name="Group 24"/>
          <p:cNvGrpSpPr>
            <a:grpSpLocks/>
          </p:cNvGrpSpPr>
          <p:nvPr/>
        </p:nvGrpSpPr>
        <p:grpSpPr bwMode="auto">
          <a:xfrm>
            <a:off x="3886200" y="3276600"/>
            <a:ext cx="1652588" cy="2057400"/>
            <a:chOff x="2448" y="2064"/>
            <a:chExt cx="1041" cy="1296"/>
          </a:xfrm>
        </p:grpSpPr>
        <p:sp>
          <p:nvSpPr>
            <p:cNvPr id="1722393" name="Text Box 25"/>
            <p:cNvSpPr txBox="1">
              <a:spLocks noChangeArrowheads="1"/>
            </p:cNvSpPr>
            <p:nvPr/>
          </p:nvSpPr>
          <p:spPr bwMode="auto">
            <a:xfrm>
              <a:off x="2579" y="3206"/>
              <a:ext cx="493" cy="154"/>
            </a:xfrm>
            <a:prstGeom prst="rect">
              <a:avLst/>
            </a:prstGeom>
            <a:noFill/>
            <a:ln w="12700" algn="ctr">
              <a:noFill/>
              <a:miter lim="800000"/>
              <a:headEnd/>
              <a:tailEnd/>
            </a:ln>
            <a:effectLst/>
          </p:spPr>
          <p:txBody>
            <a:bodyPr wrap="none" lIns="92075" tIns="0" rIns="92075" bIns="0">
              <a:spAutoFit/>
            </a:bodyPr>
            <a:lstStyle/>
            <a:p>
              <a:r>
                <a:rPr lang="en-US" sz="1600"/>
                <a:t>Travel</a:t>
              </a:r>
            </a:p>
          </p:txBody>
        </p:sp>
        <p:sp>
          <p:nvSpPr>
            <p:cNvPr id="1722394" name="Rectangle 26"/>
            <p:cNvSpPr>
              <a:spLocks noChangeArrowheads="1"/>
            </p:cNvSpPr>
            <p:nvPr/>
          </p:nvSpPr>
          <p:spPr bwMode="auto">
            <a:xfrm>
              <a:off x="2448" y="2064"/>
              <a:ext cx="1041" cy="308"/>
            </a:xfrm>
            <a:prstGeom prst="rect">
              <a:avLst/>
            </a:prstGeom>
            <a:noFill/>
            <a:ln w="12700" algn="ctr">
              <a:noFill/>
              <a:miter lim="800000"/>
              <a:headEnd/>
              <a:tailEnd/>
            </a:ln>
            <a:effectLst/>
          </p:spPr>
          <p:txBody>
            <a:bodyPr wrap="none" lIns="92075" tIns="0" rIns="92075" bIns="0">
              <a:spAutoFit/>
            </a:bodyPr>
            <a:lstStyle/>
            <a:p>
              <a:r>
                <a:rPr lang="en-US" sz="1600"/>
                <a:t>Manage Travel </a:t>
              </a:r>
            </a:p>
            <a:p>
              <a:r>
                <a:rPr lang="en-US" sz="1600"/>
                <a:t>by Cost Center</a:t>
              </a:r>
            </a:p>
          </p:txBody>
        </p:sp>
      </p:grpSp>
      <p:grpSp>
        <p:nvGrpSpPr>
          <p:cNvPr id="1722395" name="Group 27"/>
          <p:cNvGrpSpPr>
            <a:grpSpLocks/>
          </p:cNvGrpSpPr>
          <p:nvPr/>
        </p:nvGrpSpPr>
        <p:grpSpPr bwMode="auto">
          <a:xfrm>
            <a:off x="5764213" y="3276600"/>
            <a:ext cx="2008187" cy="3352800"/>
            <a:chOff x="3631" y="2064"/>
            <a:chExt cx="1265" cy="2112"/>
          </a:xfrm>
        </p:grpSpPr>
        <p:sp>
          <p:nvSpPr>
            <p:cNvPr id="1722396" name="Rectangle 28"/>
            <p:cNvSpPr>
              <a:spLocks noChangeArrowheads="1"/>
            </p:cNvSpPr>
            <p:nvPr/>
          </p:nvSpPr>
          <p:spPr bwMode="auto">
            <a:xfrm>
              <a:off x="3954" y="3206"/>
              <a:ext cx="493" cy="154"/>
            </a:xfrm>
            <a:prstGeom prst="rect">
              <a:avLst/>
            </a:prstGeom>
            <a:noFill/>
            <a:ln w="12700" algn="ctr">
              <a:noFill/>
              <a:miter lim="800000"/>
              <a:headEnd/>
              <a:tailEnd/>
            </a:ln>
            <a:effectLst/>
          </p:spPr>
          <p:txBody>
            <a:bodyPr wrap="none" lIns="92075" tIns="0" rIns="92075" bIns="0">
              <a:spAutoFit/>
            </a:bodyPr>
            <a:lstStyle/>
            <a:p>
              <a:r>
                <a:rPr lang="en-US" sz="1600"/>
                <a:t>Travel</a:t>
              </a:r>
            </a:p>
          </p:txBody>
        </p:sp>
        <p:sp>
          <p:nvSpPr>
            <p:cNvPr id="1722397" name="Line 29"/>
            <p:cNvSpPr>
              <a:spLocks noChangeShapeType="1"/>
            </p:cNvSpPr>
            <p:nvPr/>
          </p:nvSpPr>
          <p:spPr bwMode="auto">
            <a:xfrm>
              <a:off x="3631" y="2400"/>
              <a:ext cx="0" cy="1776"/>
            </a:xfrm>
            <a:prstGeom prst="line">
              <a:avLst/>
            </a:prstGeom>
            <a:noFill/>
            <a:ln w="28575" cap="rnd">
              <a:solidFill>
                <a:schemeClr val="tx1"/>
              </a:solidFill>
              <a:prstDash val="sysDot"/>
              <a:round/>
              <a:headEnd/>
              <a:tailEnd/>
            </a:ln>
            <a:effectLst/>
          </p:spPr>
          <p:txBody>
            <a:bodyPr lIns="92075" tIns="0" rIns="92075" bIns="0">
              <a:spAutoFit/>
            </a:bodyPr>
            <a:lstStyle/>
            <a:p>
              <a:endParaRPr lang="en-US"/>
            </a:p>
          </p:txBody>
        </p:sp>
        <p:sp>
          <p:nvSpPr>
            <p:cNvPr id="1722398" name="Rectangle 30"/>
            <p:cNvSpPr>
              <a:spLocks noChangeArrowheads="1"/>
            </p:cNvSpPr>
            <p:nvPr/>
          </p:nvSpPr>
          <p:spPr bwMode="auto">
            <a:xfrm>
              <a:off x="3733" y="2064"/>
              <a:ext cx="1163" cy="308"/>
            </a:xfrm>
            <a:prstGeom prst="rect">
              <a:avLst/>
            </a:prstGeom>
            <a:noFill/>
            <a:ln w="12700" algn="ctr">
              <a:noFill/>
              <a:miter lim="800000"/>
              <a:headEnd/>
              <a:tailEnd/>
            </a:ln>
            <a:effectLst/>
          </p:spPr>
          <p:txBody>
            <a:bodyPr wrap="none" lIns="92075" tIns="0" rIns="92075" bIns="0">
              <a:spAutoFit/>
            </a:bodyPr>
            <a:lstStyle/>
            <a:p>
              <a:r>
                <a:rPr lang="en-US" sz="1600"/>
                <a:t>OMB Object </a:t>
              </a:r>
            </a:p>
            <a:p>
              <a:r>
                <a:rPr lang="en-US" sz="1600"/>
                <a:t>Class 21 - Travel </a:t>
              </a:r>
            </a:p>
          </p:txBody>
        </p:sp>
      </p:grpSp>
      <p:sp>
        <p:nvSpPr>
          <p:cNvPr id="1722399" name="Text Box 31"/>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D2L5_p3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22382"/>
                                        </p:tgtEl>
                                        <p:attrNameLst>
                                          <p:attrName>style.visibility</p:attrName>
                                        </p:attrNameLst>
                                      </p:cBhvr>
                                      <p:to>
                                        <p:strVal val="visible"/>
                                      </p:to>
                                    </p:set>
                                    <p:anim calcmode="lin" valueType="num">
                                      <p:cBhvr additive="base">
                                        <p:cTn id="7" dur="1000" fill="hold"/>
                                        <p:tgtEl>
                                          <p:spTgt spid="1722382"/>
                                        </p:tgtEl>
                                        <p:attrNameLst>
                                          <p:attrName>ppt_x</p:attrName>
                                        </p:attrNameLst>
                                      </p:cBhvr>
                                      <p:tavLst>
                                        <p:tav tm="0">
                                          <p:val>
                                            <p:strVal val="0-#ppt_w/2"/>
                                          </p:val>
                                        </p:tav>
                                        <p:tav tm="100000">
                                          <p:val>
                                            <p:strVal val="#ppt_x"/>
                                          </p:val>
                                        </p:tav>
                                      </p:tavLst>
                                    </p:anim>
                                    <p:anim calcmode="lin" valueType="num">
                                      <p:cBhvr additive="base">
                                        <p:cTn id="8" dur="1000" fill="hold"/>
                                        <p:tgtEl>
                                          <p:spTgt spid="17223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22392"/>
                                        </p:tgtEl>
                                        <p:attrNameLst>
                                          <p:attrName>style.visibility</p:attrName>
                                        </p:attrNameLst>
                                      </p:cBhvr>
                                      <p:to>
                                        <p:strVal val="visible"/>
                                      </p:to>
                                    </p:set>
                                    <p:anim calcmode="lin" valueType="num">
                                      <p:cBhvr additive="base">
                                        <p:cTn id="13" dur="500" fill="hold"/>
                                        <p:tgtEl>
                                          <p:spTgt spid="1722392"/>
                                        </p:tgtEl>
                                        <p:attrNameLst>
                                          <p:attrName>ppt_x</p:attrName>
                                        </p:attrNameLst>
                                      </p:cBhvr>
                                      <p:tavLst>
                                        <p:tav tm="0">
                                          <p:val>
                                            <p:strVal val="#ppt_x"/>
                                          </p:val>
                                        </p:tav>
                                        <p:tav tm="100000">
                                          <p:val>
                                            <p:strVal val="#ppt_x"/>
                                          </p:val>
                                        </p:tav>
                                      </p:tavLst>
                                    </p:anim>
                                    <p:anim calcmode="lin" valueType="num">
                                      <p:cBhvr additive="base">
                                        <p:cTn id="14" dur="500" fill="hold"/>
                                        <p:tgtEl>
                                          <p:spTgt spid="17223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722395"/>
                                        </p:tgtEl>
                                        <p:attrNameLst>
                                          <p:attrName>style.visibility</p:attrName>
                                        </p:attrNameLst>
                                      </p:cBhvr>
                                      <p:to>
                                        <p:strVal val="visible"/>
                                      </p:to>
                                    </p:set>
                                    <p:anim calcmode="lin" valueType="num">
                                      <p:cBhvr additive="base">
                                        <p:cTn id="19" dur="1000" fill="hold"/>
                                        <p:tgtEl>
                                          <p:spTgt spid="1722395"/>
                                        </p:tgtEl>
                                        <p:attrNameLst>
                                          <p:attrName>ppt_x</p:attrName>
                                        </p:attrNameLst>
                                      </p:cBhvr>
                                      <p:tavLst>
                                        <p:tav tm="0">
                                          <p:val>
                                            <p:strVal val="1+#ppt_w/2"/>
                                          </p:val>
                                        </p:tav>
                                        <p:tav tm="100000">
                                          <p:val>
                                            <p:strVal val="#ppt_x"/>
                                          </p:val>
                                        </p:tav>
                                      </p:tavLst>
                                    </p:anim>
                                    <p:anim calcmode="lin" valueType="num">
                                      <p:cBhvr additive="base">
                                        <p:cTn id="20" dur="1000" fill="hold"/>
                                        <p:tgtEl>
                                          <p:spTgt spid="1722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8"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Cost Element Uses</a:t>
            </a:r>
          </a:p>
        </p:txBody>
      </p:sp>
      <p:sp>
        <p:nvSpPr>
          <p:cNvPr id="1724419" name="Rectangle 3"/>
          <p:cNvSpPr>
            <a:spLocks noGrp="1" noChangeArrowheads="1"/>
          </p:cNvSpPr>
          <p:nvPr>
            <p:ph type="body" idx="1"/>
          </p:nvPr>
        </p:nvSpPr>
        <p:spPr bwMode="auto">
          <a:xfrm>
            <a:off x="457200" y="1600200"/>
            <a:ext cx="8229600" cy="4876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400"/>
              <a:t>Capture actual Costs (expenditures, imputed costs, allocations, etc.)</a:t>
            </a:r>
          </a:p>
          <a:p>
            <a:pPr>
              <a:lnSpc>
                <a:spcPct val="80000"/>
              </a:lnSpc>
            </a:pPr>
            <a:r>
              <a:rPr lang="en-US" sz="2400"/>
              <a:t>Plan Cost by resources (Employee #1), groups of resources (TECH Hr Activity Type), organizations (Cost Centers), or products/services</a:t>
            </a:r>
          </a:p>
          <a:p>
            <a:pPr>
              <a:lnSpc>
                <a:spcPct val="80000"/>
              </a:lnSpc>
            </a:pPr>
            <a:r>
              <a:rPr lang="en-US" sz="2400"/>
              <a:t>Reporting of individual expense categories or grouped together to support internal (management) and external (OMB/SFIS) reports</a:t>
            </a:r>
          </a:p>
          <a:p>
            <a:pPr>
              <a:lnSpc>
                <a:spcPct val="80000"/>
              </a:lnSpc>
            </a:pPr>
            <a:r>
              <a:rPr lang="en-US" sz="2400"/>
              <a:t>Move costs from one org/location to another: e.g. similar to some “cost transfers” currently performed</a:t>
            </a:r>
          </a:p>
          <a:p>
            <a:pPr>
              <a:lnSpc>
                <a:spcPct val="80000"/>
              </a:lnSpc>
            </a:pPr>
            <a:r>
              <a:rPr lang="en-US" sz="2400"/>
              <a:t>Primary (consumed from outside) versus Secondary (consumed from inside)</a:t>
            </a:r>
          </a:p>
          <a:p>
            <a:pPr>
              <a:lnSpc>
                <a:spcPct val="80000"/>
              </a:lnSpc>
            </a:pPr>
            <a:r>
              <a:rPr lang="en-US" sz="2400"/>
              <a:t>Maintain debit/credit integrity for expense related postings within the Controlling component of GFEBS</a:t>
            </a:r>
          </a:p>
        </p:txBody>
      </p:sp>
      <p:sp>
        <p:nvSpPr>
          <p:cNvPr id="172442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D2L5_p4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ChangeArrowheads="1"/>
          </p:cNvSpPr>
          <p:nvPr/>
        </p:nvSpPr>
        <p:spPr bwMode="auto">
          <a:xfrm>
            <a:off x="534988" y="1524000"/>
            <a:ext cx="8069262" cy="5105400"/>
          </a:xfrm>
          <a:prstGeom prst="rect">
            <a:avLst/>
          </a:prstGeom>
          <a:noFill/>
          <a:ln w="12700">
            <a:noFill/>
            <a:miter lim="800000"/>
            <a:headEnd/>
            <a:tailEnd/>
          </a:ln>
          <a:effectLst/>
        </p:spPr>
        <p:txBody>
          <a:bodyPr lIns="90488" tIns="44450" rIns="90488" bIns="44450"/>
          <a:lstStyle/>
          <a:p>
            <a:pPr marL="222250" indent="-222250" algn="l" defTabSz="746125" eaLnBrk="0" hangingPunct="0">
              <a:spcBef>
                <a:spcPct val="40000"/>
              </a:spcBef>
              <a:buFontTx/>
              <a:buChar char="•"/>
            </a:pPr>
            <a:r>
              <a:rPr kumimoji="1" lang="en-US" sz="1800">
                <a:ea typeface="ＭＳ Ｐゴシック" pitchFamily="34" charset="-128"/>
                <a:cs typeface="Courier New" pitchFamily="49" charset="0"/>
              </a:rPr>
              <a:t>Army’s Purpose is to Provide Operational Managers with Relevant “True” Cost Information to Make Sound Economic Decisions</a:t>
            </a:r>
            <a:r>
              <a:rPr kumimoji="1" lang="en-US" sz="2400">
                <a:ea typeface="ＭＳ Ｐゴシック" pitchFamily="34" charset="-128"/>
                <a:cs typeface="Courier New" pitchFamily="49" charset="0"/>
              </a:rPr>
              <a:t> </a:t>
            </a:r>
          </a:p>
          <a:p>
            <a:pPr marL="222250" indent="-222250" algn="l" defTabSz="746125" eaLnBrk="0" hangingPunct="0">
              <a:spcBef>
                <a:spcPct val="40000"/>
              </a:spcBef>
              <a:buFontTx/>
              <a:buChar char="•"/>
            </a:pPr>
            <a:r>
              <a:rPr kumimoji="1" lang="en-US" sz="1800">
                <a:ea typeface="ＭＳ Ｐゴシック" pitchFamily="34" charset="-128"/>
                <a:cs typeface="Courier New" pitchFamily="49" charset="0"/>
              </a:rPr>
              <a:t>Methodologies to Measure Cost (FASAB #4)</a:t>
            </a:r>
          </a:p>
          <a:p>
            <a:pPr marL="681038" lvl="1" indent="-223838" algn="l" defTabSz="746125" eaLnBrk="0" hangingPunct="0">
              <a:spcBef>
                <a:spcPct val="40000"/>
              </a:spcBef>
              <a:buClr>
                <a:srgbClr val="000099"/>
              </a:buClr>
              <a:buFontTx/>
              <a:buChar char="-"/>
            </a:pPr>
            <a:r>
              <a:rPr kumimoji="1" lang="en-US" sz="1800">
                <a:ea typeface="ＭＳ Ｐゴシック" pitchFamily="34" charset="-128"/>
                <a:cs typeface="Courier New" pitchFamily="49" charset="0"/>
              </a:rPr>
              <a:t>Activity Based Costing</a:t>
            </a:r>
          </a:p>
          <a:p>
            <a:pPr marL="681038" lvl="1" indent="-223838" algn="l" defTabSz="746125" eaLnBrk="0" hangingPunct="0">
              <a:spcBef>
                <a:spcPct val="40000"/>
              </a:spcBef>
              <a:buClr>
                <a:srgbClr val="000099"/>
              </a:buClr>
              <a:buFontTx/>
              <a:buChar char="-"/>
            </a:pPr>
            <a:r>
              <a:rPr kumimoji="1" lang="en-US" sz="1800">
                <a:ea typeface="ＭＳ Ｐゴシック" pitchFamily="34" charset="-128"/>
                <a:cs typeface="Courier New" pitchFamily="49" charset="0"/>
              </a:rPr>
              <a:t>Job Order (Event) costing</a:t>
            </a:r>
          </a:p>
          <a:p>
            <a:pPr marL="681038" lvl="1" indent="-223838" algn="l" defTabSz="746125" eaLnBrk="0" hangingPunct="0">
              <a:spcBef>
                <a:spcPct val="40000"/>
              </a:spcBef>
              <a:buClr>
                <a:srgbClr val="000099"/>
              </a:buClr>
              <a:buFontTx/>
              <a:buChar char="-"/>
            </a:pPr>
            <a:r>
              <a:rPr kumimoji="1" lang="en-US" sz="1800">
                <a:ea typeface="ＭＳ Ｐゴシック" pitchFamily="34" charset="-128"/>
                <a:cs typeface="Courier New" pitchFamily="49" charset="0"/>
              </a:rPr>
              <a:t>Project (with WBS) costing</a:t>
            </a:r>
          </a:p>
          <a:p>
            <a:pPr marL="681038" lvl="1" indent="-223838" algn="l" defTabSz="746125" eaLnBrk="0" hangingPunct="0">
              <a:spcBef>
                <a:spcPct val="40000"/>
              </a:spcBef>
              <a:buClr>
                <a:srgbClr val="000099"/>
              </a:buClr>
              <a:buFontTx/>
              <a:buChar char="-"/>
            </a:pPr>
            <a:r>
              <a:rPr kumimoji="1" lang="en-US" sz="1800">
                <a:ea typeface="ＭＳ Ｐゴシック" pitchFamily="34" charset="-128"/>
                <a:cs typeface="Courier New" pitchFamily="49" charset="0"/>
              </a:rPr>
              <a:t>Std. (Product) costing</a:t>
            </a:r>
          </a:p>
          <a:p>
            <a:pPr marL="681038" lvl="1" indent="-223838" algn="l" defTabSz="746125" eaLnBrk="0" hangingPunct="0">
              <a:spcBef>
                <a:spcPct val="40000"/>
              </a:spcBef>
              <a:buClr>
                <a:srgbClr val="000099"/>
              </a:buClr>
              <a:buFontTx/>
              <a:buChar char="-"/>
            </a:pPr>
            <a:r>
              <a:rPr kumimoji="1" lang="en-US" sz="1800">
                <a:ea typeface="ＭＳ Ｐゴシック" pitchFamily="34" charset="-128"/>
                <a:cs typeface="Courier New" pitchFamily="49" charset="0"/>
              </a:rPr>
              <a:t>Others</a:t>
            </a:r>
          </a:p>
          <a:p>
            <a:pPr marL="222250" indent="-222250" algn="l" defTabSz="746125" eaLnBrk="0" hangingPunct="0">
              <a:spcBef>
                <a:spcPct val="40000"/>
              </a:spcBef>
              <a:buFontTx/>
              <a:buChar char="•"/>
            </a:pPr>
            <a:r>
              <a:rPr kumimoji="1" lang="en-US" sz="1800">
                <a:ea typeface="ＭＳ Ｐゴシック" pitchFamily="34" charset="-128"/>
                <a:cs typeface="Courier New" pitchFamily="49" charset="0"/>
              </a:rPr>
              <a:t>Requires a System to Gather Cost Data and Provide Analytical Information </a:t>
            </a:r>
            <a:endParaRPr kumimoji="1" lang="en-US" sz="1800">
              <a:solidFill>
                <a:srgbClr val="CC3300"/>
              </a:solidFill>
              <a:ea typeface="ＭＳ Ｐゴシック" pitchFamily="34" charset="-128"/>
              <a:cs typeface="Courier New" pitchFamily="49" charset="0"/>
            </a:endParaRPr>
          </a:p>
          <a:p>
            <a:pPr marL="222250" indent="-222250" defTabSz="746125" eaLnBrk="0" hangingPunct="0">
              <a:spcBef>
                <a:spcPct val="40000"/>
              </a:spcBef>
            </a:pPr>
            <a:r>
              <a:rPr kumimoji="1" lang="en-US" sz="2400">
                <a:solidFill>
                  <a:srgbClr val="CC3300"/>
                </a:solidFill>
                <a:ea typeface="ＭＳ Ｐゴシック" pitchFamily="34" charset="-128"/>
                <a:cs typeface="Courier New" pitchFamily="49" charset="0"/>
              </a:rPr>
              <a:t>				</a:t>
            </a:r>
            <a:endParaRPr kumimoji="1" lang="en-US" sz="2400">
              <a:ea typeface="ＭＳ Ｐゴシック" pitchFamily="34" charset="-128"/>
              <a:cs typeface="Courier New" pitchFamily="49" charset="0"/>
            </a:endParaRPr>
          </a:p>
        </p:txBody>
      </p:sp>
      <p:sp>
        <p:nvSpPr>
          <p:cNvPr id="1177603" name="Rectangle 3"/>
          <p:cNvSpPr>
            <a:spLocks noGrp="1" noChangeArrowheads="1"/>
          </p:cNvSpPr>
          <p:nvPr>
            <p:ph type="title"/>
          </p:nvPr>
        </p:nvSpPr>
        <p:spPr bwMode="auto">
          <a:xfrm>
            <a:off x="1219200" y="228600"/>
            <a:ext cx="6705600" cy="1098550"/>
          </a:xfrm>
          <a:noFill/>
          <a:ln w="76200" cap="flat"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sz="3600"/>
              <a:t>Many ways to Measure Cost</a:t>
            </a:r>
            <a:br>
              <a:rPr lang="en-US" sz="3600"/>
            </a:br>
            <a:r>
              <a:rPr lang="en-US" sz="3600"/>
              <a:t>Methodology vs System</a:t>
            </a:r>
          </a:p>
        </p:txBody>
      </p:sp>
      <p:sp>
        <p:nvSpPr>
          <p:cNvPr id="1177604" name="AutoShape 4"/>
          <p:cNvSpPr>
            <a:spLocks noChangeArrowheads="1"/>
          </p:cNvSpPr>
          <p:nvPr/>
        </p:nvSpPr>
        <p:spPr bwMode="auto">
          <a:xfrm>
            <a:off x="685800" y="5410200"/>
            <a:ext cx="8382000" cy="1143000"/>
          </a:xfrm>
          <a:prstGeom prst="rightArrow">
            <a:avLst>
              <a:gd name="adj1" fmla="val 37759"/>
              <a:gd name="adj2" fmla="val 81176"/>
            </a:avLst>
          </a:prstGeom>
          <a:solidFill>
            <a:srgbClr val="99FFCC"/>
          </a:solidFill>
          <a:ln w="9525">
            <a:solidFill>
              <a:schemeClr val="tx1"/>
            </a:solidFill>
            <a:miter lim="800000"/>
            <a:headEnd/>
            <a:tailEnd/>
          </a:ln>
          <a:effectLst/>
        </p:spPr>
        <p:txBody>
          <a:bodyPr wrap="none" anchor="ctr"/>
          <a:lstStyle/>
          <a:p>
            <a:pPr eaLnBrk="0" hangingPunct="0">
              <a:spcBef>
                <a:spcPct val="20000"/>
              </a:spcBef>
              <a:buClr>
                <a:schemeClr val="hlink"/>
              </a:buClr>
              <a:buSzPct val="70000"/>
              <a:buFont typeface="Wingdings" pitchFamily="2" charset="2"/>
              <a:buNone/>
            </a:pPr>
            <a:endParaRPr kumimoji="1" lang="en-US" sz="4000">
              <a:solidFill>
                <a:srgbClr val="99FFCC"/>
              </a:solidFill>
              <a:effectLst>
                <a:outerShdw blurRad="38100" dist="38100" dir="2700000" algn="tl">
                  <a:srgbClr val="000000"/>
                </a:outerShdw>
              </a:effectLst>
              <a:ea typeface="ＭＳ Ｐゴシック" pitchFamily="34" charset="-128"/>
            </a:endParaRPr>
          </a:p>
        </p:txBody>
      </p:sp>
      <p:sp>
        <p:nvSpPr>
          <p:cNvPr id="1177605" name="Text Box 5"/>
          <p:cNvSpPr txBox="1">
            <a:spLocks noChangeArrowheads="1"/>
          </p:cNvSpPr>
          <p:nvPr/>
        </p:nvSpPr>
        <p:spPr bwMode="auto">
          <a:xfrm>
            <a:off x="990600" y="5727700"/>
            <a:ext cx="566738" cy="508000"/>
          </a:xfrm>
          <a:prstGeom prst="rect">
            <a:avLst/>
          </a:prstGeom>
          <a:noFill/>
          <a:ln w="9525">
            <a:noFill/>
            <a:miter lim="800000"/>
            <a:headEnd/>
            <a:tailEnd/>
          </a:ln>
          <a:effectLst/>
        </p:spPr>
        <p:txBody>
          <a:bodyPr wrap="none">
            <a:spAutoFit/>
          </a:bodyPr>
          <a:lstStyle/>
          <a:p>
            <a:pPr eaLnBrk="0" hangingPunct="0">
              <a:lnSpc>
                <a:spcPct val="85000"/>
              </a:lnSpc>
              <a:buClr>
                <a:schemeClr val="hlink"/>
              </a:buClr>
              <a:buSzPct val="70000"/>
              <a:buFont typeface="Wingdings" pitchFamily="2" charset="2"/>
              <a:buNone/>
            </a:pPr>
            <a:r>
              <a:rPr kumimoji="1" lang="en-US" sz="1600">
                <a:ea typeface="ＭＳ Ｐゴシック" pitchFamily="34" charset="-128"/>
              </a:rPr>
              <a:t>Ad</a:t>
            </a:r>
          </a:p>
          <a:p>
            <a:pPr eaLnBrk="0" hangingPunct="0">
              <a:lnSpc>
                <a:spcPct val="85000"/>
              </a:lnSpc>
              <a:buClr>
                <a:schemeClr val="hlink"/>
              </a:buClr>
              <a:buSzPct val="70000"/>
              <a:buFont typeface="Wingdings" pitchFamily="2" charset="2"/>
              <a:buNone/>
            </a:pPr>
            <a:r>
              <a:rPr kumimoji="1" lang="en-US" sz="1600">
                <a:ea typeface="ＭＳ Ｐゴシック" pitchFamily="34" charset="-128"/>
              </a:rPr>
              <a:t>Hoc</a:t>
            </a:r>
          </a:p>
        </p:txBody>
      </p:sp>
      <p:sp>
        <p:nvSpPr>
          <p:cNvPr id="1177606" name="Text Box 6"/>
          <p:cNvSpPr txBox="1">
            <a:spLocks noChangeArrowheads="1"/>
          </p:cNvSpPr>
          <p:nvPr/>
        </p:nvSpPr>
        <p:spPr bwMode="auto">
          <a:xfrm>
            <a:off x="2357438" y="5727700"/>
            <a:ext cx="1065212" cy="508000"/>
          </a:xfrm>
          <a:prstGeom prst="rect">
            <a:avLst/>
          </a:prstGeom>
          <a:noFill/>
          <a:ln w="9525">
            <a:noFill/>
            <a:miter lim="800000"/>
            <a:headEnd/>
            <a:tailEnd/>
          </a:ln>
          <a:effectLst/>
        </p:spPr>
        <p:txBody>
          <a:bodyPr wrap="none">
            <a:spAutoFit/>
          </a:bodyPr>
          <a:lstStyle/>
          <a:p>
            <a:pPr eaLnBrk="0" hangingPunct="0">
              <a:lnSpc>
                <a:spcPct val="85000"/>
              </a:lnSpc>
              <a:buClr>
                <a:schemeClr val="hlink"/>
              </a:buClr>
              <a:buSzPct val="70000"/>
              <a:buFont typeface="Wingdings" pitchFamily="2" charset="2"/>
              <a:buNone/>
            </a:pPr>
            <a:r>
              <a:rPr kumimoji="1" lang="en-US" sz="1600">
                <a:ea typeface="ＭＳ Ｐゴシック" pitchFamily="34" charset="-128"/>
              </a:rPr>
              <a:t>Financial</a:t>
            </a:r>
          </a:p>
          <a:p>
            <a:pPr eaLnBrk="0" hangingPunct="0">
              <a:lnSpc>
                <a:spcPct val="85000"/>
              </a:lnSpc>
              <a:buClr>
                <a:schemeClr val="hlink"/>
              </a:buClr>
              <a:buSzPct val="70000"/>
              <a:buFont typeface="Wingdings" pitchFamily="2" charset="2"/>
              <a:buNone/>
            </a:pPr>
            <a:r>
              <a:rPr kumimoji="1" lang="en-US" sz="1600">
                <a:ea typeface="ＭＳ Ｐゴシック" pitchFamily="34" charset="-128"/>
              </a:rPr>
              <a:t>Reports</a:t>
            </a:r>
          </a:p>
        </p:txBody>
      </p:sp>
      <p:sp>
        <p:nvSpPr>
          <p:cNvPr id="1177607" name="Text Box 7"/>
          <p:cNvSpPr txBox="1">
            <a:spLocks noChangeArrowheads="1"/>
          </p:cNvSpPr>
          <p:nvPr/>
        </p:nvSpPr>
        <p:spPr bwMode="auto">
          <a:xfrm>
            <a:off x="3935413" y="5727700"/>
            <a:ext cx="1390650" cy="508000"/>
          </a:xfrm>
          <a:prstGeom prst="rect">
            <a:avLst/>
          </a:prstGeom>
          <a:noFill/>
          <a:ln w="9525">
            <a:noFill/>
            <a:miter lim="800000"/>
            <a:headEnd/>
            <a:tailEnd/>
          </a:ln>
          <a:effectLst/>
        </p:spPr>
        <p:txBody>
          <a:bodyPr wrap="none">
            <a:spAutoFit/>
          </a:bodyPr>
          <a:lstStyle/>
          <a:p>
            <a:pPr eaLnBrk="0" hangingPunct="0">
              <a:lnSpc>
                <a:spcPct val="85000"/>
              </a:lnSpc>
              <a:buClr>
                <a:schemeClr val="hlink"/>
              </a:buClr>
              <a:buSzPct val="70000"/>
              <a:buFont typeface="Wingdings" pitchFamily="2" charset="2"/>
              <a:buNone/>
            </a:pPr>
            <a:r>
              <a:rPr kumimoji="1" lang="en-US" sz="1600">
                <a:ea typeface="ＭＳ Ｐゴシック" pitchFamily="34" charset="-128"/>
              </a:rPr>
              <a:t>Independent</a:t>
            </a:r>
          </a:p>
          <a:p>
            <a:pPr eaLnBrk="0" hangingPunct="0">
              <a:lnSpc>
                <a:spcPct val="85000"/>
              </a:lnSpc>
              <a:buClr>
                <a:schemeClr val="hlink"/>
              </a:buClr>
              <a:buSzPct val="70000"/>
              <a:buFont typeface="Wingdings" pitchFamily="2" charset="2"/>
              <a:buNone/>
            </a:pPr>
            <a:r>
              <a:rPr kumimoji="1" lang="en-US" sz="1600">
                <a:ea typeface="ＭＳ Ｐゴシック" pitchFamily="34" charset="-128"/>
              </a:rPr>
              <a:t>Cost Models</a:t>
            </a:r>
          </a:p>
        </p:txBody>
      </p:sp>
      <p:sp>
        <p:nvSpPr>
          <p:cNvPr id="1177608" name="Text Box 8"/>
          <p:cNvSpPr txBox="1">
            <a:spLocks noChangeArrowheads="1"/>
          </p:cNvSpPr>
          <p:nvPr/>
        </p:nvSpPr>
        <p:spPr bwMode="auto">
          <a:xfrm>
            <a:off x="5762625" y="5727700"/>
            <a:ext cx="1933575" cy="508000"/>
          </a:xfrm>
          <a:prstGeom prst="rect">
            <a:avLst/>
          </a:prstGeom>
          <a:noFill/>
          <a:ln w="9525">
            <a:noFill/>
            <a:miter lim="800000"/>
            <a:headEnd/>
            <a:tailEnd/>
          </a:ln>
          <a:effectLst/>
        </p:spPr>
        <p:txBody>
          <a:bodyPr wrap="none">
            <a:spAutoFit/>
          </a:bodyPr>
          <a:lstStyle/>
          <a:p>
            <a:pPr eaLnBrk="0" hangingPunct="0">
              <a:lnSpc>
                <a:spcPct val="85000"/>
              </a:lnSpc>
              <a:buClr>
                <a:schemeClr val="hlink"/>
              </a:buClr>
              <a:buSzPct val="70000"/>
              <a:buFont typeface="Wingdings" pitchFamily="2" charset="2"/>
              <a:buNone/>
            </a:pPr>
            <a:r>
              <a:rPr kumimoji="1" lang="en-US" sz="1600">
                <a:ea typeface="ＭＳ Ｐゴシック" pitchFamily="34" charset="-128"/>
              </a:rPr>
              <a:t>Integrated </a:t>
            </a:r>
          </a:p>
          <a:p>
            <a:pPr eaLnBrk="0" hangingPunct="0">
              <a:lnSpc>
                <a:spcPct val="85000"/>
              </a:lnSpc>
              <a:buClr>
                <a:schemeClr val="hlink"/>
              </a:buClr>
              <a:buSzPct val="70000"/>
              <a:buFont typeface="Wingdings" pitchFamily="2" charset="2"/>
              <a:buNone/>
            </a:pPr>
            <a:r>
              <a:rPr kumimoji="1" lang="en-US" sz="1600">
                <a:ea typeface="ＭＳ Ｐゴシック" pitchFamily="34" charset="-128"/>
              </a:rPr>
              <a:t>Cost Management</a:t>
            </a:r>
          </a:p>
        </p:txBody>
      </p:sp>
      <p:sp>
        <p:nvSpPr>
          <p:cNvPr id="1177610" name="AutoShape 10"/>
          <p:cNvSpPr>
            <a:spLocks noChangeArrowheads="1"/>
          </p:cNvSpPr>
          <p:nvPr/>
        </p:nvSpPr>
        <p:spPr bwMode="auto">
          <a:xfrm>
            <a:off x="4114800" y="5029200"/>
            <a:ext cx="850900" cy="736600"/>
          </a:xfrm>
          <a:prstGeom prst="downArrowCallout">
            <a:avLst>
              <a:gd name="adj1" fmla="val 28879"/>
              <a:gd name="adj2" fmla="val 28879"/>
              <a:gd name="adj3" fmla="val 16667"/>
              <a:gd name="adj4" fmla="val 66667"/>
            </a:avLst>
          </a:prstGeom>
          <a:noFill/>
          <a:ln w="9525">
            <a:solidFill>
              <a:schemeClr val="tx1"/>
            </a:solidFill>
            <a:miter lim="800000"/>
            <a:headEnd/>
            <a:tailEnd/>
          </a:ln>
          <a:effectLst/>
        </p:spPr>
        <p:txBody>
          <a:bodyPr wrap="none" anchor="ctr"/>
          <a:lstStyle/>
          <a:p>
            <a:pPr eaLnBrk="0" hangingPunct="0">
              <a:spcBef>
                <a:spcPct val="20000"/>
              </a:spcBef>
              <a:buClr>
                <a:schemeClr val="hlink"/>
              </a:buClr>
              <a:buSzPct val="70000"/>
              <a:buFont typeface="Wingdings" pitchFamily="2" charset="2"/>
              <a:buNone/>
            </a:pPr>
            <a:r>
              <a:rPr kumimoji="1" lang="en-US" sz="2000">
                <a:ea typeface="ＭＳ Ｐゴシック" pitchFamily="34" charset="-128"/>
              </a:rPr>
              <a:t>Army</a:t>
            </a:r>
          </a:p>
        </p:txBody>
      </p:sp>
      <p:pic>
        <p:nvPicPr>
          <p:cNvPr id="1177611" name="Picture 11"/>
          <p:cNvPicPr>
            <a:picLocks noChangeAspect="1" noChangeArrowheads="1"/>
          </p:cNvPicPr>
          <p:nvPr/>
        </p:nvPicPr>
        <p:blipFill>
          <a:blip r:embed="rId3" cstate="print"/>
          <a:srcRect/>
          <a:stretch>
            <a:fillRect/>
          </a:stretch>
        </p:blipFill>
        <p:spPr bwMode="auto">
          <a:xfrm>
            <a:off x="4267200" y="2662238"/>
            <a:ext cx="4638675" cy="1909762"/>
          </a:xfrm>
          <a:prstGeom prst="rect">
            <a:avLst/>
          </a:prstGeom>
          <a:noFill/>
          <a:ln w="9525" algn="ctr">
            <a:noFill/>
            <a:miter lim="800000"/>
            <a:headEnd/>
            <a:tailEnd/>
          </a:ln>
          <a:effectLst/>
        </p:spPr>
      </p:pic>
      <p:pic>
        <p:nvPicPr>
          <p:cNvPr id="1177612" name="Picture 12"/>
          <p:cNvPicPr>
            <a:picLocks noChangeAspect="1" noChangeArrowheads="1"/>
          </p:cNvPicPr>
          <p:nvPr/>
        </p:nvPicPr>
        <p:blipFill>
          <a:blip r:embed="rId4" cstate="print"/>
          <a:srcRect/>
          <a:stretch>
            <a:fillRect/>
          </a:stretch>
        </p:blipFill>
        <p:spPr bwMode="auto">
          <a:xfrm>
            <a:off x="7918450" y="5791200"/>
            <a:ext cx="1225550" cy="381000"/>
          </a:xfrm>
          <a:prstGeom prst="rect">
            <a:avLst/>
          </a:prstGeom>
          <a:noFill/>
          <a:ln w="28575">
            <a:solidFill>
              <a:srgbClr val="FFFF00"/>
            </a:solidFill>
            <a:miter lim="800000"/>
            <a:headEnd/>
            <a:tailEnd/>
          </a:ln>
          <a:effectLst/>
        </p:spPr>
      </p:pic>
      <p:sp>
        <p:nvSpPr>
          <p:cNvPr id="1177613" name="Text Box 13"/>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D2L1_p6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776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466" name="Rectangle 2"/>
          <p:cNvSpPr>
            <a:spLocks noChangeArrowheads="1"/>
          </p:cNvSpPr>
          <p:nvPr/>
        </p:nvSpPr>
        <p:spPr bwMode="auto">
          <a:xfrm>
            <a:off x="457200" y="1371600"/>
            <a:ext cx="4572000" cy="3749675"/>
          </a:xfrm>
          <a:prstGeom prst="rect">
            <a:avLst/>
          </a:prstGeom>
          <a:noFill/>
          <a:ln w="9525">
            <a:noFill/>
            <a:miter lim="800000"/>
            <a:headEnd/>
            <a:tailEnd/>
          </a:ln>
          <a:effectLst/>
        </p:spPr>
        <p:txBody>
          <a:bodyPr lIns="92075" tIns="46038" rIns="92075" bIns="46038">
            <a:spAutoFit/>
          </a:bodyPr>
          <a:lstStyle/>
          <a:p>
            <a:pPr marL="236538" indent="-236538" algn="l" eaLnBrk="0" hangingPunct="0">
              <a:buClrTx/>
              <a:buFontTx/>
              <a:buChar char="•"/>
            </a:pPr>
            <a:r>
              <a:rPr lang="en-US" sz="2000" b="0">
                <a:solidFill>
                  <a:schemeClr val="tx2"/>
                </a:solidFill>
                <a:cs typeface="Arial" charset="0"/>
              </a:rPr>
              <a:t>Expenditures externally sourced, such as most of today’s EORs (excluding the 2700s)</a:t>
            </a:r>
          </a:p>
          <a:p>
            <a:pPr marL="236538" indent="-236538" algn="l" eaLnBrk="0" hangingPunct="0">
              <a:buClrTx/>
              <a:buFontTx/>
              <a:buChar char="•"/>
            </a:pPr>
            <a:r>
              <a:rPr lang="en-US" sz="2000" b="0">
                <a:solidFill>
                  <a:schemeClr val="tx2"/>
                </a:solidFill>
                <a:cs typeface="Arial" charset="0"/>
              </a:rPr>
              <a:t>Typically (but not necessarily e.g., depreciation) indicative of cash out flows </a:t>
            </a:r>
          </a:p>
          <a:p>
            <a:pPr marL="236538" indent="-236538" algn="l" eaLnBrk="0" hangingPunct="0">
              <a:buClrTx/>
              <a:buFontTx/>
              <a:buChar char="•"/>
            </a:pPr>
            <a:r>
              <a:rPr lang="en-US" sz="2000" b="0">
                <a:solidFill>
                  <a:schemeClr val="tx2"/>
                </a:solidFill>
                <a:cs typeface="Arial" charset="0"/>
              </a:rPr>
              <a:t>Start with the USGL indicator, such as 6100 or 6400 for expenses </a:t>
            </a:r>
          </a:p>
          <a:p>
            <a:pPr marL="236538" indent="-236538" algn="l" eaLnBrk="0" hangingPunct="0">
              <a:buClrTx/>
              <a:buFontTx/>
              <a:buChar char="•"/>
            </a:pPr>
            <a:r>
              <a:rPr lang="en-US" sz="2000" b="0">
                <a:solidFill>
                  <a:schemeClr val="tx2"/>
                </a:solidFill>
                <a:cs typeface="Arial" charset="0"/>
              </a:rPr>
              <a:t>Are a 1:1 match with the General Ledger Account utilized for Financial Accounting</a:t>
            </a:r>
          </a:p>
          <a:p>
            <a:pPr marL="236538" indent="-236538" algn="l" eaLnBrk="0" hangingPunct="0">
              <a:buClrTx/>
            </a:pPr>
            <a:endParaRPr lang="en-US" sz="2000" b="0">
              <a:solidFill>
                <a:schemeClr val="tx2"/>
              </a:solidFill>
              <a:cs typeface="Arial" charset="0"/>
            </a:endParaRPr>
          </a:p>
        </p:txBody>
      </p:sp>
      <p:sp>
        <p:nvSpPr>
          <p:cNvPr id="1726467"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Primary Cost Elements</a:t>
            </a:r>
          </a:p>
        </p:txBody>
      </p:sp>
      <p:grpSp>
        <p:nvGrpSpPr>
          <p:cNvPr id="1726468" name="Group 4"/>
          <p:cNvGrpSpPr>
            <a:grpSpLocks/>
          </p:cNvGrpSpPr>
          <p:nvPr/>
        </p:nvGrpSpPr>
        <p:grpSpPr bwMode="auto">
          <a:xfrm>
            <a:off x="5105400" y="1447800"/>
            <a:ext cx="3733800" cy="4191000"/>
            <a:chOff x="2784" y="960"/>
            <a:chExt cx="2592" cy="2928"/>
          </a:xfrm>
        </p:grpSpPr>
        <p:sp>
          <p:nvSpPr>
            <p:cNvPr id="1726469" name="Rectangle 5"/>
            <p:cNvSpPr>
              <a:spLocks noChangeArrowheads="1"/>
            </p:cNvSpPr>
            <p:nvPr/>
          </p:nvSpPr>
          <p:spPr bwMode="auto">
            <a:xfrm>
              <a:off x="3750" y="2091"/>
              <a:ext cx="1242" cy="1173"/>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200" b="0">
                <a:cs typeface="Times New Roman" pitchFamily="18" charset="0"/>
              </a:endParaRPr>
            </a:p>
          </p:txBody>
        </p:sp>
        <p:grpSp>
          <p:nvGrpSpPr>
            <p:cNvPr id="1726470" name="Group 6"/>
            <p:cNvGrpSpPr>
              <a:grpSpLocks/>
            </p:cNvGrpSpPr>
            <p:nvPr/>
          </p:nvGrpSpPr>
          <p:grpSpPr bwMode="auto">
            <a:xfrm>
              <a:off x="4857" y="3004"/>
              <a:ext cx="517" cy="452"/>
              <a:chOff x="4713" y="2900"/>
              <a:chExt cx="517" cy="452"/>
            </a:xfrm>
          </p:grpSpPr>
          <p:sp>
            <p:nvSpPr>
              <p:cNvPr id="1726471" name="Freeform 7"/>
              <p:cNvSpPr>
                <a:spLocks/>
              </p:cNvSpPr>
              <p:nvPr/>
            </p:nvSpPr>
            <p:spPr bwMode="auto">
              <a:xfrm>
                <a:off x="4713" y="2900"/>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726472" name="Text Box 8"/>
              <p:cNvSpPr txBox="1">
                <a:spLocks noChangeArrowheads="1"/>
              </p:cNvSpPr>
              <p:nvPr/>
            </p:nvSpPr>
            <p:spPr bwMode="blackWhite">
              <a:xfrm>
                <a:off x="4809" y="2993"/>
                <a:ext cx="323" cy="296"/>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000">
                    <a:cs typeface="Times New Roman" pitchFamily="18" charset="0"/>
                  </a:rPr>
                  <a:t> CIV </a:t>
                </a:r>
              </a:p>
              <a:p>
                <a:pPr marL="342900" indent="-342900" eaLnBrk="0" hangingPunct="0">
                  <a:spcAft>
                    <a:spcPts val="200"/>
                  </a:spcAft>
                  <a:buFont typeface="Monotype Sorts" pitchFamily="2" charset="2"/>
                  <a:buNone/>
                </a:pPr>
                <a:r>
                  <a:rPr lang="en-US" sz="1000">
                    <a:cs typeface="Times New Roman" pitchFamily="18" charset="0"/>
                  </a:rPr>
                  <a:t>HR</a:t>
                </a:r>
                <a:endParaRPr lang="en-US" sz="1000">
                  <a:solidFill>
                    <a:srgbClr val="000000"/>
                  </a:solidFill>
                  <a:cs typeface="Times New Roman" pitchFamily="18" charset="0"/>
                </a:endParaRPr>
              </a:p>
            </p:txBody>
          </p:sp>
        </p:grpSp>
        <p:sp>
          <p:nvSpPr>
            <p:cNvPr id="1726473" name="Rectangle 9"/>
            <p:cNvSpPr>
              <a:spLocks noChangeArrowheads="1"/>
            </p:cNvSpPr>
            <p:nvPr/>
          </p:nvSpPr>
          <p:spPr bwMode="blackWhite">
            <a:xfrm>
              <a:off x="3788" y="1878"/>
              <a:ext cx="1156" cy="213"/>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400">
                  <a:cs typeface="Times New Roman" pitchFamily="18" charset="0"/>
                </a:rPr>
                <a:t>Cost Center: CIF</a:t>
              </a:r>
            </a:p>
          </p:txBody>
        </p:sp>
        <p:sp>
          <p:nvSpPr>
            <p:cNvPr id="1726474" name="Oval 10"/>
            <p:cNvSpPr>
              <a:spLocks noChangeArrowheads="1"/>
            </p:cNvSpPr>
            <p:nvPr/>
          </p:nvSpPr>
          <p:spPr bwMode="blackWhite">
            <a:xfrm>
              <a:off x="2784" y="2624"/>
              <a:ext cx="717" cy="688"/>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200">
                  <a:cs typeface="Times New Roman" pitchFamily="18" charset="0"/>
                </a:rPr>
                <a:t>Military </a:t>
              </a:r>
            </a:p>
            <a:p>
              <a:pPr marL="342900" indent="-342900" eaLnBrk="0" hangingPunct="0">
                <a:spcAft>
                  <a:spcPts val="200"/>
                </a:spcAft>
                <a:buFont typeface="Monotype Sorts" pitchFamily="2" charset="2"/>
                <a:buNone/>
              </a:pPr>
              <a:r>
                <a:rPr lang="en-US" sz="1200">
                  <a:cs typeface="Times New Roman" pitchFamily="18" charset="0"/>
                </a:rPr>
                <a:t>Labor</a:t>
              </a:r>
            </a:p>
          </p:txBody>
        </p:sp>
        <p:sp>
          <p:nvSpPr>
            <p:cNvPr id="1726475" name="Rectangle 11"/>
            <p:cNvSpPr>
              <a:spLocks noChangeArrowheads="1"/>
            </p:cNvSpPr>
            <p:nvPr/>
          </p:nvSpPr>
          <p:spPr bwMode="auto">
            <a:xfrm>
              <a:off x="3744" y="960"/>
              <a:ext cx="1248" cy="72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200">
                  <a:solidFill>
                    <a:schemeClr val="tx2"/>
                  </a:solidFill>
                </a:rPr>
                <a:t>Director of </a:t>
              </a:r>
            </a:p>
            <a:p>
              <a:pPr>
                <a:buClrTx/>
              </a:pPr>
              <a:r>
                <a:rPr lang="en-US" sz="1200">
                  <a:solidFill>
                    <a:schemeClr val="tx2"/>
                  </a:solidFill>
                </a:rPr>
                <a:t>Logistics (DOL)</a:t>
              </a:r>
            </a:p>
          </p:txBody>
        </p:sp>
        <p:grpSp>
          <p:nvGrpSpPr>
            <p:cNvPr id="1726476" name="Group 12"/>
            <p:cNvGrpSpPr>
              <a:grpSpLocks/>
            </p:cNvGrpSpPr>
            <p:nvPr/>
          </p:nvGrpSpPr>
          <p:grpSpPr bwMode="auto">
            <a:xfrm>
              <a:off x="4859" y="3436"/>
              <a:ext cx="517" cy="452"/>
              <a:chOff x="4715" y="3436"/>
              <a:chExt cx="517" cy="452"/>
            </a:xfrm>
          </p:grpSpPr>
          <p:sp>
            <p:nvSpPr>
              <p:cNvPr id="1726477" name="Freeform 13"/>
              <p:cNvSpPr>
                <a:spLocks/>
              </p:cNvSpPr>
              <p:nvPr/>
            </p:nvSpPr>
            <p:spPr bwMode="auto">
              <a:xfrm>
                <a:off x="4715" y="3436"/>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726478" name="Text Box 14"/>
              <p:cNvSpPr txBox="1">
                <a:spLocks noChangeArrowheads="1"/>
              </p:cNvSpPr>
              <p:nvPr/>
            </p:nvSpPr>
            <p:spPr bwMode="blackWhite">
              <a:xfrm>
                <a:off x="4804" y="3521"/>
                <a:ext cx="329" cy="295"/>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000">
                    <a:cs typeface="Times New Roman" pitchFamily="18" charset="0"/>
                  </a:rPr>
                  <a:t> MIL </a:t>
                </a:r>
              </a:p>
              <a:p>
                <a:pPr marL="342900" indent="-342900" eaLnBrk="0" hangingPunct="0">
                  <a:spcAft>
                    <a:spcPts val="200"/>
                  </a:spcAft>
                  <a:buFont typeface="Monotype Sorts" pitchFamily="2" charset="2"/>
                  <a:buNone/>
                </a:pPr>
                <a:r>
                  <a:rPr lang="en-US" sz="1000">
                    <a:cs typeface="Times New Roman" pitchFamily="18" charset="0"/>
                  </a:rPr>
                  <a:t>HR</a:t>
                </a:r>
                <a:endParaRPr lang="en-US" sz="1000">
                  <a:solidFill>
                    <a:srgbClr val="000000"/>
                  </a:solidFill>
                  <a:cs typeface="Times New Roman" pitchFamily="18" charset="0"/>
                </a:endParaRPr>
              </a:p>
            </p:txBody>
          </p:sp>
        </p:grpSp>
        <p:grpSp>
          <p:nvGrpSpPr>
            <p:cNvPr id="1726479" name="Group 15"/>
            <p:cNvGrpSpPr>
              <a:grpSpLocks/>
            </p:cNvGrpSpPr>
            <p:nvPr/>
          </p:nvGrpSpPr>
          <p:grpSpPr bwMode="auto">
            <a:xfrm>
              <a:off x="3311" y="1390"/>
              <a:ext cx="433" cy="816"/>
              <a:chOff x="863" y="1438"/>
              <a:chExt cx="429" cy="816"/>
            </a:xfrm>
          </p:grpSpPr>
          <p:sp>
            <p:nvSpPr>
              <p:cNvPr id="1726480" name="Arc 16"/>
              <p:cNvSpPr>
                <a:spLocks/>
              </p:cNvSpPr>
              <p:nvPr/>
            </p:nvSpPr>
            <p:spPr bwMode="auto">
              <a:xfrm rot="21568244" flipH="1">
                <a:off x="863" y="1438"/>
                <a:ext cx="419" cy="816"/>
              </a:xfrm>
              <a:custGeom>
                <a:avLst/>
                <a:gdLst>
                  <a:gd name="G0" fmla="+- 1358 0 0"/>
                  <a:gd name="G1" fmla="+- 21600 0 0"/>
                  <a:gd name="G2" fmla="+- 21600 0 0"/>
                  <a:gd name="T0" fmla="*/ 1358 w 22958"/>
                  <a:gd name="T1" fmla="*/ 0 h 43200"/>
                  <a:gd name="T2" fmla="*/ 0 w 22958"/>
                  <a:gd name="T3" fmla="*/ 43157 h 43200"/>
                  <a:gd name="T4" fmla="*/ 1358 w 22958"/>
                  <a:gd name="T5" fmla="*/ 21600 h 43200"/>
                </a:gdLst>
                <a:ahLst/>
                <a:cxnLst>
                  <a:cxn ang="0">
                    <a:pos x="T0" y="T1"/>
                  </a:cxn>
                  <a:cxn ang="0">
                    <a:pos x="T2" y="T3"/>
                  </a:cxn>
                  <a:cxn ang="0">
                    <a:pos x="T4" y="T5"/>
                  </a:cxn>
                </a:cxnLst>
                <a:rect l="0" t="0" r="r" b="b"/>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a:effectLst/>
            </p:spPr>
            <p:txBody>
              <a:bodyPr lIns="92075" tIns="0" rIns="92075" bIns="0" anchor="ctr">
                <a:spAutoFit/>
              </a:bodyPr>
              <a:lstStyle/>
              <a:p>
                <a:endParaRPr lang="en-US"/>
              </a:p>
            </p:txBody>
          </p:sp>
          <p:sp>
            <p:nvSpPr>
              <p:cNvPr id="1726481" name="Line 17"/>
              <p:cNvSpPr>
                <a:spLocks noChangeShapeType="1"/>
              </p:cNvSpPr>
              <p:nvPr/>
            </p:nvSpPr>
            <p:spPr bwMode="auto">
              <a:xfrm>
                <a:off x="1244" y="2252"/>
                <a:ext cx="48" cy="0"/>
              </a:xfrm>
              <a:prstGeom prst="line">
                <a:avLst/>
              </a:prstGeom>
              <a:noFill/>
              <a:ln w="9525">
                <a:solidFill>
                  <a:schemeClr val="tx1"/>
                </a:solidFill>
                <a:round/>
                <a:headEnd/>
                <a:tailEnd type="triangle" w="med" len="med"/>
              </a:ln>
              <a:effectLst/>
            </p:spPr>
            <p:txBody>
              <a:bodyPr lIns="92075" tIns="0" rIns="92075" bIns="0">
                <a:spAutoFit/>
              </a:bodyPr>
              <a:lstStyle/>
              <a:p>
                <a:endParaRPr lang="en-US"/>
              </a:p>
            </p:txBody>
          </p:sp>
        </p:grpSp>
        <p:sp>
          <p:nvSpPr>
            <p:cNvPr id="1726482" name="Line 18"/>
            <p:cNvSpPr>
              <a:spLocks noChangeShapeType="1"/>
            </p:cNvSpPr>
            <p:nvPr/>
          </p:nvSpPr>
          <p:spPr bwMode="auto">
            <a:xfrm>
              <a:off x="3504" y="2928"/>
              <a:ext cx="288"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26483" name="Rectangle 19"/>
            <p:cNvSpPr>
              <a:spLocks noChangeArrowheads="1"/>
            </p:cNvSpPr>
            <p:nvPr/>
          </p:nvSpPr>
          <p:spPr bwMode="auto">
            <a:xfrm>
              <a:off x="3744" y="2160"/>
              <a:ext cx="1392" cy="128"/>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b="0"/>
                <a:t>DOL Support	$$$</a:t>
              </a:r>
            </a:p>
          </p:txBody>
        </p:sp>
        <p:grpSp>
          <p:nvGrpSpPr>
            <p:cNvPr id="1726484" name="Group 20"/>
            <p:cNvGrpSpPr>
              <a:grpSpLocks/>
            </p:cNvGrpSpPr>
            <p:nvPr/>
          </p:nvGrpSpPr>
          <p:grpSpPr bwMode="auto">
            <a:xfrm>
              <a:off x="3744" y="2304"/>
              <a:ext cx="1392" cy="559"/>
              <a:chOff x="3744" y="2304"/>
              <a:chExt cx="1392" cy="559"/>
            </a:xfrm>
          </p:grpSpPr>
          <p:sp>
            <p:nvSpPr>
              <p:cNvPr id="1726485" name="Rectangle 21"/>
              <p:cNvSpPr>
                <a:spLocks noChangeArrowheads="1"/>
              </p:cNvSpPr>
              <p:nvPr/>
            </p:nvSpPr>
            <p:spPr bwMode="auto">
              <a:xfrm>
                <a:off x="3744" y="2448"/>
                <a:ext cx="1392" cy="128"/>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a:t>Material	$$$</a:t>
                </a:r>
              </a:p>
            </p:txBody>
          </p:sp>
          <p:sp>
            <p:nvSpPr>
              <p:cNvPr id="1726486" name="Rectangle 22"/>
              <p:cNvSpPr>
                <a:spLocks noChangeArrowheads="1"/>
              </p:cNvSpPr>
              <p:nvPr/>
            </p:nvSpPr>
            <p:spPr bwMode="auto">
              <a:xfrm>
                <a:off x="3744" y="2304"/>
                <a:ext cx="1392" cy="128"/>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a:t>Labor</a:t>
                </a:r>
                <a:r>
                  <a:rPr lang="en-US" sz="1200" b="0"/>
                  <a:t>	$$$</a:t>
                </a:r>
              </a:p>
            </p:txBody>
          </p:sp>
          <p:sp>
            <p:nvSpPr>
              <p:cNvPr id="1726487" name="Rectangle 23"/>
              <p:cNvSpPr>
                <a:spLocks noChangeArrowheads="1"/>
              </p:cNvSpPr>
              <p:nvPr/>
            </p:nvSpPr>
            <p:spPr bwMode="auto">
              <a:xfrm>
                <a:off x="3744" y="2592"/>
                <a:ext cx="1392" cy="128"/>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a:t>Contracts	$$$</a:t>
                </a:r>
              </a:p>
            </p:txBody>
          </p:sp>
          <p:sp>
            <p:nvSpPr>
              <p:cNvPr id="1726488" name="Rectangle 24"/>
              <p:cNvSpPr>
                <a:spLocks noChangeArrowheads="1"/>
              </p:cNvSpPr>
              <p:nvPr/>
            </p:nvSpPr>
            <p:spPr bwMode="auto">
              <a:xfrm>
                <a:off x="3744" y="2735"/>
                <a:ext cx="1392" cy="128"/>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a:t>Travel	$$$</a:t>
                </a:r>
              </a:p>
            </p:txBody>
          </p:sp>
        </p:grpSp>
        <p:sp>
          <p:nvSpPr>
            <p:cNvPr id="1726489" name="Rectangle 25"/>
            <p:cNvSpPr>
              <a:spLocks noChangeArrowheads="1"/>
            </p:cNvSpPr>
            <p:nvPr/>
          </p:nvSpPr>
          <p:spPr bwMode="auto">
            <a:xfrm>
              <a:off x="3744" y="2880"/>
              <a:ext cx="1392" cy="127"/>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b="0"/>
                <a:t>Military Labor	$$$</a:t>
              </a:r>
            </a:p>
          </p:txBody>
        </p:sp>
        <p:sp>
          <p:nvSpPr>
            <p:cNvPr id="1726490" name="Rectangle 26"/>
            <p:cNvSpPr>
              <a:spLocks noChangeArrowheads="1"/>
            </p:cNvSpPr>
            <p:nvPr/>
          </p:nvSpPr>
          <p:spPr bwMode="auto">
            <a:xfrm>
              <a:off x="3744" y="3024"/>
              <a:ext cx="1392" cy="128"/>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b="0"/>
                <a:t>Facilities	$$$</a:t>
              </a:r>
            </a:p>
          </p:txBody>
        </p:sp>
      </p:grpSp>
      <p:sp>
        <p:nvSpPr>
          <p:cNvPr id="1726491" name="Rectangle 27"/>
          <p:cNvSpPr>
            <a:spLocks noChangeArrowheads="1"/>
          </p:cNvSpPr>
          <p:nvPr/>
        </p:nvSpPr>
        <p:spPr bwMode="auto">
          <a:xfrm>
            <a:off x="1371600" y="5040313"/>
            <a:ext cx="6705600" cy="1741487"/>
          </a:xfrm>
          <a:prstGeom prst="rect">
            <a:avLst/>
          </a:prstGeom>
          <a:noFill/>
          <a:ln w="12700" algn="ctr">
            <a:noFill/>
            <a:miter lim="800000"/>
            <a:headEnd/>
            <a:tailEnd/>
          </a:ln>
          <a:effectLst/>
        </p:spPr>
        <p:txBody>
          <a:bodyPr lIns="92075" tIns="0" rIns="92075" bIns="0">
            <a:spAutoFit/>
          </a:bodyPr>
          <a:lstStyle/>
          <a:p>
            <a:pPr marL="236538" indent="-236538" algn="l"/>
            <a:r>
              <a:rPr lang="en-US" sz="1800" u="sng">
                <a:solidFill>
                  <a:schemeClr val="tx2"/>
                </a:solidFill>
              </a:rPr>
              <a:t>Examples:</a:t>
            </a:r>
          </a:p>
          <a:p>
            <a:pPr marL="236538" indent="-236538" algn="l">
              <a:buFontTx/>
              <a:buChar char="-"/>
            </a:pPr>
            <a:r>
              <a:rPr lang="en-US" sz="1600" b="0">
                <a:solidFill>
                  <a:schemeClr val="tx2"/>
                </a:solidFill>
              </a:rPr>
              <a:t>6100.11B1  </a:t>
            </a:r>
            <a:r>
              <a:rPr lang="en-US" sz="1600" b="0"/>
              <a:t>Civilian Base Pay - Full-time Permanent</a:t>
            </a:r>
            <a:endParaRPr lang="en-US" sz="1600" b="0">
              <a:solidFill>
                <a:schemeClr val="tx2"/>
              </a:solidFill>
            </a:endParaRPr>
          </a:p>
          <a:p>
            <a:pPr marL="236538" indent="-236538" algn="l">
              <a:buFontTx/>
              <a:buChar char="-"/>
            </a:pPr>
            <a:r>
              <a:rPr lang="en-US" sz="1600" b="0">
                <a:solidFill>
                  <a:schemeClr val="tx2"/>
                </a:solidFill>
              </a:rPr>
              <a:t>6100.11B3  </a:t>
            </a:r>
            <a:r>
              <a:rPr lang="en-US" sz="1600" b="0"/>
              <a:t>Civilian Base Pay - Other than Full-time Permanent</a:t>
            </a:r>
            <a:endParaRPr lang="en-US" sz="1600" b="0">
              <a:solidFill>
                <a:schemeClr val="tx2"/>
              </a:solidFill>
            </a:endParaRPr>
          </a:p>
          <a:p>
            <a:pPr marL="236538" indent="-236538" algn="l">
              <a:buFontTx/>
              <a:buChar char="-"/>
            </a:pPr>
            <a:r>
              <a:rPr lang="en-US" sz="1600" b="0">
                <a:solidFill>
                  <a:schemeClr val="tx2"/>
                </a:solidFill>
              </a:rPr>
              <a:t>6100.21T0  </a:t>
            </a:r>
            <a:r>
              <a:rPr lang="en-US" sz="1600" b="0"/>
              <a:t>TDY Travel</a:t>
            </a:r>
          </a:p>
          <a:p>
            <a:pPr marL="236538" indent="-236538" algn="l">
              <a:buFontTx/>
              <a:buChar char="-"/>
            </a:pPr>
            <a:r>
              <a:rPr lang="en-US" sz="1600" b="0"/>
              <a:t>6100.252A  Information Technology Services – Processing</a:t>
            </a:r>
          </a:p>
          <a:p>
            <a:pPr marL="236538" indent="-236538" algn="l">
              <a:buFontTx/>
              <a:buChar char="-"/>
            </a:pPr>
            <a:r>
              <a:rPr lang="en-US" sz="1600" b="0"/>
              <a:t>6400.13H0  VSIP TAX -15% Remittance to CSRDF</a:t>
            </a:r>
          </a:p>
          <a:p>
            <a:pPr marL="236538" indent="-236538" algn="l">
              <a:buFontTx/>
              <a:buChar char="-"/>
            </a:pPr>
            <a:endParaRPr lang="en-US" sz="1600" b="0"/>
          </a:p>
        </p:txBody>
      </p:sp>
      <p:sp>
        <p:nvSpPr>
          <p:cNvPr id="1726492" name="Text Box 28"/>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D2L5_p5</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8514" name="Rectangle 2"/>
          <p:cNvSpPr>
            <a:spLocks noChangeArrowheads="1"/>
          </p:cNvSpPr>
          <p:nvPr/>
        </p:nvSpPr>
        <p:spPr bwMode="auto">
          <a:xfrm>
            <a:off x="304800" y="1292225"/>
            <a:ext cx="4800600" cy="3279775"/>
          </a:xfrm>
          <a:prstGeom prst="rect">
            <a:avLst/>
          </a:prstGeom>
          <a:noFill/>
          <a:ln w="9525" algn="ctr">
            <a:noFill/>
            <a:miter lim="800000"/>
            <a:headEnd/>
            <a:tailEnd/>
          </a:ln>
          <a:effectLst/>
        </p:spPr>
        <p:txBody>
          <a:bodyPr lIns="92075" tIns="46038" rIns="92075" bIns="46038">
            <a:spAutoFit/>
          </a:bodyPr>
          <a:lstStyle/>
          <a:p>
            <a:pPr marL="236538" indent="-236538" algn="l" eaLnBrk="0" hangingPunct="0">
              <a:spcBef>
                <a:spcPct val="20000"/>
              </a:spcBef>
              <a:buClrTx/>
              <a:buFontTx/>
              <a:buChar char="•"/>
            </a:pPr>
            <a:r>
              <a:rPr lang="en-US" sz="1800" b="0">
                <a:solidFill>
                  <a:schemeClr val="tx2"/>
                </a:solidFill>
                <a:cs typeface="Arial" charset="0"/>
              </a:rPr>
              <a:t>Assigned/service fees to an object for consuming </a:t>
            </a:r>
            <a:r>
              <a:rPr lang="en-US" sz="1800" b="0">
                <a:solidFill>
                  <a:schemeClr val="tx2"/>
                </a:solidFill>
              </a:rPr>
              <a:t>products/services providing by another object</a:t>
            </a:r>
            <a:r>
              <a:rPr lang="en-US" sz="1800" b="0">
                <a:solidFill>
                  <a:schemeClr val="tx2"/>
                </a:solidFill>
                <a:cs typeface="Arial" charset="0"/>
              </a:rPr>
              <a:t>. (e.g. 2714 Shop Stock)</a:t>
            </a:r>
          </a:p>
          <a:p>
            <a:pPr marL="236538" indent="-236538" algn="l" eaLnBrk="0" hangingPunct="0">
              <a:spcBef>
                <a:spcPct val="20000"/>
              </a:spcBef>
              <a:buClrTx/>
              <a:buFontTx/>
              <a:buChar char="•"/>
            </a:pPr>
            <a:r>
              <a:rPr lang="en-US" sz="1800" b="0">
                <a:solidFill>
                  <a:schemeClr val="tx2"/>
                </a:solidFill>
                <a:cs typeface="Arial" charset="0"/>
              </a:rPr>
              <a:t>Non-cash outlays (would have occurred with the Primary Cost Element posting</a:t>
            </a:r>
          </a:p>
          <a:p>
            <a:pPr marL="236538" indent="-236538" algn="l" eaLnBrk="0" hangingPunct="0">
              <a:spcBef>
                <a:spcPct val="20000"/>
              </a:spcBef>
              <a:buClrTx/>
              <a:buFontTx/>
              <a:buChar char="•"/>
            </a:pPr>
            <a:r>
              <a:rPr lang="en-US" sz="1800" b="0">
                <a:solidFill>
                  <a:schemeClr val="tx2"/>
                </a:solidFill>
                <a:cs typeface="Arial" charset="0"/>
              </a:rPr>
              <a:t>Start with a 9 series preface to indicate that they </a:t>
            </a:r>
            <a:r>
              <a:rPr lang="en-US" sz="1800" b="0" u="sng">
                <a:solidFill>
                  <a:schemeClr val="tx2"/>
                </a:solidFill>
                <a:cs typeface="Arial" charset="0"/>
              </a:rPr>
              <a:t>are not associated</a:t>
            </a:r>
            <a:r>
              <a:rPr lang="en-US" sz="1800" b="0">
                <a:solidFill>
                  <a:schemeClr val="tx2"/>
                </a:solidFill>
                <a:cs typeface="Arial" charset="0"/>
              </a:rPr>
              <a:t> with the General Ledger, e.g. internal only</a:t>
            </a:r>
          </a:p>
          <a:p>
            <a:pPr marL="236538" indent="-236538" algn="l" eaLnBrk="0" hangingPunct="0">
              <a:spcBef>
                <a:spcPct val="20000"/>
              </a:spcBef>
              <a:buClrTx/>
              <a:buFontTx/>
              <a:buChar char="•"/>
            </a:pPr>
            <a:r>
              <a:rPr lang="en-US" sz="1800" b="0">
                <a:solidFill>
                  <a:schemeClr val="tx2"/>
                </a:solidFill>
                <a:cs typeface="Arial" charset="0"/>
              </a:rPr>
              <a:t>There are multiple types of secondary cost elements to support allocations, charge outs, overhead surcharges, etc.</a:t>
            </a:r>
          </a:p>
        </p:txBody>
      </p:sp>
      <p:sp>
        <p:nvSpPr>
          <p:cNvPr id="1728515"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Secondary Cost Elements</a:t>
            </a:r>
          </a:p>
        </p:txBody>
      </p:sp>
      <p:grpSp>
        <p:nvGrpSpPr>
          <p:cNvPr id="1728516" name="Group 4"/>
          <p:cNvGrpSpPr>
            <a:grpSpLocks/>
          </p:cNvGrpSpPr>
          <p:nvPr/>
        </p:nvGrpSpPr>
        <p:grpSpPr bwMode="auto">
          <a:xfrm>
            <a:off x="4876800" y="1524000"/>
            <a:ext cx="3657600" cy="3962400"/>
            <a:chOff x="2784" y="960"/>
            <a:chExt cx="2592" cy="2928"/>
          </a:xfrm>
        </p:grpSpPr>
        <p:sp>
          <p:nvSpPr>
            <p:cNvPr id="1728517" name="Rectangle 5"/>
            <p:cNvSpPr>
              <a:spLocks noChangeArrowheads="1"/>
            </p:cNvSpPr>
            <p:nvPr/>
          </p:nvSpPr>
          <p:spPr bwMode="auto">
            <a:xfrm>
              <a:off x="3750" y="2091"/>
              <a:ext cx="1242" cy="1173"/>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200" b="0">
                <a:cs typeface="Times New Roman" pitchFamily="18" charset="0"/>
              </a:endParaRPr>
            </a:p>
          </p:txBody>
        </p:sp>
        <p:grpSp>
          <p:nvGrpSpPr>
            <p:cNvPr id="1728518" name="Group 6"/>
            <p:cNvGrpSpPr>
              <a:grpSpLocks/>
            </p:cNvGrpSpPr>
            <p:nvPr/>
          </p:nvGrpSpPr>
          <p:grpSpPr bwMode="auto">
            <a:xfrm>
              <a:off x="4857" y="3004"/>
              <a:ext cx="517" cy="452"/>
              <a:chOff x="4713" y="2900"/>
              <a:chExt cx="517" cy="452"/>
            </a:xfrm>
          </p:grpSpPr>
          <p:sp>
            <p:nvSpPr>
              <p:cNvPr id="1728519" name="Freeform 7"/>
              <p:cNvSpPr>
                <a:spLocks/>
              </p:cNvSpPr>
              <p:nvPr/>
            </p:nvSpPr>
            <p:spPr bwMode="auto">
              <a:xfrm>
                <a:off x="4713" y="2900"/>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728520" name="Text Box 8"/>
              <p:cNvSpPr txBox="1">
                <a:spLocks noChangeArrowheads="1"/>
              </p:cNvSpPr>
              <p:nvPr/>
            </p:nvSpPr>
            <p:spPr bwMode="blackWhite">
              <a:xfrm>
                <a:off x="4806" y="2993"/>
                <a:ext cx="331" cy="311"/>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000">
                    <a:cs typeface="Times New Roman" pitchFamily="18" charset="0"/>
                  </a:rPr>
                  <a:t> CIV </a:t>
                </a:r>
              </a:p>
              <a:p>
                <a:pPr marL="342900" indent="-342900" eaLnBrk="0" hangingPunct="0">
                  <a:spcAft>
                    <a:spcPts val="200"/>
                  </a:spcAft>
                  <a:buFont typeface="Monotype Sorts" pitchFamily="2" charset="2"/>
                  <a:buNone/>
                </a:pPr>
                <a:r>
                  <a:rPr lang="en-US" sz="1000">
                    <a:cs typeface="Times New Roman" pitchFamily="18" charset="0"/>
                  </a:rPr>
                  <a:t>HR</a:t>
                </a:r>
                <a:endParaRPr lang="en-US" sz="1000">
                  <a:solidFill>
                    <a:srgbClr val="000000"/>
                  </a:solidFill>
                  <a:cs typeface="Times New Roman" pitchFamily="18" charset="0"/>
                </a:endParaRPr>
              </a:p>
            </p:txBody>
          </p:sp>
        </p:grpSp>
        <p:sp>
          <p:nvSpPr>
            <p:cNvPr id="1728521" name="Rectangle 9"/>
            <p:cNvSpPr>
              <a:spLocks noChangeArrowheads="1"/>
            </p:cNvSpPr>
            <p:nvPr/>
          </p:nvSpPr>
          <p:spPr bwMode="blackWhite">
            <a:xfrm>
              <a:off x="3788" y="1879"/>
              <a:ext cx="1156" cy="225"/>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400">
                  <a:cs typeface="Times New Roman" pitchFamily="18" charset="0"/>
                </a:rPr>
                <a:t>Cost Center: CIF</a:t>
              </a:r>
            </a:p>
          </p:txBody>
        </p:sp>
        <p:sp>
          <p:nvSpPr>
            <p:cNvPr id="1728522" name="Oval 10"/>
            <p:cNvSpPr>
              <a:spLocks noChangeArrowheads="1"/>
            </p:cNvSpPr>
            <p:nvPr/>
          </p:nvSpPr>
          <p:spPr bwMode="blackWhite">
            <a:xfrm>
              <a:off x="2784" y="2624"/>
              <a:ext cx="717" cy="688"/>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200">
                  <a:cs typeface="Times New Roman" pitchFamily="18" charset="0"/>
                </a:rPr>
                <a:t>Military </a:t>
              </a:r>
            </a:p>
            <a:p>
              <a:pPr marL="342900" indent="-342900" eaLnBrk="0" hangingPunct="0">
                <a:spcAft>
                  <a:spcPts val="200"/>
                </a:spcAft>
                <a:buFont typeface="Monotype Sorts" pitchFamily="2" charset="2"/>
                <a:buNone/>
              </a:pPr>
              <a:r>
                <a:rPr lang="en-US" sz="1200">
                  <a:cs typeface="Times New Roman" pitchFamily="18" charset="0"/>
                </a:rPr>
                <a:t>Labor</a:t>
              </a:r>
            </a:p>
          </p:txBody>
        </p:sp>
        <p:sp>
          <p:nvSpPr>
            <p:cNvPr id="1728523" name="Rectangle 11"/>
            <p:cNvSpPr>
              <a:spLocks noChangeArrowheads="1"/>
            </p:cNvSpPr>
            <p:nvPr/>
          </p:nvSpPr>
          <p:spPr bwMode="auto">
            <a:xfrm>
              <a:off x="3744" y="960"/>
              <a:ext cx="1248" cy="72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200">
                  <a:solidFill>
                    <a:schemeClr val="tx2"/>
                  </a:solidFill>
                </a:rPr>
                <a:t>Director of </a:t>
              </a:r>
            </a:p>
            <a:p>
              <a:pPr>
                <a:buClrTx/>
              </a:pPr>
              <a:r>
                <a:rPr lang="en-US" sz="1200">
                  <a:solidFill>
                    <a:schemeClr val="tx2"/>
                  </a:solidFill>
                </a:rPr>
                <a:t>Logistics (DOL)</a:t>
              </a:r>
            </a:p>
          </p:txBody>
        </p:sp>
        <p:grpSp>
          <p:nvGrpSpPr>
            <p:cNvPr id="1728524" name="Group 12"/>
            <p:cNvGrpSpPr>
              <a:grpSpLocks/>
            </p:cNvGrpSpPr>
            <p:nvPr/>
          </p:nvGrpSpPr>
          <p:grpSpPr bwMode="auto">
            <a:xfrm>
              <a:off x="4859" y="3436"/>
              <a:ext cx="517" cy="452"/>
              <a:chOff x="4715" y="3436"/>
              <a:chExt cx="517" cy="452"/>
            </a:xfrm>
          </p:grpSpPr>
          <p:sp>
            <p:nvSpPr>
              <p:cNvPr id="1728525" name="Freeform 13"/>
              <p:cNvSpPr>
                <a:spLocks/>
              </p:cNvSpPr>
              <p:nvPr/>
            </p:nvSpPr>
            <p:spPr bwMode="auto">
              <a:xfrm>
                <a:off x="4715" y="3436"/>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728526" name="Text Box 14"/>
              <p:cNvSpPr txBox="1">
                <a:spLocks noChangeArrowheads="1"/>
              </p:cNvSpPr>
              <p:nvPr/>
            </p:nvSpPr>
            <p:spPr bwMode="blackWhite">
              <a:xfrm>
                <a:off x="4802" y="3521"/>
                <a:ext cx="334" cy="312"/>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000">
                    <a:cs typeface="Times New Roman" pitchFamily="18" charset="0"/>
                  </a:rPr>
                  <a:t> MIL </a:t>
                </a:r>
              </a:p>
              <a:p>
                <a:pPr marL="342900" indent="-342900" eaLnBrk="0" hangingPunct="0">
                  <a:spcAft>
                    <a:spcPts val="200"/>
                  </a:spcAft>
                  <a:buFont typeface="Monotype Sorts" pitchFamily="2" charset="2"/>
                  <a:buNone/>
                </a:pPr>
                <a:r>
                  <a:rPr lang="en-US" sz="1000">
                    <a:cs typeface="Times New Roman" pitchFamily="18" charset="0"/>
                  </a:rPr>
                  <a:t>HR</a:t>
                </a:r>
                <a:endParaRPr lang="en-US" sz="1000">
                  <a:solidFill>
                    <a:srgbClr val="000000"/>
                  </a:solidFill>
                  <a:cs typeface="Times New Roman" pitchFamily="18" charset="0"/>
                </a:endParaRPr>
              </a:p>
            </p:txBody>
          </p:sp>
        </p:grpSp>
        <p:grpSp>
          <p:nvGrpSpPr>
            <p:cNvPr id="1728527" name="Group 15"/>
            <p:cNvGrpSpPr>
              <a:grpSpLocks/>
            </p:cNvGrpSpPr>
            <p:nvPr/>
          </p:nvGrpSpPr>
          <p:grpSpPr bwMode="auto">
            <a:xfrm>
              <a:off x="3311" y="1390"/>
              <a:ext cx="433" cy="816"/>
              <a:chOff x="863" y="1438"/>
              <a:chExt cx="429" cy="816"/>
            </a:xfrm>
          </p:grpSpPr>
          <p:sp>
            <p:nvSpPr>
              <p:cNvPr id="1728528" name="Arc 16"/>
              <p:cNvSpPr>
                <a:spLocks/>
              </p:cNvSpPr>
              <p:nvPr/>
            </p:nvSpPr>
            <p:spPr bwMode="auto">
              <a:xfrm rot="21568244" flipH="1">
                <a:off x="863" y="1438"/>
                <a:ext cx="419" cy="816"/>
              </a:xfrm>
              <a:custGeom>
                <a:avLst/>
                <a:gdLst>
                  <a:gd name="G0" fmla="+- 1358 0 0"/>
                  <a:gd name="G1" fmla="+- 21600 0 0"/>
                  <a:gd name="G2" fmla="+- 21600 0 0"/>
                  <a:gd name="T0" fmla="*/ 1358 w 22958"/>
                  <a:gd name="T1" fmla="*/ 0 h 43200"/>
                  <a:gd name="T2" fmla="*/ 0 w 22958"/>
                  <a:gd name="T3" fmla="*/ 43157 h 43200"/>
                  <a:gd name="T4" fmla="*/ 1358 w 22958"/>
                  <a:gd name="T5" fmla="*/ 21600 h 43200"/>
                </a:gdLst>
                <a:ahLst/>
                <a:cxnLst>
                  <a:cxn ang="0">
                    <a:pos x="T0" y="T1"/>
                  </a:cxn>
                  <a:cxn ang="0">
                    <a:pos x="T2" y="T3"/>
                  </a:cxn>
                  <a:cxn ang="0">
                    <a:pos x="T4" y="T5"/>
                  </a:cxn>
                </a:cxnLst>
                <a:rect l="0" t="0" r="r" b="b"/>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a:effectLst/>
            </p:spPr>
            <p:txBody>
              <a:bodyPr lIns="92075" tIns="0" rIns="92075" bIns="0" anchor="ctr">
                <a:spAutoFit/>
              </a:bodyPr>
              <a:lstStyle/>
              <a:p>
                <a:endParaRPr lang="en-US"/>
              </a:p>
            </p:txBody>
          </p:sp>
          <p:sp>
            <p:nvSpPr>
              <p:cNvPr id="1728529" name="Line 17"/>
              <p:cNvSpPr>
                <a:spLocks noChangeShapeType="1"/>
              </p:cNvSpPr>
              <p:nvPr/>
            </p:nvSpPr>
            <p:spPr bwMode="auto">
              <a:xfrm>
                <a:off x="1244" y="2252"/>
                <a:ext cx="48" cy="0"/>
              </a:xfrm>
              <a:prstGeom prst="line">
                <a:avLst/>
              </a:prstGeom>
              <a:noFill/>
              <a:ln w="9525">
                <a:solidFill>
                  <a:schemeClr val="tx1"/>
                </a:solidFill>
                <a:round/>
                <a:headEnd/>
                <a:tailEnd type="triangle" w="med" len="med"/>
              </a:ln>
              <a:effectLst/>
            </p:spPr>
            <p:txBody>
              <a:bodyPr lIns="92075" tIns="0" rIns="92075" bIns="0">
                <a:spAutoFit/>
              </a:bodyPr>
              <a:lstStyle/>
              <a:p>
                <a:endParaRPr lang="en-US"/>
              </a:p>
            </p:txBody>
          </p:sp>
        </p:grpSp>
        <p:sp>
          <p:nvSpPr>
            <p:cNvPr id="1728530" name="Line 18"/>
            <p:cNvSpPr>
              <a:spLocks noChangeShapeType="1"/>
            </p:cNvSpPr>
            <p:nvPr/>
          </p:nvSpPr>
          <p:spPr bwMode="auto">
            <a:xfrm>
              <a:off x="3504" y="2928"/>
              <a:ext cx="288"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28531" name="Rectangle 19"/>
            <p:cNvSpPr>
              <a:spLocks noChangeArrowheads="1"/>
            </p:cNvSpPr>
            <p:nvPr/>
          </p:nvSpPr>
          <p:spPr bwMode="auto">
            <a:xfrm>
              <a:off x="3744" y="2447"/>
              <a:ext cx="1392" cy="13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b="0"/>
                <a:t>Material	$$$</a:t>
              </a:r>
            </a:p>
          </p:txBody>
        </p:sp>
        <p:sp>
          <p:nvSpPr>
            <p:cNvPr id="1728532" name="Rectangle 20"/>
            <p:cNvSpPr>
              <a:spLocks noChangeArrowheads="1"/>
            </p:cNvSpPr>
            <p:nvPr/>
          </p:nvSpPr>
          <p:spPr bwMode="auto">
            <a:xfrm>
              <a:off x="3744" y="2304"/>
              <a:ext cx="1392" cy="13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b="0"/>
                <a:t>Labor	$$$</a:t>
              </a:r>
            </a:p>
          </p:txBody>
        </p:sp>
        <p:sp>
          <p:nvSpPr>
            <p:cNvPr id="1728533" name="Rectangle 21"/>
            <p:cNvSpPr>
              <a:spLocks noChangeArrowheads="1"/>
            </p:cNvSpPr>
            <p:nvPr/>
          </p:nvSpPr>
          <p:spPr bwMode="auto">
            <a:xfrm>
              <a:off x="3744" y="2592"/>
              <a:ext cx="1392" cy="13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b="0"/>
                <a:t>Contracts	$$$</a:t>
              </a:r>
            </a:p>
          </p:txBody>
        </p:sp>
        <p:sp>
          <p:nvSpPr>
            <p:cNvPr id="1728534" name="Rectangle 22"/>
            <p:cNvSpPr>
              <a:spLocks noChangeArrowheads="1"/>
            </p:cNvSpPr>
            <p:nvPr/>
          </p:nvSpPr>
          <p:spPr bwMode="auto">
            <a:xfrm>
              <a:off x="3744" y="2736"/>
              <a:ext cx="1392" cy="13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b="0"/>
                <a:t>Travel	$$$</a:t>
              </a:r>
            </a:p>
          </p:txBody>
        </p:sp>
        <p:grpSp>
          <p:nvGrpSpPr>
            <p:cNvPr id="1728535" name="Group 23"/>
            <p:cNvGrpSpPr>
              <a:grpSpLocks/>
            </p:cNvGrpSpPr>
            <p:nvPr/>
          </p:nvGrpSpPr>
          <p:grpSpPr bwMode="auto">
            <a:xfrm>
              <a:off x="3744" y="2160"/>
              <a:ext cx="1392" cy="999"/>
              <a:chOff x="3744" y="2160"/>
              <a:chExt cx="1392" cy="999"/>
            </a:xfrm>
          </p:grpSpPr>
          <p:sp>
            <p:nvSpPr>
              <p:cNvPr id="1728536" name="Rectangle 24"/>
              <p:cNvSpPr>
                <a:spLocks noChangeArrowheads="1"/>
              </p:cNvSpPr>
              <p:nvPr/>
            </p:nvSpPr>
            <p:spPr bwMode="auto">
              <a:xfrm>
                <a:off x="3744" y="2160"/>
                <a:ext cx="1392" cy="13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a:t>DOL Support	$$$</a:t>
                </a:r>
              </a:p>
            </p:txBody>
          </p:sp>
          <p:sp>
            <p:nvSpPr>
              <p:cNvPr id="1728537" name="Rectangle 25"/>
              <p:cNvSpPr>
                <a:spLocks noChangeArrowheads="1"/>
              </p:cNvSpPr>
              <p:nvPr/>
            </p:nvSpPr>
            <p:spPr bwMode="auto">
              <a:xfrm>
                <a:off x="3744" y="2880"/>
                <a:ext cx="1392" cy="13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a:t>Military Labor	$$$</a:t>
                </a:r>
              </a:p>
            </p:txBody>
          </p:sp>
          <p:sp>
            <p:nvSpPr>
              <p:cNvPr id="1728538" name="Rectangle 26"/>
              <p:cNvSpPr>
                <a:spLocks noChangeArrowheads="1"/>
              </p:cNvSpPr>
              <p:nvPr/>
            </p:nvSpPr>
            <p:spPr bwMode="auto">
              <a:xfrm>
                <a:off x="3744" y="3024"/>
                <a:ext cx="1392" cy="13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200"/>
                  <a:t>Facilities	$$$</a:t>
                </a:r>
              </a:p>
            </p:txBody>
          </p:sp>
        </p:grpSp>
      </p:grpSp>
      <p:sp>
        <p:nvSpPr>
          <p:cNvPr id="1728539" name="Rectangle 27"/>
          <p:cNvSpPr>
            <a:spLocks noChangeArrowheads="1"/>
          </p:cNvSpPr>
          <p:nvPr/>
        </p:nvSpPr>
        <p:spPr bwMode="auto">
          <a:xfrm>
            <a:off x="2362200" y="4800600"/>
            <a:ext cx="5562600" cy="1252538"/>
          </a:xfrm>
          <a:prstGeom prst="rect">
            <a:avLst/>
          </a:prstGeom>
          <a:noFill/>
          <a:ln w="12700" algn="ctr">
            <a:noFill/>
            <a:miter lim="800000"/>
            <a:headEnd/>
            <a:tailEnd/>
          </a:ln>
          <a:effectLst/>
        </p:spPr>
        <p:txBody>
          <a:bodyPr lIns="92075" tIns="0" rIns="92075" bIns="0">
            <a:spAutoFit/>
          </a:bodyPr>
          <a:lstStyle/>
          <a:p>
            <a:pPr marL="236538" indent="-236538" algn="l"/>
            <a:r>
              <a:rPr lang="en-US" sz="1800" u="sng">
                <a:solidFill>
                  <a:schemeClr val="tx2"/>
                </a:solidFill>
              </a:rPr>
              <a:t>Examples:</a:t>
            </a:r>
          </a:p>
          <a:p>
            <a:pPr marL="236538" indent="-236538" algn="l">
              <a:buFontTx/>
              <a:buChar char="-"/>
            </a:pPr>
            <a:r>
              <a:rPr lang="en-US" sz="1600" b="0">
                <a:solidFill>
                  <a:schemeClr val="tx2"/>
                </a:solidFill>
              </a:rPr>
              <a:t>9000.2714  </a:t>
            </a:r>
            <a:r>
              <a:rPr lang="en-US" sz="1600" b="0"/>
              <a:t>MATERIAL SHOP STOCK</a:t>
            </a:r>
            <a:endParaRPr lang="en-US" sz="1600" b="0">
              <a:solidFill>
                <a:schemeClr val="tx2"/>
              </a:solidFill>
            </a:endParaRPr>
          </a:p>
          <a:p>
            <a:pPr marL="236538" indent="-236538" algn="l">
              <a:buFontTx/>
              <a:buChar char="-"/>
            </a:pPr>
            <a:r>
              <a:rPr lang="en-US" sz="1600" b="0">
                <a:solidFill>
                  <a:schemeClr val="tx2"/>
                </a:solidFill>
              </a:rPr>
              <a:t>9300.0100  </a:t>
            </a:r>
            <a:r>
              <a:rPr lang="en-US" sz="1600" b="0"/>
              <a:t>LABOR CHARGE - REG</a:t>
            </a:r>
            <a:endParaRPr lang="en-US" sz="1600" b="0">
              <a:solidFill>
                <a:schemeClr val="tx2"/>
              </a:solidFill>
            </a:endParaRPr>
          </a:p>
          <a:p>
            <a:pPr marL="236538" indent="-236538" algn="l">
              <a:buFontTx/>
              <a:buChar char="-"/>
            </a:pPr>
            <a:r>
              <a:rPr lang="en-US" sz="1600" b="0">
                <a:solidFill>
                  <a:schemeClr val="tx2"/>
                </a:solidFill>
              </a:rPr>
              <a:t>9300.01OT </a:t>
            </a:r>
            <a:r>
              <a:rPr lang="en-US" sz="1600" b="0"/>
              <a:t>LABOR CHARGE - OT</a:t>
            </a:r>
          </a:p>
          <a:p>
            <a:pPr marL="236538" indent="-236538" algn="l">
              <a:buFontTx/>
              <a:buChar char="-"/>
            </a:pPr>
            <a:r>
              <a:rPr lang="en-US" sz="1600" b="0"/>
              <a:t>9400.0150  MILITARY LABOR CHARGE</a:t>
            </a:r>
          </a:p>
        </p:txBody>
      </p:sp>
      <p:sp>
        <p:nvSpPr>
          <p:cNvPr id="1728540" name="Text Box 28"/>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D2L5_p6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62" name="Rectangle 2"/>
          <p:cNvSpPr>
            <a:spLocks noGrp="1" noChangeArrowheads="1"/>
          </p:cNvSpPr>
          <p:nvPr>
            <p:ph type="title"/>
          </p:nvPr>
        </p:nvSpPr>
        <p:spPr bwMode="auto">
          <a:xfrm>
            <a:off x="1209675" y="228600"/>
            <a:ext cx="6705600" cy="609600"/>
          </a:xfrm>
          <a:noFill/>
          <a:ln w="76200"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a:t>Cost Elements Example</a:t>
            </a:r>
          </a:p>
        </p:txBody>
      </p:sp>
      <p:sp>
        <p:nvSpPr>
          <p:cNvPr id="1730563" name="Rectangle 3"/>
          <p:cNvSpPr>
            <a:spLocks noChangeArrowheads="1"/>
          </p:cNvSpPr>
          <p:nvPr/>
        </p:nvSpPr>
        <p:spPr bwMode="auto">
          <a:xfrm>
            <a:off x="2971800" y="3073400"/>
            <a:ext cx="3886200" cy="3098800"/>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200" b="0">
              <a:cs typeface="Times New Roman" pitchFamily="18" charset="0"/>
            </a:endParaRPr>
          </a:p>
        </p:txBody>
      </p:sp>
      <p:grpSp>
        <p:nvGrpSpPr>
          <p:cNvPr id="1730564" name="Group 4"/>
          <p:cNvGrpSpPr>
            <a:grpSpLocks/>
          </p:cNvGrpSpPr>
          <p:nvPr/>
        </p:nvGrpSpPr>
        <p:grpSpPr bwMode="auto">
          <a:xfrm>
            <a:off x="6629400" y="5103813"/>
            <a:ext cx="774700" cy="741362"/>
            <a:chOff x="4713" y="2900"/>
            <a:chExt cx="517" cy="452"/>
          </a:xfrm>
        </p:grpSpPr>
        <p:sp>
          <p:nvSpPr>
            <p:cNvPr id="1730565" name="Freeform 5"/>
            <p:cNvSpPr>
              <a:spLocks/>
            </p:cNvSpPr>
            <p:nvPr/>
          </p:nvSpPr>
          <p:spPr bwMode="auto">
            <a:xfrm>
              <a:off x="4713" y="2900"/>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730566" name="Text Box 6"/>
            <p:cNvSpPr txBox="1">
              <a:spLocks noChangeArrowheads="1"/>
            </p:cNvSpPr>
            <p:nvPr/>
          </p:nvSpPr>
          <p:spPr bwMode="blackWhite">
            <a:xfrm>
              <a:off x="4815" y="2993"/>
              <a:ext cx="310" cy="25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000">
                  <a:cs typeface="Times New Roman" pitchFamily="18" charset="0"/>
                </a:rPr>
                <a:t> CIV </a:t>
              </a:r>
            </a:p>
            <a:p>
              <a:pPr marL="342900" indent="-342900" eaLnBrk="0" hangingPunct="0">
                <a:spcAft>
                  <a:spcPts val="200"/>
                </a:spcAft>
                <a:buFont typeface="Monotype Sorts" pitchFamily="2" charset="2"/>
                <a:buNone/>
              </a:pPr>
              <a:r>
                <a:rPr lang="en-US" sz="1000">
                  <a:cs typeface="Times New Roman" pitchFamily="18" charset="0"/>
                </a:rPr>
                <a:t>HR</a:t>
              </a:r>
              <a:endParaRPr lang="en-US" sz="1000">
                <a:solidFill>
                  <a:srgbClr val="000000"/>
                </a:solidFill>
                <a:cs typeface="Times New Roman" pitchFamily="18" charset="0"/>
              </a:endParaRPr>
            </a:p>
          </p:txBody>
        </p:sp>
      </p:grpSp>
      <p:sp>
        <p:nvSpPr>
          <p:cNvPr id="1730567" name="Rectangle 7"/>
          <p:cNvSpPr>
            <a:spLocks noChangeArrowheads="1"/>
          </p:cNvSpPr>
          <p:nvPr/>
        </p:nvSpPr>
        <p:spPr bwMode="blackWhite">
          <a:xfrm>
            <a:off x="2971800" y="2667000"/>
            <a:ext cx="2073275" cy="336550"/>
          </a:xfrm>
          <a:prstGeom prst="rect">
            <a:avLst/>
          </a:prstGeom>
          <a:noFill/>
          <a:ln w="12700" algn="ctr">
            <a:noFill/>
            <a:miter lim="800000"/>
            <a:headEnd/>
            <a:tailEnd/>
          </a:ln>
          <a:effectLst/>
        </p:spPr>
        <p:txBody>
          <a:bodyPr lIns="92075" tIns="46038" rIns="92075" bIns="46038">
            <a:spAutoFit/>
          </a:bodyPr>
          <a:lstStyle/>
          <a:p>
            <a:pPr marL="342900" indent="-342900" algn="l" eaLnBrk="0" hangingPunct="0">
              <a:spcAft>
                <a:spcPts val="200"/>
              </a:spcAft>
              <a:buFont typeface="Monotype Sorts" pitchFamily="2" charset="2"/>
              <a:buNone/>
            </a:pPr>
            <a:r>
              <a:rPr lang="en-US" sz="1400">
                <a:cs typeface="Times New Roman" pitchFamily="18" charset="0"/>
              </a:rPr>
              <a:t>Cost </a:t>
            </a:r>
            <a:r>
              <a:rPr lang="en-US" sz="1600">
                <a:cs typeface="Times New Roman" pitchFamily="18" charset="0"/>
              </a:rPr>
              <a:t>Center</a:t>
            </a:r>
            <a:r>
              <a:rPr lang="en-US" sz="1400">
                <a:cs typeface="Times New Roman" pitchFamily="18" charset="0"/>
              </a:rPr>
              <a:t>: CIF</a:t>
            </a:r>
          </a:p>
        </p:txBody>
      </p:sp>
      <p:sp>
        <p:nvSpPr>
          <p:cNvPr id="1730568" name="Oval 8"/>
          <p:cNvSpPr>
            <a:spLocks noChangeArrowheads="1"/>
          </p:cNvSpPr>
          <p:nvPr/>
        </p:nvSpPr>
        <p:spPr bwMode="blackWhite">
          <a:xfrm>
            <a:off x="1371600" y="3948113"/>
            <a:ext cx="1285875" cy="1127125"/>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200">
                <a:cs typeface="Times New Roman" pitchFamily="18" charset="0"/>
              </a:rPr>
              <a:t>Military </a:t>
            </a:r>
          </a:p>
          <a:p>
            <a:pPr marL="342900" indent="-342900" eaLnBrk="0" hangingPunct="0">
              <a:spcAft>
                <a:spcPts val="200"/>
              </a:spcAft>
              <a:buFont typeface="Monotype Sorts" pitchFamily="2" charset="2"/>
              <a:buNone/>
            </a:pPr>
            <a:r>
              <a:rPr lang="en-US" sz="1200">
                <a:cs typeface="Times New Roman" pitchFamily="18" charset="0"/>
              </a:rPr>
              <a:t>Labor</a:t>
            </a:r>
          </a:p>
        </p:txBody>
      </p:sp>
      <p:sp>
        <p:nvSpPr>
          <p:cNvPr id="1730569" name="Rectangle 9"/>
          <p:cNvSpPr>
            <a:spLocks noChangeArrowheads="1"/>
          </p:cNvSpPr>
          <p:nvPr/>
        </p:nvSpPr>
        <p:spPr bwMode="auto">
          <a:xfrm>
            <a:off x="3019425" y="1219200"/>
            <a:ext cx="2238375" cy="118110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400">
                <a:solidFill>
                  <a:schemeClr val="tx2"/>
                </a:solidFill>
              </a:rPr>
              <a:t>Director of </a:t>
            </a:r>
          </a:p>
          <a:p>
            <a:pPr>
              <a:buClrTx/>
            </a:pPr>
            <a:r>
              <a:rPr lang="en-US" sz="1400">
                <a:solidFill>
                  <a:schemeClr val="tx2"/>
                </a:solidFill>
              </a:rPr>
              <a:t>Logistics (DOL)</a:t>
            </a:r>
          </a:p>
        </p:txBody>
      </p:sp>
      <p:grpSp>
        <p:nvGrpSpPr>
          <p:cNvPr id="1730570" name="Group 10"/>
          <p:cNvGrpSpPr>
            <a:grpSpLocks/>
          </p:cNvGrpSpPr>
          <p:nvPr/>
        </p:nvGrpSpPr>
        <p:grpSpPr bwMode="auto">
          <a:xfrm>
            <a:off x="6632575" y="5811838"/>
            <a:ext cx="774700" cy="741362"/>
            <a:chOff x="4715" y="3436"/>
            <a:chExt cx="517" cy="452"/>
          </a:xfrm>
        </p:grpSpPr>
        <p:sp>
          <p:nvSpPr>
            <p:cNvPr id="1730571" name="Freeform 11"/>
            <p:cNvSpPr>
              <a:spLocks/>
            </p:cNvSpPr>
            <p:nvPr/>
          </p:nvSpPr>
          <p:spPr bwMode="auto">
            <a:xfrm>
              <a:off x="4715" y="3436"/>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730572" name="Text Box 12"/>
            <p:cNvSpPr txBox="1">
              <a:spLocks noChangeArrowheads="1"/>
            </p:cNvSpPr>
            <p:nvPr/>
          </p:nvSpPr>
          <p:spPr bwMode="blackWhite">
            <a:xfrm>
              <a:off x="4811" y="3521"/>
              <a:ext cx="316" cy="258"/>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000">
                  <a:cs typeface="Times New Roman" pitchFamily="18" charset="0"/>
                </a:rPr>
                <a:t> MIL </a:t>
              </a:r>
            </a:p>
            <a:p>
              <a:pPr marL="342900" indent="-342900" eaLnBrk="0" hangingPunct="0">
                <a:spcAft>
                  <a:spcPts val="200"/>
                </a:spcAft>
                <a:buFont typeface="Monotype Sorts" pitchFamily="2" charset="2"/>
                <a:buNone/>
              </a:pPr>
              <a:r>
                <a:rPr lang="en-US" sz="1000">
                  <a:cs typeface="Times New Roman" pitchFamily="18" charset="0"/>
                </a:rPr>
                <a:t>HR</a:t>
              </a:r>
              <a:endParaRPr lang="en-US" sz="1000">
                <a:solidFill>
                  <a:srgbClr val="000000"/>
                </a:solidFill>
                <a:cs typeface="Times New Roman" pitchFamily="18" charset="0"/>
              </a:endParaRPr>
            </a:p>
          </p:txBody>
        </p:sp>
      </p:grpSp>
      <p:grpSp>
        <p:nvGrpSpPr>
          <p:cNvPr id="1730573" name="Group 13"/>
          <p:cNvGrpSpPr>
            <a:grpSpLocks/>
          </p:cNvGrpSpPr>
          <p:nvPr/>
        </p:nvGrpSpPr>
        <p:grpSpPr bwMode="auto">
          <a:xfrm>
            <a:off x="2243138" y="1924050"/>
            <a:ext cx="776287" cy="1338263"/>
            <a:chOff x="863" y="1438"/>
            <a:chExt cx="429" cy="816"/>
          </a:xfrm>
        </p:grpSpPr>
        <p:sp>
          <p:nvSpPr>
            <p:cNvPr id="1730574" name="Arc 14"/>
            <p:cNvSpPr>
              <a:spLocks/>
            </p:cNvSpPr>
            <p:nvPr/>
          </p:nvSpPr>
          <p:spPr bwMode="auto">
            <a:xfrm rot="21568244" flipH="1">
              <a:off x="863" y="1438"/>
              <a:ext cx="419" cy="816"/>
            </a:xfrm>
            <a:custGeom>
              <a:avLst/>
              <a:gdLst>
                <a:gd name="G0" fmla="+- 1358 0 0"/>
                <a:gd name="G1" fmla="+- 21600 0 0"/>
                <a:gd name="G2" fmla="+- 21600 0 0"/>
                <a:gd name="T0" fmla="*/ 1358 w 22958"/>
                <a:gd name="T1" fmla="*/ 0 h 43200"/>
                <a:gd name="T2" fmla="*/ 0 w 22958"/>
                <a:gd name="T3" fmla="*/ 43157 h 43200"/>
                <a:gd name="T4" fmla="*/ 1358 w 22958"/>
                <a:gd name="T5" fmla="*/ 21600 h 43200"/>
              </a:gdLst>
              <a:ahLst/>
              <a:cxnLst>
                <a:cxn ang="0">
                  <a:pos x="T0" y="T1"/>
                </a:cxn>
                <a:cxn ang="0">
                  <a:pos x="T2" y="T3"/>
                </a:cxn>
                <a:cxn ang="0">
                  <a:pos x="T4" y="T5"/>
                </a:cxn>
              </a:cxnLst>
              <a:rect l="0" t="0" r="r" b="b"/>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a:effectLst/>
          </p:spPr>
          <p:txBody>
            <a:bodyPr lIns="92075" tIns="0" rIns="92075" bIns="0" anchor="ctr">
              <a:spAutoFit/>
            </a:bodyPr>
            <a:lstStyle/>
            <a:p>
              <a:endParaRPr lang="en-US"/>
            </a:p>
          </p:txBody>
        </p:sp>
        <p:sp>
          <p:nvSpPr>
            <p:cNvPr id="1730575" name="Line 15"/>
            <p:cNvSpPr>
              <a:spLocks noChangeShapeType="1"/>
            </p:cNvSpPr>
            <p:nvPr/>
          </p:nvSpPr>
          <p:spPr bwMode="auto">
            <a:xfrm>
              <a:off x="1244" y="2252"/>
              <a:ext cx="48" cy="0"/>
            </a:xfrm>
            <a:prstGeom prst="line">
              <a:avLst/>
            </a:prstGeom>
            <a:noFill/>
            <a:ln w="9525">
              <a:solidFill>
                <a:schemeClr val="tx1"/>
              </a:solidFill>
              <a:round/>
              <a:headEnd/>
              <a:tailEnd type="triangle" w="med" len="med"/>
            </a:ln>
            <a:effectLst/>
          </p:spPr>
          <p:txBody>
            <a:bodyPr lIns="92075" tIns="0" rIns="92075" bIns="0">
              <a:spAutoFit/>
            </a:bodyPr>
            <a:lstStyle/>
            <a:p>
              <a:endParaRPr lang="en-US"/>
            </a:p>
          </p:txBody>
        </p:sp>
      </p:grpSp>
      <p:sp>
        <p:nvSpPr>
          <p:cNvPr id="1730576" name="Line 16"/>
          <p:cNvSpPr>
            <a:spLocks noChangeShapeType="1"/>
          </p:cNvSpPr>
          <p:nvPr/>
        </p:nvSpPr>
        <p:spPr bwMode="auto">
          <a:xfrm>
            <a:off x="2662238" y="4446588"/>
            <a:ext cx="517525"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grpSp>
        <p:nvGrpSpPr>
          <p:cNvPr id="1730577" name="Group 17"/>
          <p:cNvGrpSpPr>
            <a:grpSpLocks/>
          </p:cNvGrpSpPr>
          <p:nvPr/>
        </p:nvGrpSpPr>
        <p:grpSpPr bwMode="auto">
          <a:xfrm>
            <a:off x="3200400" y="3422650"/>
            <a:ext cx="3810000" cy="890588"/>
            <a:chOff x="2016" y="2156"/>
            <a:chExt cx="2400" cy="561"/>
          </a:xfrm>
        </p:grpSpPr>
        <p:sp>
          <p:nvSpPr>
            <p:cNvPr id="1730578" name="Rectangle 18"/>
            <p:cNvSpPr>
              <a:spLocks noChangeArrowheads="1"/>
            </p:cNvSpPr>
            <p:nvPr/>
          </p:nvSpPr>
          <p:spPr bwMode="auto">
            <a:xfrm>
              <a:off x="2016" y="2304"/>
              <a:ext cx="2400" cy="115"/>
            </a:xfrm>
            <a:prstGeom prst="rect">
              <a:avLst/>
            </a:prstGeom>
            <a:noFill/>
            <a:ln w="12700" algn="ctr">
              <a:noFill/>
              <a:miter lim="800000"/>
              <a:headEnd/>
              <a:tailEnd/>
            </a:ln>
            <a:effectLst/>
          </p:spPr>
          <p:txBody>
            <a:bodyPr lIns="92075" tIns="0" rIns="92075" bIns="0">
              <a:spAutoFit/>
            </a:bodyPr>
            <a:lstStyle/>
            <a:p>
              <a:pPr algn="l">
                <a:tabLst>
                  <a:tab pos="914400" algn="l"/>
                  <a:tab pos="2860675" algn="l"/>
                </a:tabLst>
              </a:pPr>
              <a:r>
                <a:rPr lang="en-US" sz="1200" b="0"/>
                <a:t>6100.26XX   	Material	$$$</a:t>
              </a:r>
            </a:p>
          </p:txBody>
        </p:sp>
        <p:sp>
          <p:nvSpPr>
            <p:cNvPr id="1730579" name="Rectangle 19"/>
            <p:cNvSpPr>
              <a:spLocks noChangeArrowheads="1"/>
            </p:cNvSpPr>
            <p:nvPr/>
          </p:nvSpPr>
          <p:spPr bwMode="auto">
            <a:xfrm>
              <a:off x="2016" y="2156"/>
              <a:ext cx="2400" cy="115"/>
            </a:xfrm>
            <a:prstGeom prst="rect">
              <a:avLst/>
            </a:prstGeom>
            <a:noFill/>
            <a:ln w="12700" algn="ctr">
              <a:noFill/>
              <a:miter lim="800000"/>
              <a:headEnd/>
              <a:tailEnd/>
            </a:ln>
            <a:effectLst/>
          </p:spPr>
          <p:txBody>
            <a:bodyPr lIns="92075" tIns="0" rIns="92075" bIns="0">
              <a:spAutoFit/>
            </a:bodyPr>
            <a:lstStyle/>
            <a:p>
              <a:pPr algn="l">
                <a:tabLst>
                  <a:tab pos="914400" algn="l"/>
                  <a:tab pos="2860675" algn="l"/>
                </a:tabLst>
              </a:pPr>
              <a:r>
                <a:rPr lang="en-US" sz="1200" b="0"/>
                <a:t>6100.11B1   	Full-Time Perm	$$$</a:t>
              </a:r>
            </a:p>
          </p:txBody>
        </p:sp>
        <p:sp>
          <p:nvSpPr>
            <p:cNvPr id="1730580" name="Rectangle 20"/>
            <p:cNvSpPr>
              <a:spLocks noChangeArrowheads="1"/>
            </p:cNvSpPr>
            <p:nvPr/>
          </p:nvSpPr>
          <p:spPr bwMode="auto">
            <a:xfrm>
              <a:off x="2016" y="2454"/>
              <a:ext cx="2400" cy="115"/>
            </a:xfrm>
            <a:prstGeom prst="rect">
              <a:avLst/>
            </a:prstGeom>
            <a:noFill/>
            <a:ln w="12700" algn="ctr">
              <a:noFill/>
              <a:miter lim="800000"/>
              <a:headEnd/>
              <a:tailEnd/>
            </a:ln>
            <a:effectLst/>
          </p:spPr>
          <p:txBody>
            <a:bodyPr lIns="92075" tIns="0" rIns="92075" bIns="0">
              <a:spAutoFit/>
            </a:bodyPr>
            <a:lstStyle/>
            <a:p>
              <a:pPr algn="l">
                <a:tabLst>
                  <a:tab pos="914400" algn="l"/>
                  <a:tab pos="2860675" algn="l"/>
                </a:tabLst>
              </a:pPr>
              <a:r>
                <a:rPr lang="en-US" sz="1200" b="0"/>
                <a:t>6100.25YY   	Contracts	$$$</a:t>
              </a:r>
            </a:p>
          </p:txBody>
        </p:sp>
        <p:sp>
          <p:nvSpPr>
            <p:cNvPr id="1730581" name="Rectangle 21"/>
            <p:cNvSpPr>
              <a:spLocks noChangeArrowheads="1"/>
            </p:cNvSpPr>
            <p:nvPr/>
          </p:nvSpPr>
          <p:spPr bwMode="auto">
            <a:xfrm>
              <a:off x="2016" y="2602"/>
              <a:ext cx="2400" cy="115"/>
            </a:xfrm>
            <a:prstGeom prst="rect">
              <a:avLst/>
            </a:prstGeom>
            <a:noFill/>
            <a:ln w="12700" algn="ctr">
              <a:noFill/>
              <a:miter lim="800000"/>
              <a:headEnd/>
              <a:tailEnd/>
            </a:ln>
            <a:effectLst/>
          </p:spPr>
          <p:txBody>
            <a:bodyPr lIns="92075" tIns="0" rIns="92075" bIns="0">
              <a:spAutoFit/>
            </a:bodyPr>
            <a:lstStyle/>
            <a:p>
              <a:pPr algn="l">
                <a:tabLst>
                  <a:tab pos="914400" algn="l"/>
                  <a:tab pos="2860675" algn="l"/>
                </a:tabLst>
              </a:pPr>
              <a:r>
                <a:rPr lang="en-US" sz="1200" b="0"/>
                <a:t>6100.21T0   	Travel	$$$</a:t>
              </a:r>
            </a:p>
          </p:txBody>
        </p:sp>
      </p:grpSp>
      <p:grpSp>
        <p:nvGrpSpPr>
          <p:cNvPr id="1730582" name="Group 22"/>
          <p:cNvGrpSpPr>
            <a:grpSpLocks/>
          </p:cNvGrpSpPr>
          <p:nvPr/>
        </p:nvGrpSpPr>
        <p:grpSpPr bwMode="auto">
          <a:xfrm>
            <a:off x="3200400" y="3186113"/>
            <a:ext cx="3505200" cy="1598612"/>
            <a:chOff x="3744" y="2160"/>
            <a:chExt cx="1392" cy="975"/>
          </a:xfrm>
        </p:grpSpPr>
        <p:sp>
          <p:nvSpPr>
            <p:cNvPr id="1730583" name="Rectangle 23"/>
            <p:cNvSpPr>
              <a:spLocks noChangeArrowheads="1"/>
            </p:cNvSpPr>
            <p:nvPr/>
          </p:nvSpPr>
          <p:spPr bwMode="auto">
            <a:xfrm>
              <a:off x="3744" y="2160"/>
              <a:ext cx="1392" cy="111"/>
            </a:xfrm>
            <a:prstGeom prst="rect">
              <a:avLst/>
            </a:prstGeom>
            <a:noFill/>
            <a:ln w="12700" algn="ctr">
              <a:noFill/>
              <a:miter lim="800000"/>
              <a:headEnd/>
              <a:tailEnd/>
            </a:ln>
            <a:effectLst/>
          </p:spPr>
          <p:txBody>
            <a:bodyPr lIns="92075" tIns="0" rIns="92075" bIns="0">
              <a:spAutoFit/>
            </a:bodyPr>
            <a:lstStyle/>
            <a:p>
              <a:pPr algn="l">
                <a:tabLst>
                  <a:tab pos="914400" algn="l"/>
                  <a:tab pos="2860675" algn="l"/>
                </a:tabLst>
              </a:pPr>
              <a:r>
                <a:rPr lang="en-US" sz="1200" b="0"/>
                <a:t>9200.0100	Support Allocation	$$$</a:t>
              </a:r>
            </a:p>
          </p:txBody>
        </p:sp>
        <p:sp>
          <p:nvSpPr>
            <p:cNvPr id="1730584" name="Rectangle 24"/>
            <p:cNvSpPr>
              <a:spLocks noChangeArrowheads="1"/>
            </p:cNvSpPr>
            <p:nvPr/>
          </p:nvSpPr>
          <p:spPr bwMode="auto">
            <a:xfrm>
              <a:off x="3744" y="2880"/>
              <a:ext cx="1392" cy="112"/>
            </a:xfrm>
            <a:prstGeom prst="rect">
              <a:avLst/>
            </a:prstGeom>
            <a:noFill/>
            <a:ln w="12700" algn="ctr">
              <a:noFill/>
              <a:miter lim="800000"/>
              <a:headEnd/>
              <a:tailEnd/>
            </a:ln>
            <a:effectLst/>
          </p:spPr>
          <p:txBody>
            <a:bodyPr lIns="92075" tIns="0" rIns="92075" bIns="0">
              <a:spAutoFit/>
            </a:bodyPr>
            <a:lstStyle/>
            <a:p>
              <a:pPr algn="l">
                <a:tabLst>
                  <a:tab pos="914400" algn="l"/>
                  <a:tab pos="2860675" algn="l"/>
                </a:tabLst>
              </a:pPr>
              <a:r>
                <a:rPr lang="en-US" sz="1200" b="0"/>
                <a:t>9700.0150    	Mil Labor Imputed	$$$</a:t>
              </a:r>
            </a:p>
          </p:txBody>
        </p:sp>
        <p:sp>
          <p:nvSpPr>
            <p:cNvPr id="1730585" name="Rectangle 25"/>
            <p:cNvSpPr>
              <a:spLocks noChangeArrowheads="1"/>
            </p:cNvSpPr>
            <p:nvPr/>
          </p:nvSpPr>
          <p:spPr bwMode="auto">
            <a:xfrm>
              <a:off x="3744" y="3023"/>
              <a:ext cx="1392" cy="112"/>
            </a:xfrm>
            <a:prstGeom prst="rect">
              <a:avLst/>
            </a:prstGeom>
            <a:noFill/>
            <a:ln w="12700" algn="ctr">
              <a:noFill/>
              <a:miter lim="800000"/>
              <a:headEnd/>
              <a:tailEnd/>
            </a:ln>
            <a:effectLst/>
          </p:spPr>
          <p:txBody>
            <a:bodyPr lIns="92075" tIns="0" rIns="92075" bIns="0">
              <a:spAutoFit/>
            </a:bodyPr>
            <a:lstStyle/>
            <a:p>
              <a:pPr algn="l">
                <a:tabLst>
                  <a:tab pos="914400" algn="l"/>
                  <a:tab pos="2686050" algn="l"/>
                  <a:tab pos="2857500" algn="l"/>
                </a:tabLst>
              </a:pPr>
              <a:r>
                <a:rPr lang="en-US" sz="1200" b="0"/>
                <a:t>9400.SQFT  	Facilities	</a:t>
              </a:r>
              <a:r>
                <a:rPr lang="en-US" sz="1200" b="0" u="sng"/>
                <a:t>	$$$</a:t>
              </a:r>
            </a:p>
          </p:txBody>
        </p:sp>
      </p:grpSp>
      <p:sp>
        <p:nvSpPr>
          <p:cNvPr id="1730586" name="Rectangle 26"/>
          <p:cNvSpPr>
            <a:spLocks noChangeArrowheads="1"/>
          </p:cNvSpPr>
          <p:nvPr/>
        </p:nvSpPr>
        <p:spPr bwMode="auto">
          <a:xfrm>
            <a:off x="3200400" y="4876800"/>
            <a:ext cx="3810000" cy="182563"/>
          </a:xfrm>
          <a:prstGeom prst="rect">
            <a:avLst/>
          </a:prstGeom>
          <a:noFill/>
          <a:ln w="12700" algn="ctr">
            <a:noFill/>
            <a:miter lim="800000"/>
            <a:headEnd/>
            <a:tailEnd/>
          </a:ln>
          <a:effectLst/>
        </p:spPr>
        <p:txBody>
          <a:bodyPr lIns="92075" tIns="0" rIns="92075" bIns="0">
            <a:spAutoFit/>
          </a:bodyPr>
          <a:lstStyle/>
          <a:p>
            <a:pPr algn="l">
              <a:tabLst>
                <a:tab pos="914400" algn="l"/>
                <a:tab pos="2686050" algn="l"/>
              </a:tabLst>
            </a:pPr>
            <a:r>
              <a:rPr lang="en-US" sz="1200"/>
              <a:t>Total  </a:t>
            </a:r>
            <a:r>
              <a:rPr lang="en-US" sz="1200" b="0"/>
              <a:t>  		</a:t>
            </a:r>
            <a:r>
              <a:rPr lang="en-US" sz="1200" b="0" u="sng"/>
              <a:t>$$$$$</a:t>
            </a:r>
          </a:p>
        </p:txBody>
      </p:sp>
      <p:sp>
        <p:nvSpPr>
          <p:cNvPr id="1730587" name="Rectangle 27"/>
          <p:cNvSpPr>
            <a:spLocks noChangeArrowheads="1"/>
          </p:cNvSpPr>
          <p:nvPr/>
        </p:nvSpPr>
        <p:spPr bwMode="auto">
          <a:xfrm>
            <a:off x="3200400" y="5562600"/>
            <a:ext cx="3810000" cy="182563"/>
          </a:xfrm>
          <a:prstGeom prst="rect">
            <a:avLst/>
          </a:prstGeom>
          <a:noFill/>
          <a:ln w="12700" algn="ctr">
            <a:noFill/>
            <a:miter lim="800000"/>
            <a:headEnd/>
            <a:tailEnd/>
          </a:ln>
          <a:effectLst/>
        </p:spPr>
        <p:txBody>
          <a:bodyPr lIns="92075" tIns="0" rIns="92075" bIns="0">
            <a:spAutoFit/>
          </a:bodyPr>
          <a:lstStyle/>
          <a:p>
            <a:pPr algn="l">
              <a:tabLst>
                <a:tab pos="914400" algn="l"/>
                <a:tab pos="2686050" algn="l"/>
              </a:tabLst>
            </a:pPr>
            <a:r>
              <a:rPr lang="en-US" sz="1200"/>
              <a:t>Total  </a:t>
            </a:r>
            <a:r>
              <a:rPr lang="en-US" sz="1200" b="0"/>
              <a:t>  		</a:t>
            </a:r>
            <a:r>
              <a:rPr lang="en-US" sz="1200" b="0" u="sng"/>
              <a:t>- $$$$</a:t>
            </a:r>
          </a:p>
        </p:txBody>
      </p:sp>
      <p:sp>
        <p:nvSpPr>
          <p:cNvPr id="1730588" name="Rectangle 28"/>
          <p:cNvSpPr>
            <a:spLocks noChangeArrowheads="1"/>
          </p:cNvSpPr>
          <p:nvPr/>
        </p:nvSpPr>
        <p:spPr bwMode="auto">
          <a:xfrm>
            <a:off x="3200400" y="5791200"/>
            <a:ext cx="3810000" cy="182563"/>
          </a:xfrm>
          <a:prstGeom prst="rect">
            <a:avLst/>
          </a:prstGeom>
          <a:noFill/>
          <a:ln w="12700" algn="ctr">
            <a:noFill/>
            <a:miter lim="800000"/>
            <a:headEnd/>
            <a:tailEnd/>
          </a:ln>
          <a:effectLst/>
        </p:spPr>
        <p:txBody>
          <a:bodyPr lIns="92075" tIns="0" rIns="92075" bIns="0">
            <a:spAutoFit/>
          </a:bodyPr>
          <a:lstStyle/>
          <a:p>
            <a:pPr algn="l">
              <a:tabLst>
                <a:tab pos="914400" algn="l"/>
                <a:tab pos="2692400" algn="l"/>
                <a:tab pos="2743200" algn="l"/>
              </a:tabLst>
            </a:pPr>
            <a:r>
              <a:rPr lang="en-US" sz="1200"/>
              <a:t>Over/Under Absorption</a:t>
            </a:r>
            <a:r>
              <a:rPr lang="en-US" sz="1200" b="0"/>
              <a:t>	</a:t>
            </a:r>
            <a:r>
              <a:rPr lang="en-US" sz="1200" b="0" u="sng"/>
              <a:t>	 $$$$</a:t>
            </a:r>
          </a:p>
        </p:txBody>
      </p:sp>
      <p:grpSp>
        <p:nvGrpSpPr>
          <p:cNvPr id="1730589" name="Group 29"/>
          <p:cNvGrpSpPr>
            <a:grpSpLocks/>
          </p:cNvGrpSpPr>
          <p:nvPr/>
        </p:nvGrpSpPr>
        <p:grpSpPr bwMode="auto">
          <a:xfrm>
            <a:off x="3200400" y="5105400"/>
            <a:ext cx="4800600" cy="1066800"/>
            <a:chOff x="2016" y="3216"/>
            <a:chExt cx="3024" cy="672"/>
          </a:xfrm>
        </p:grpSpPr>
        <p:sp>
          <p:nvSpPr>
            <p:cNvPr id="1730590" name="Rectangle 30"/>
            <p:cNvSpPr>
              <a:spLocks noChangeArrowheads="1"/>
            </p:cNvSpPr>
            <p:nvPr/>
          </p:nvSpPr>
          <p:spPr bwMode="auto">
            <a:xfrm>
              <a:off x="2016" y="3216"/>
              <a:ext cx="2400" cy="115"/>
            </a:xfrm>
            <a:prstGeom prst="rect">
              <a:avLst/>
            </a:prstGeom>
            <a:noFill/>
            <a:ln w="12700" algn="ctr">
              <a:noFill/>
              <a:miter lim="800000"/>
              <a:headEnd/>
              <a:tailEnd/>
            </a:ln>
            <a:effectLst/>
          </p:spPr>
          <p:txBody>
            <a:bodyPr lIns="92075" tIns="0" rIns="92075" bIns="0">
              <a:spAutoFit/>
            </a:bodyPr>
            <a:lstStyle/>
            <a:p>
              <a:pPr algn="l">
                <a:tabLst>
                  <a:tab pos="914400" algn="l"/>
                  <a:tab pos="1716088" algn="l"/>
                </a:tabLst>
              </a:pPr>
              <a:r>
                <a:rPr lang="en-US" sz="1200" b="0"/>
                <a:t>9300.0100    	Labor Charge Reg	-  $$$</a:t>
              </a:r>
            </a:p>
          </p:txBody>
        </p:sp>
        <p:sp>
          <p:nvSpPr>
            <p:cNvPr id="1730591" name="Rectangle 31"/>
            <p:cNvSpPr>
              <a:spLocks noChangeArrowheads="1"/>
            </p:cNvSpPr>
            <p:nvPr/>
          </p:nvSpPr>
          <p:spPr bwMode="auto">
            <a:xfrm>
              <a:off x="2016" y="3360"/>
              <a:ext cx="2112" cy="115"/>
            </a:xfrm>
            <a:prstGeom prst="rect">
              <a:avLst/>
            </a:prstGeom>
            <a:noFill/>
            <a:ln w="12700" algn="ctr">
              <a:noFill/>
              <a:miter lim="800000"/>
              <a:headEnd/>
              <a:tailEnd/>
            </a:ln>
            <a:effectLst/>
          </p:spPr>
          <p:txBody>
            <a:bodyPr lIns="92075" tIns="0" rIns="92075" bIns="0">
              <a:spAutoFit/>
            </a:bodyPr>
            <a:lstStyle/>
            <a:p>
              <a:pPr algn="l">
                <a:tabLst>
                  <a:tab pos="914400" algn="l"/>
                  <a:tab pos="1716088" algn="l"/>
                  <a:tab pos="2686050" algn="l"/>
                  <a:tab pos="2743200" algn="l"/>
                </a:tabLst>
              </a:pPr>
              <a:r>
                <a:rPr lang="en-US" sz="1200" b="0"/>
                <a:t>9400.0150    	Mil Labor Charge	</a:t>
              </a:r>
              <a:r>
                <a:rPr lang="en-US" sz="1200" b="0" u="sng"/>
                <a:t>	-  $$$</a:t>
              </a:r>
            </a:p>
          </p:txBody>
        </p:sp>
        <p:sp>
          <p:nvSpPr>
            <p:cNvPr id="1730592" name="Line 32"/>
            <p:cNvSpPr>
              <a:spLocks noChangeShapeType="1"/>
            </p:cNvSpPr>
            <p:nvPr/>
          </p:nvSpPr>
          <p:spPr bwMode="auto">
            <a:xfrm>
              <a:off x="4704" y="3456"/>
              <a:ext cx="336"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30593" name="Line 33"/>
            <p:cNvSpPr>
              <a:spLocks noChangeShapeType="1"/>
            </p:cNvSpPr>
            <p:nvPr/>
          </p:nvSpPr>
          <p:spPr bwMode="auto">
            <a:xfrm>
              <a:off x="4704" y="3888"/>
              <a:ext cx="336"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grpSp>
      <p:sp>
        <p:nvSpPr>
          <p:cNvPr id="1730594" name="Text Box 3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D2L5_p7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30577"/>
                                        </p:tgtEl>
                                        <p:attrNameLst>
                                          <p:attrName>style.visibility</p:attrName>
                                        </p:attrNameLst>
                                      </p:cBhvr>
                                      <p:to>
                                        <p:strVal val="visible"/>
                                      </p:to>
                                    </p:set>
                                    <p:anim calcmode="lin" valueType="num">
                                      <p:cBhvr additive="base">
                                        <p:cTn id="7" dur="1000" fill="hold"/>
                                        <p:tgtEl>
                                          <p:spTgt spid="1730577"/>
                                        </p:tgtEl>
                                        <p:attrNameLst>
                                          <p:attrName>ppt_x</p:attrName>
                                        </p:attrNameLst>
                                      </p:cBhvr>
                                      <p:tavLst>
                                        <p:tav tm="0">
                                          <p:val>
                                            <p:strVal val="0-#ppt_w/2"/>
                                          </p:val>
                                        </p:tav>
                                        <p:tav tm="100000">
                                          <p:val>
                                            <p:strVal val="#ppt_x"/>
                                          </p:val>
                                        </p:tav>
                                      </p:tavLst>
                                    </p:anim>
                                    <p:anim calcmode="lin" valueType="num">
                                      <p:cBhvr additive="base">
                                        <p:cTn id="8" dur="1000" fill="hold"/>
                                        <p:tgtEl>
                                          <p:spTgt spid="17305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30573"/>
                                        </p:tgtEl>
                                        <p:attrNameLst>
                                          <p:attrName>style.visibility</p:attrName>
                                        </p:attrNameLst>
                                      </p:cBhvr>
                                      <p:to>
                                        <p:strVal val="visible"/>
                                      </p:to>
                                    </p:set>
                                    <p:animEffect transition="in" filter="blinds(horizontal)">
                                      <p:cBhvr>
                                        <p:cTn id="13" dur="1000"/>
                                        <p:tgtEl>
                                          <p:spTgt spid="173057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30576"/>
                                        </p:tgtEl>
                                        <p:attrNameLst>
                                          <p:attrName>style.visibility</p:attrName>
                                        </p:attrNameLst>
                                      </p:cBhvr>
                                      <p:to>
                                        <p:strVal val="visible"/>
                                      </p:to>
                                    </p:set>
                                    <p:animEffect transition="in" filter="blinds(horizontal)">
                                      <p:cBhvr>
                                        <p:cTn id="16" dur="1000"/>
                                        <p:tgtEl>
                                          <p:spTgt spid="1730576"/>
                                        </p:tgtEl>
                                      </p:cBhvr>
                                    </p:animEffect>
                                  </p:childTnLst>
                                </p:cTn>
                              </p:par>
                              <p:par>
                                <p:cTn id="17" presetID="3" presetClass="entr" presetSubtype="10" fill="hold" nodeType="withEffect">
                                  <p:stCondLst>
                                    <p:cond delay="0"/>
                                  </p:stCondLst>
                                  <p:childTnLst>
                                    <p:set>
                                      <p:cBhvr>
                                        <p:cTn id="18" dur="1" fill="hold">
                                          <p:stCondLst>
                                            <p:cond delay="0"/>
                                          </p:stCondLst>
                                        </p:cTn>
                                        <p:tgtEl>
                                          <p:spTgt spid="1730582"/>
                                        </p:tgtEl>
                                        <p:attrNameLst>
                                          <p:attrName>style.visibility</p:attrName>
                                        </p:attrNameLst>
                                      </p:cBhvr>
                                      <p:to>
                                        <p:strVal val="visible"/>
                                      </p:to>
                                    </p:set>
                                    <p:animEffect transition="in" filter="blinds(horizontal)">
                                      <p:cBhvr>
                                        <p:cTn id="19" dur="1000"/>
                                        <p:tgtEl>
                                          <p:spTgt spid="1730582"/>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730586"/>
                                        </p:tgtEl>
                                        <p:attrNameLst>
                                          <p:attrName>style.visibility</p:attrName>
                                        </p:attrNameLst>
                                      </p:cBhvr>
                                      <p:to>
                                        <p:strVal val="visible"/>
                                      </p:to>
                                    </p:set>
                                    <p:animEffect transition="in" filter="fade">
                                      <p:cBhvr>
                                        <p:cTn id="24" dur="1000"/>
                                        <p:tgtEl>
                                          <p:spTgt spid="1730586"/>
                                        </p:tgtEl>
                                      </p:cBhvr>
                                    </p:animEffect>
                                    <p:anim calcmode="lin" valueType="num">
                                      <p:cBhvr>
                                        <p:cTn id="25" dur="1000" fill="hold"/>
                                        <p:tgtEl>
                                          <p:spTgt spid="1730586"/>
                                        </p:tgtEl>
                                        <p:attrNameLst>
                                          <p:attrName>ppt_x</p:attrName>
                                        </p:attrNameLst>
                                      </p:cBhvr>
                                      <p:tavLst>
                                        <p:tav tm="0">
                                          <p:val>
                                            <p:strVal val="#ppt_x"/>
                                          </p:val>
                                        </p:tav>
                                        <p:tav tm="100000">
                                          <p:val>
                                            <p:strVal val="#ppt_x"/>
                                          </p:val>
                                        </p:tav>
                                      </p:tavLst>
                                    </p:anim>
                                    <p:anim calcmode="lin" valueType="num">
                                      <p:cBhvr>
                                        <p:cTn id="26" dur="900" decel="100000" fill="hold"/>
                                        <p:tgtEl>
                                          <p:spTgt spid="173058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730586"/>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1730589"/>
                                        </p:tgtEl>
                                        <p:attrNameLst>
                                          <p:attrName>style.visibility</p:attrName>
                                        </p:attrNameLst>
                                      </p:cBhvr>
                                      <p:to>
                                        <p:strVal val="visible"/>
                                      </p:to>
                                    </p:set>
                                    <p:anim calcmode="lin" valueType="num">
                                      <p:cBhvr additive="base">
                                        <p:cTn id="32" dur="1000" fill="hold"/>
                                        <p:tgtEl>
                                          <p:spTgt spid="1730589"/>
                                        </p:tgtEl>
                                        <p:attrNameLst>
                                          <p:attrName>ppt_x</p:attrName>
                                        </p:attrNameLst>
                                      </p:cBhvr>
                                      <p:tavLst>
                                        <p:tav tm="0">
                                          <p:val>
                                            <p:strVal val="0-#ppt_w/2"/>
                                          </p:val>
                                        </p:tav>
                                        <p:tav tm="100000">
                                          <p:val>
                                            <p:strVal val="#ppt_x"/>
                                          </p:val>
                                        </p:tav>
                                      </p:tavLst>
                                    </p:anim>
                                    <p:anim calcmode="lin" valueType="num">
                                      <p:cBhvr additive="base">
                                        <p:cTn id="33" dur="1000" fill="hold"/>
                                        <p:tgtEl>
                                          <p:spTgt spid="173058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1730587"/>
                                        </p:tgtEl>
                                        <p:attrNameLst>
                                          <p:attrName>style.visibility</p:attrName>
                                        </p:attrNameLst>
                                      </p:cBhvr>
                                      <p:to>
                                        <p:strVal val="visible"/>
                                      </p:to>
                                    </p:set>
                                    <p:animEffect transition="in" filter="fade">
                                      <p:cBhvr>
                                        <p:cTn id="38" dur="1000"/>
                                        <p:tgtEl>
                                          <p:spTgt spid="1730587"/>
                                        </p:tgtEl>
                                      </p:cBhvr>
                                    </p:animEffect>
                                    <p:anim calcmode="lin" valueType="num">
                                      <p:cBhvr>
                                        <p:cTn id="39" dur="1000" fill="hold"/>
                                        <p:tgtEl>
                                          <p:spTgt spid="1730587"/>
                                        </p:tgtEl>
                                        <p:attrNameLst>
                                          <p:attrName>ppt_x</p:attrName>
                                        </p:attrNameLst>
                                      </p:cBhvr>
                                      <p:tavLst>
                                        <p:tav tm="0">
                                          <p:val>
                                            <p:strVal val="#ppt_x"/>
                                          </p:val>
                                        </p:tav>
                                        <p:tav tm="100000">
                                          <p:val>
                                            <p:strVal val="#ppt_x"/>
                                          </p:val>
                                        </p:tav>
                                      </p:tavLst>
                                    </p:anim>
                                    <p:anim calcmode="lin" valueType="num">
                                      <p:cBhvr>
                                        <p:cTn id="40" dur="900" decel="100000" fill="hold"/>
                                        <p:tgtEl>
                                          <p:spTgt spid="173058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30587"/>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730588"/>
                                        </p:tgtEl>
                                        <p:attrNameLst>
                                          <p:attrName>style.visibility</p:attrName>
                                        </p:attrNameLst>
                                      </p:cBhvr>
                                      <p:to>
                                        <p:strVal val="visible"/>
                                      </p:to>
                                    </p:set>
                                    <p:animEffect transition="in" filter="fade">
                                      <p:cBhvr>
                                        <p:cTn id="46" dur="1000"/>
                                        <p:tgtEl>
                                          <p:spTgt spid="1730588"/>
                                        </p:tgtEl>
                                      </p:cBhvr>
                                    </p:animEffect>
                                    <p:anim calcmode="lin" valueType="num">
                                      <p:cBhvr>
                                        <p:cTn id="47" dur="1000" fill="hold"/>
                                        <p:tgtEl>
                                          <p:spTgt spid="1730588"/>
                                        </p:tgtEl>
                                        <p:attrNameLst>
                                          <p:attrName>ppt_x</p:attrName>
                                        </p:attrNameLst>
                                      </p:cBhvr>
                                      <p:tavLst>
                                        <p:tav tm="0">
                                          <p:val>
                                            <p:strVal val="#ppt_x"/>
                                          </p:val>
                                        </p:tav>
                                        <p:tav tm="100000">
                                          <p:val>
                                            <p:strVal val="#ppt_x"/>
                                          </p:val>
                                        </p:tav>
                                      </p:tavLst>
                                    </p:anim>
                                    <p:anim calcmode="lin" valueType="num">
                                      <p:cBhvr>
                                        <p:cTn id="48" dur="900" decel="100000" fill="hold"/>
                                        <p:tgtEl>
                                          <p:spTgt spid="1730588"/>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73058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76" grpId="0" animBg="1"/>
      <p:bldP spid="1730586" grpId="0"/>
      <p:bldP spid="1730587" grpId="0"/>
      <p:bldP spid="173058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How Cost Elements are Defined</a:t>
            </a:r>
          </a:p>
        </p:txBody>
      </p:sp>
      <p:sp>
        <p:nvSpPr>
          <p:cNvPr id="1732611" name="Rectangle 3"/>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gn="l">
              <a:spcBef>
                <a:spcPct val="20000"/>
              </a:spcBef>
              <a:buClrTx/>
              <a:buFontTx/>
              <a:buChar char="•"/>
            </a:pPr>
            <a:r>
              <a:rPr lang="en-US" sz="2400" b="0"/>
              <a:t>For Primary Cost Elements:</a:t>
            </a:r>
          </a:p>
          <a:p>
            <a:pPr marL="685800" lvl="1" indent="-228600" algn="l">
              <a:spcBef>
                <a:spcPct val="20000"/>
              </a:spcBef>
              <a:buClrTx/>
              <a:buFontTx/>
              <a:buChar char="–"/>
            </a:pPr>
            <a:r>
              <a:rPr lang="en-US" sz="2000" b="0"/>
              <a:t>Started with EORs for both pay and non-pay</a:t>
            </a:r>
          </a:p>
          <a:p>
            <a:pPr marL="685800" lvl="1" indent="-228600" algn="l">
              <a:spcBef>
                <a:spcPct val="20000"/>
              </a:spcBef>
              <a:buClrTx/>
              <a:buFontTx/>
              <a:buChar char="–"/>
            </a:pPr>
            <a:r>
              <a:rPr lang="en-US" sz="2000" b="0"/>
              <a:t>Evaluated information embedded in code/EOR</a:t>
            </a:r>
          </a:p>
          <a:p>
            <a:pPr marL="685800" lvl="1" indent="-228600" algn="l">
              <a:spcBef>
                <a:spcPct val="20000"/>
              </a:spcBef>
              <a:buClrTx/>
              <a:buFontTx/>
              <a:buChar char="–"/>
            </a:pPr>
            <a:r>
              <a:rPr lang="en-US" sz="2000" b="0"/>
              <a:t>Determined if another GFEBS data element could hold that info and collapsed where possible (e.g. C-Type, Vendor, Type of Interest Payment)</a:t>
            </a:r>
          </a:p>
          <a:p>
            <a:pPr marL="685800" lvl="1" indent="-228600" algn="l">
              <a:spcBef>
                <a:spcPct val="20000"/>
              </a:spcBef>
              <a:buClrTx/>
              <a:buFontTx/>
              <a:buChar char="–"/>
            </a:pPr>
            <a:r>
              <a:rPr lang="en-US" sz="2000" b="0">
                <a:sym typeface="Wingdings" pitchFamily="2" charset="2"/>
              </a:rPr>
              <a:t>Reviewed external reporting requirements such as OMB Object Classes, USGL, SFIS mappings</a:t>
            </a:r>
          </a:p>
          <a:p>
            <a:pPr marL="685800" lvl="1" indent="-228600" algn="l">
              <a:spcBef>
                <a:spcPct val="20000"/>
              </a:spcBef>
              <a:buClrTx/>
              <a:buFontTx/>
              <a:buChar char="–"/>
            </a:pPr>
            <a:r>
              <a:rPr lang="en-US" sz="2000" b="0">
                <a:sym typeface="Wingdings" pitchFamily="2" charset="2"/>
              </a:rPr>
              <a:t>When a GL Account it determined a Primary Cost Element is also created with the exact same code</a:t>
            </a:r>
          </a:p>
          <a:p>
            <a:pPr marL="685800" lvl="1" indent="-228600" algn="l">
              <a:spcBef>
                <a:spcPct val="20000"/>
              </a:spcBef>
              <a:buClrTx/>
              <a:buFontTx/>
              <a:buChar char="–"/>
            </a:pPr>
            <a:r>
              <a:rPr lang="en-US" sz="2000" b="0">
                <a:sym typeface="Wingdings" pitchFamily="2" charset="2"/>
              </a:rPr>
              <a:t>Once live, new Primary Cost Elements are typically rarely added and as needed to support external reporting</a:t>
            </a:r>
          </a:p>
        </p:txBody>
      </p:sp>
      <p:sp>
        <p:nvSpPr>
          <p:cNvPr id="1732612"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D2L5_p8</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8" name="Rectangle 2"/>
          <p:cNvSpPr>
            <a:spLocks noGrp="1" noChangeArrowheads="1"/>
          </p:cNvSpPr>
          <p:nvPr>
            <p:ph type="title"/>
          </p:nvPr>
        </p:nvSpPr>
        <p:spPr bwMode="auto">
          <a:xfrm>
            <a:off x="1219200" y="228600"/>
            <a:ext cx="6705600" cy="487363"/>
          </a:xfrm>
          <a:noFill/>
          <a:ln w="76200"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sz="3200"/>
              <a:t>EOR crosswalk to GL Discussion</a:t>
            </a:r>
          </a:p>
        </p:txBody>
      </p:sp>
      <p:sp>
        <p:nvSpPr>
          <p:cNvPr id="1734659" name="Rectangle 3"/>
          <p:cNvSpPr>
            <a:spLocks noGrp="1" noChangeArrowheads="1"/>
          </p:cNvSpPr>
          <p:nvPr>
            <p:ph type="body" sz="half" idx="1"/>
          </p:nvPr>
        </p:nvSpPr>
        <p:spPr bwMode="auto">
          <a:xfrm>
            <a:off x="381000" y="1447800"/>
            <a:ext cx="8153400" cy="990600"/>
          </a:xfrm>
          <a:noFill/>
          <a:ln>
            <a:miter lim="800000"/>
            <a:headEnd/>
            <a:tailEnd/>
          </a:ln>
        </p:spPr>
        <p:txBody>
          <a:bodyPr vert="horz" wrap="square" lIns="91440" tIns="45720" rIns="91440" bIns="45720" numCol="1" anchor="t" anchorCtr="0" compatLnSpc="1">
            <a:prstTxWarp prst="textNoShape">
              <a:avLst/>
            </a:prstTxWarp>
          </a:bodyPr>
          <a:lstStyle/>
          <a:p>
            <a:r>
              <a:rPr lang="en-US" sz="2000"/>
              <a:t>EORs will no longer be used in GFEBS; yet, the same information previously maintained through EORs will be supported via different methods</a:t>
            </a:r>
          </a:p>
        </p:txBody>
      </p:sp>
      <p:sp>
        <p:nvSpPr>
          <p:cNvPr id="1734660" name="AutoShape 4"/>
          <p:cNvSpPr>
            <a:spLocks noChangeArrowheads="1"/>
          </p:cNvSpPr>
          <p:nvPr/>
        </p:nvSpPr>
        <p:spPr bwMode="auto">
          <a:xfrm>
            <a:off x="3124200" y="3779838"/>
            <a:ext cx="381000" cy="381000"/>
          </a:xfrm>
          <a:prstGeom prst="rightArrow">
            <a:avLst>
              <a:gd name="adj1" fmla="val 50000"/>
              <a:gd name="adj2" fmla="val 25000"/>
            </a:avLst>
          </a:prstGeom>
          <a:solidFill>
            <a:schemeClr val="accent1"/>
          </a:solidFill>
          <a:ln w="9525" algn="ctr">
            <a:solidFill>
              <a:schemeClr val="tx1"/>
            </a:solidFill>
            <a:miter lim="800000"/>
            <a:headEnd/>
            <a:tailEnd/>
          </a:ln>
          <a:effectLst/>
        </p:spPr>
        <p:txBody>
          <a:bodyPr wrap="none" anchor="ctr"/>
          <a:lstStyle/>
          <a:p>
            <a:endParaRPr lang="en-US"/>
          </a:p>
        </p:txBody>
      </p:sp>
      <p:grpSp>
        <p:nvGrpSpPr>
          <p:cNvPr id="1734661" name="Group 5"/>
          <p:cNvGrpSpPr>
            <a:grpSpLocks/>
          </p:cNvGrpSpPr>
          <p:nvPr/>
        </p:nvGrpSpPr>
        <p:grpSpPr bwMode="auto">
          <a:xfrm>
            <a:off x="381000" y="2713038"/>
            <a:ext cx="2667000" cy="2506662"/>
            <a:chOff x="384" y="2160"/>
            <a:chExt cx="1680" cy="1579"/>
          </a:xfrm>
        </p:grpSpPr>
        <p:pic>
          <p:nvPicPr>
            <p:cNvPr id="1734662" name="Picture 6" descr="37100screenshot"/>
            <p:cNvPicPr>
              <a:picLocks noChangeAspect="1" noChangeArrowheads="1"/>
            </p:cNvPicPr>
            <p:nvPr/>
          </p:nvPicPr>
          <p:blipFill>
            <a:blip r:embed="rId3" cstate="print"/>
            <a:srcRect/>
            <a:stretch>
              <a:fillRect/>
            </a:stretch>
          </p:blipFill>
          <p:spPr bwMode="auto">
            <a:xfrm>
              <a:off x="384" y="2160"/>
              <a:ext cx="1680" cy="1579"/>
            </a:xfrm>
            <a:prstGeom prst="rect">
              <a:avLst/>
            </a:prstGeom>
            <a:noFill/>
            <a:ln w="9525">
              <a:solidFill>
                <a:schemeClr val="tx1"/>
              </a:solidFill>
              <a:miter lim="800000"/>
              <a:headEnd/>
              <a:tailEnd/>
            </a:ln>
          </p:spPr>
        </p:pic>
        <p:sp>
          <p:nvSpPr>
            <p:cNvPr id="1734663" name="Text Box 7"/>
            <p:cNvSpPr txBox="1">
              <a:spLocks noChangeArrowheads="1"/>
            </p:cNvSpPr>
            <p:nvPr/>
          </p:nvSpPr>
          <p:spPr bwMode="auto">
            <a:xfrm>
              <a:off x="624" y="2640"/>
              <a:ext cx="1152" cy="634"/>
            </a:xfrm>
            <a:prstGeom prst="rect">
              <a:avLst/>
            </a:prstGeom>
            <a:noFill/>
            <a:ln w="9525" algn="ctr">
              <a:noFill/>
              <a:miter lim="800000"/>
              <a:headEnd/>
              <a:tailEnd/>
            </a:ln>
            <a:effectLst/>
          </p:spPr>
          <p:txBody>
            <a:bodyPr>
              <a:spAutoFit/>
            </a:bodyPr>
            <a:lstStyle/>
            <a:p>
              <a:pPr>
                <a:buClrTx/>
              </a:pPr>
              <a:r>
                <a:rPr lang="en-US" sz="2000">
                  <a:solidFill>
                    <a:schemeClr val="tx2"/>
                  </a:solidFill>
                </a:rPr>
                <a:t>500+ </a:t>
              </a:r>
            </a:p>
            <a:p>
              <a:pPr>
                <a:buClrTx/>
              </a:pPr>
              <a:r>
                <a:rPr lang="en-US" sz="2000">
                  <a:solidFill>
                    <a:schemeClr val="tx2"/>
                  </a:solidFill>
                </a:rPr>
                <a:t>37-100</a:t>
              </a:r>
            </a:p>
            <a:p>
              <a:pPr>
                <a:buClrTx/>
              </a:pPr>
              <a:r>
                <a:rPr lang="en-US" sz="2000">
                  <a:solidFill>
                    <a:schemeClr val="tx2"/>
                  </a:solidFill>
                </a:rPr>
                <a:t>Labor EORs</a:t>
              </a:r>
            </a:p>
          </p:txBody>
        </p:sp>
      </p:grpSp>
      <p:pic>
        <p:nvPicPr>
          <p:cNvPr id="1734664" name="Picture 8"/>
          <p:cNvPicPr>
            <a:picLocks noChangeAspect="1" noChangeArrowheads="1"/>
          </p:cNvPicPr>
          <p:nvPr/>
        </p:nvPicPr>
        <p:blipFill>
          <a:blip r:embed="rId4" cstate="print"/>
          <a:srcRect/>
          <a:stretch>
            <a:fillRect/>
          </a:stretch>
        </p:blipFill>
        <p:spPr bwMode="auto">
          <a:xfrm>
            <a:off x="5562600" y="2667000"/>
            <a:ext cx="2971800" cy="2608263"/>
          </a:xfrm>
          <a:prstGeom prst="rect">
            <a:avLst/>
          </a:prstGeom>
          <a:noFill/>
          <a:ln w="9525" algn="ctr">
            <a:solidFill>
              <a:schemeClr val="tx1"/>
            </a:solidFill>
            <a:miter lim="800000"/>
            <a:headEnd/>
            <a:tailEnd/>
          </a:ln>
          <a:effectLst/>
        </p:spPr>
      </p:pic>
      <p:sp>
        <p:nvSpPr>
          <p:cNvPr id="1734665" name="Text Box 9"/>
          <p:cNvSpPr txBox="1">
            <a:spLocks noChangeArrowheads="1"/>
          </p:cNvSpPr>
          <p:nvPr/>
        </p:nvSpPr>
        <p:spPr bwMode="auto">
          <a:xfrm>
            <a:off x="5715000" y="3446463"/>
            <a:ext cx="3200400" cy="1190625"/>
          </a:xfrm>
          <a:prstGeom prst="rect">
            <a:avLst/>
          </a:prstGeom>
          <a:noFill/>
          <a:ln w="9525" algn="ctr">
            <a:noFill/>
            <a:miter lim="800000"/>
            <a:headEnd/>
            <a:tailEnd/>
          </a:ln>
          <a:effectLst/>
        </p:spPr>
        <p:txBody>
          <a:bodyPr>
            <a:spAutoFit/>
          </a:bodyPr>
          <a:lstStyle/>
          <a:p>
            <a:pPr algn="l">
              <a:buClrTx/>
            </a:pPr>
            <a:r>
              <a:rPr lang="en-US" sz="1800">
                <a:solidFill>
                  <a:schemeClr val="tx2"/>
                </a:solidFill>
              </a:rPr>
              <a:t>60+ in GFEBS as:</a:t>
            </a:r>
          </a:p>
          <a:p>
            <a:pPr algn="l">
              <a:buClrTx/>
              <a:buFontTx/>
              <a:buChar char="-"/>
            </a:pPr>
            <a:r>
              <a:rPr lang="en-US" sz="1800">
                <a:solidFill>
                  <a:schemeClr val="tx2"/>
                </a:solidFill>
              </a:rPr>
              <a:t>FI GL Accounts</a:t>
            </a:r>
          </a:p>
          <a:p>
            <a:pPr algn="l">
              <a:buClrTx/>
              <a:buFontTx/>
              <a:buChar char="-"/>
            </a:pPr>
            <a:r>
              <a:rPr lang="en-US" sz="1800">
                <a:solidFill>
                  <a:schemeClr val="tx2"/>
                </a:solidFill>
              </a:rPr>
              <a:t>Primary Cost Elements</a:t>
            </a:r>
          </a:p>
          <a:p>
            <a:pPr algn="l">
              <a:buClrTx/>
              <a:buFontTx/>
              <a:buChar char="-"/>
            </a:pPr>
            <a:r>
              <a:rPr lang="en-US" sz="1800">
                <a:solidFill>
                  <a:schemeClr val="tx2"/>
                </a:solidFill>
              </a:rPr>
              <a:t>Commitment Items</a:t>
            </a:r>
          </a:p>
        </p:txBody>
      </p:sp>
      <p:sp>
        <p:nvSpPr>
          <p:cNvPr id="1734666" name="AutoShape 10"/>
          <p:cNvSpPr>
            <a:spLocks noChangeArrowheads="1"/>
          </p:cNvSpPr>
          <p:nvPr/>
        </p:nvSpPr>
        <p:spPr bwMode="auto">
          <a:xfrm>
            <a:off x="4953000" y="3779838"/>
            <a:ext cx="381000" cy="381000"/>
          </a:xfrm>
          <a:prstGeom prst="rightArrow">
            <a:avLst>
              <a:gd name="adj1" fmla="val 50000"/>
              <a:gd name="adj2" fmla="val 25000"/>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1734667" name="Text Box 11"/>
          <p:cNvSpPr txBox="1">
            <a:spLocks noChangeArrowheads="1"/>
          </p:cNvSpPr>
          <p:nvPr/>
        </p:nvSpPr>
        <p:spPr bwMode="auto">
          <a:xfrm>
            <a:off x="3581400" y="2971800"/>
            <a:ext cx="1295400" cy="2057400"/>
          </a:xfrm>
          <a:prstGeom prst="rect">
            <a:avLst/>
          </a:prstGeom>
          <a:noFill/>
          <a:ln w="9525" algn="ctr">
            <a:solidFill>
              <a:schemeClr val="tx1"/>
            </a:solidFill>
            <a:miter lim="800000"/>
            <a:headEnd/>
            <a:tailEnd/>
          </a:ln>
          <a:effectLst/>
        </p:spPr>
        <p:txBody>
          <a:bodyPr>
            <a:spAutoFit/>
          </a:bodyPr>
          <a:lstStyle/>
          <a:p>
            <a:pPr>
              <a:spcBef>
                <a:spcPct val="50000"/>
              </a:spcBef>
              <a:buClrTx/>
            </a:pPr>
            <a:r>
              <a:rPr lang="en-US" sz="1600" b="0">
                <a:solidFill>
                  <a:schemeClr val="tx2"/>
                </a:solidFill>
              </a:rPr>
              <a:t>C-type is removed from Accounts in GFEBs and reported via BI Labor Report</a:t>
            </a:r>
          </a:p>
        </p:txBody>
      </p:sp>
      <p:sp>
        <p:nvSpPr>
          <p:cNvPr id="1734668" name="AutoShape 12"/>
          <p:cNvSpPr>
            <a:spLocks noChangeArrowheads="1"/>
          </p:cNvSpPr>
          <p:nvPr/>
        </p:nvSpPr>
        <p:spPr bwMode="auto">
          <a:xfrm rot="5400000">
            <a:off x="3962400" y="5181600"/>
            <a:ext cx="533400" cy="381000"/>
          </a:xfrm>
          <a:prstGeom prst="rightArrow">
            <a:avLst>
              <a:gd name="adj1" fmla="val 50000"/>
              <a:gd name="adj2" fmla="val 35000"/>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1734669" name="AutoShape 13"/>
          <p:cNvSpPr>
            <a:spLocks noChangeArrowheads="1"/>
          </p:cNvSpPr>
          <p:nvPr/>
        </p:nvSpPr>
        <p:spPr bwMode="auto">
          <a:xfrm>
            <a:off x="3733800" y="5791200"/>
            <a:ext cx="990600" cy="838200"/>
          </a:xfrm>
          <a:prstGeom prst="flowChartMagneticDisk">
            <a:avLst/>
          </a:prstGeom>
          <a:gradFill rotWithShape="1">
            <a:gsLst>
              <a:gs pos="0">
                <a:srgbClr val="FFFFCC"/>
              </a:gs>
              <a:gs pos="100000">
                <a:srgbClr val="FFFF66"/>
              </a:gs>
            </a:gsLst>
            <a:lin ang="5400000" scaled="1"/>
          </a:gradFill>
          <a:ln w="12700">
            <a:solidFill>
              <a:schemeClr val="tx1"/>
            </a:solidFill>
            <a:round/>
            <a:headEnd/>
            <a:tailEnd/>
          </a:ln>
          <a:effectLst/>
        </p:spPr>
        <p:txBody>
          <a:bodyPr lIns="92075" tIns="0" rIns="92075" bIns="0" anchor="ctr">
            <a:spAutoFit/>
          </a:bodyPr>
          <a:lstStyle/>
          <a:p>
            <a:endParaRPr lang="en-US"/>
          </a:p>
        </p:txBody>
      </p:sp>
      <p:sp>
        <p:nvSpPr>
          <p:cNvPr id="1734670" name="Text Box 14"/>
          <p:cNvSpPr txBox="1">
            <a:spLocks noChangeArrowheads="1"/>
          </p:cNvSpPr>
          <p:nvPr/>
        </p:nvSpPr>
        <p:spPr bwMode="auto">
          <a:xfrm>
            <a:off x="3733800" y="6126163"/>
            <a:ext cx="947738" cy="488950"/>
          </a:xfrm>
          <a:prstGeom prst="rect">
            <a:avLst/>
          </a:prstGeom>
          <a:noFill/>
          <a:ln w="12700" algn="ctr">
            <a:noFill/>
            <a:miter lim="800000"/>
            <a:headEnd/>
            <a:tailEnd/>
          </a:ln>
          <a:effectLst/>
        </p:spPr>
        <p:txBody>
          <a:bodyPr lIns="92075" tIns="0" rIns="92075" bIns="0">
            <a:spAutoFit/>
          </a:bodyPr>
          <a:lstStyle/>
          <a:p>
            <a:r>
              <a:rPr lang="en-US" sz="1600"/>
              <a:t>GFEBS BI</a:t>
            </a:r>
          </a:p>
        </p:txBody>
      </p:sp>
      <p:sp>
        <p:nvSpPr>
          <p:cNvPr id="1734671" name="AutoShape 15"/>
          <p:cNvSpPr>
            <a:spLocks noChangeArrowheads="1"/>
          </p:cNvSpPr>
          <p:nvPr/>
        </p:nvSpPr>
        <p:spPr bwMode="auto">
          <a:xfrm>
            <a:off x="4953000" y="5715000"/>
            <a:ext cx="1219200" cy="838200"/>
          </a:xfrm>
          <a:prstGeom prst="flowChartDocument">
            <a:avLst/>
          </a:prstGeom>
          <a:gradFill rotWithShape="1">
            <a:gsLst>
              <a:gs pos="0">
                <a:srgbClr val="FFFFCC"/>
              </a:gs>
              <a:gs pos="100000">
                <a:srgbClr val="FFFF66"/>
              </a:gs>
            </a:gsLst>
            <a:lin ang="5400000" scaled="1"/>
          </a:gradFill>
          <a:ln w="12700" algn="ctr">
            <a:solidFill>
              <a:schemeClr val="tx1"/>
            </a:solidFill>
            <a:miter lim="800000"/>
            <a:headEnd/>
            <a:tailEnd/>
          </a:ln>
          <a:effectLst/>
        </p:spPr>
        <p:txBody>
          <a:bodyPr lIns="92075" tIns="0" rIns="92075" bIns="0" anchor="ctr">
            <a:spAutoFit/>
          </a:bodyPr>
          <a:lstStyle/>
          <a:p>
            <a:endParaRPr lang="en-US"/>
          </a:p>
        </p:txBody>
      </p:sp>
      <p:sp>
        <p:nvSpPr>
          <p:cNvPr id="1734672" name="Line 16"/>
          <p:cNvSpPr>
            <a:spLocks noChangeShapeType="1"/>
          </p:cNvSpPr>
          <p:nvPr/>
        </p:nvSpPr>
        <p:spPr bwMode="auto">
          <a:xfrm>
            <a:off x="4724400" y="6172200"/>
            <a:ext cx="228600"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34673" name="Rectangle 17"/>
          <p:cNvSpPr>
            <a:spLocks noChangeArrowheads="1"/>
          </p:cNvSpPr>
          <p:nvPr/>
        </p:nvSpPr>
        <p:spPr bwMode="auto">
          <a:xfrm>
            <a:off x="5019675" y="5715000"/>
            <a:ext cx="1060450" cy="638175"/>
          </a:xfrm>
          <a:prstGeom prst="rect">
            <a:avLst/>
          </a:prstGeom>
          <a:noFill/>
          <a:ln w="12700" algn="ctr">
            <a:noFill/>
            <a:miter lim="800000"/>
            <a:headEnd/>
            <a:tailEnd/>
          </a:ln>
          <a:effectLst/>
        </p:spPr>
        <p:txBody>
          <a:bodyPr wrap="none" lIns="92075" tIns="0" rIns="92075" bIns="0">
            <a:spAutoFit/>
          </a:bodyPr>
          <a:lstStyle/>
          <a:p>
            <a:r>
              <a:rPr lang="en-US" sz="1400"/>
              <a:t>Labor </a:t>
            </a:r>
          </a:p>
          <a:p>
            <a:r>
              <a:rPr lang="en-US" sz="1400"/>
              <a:t>Report by </a:t>
            </a:r>
          </a:p>
          <a:p>
            <a:r>
              <a:rPr lang="en-US" sz="1400"/>
              <a:t>C-Type</a:t>
            </a:r>
          </a:p>
        </p:txBody>
      </p:sp>
      <p:sp>
        <p:nvSpPr>
          <p:cNvPr id="1734674" name="Text Box 18"/>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D2L5_p9</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How Cost Elements are Defined</a:t>
            </a:r>
          </a:p>
        </p:txBody>
      </p:sp>
      <p:sp>
        <p:nvSpPr>
          <p:cNvPr id="1736707" name="Rectangle 3"/>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gn="l">
              <a:spcBef>
                <a:spcPct val="20000"/>
              </a:spcBef>
              <a:buClrTx/>
              <a:buFontTx/>
              <a:buChar char="•"/>
            </a:pPr>
            <a:r>
              <a:rPr lang="en-US" sz="2400" b="0"/>
              <a:t>For </a:t>
            </a:r>
            <a:r>
              <a:rPr lang="en-US" sz="2400" b="0">
                <a:sym typeface="Wingdings" pitchFamily="2" charset="2"/>
              </a:rPr>
              <a:t>Secondary Cost Elements:</a:t>
            </a:r>
          </a:p>
          <a:p>
            <a:pPr marL="685800" lvl="1" indent="-228600" algn="l">
              <a:spcBef>
                <a:spcPct val="20000"/>
              </a:spcBef>
              <a:buClrTx/>
              <a:buFontTx/>
              <a:buChar char="–"/>
            </a:pPr>
            <a:r>
              <a:rPr lang="en-US" sz="2000" b="0">
                <a:sym typeface="Wingdings" pitchFamily="2" charset="2"/>
              </a:rPr>
              <a:t>Determined types of cost allocations/ assignments to be supported (assumed all possible in GFEBS)</a:t>
            </a:r>
          </a:p>
          <a:p>
            <a:pPr marL="685800" lvl="1" indent="-228600" algn="l">
              <a:spcBef>
                <a:spcPct val="20000"/>
              </a:spcBef>
              <a:buClrTx/>
              <a:buFontTx/>
              <a:buChar char="–"/>
            </a:pPr>
            <a:r>
              <a:rPr lang="en-US" sz="2000" b="0">
                <a:sym typeface="Wingdings" pitchFamily="2" charset="2"/>
              </a:rPr>
              <a:t>Determine internal management reporting detail needs, continues to expand with maturity</a:t>
            </a:r>
          </a:p>
          <a:p>
            <a:pPr marL="685800" lvl="1" indent="-228600" algn="l">
              <a:spcBef>
                <a:spcPct val="20000"/>
              </a:spcBef>
              <a:buClrTx/>
              <a:buFontTx/>
              <a:buChar char="–"/>
            </a:pPr>
            <a:r>
              <a:rPr lang="en-US" sz="2000" b="0">
                <a:sym typeface="Wingdings" pitchFamily="2" charset="2"/>
              </a:rPr>
              <a:t>Identified impacts for budget/non-budget relevant in funds management</a:t>
            </a:r>
          </a:p>
          <a:p>
            <a:pPr marL="685800" lvl="1" indent="-228600" algn="l">
              <a:spcBef>
                <a:spcPct val="20000"/>
              </a:spcBef>
              <a:buClrTx/>
              <a:buFontTx/>
              <a:buChar char="–"/>
            </a:pPr>
            <a:r>
              <a:rPr lang="en-US" sz="2000" b="0">
                <a:sym typeface="Wingdings" pitchFamily="2" charset="2"/>
              </a:rPr>
              <a:t>Secondary Cost Elements are constantly being added as assignments/allocations are updated/changed in order to provide transparency for management reporting</a:t>
            </a:r>
          </a:p>
        </p:txBody>
      </p:sp>
      <p:sp>
        <p:nvSpPr>
          <p:cNvPr id="1736708"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D2L5_p10</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4" name="Text Box 2"/>
          <p:cNvSpPr txBox="1">
            <a:spLocks noChangeArrowheads="1"/>
          </p:cNvSpPr>
          <p:nvPr/>
        </p:nvSpPr>
        <p:spPr bwMode="auto">
          <a:xfrm>
            <a:off x="1209675" y="228600"/>
            <a:ext cx="6705600" cy="487363"/>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Cost Element Groups</a:t>
            </a:r>
          </a:p>
        </p:txBody>
      </p:sp>
      <p:sp>
        <p:nvSpPr>
          <p:cNvPr id="1738755" name="Rectangle 3"/>
          <p:cNvSpPr>
            <a:spLocks noChangeArrowheads="1"/>
          </p:cNvSpPr>
          <p:nvPr/>
        </p:nvSpPr>
        <p:spPr bwMode="auto">
          <a:xfrm>
            <a:off x="457200" y="1295400"/>
            <a:ext cx="5715000" cy="3886200"/>
          </a:xfrm>
          <a:prstGeom prst="rect">
            <a:avLst/>
          </a:prstGeom>
          <a:noFill/>
          <a:ln w="9525">
            <a:noFill/>
            <a:miter lim="800000"/>
            <a:headEnd/>
            <a:tailEnd/>
          </a:ln>
          <a:effectLst/>
        </p:spPr>
        <p:txBody>
          <a:bodyPr/>
          <a:lstStyle/>
          <a:p>
            <a:pPr marL="342900" indent="-342900" algn="l">
              <a:spcBef>
                <a:spcPct val="20000"/>
              </a:spcBef>
              <a:buClrTx/>
              <a:buFontTx/>
              <a:buChar char="•"/>
            </a:pPr>
            <a:r>
              <a:rPr lang="en-US" sz="2000" b="0"/>
              <a:t>Cost Elements can be grouped together to support</a:t>
            </a:r>
            <a:endParaRPr lang="en-US" sz="2000" b="0">
              <a:sym typeface="Wingdings" pitchFamily="2" charset="2"/>
            </a:endParaRPr>
          </a:p>
          <a:p>
            <a:pPr marL="685800" lvl="1" indent="-228600" algn="l">
              <a:spcBef>
                <a:spcPct val="20000"/>
              </a:spcBef>
              <a:buClrTx/>
              <a:buFontTx/>
              <a:buChar char="–"/>
            </a:pPr>
            <a:r>
              <a:rPr lang="en-US" sz="1800" i="1">
                <a:sym typeface="Wingdings" pitchFamily="2" charset="2"/>
              </a:rPr>
              <a:t>Reporting:</a:t>
            </a:r>
            <a:r>
              <a:rPr lang="en-US" sz="1800" b="0">
                <a:sym typeface="Wingdings" pitchFamily="2" charset="2"/>
              </a:rPr>
              <a:t> e.g. all labor related primary cost elements into a group called Payroll Labor</a:t>
            </a:r>
          </a:p>
          <a:p>
            <a:pPr marL="685800" lvl="1" indent="-228600" algn="l">
              <a:spcBef>
                <a:spcPct val="20000"/>
              </a:spcBef>
              <a:buClrTx/>
              <a:buFontTx/>
              <a:buChar char="–"/>
            </a:pPr>
            <a:r>
              <a:rPr lang="en-US" sz="1800" i="1">
                <a:sym typeface="Wingdings" pitchFamily="2" charset="2"/>
              </a:rPr>
              <a:t>Reconciliation:</a:t>
            </a:r>
            <a:r>
              <a:rPr lang="en-US" sz="1800" b="0">
                <a:sym typeface="Wingdings" pitchFamily="2" charset="2"/>
              </a:rPr>
              <a:t> e.g. the primary cost element used to procure shop stock with the secondary cost element used to allocate shop stock to manage the under/over absorption</a:t>
            </a:r>
          </a:p>
          <a:p>
            <a:pPr marL="685800" lvl="1" indent="-228600" algn="l">
              <a:spcBef>
                <a:spcPct val="20000"/>
              </a:spcBef>
              <a:buClrTx/>
              <a:buFontTx/>
              <a:buChar char="–"/>
            </a:pPr>
            <a:r>
              <a:rPr lang="en-US" sz="1800" i="1">
                <a:sym typeface="Wingdings" pitchFamily="2" charset="2"/>
              </a:rPr>
              <a:t>Allocations:</a:t>
            </a:r>
            <a:r>
              <a:rPr lang="en-US" sz="1800" b="0">
                <a:sym typeface="Wingdings" pitchFamily="2" charset="2"/>
              </a:rPr>
              <a:t> e.g. allocating a combination of cost elements to multiple receivers</a:t>
            </a:r>
          </a:p>
          <a:p>
            <a:pPr marL="685800" lvl="1" indent="-228600" algn="l">
              <a:spcBef>
                <a:spcPct val="20000"/>
              </a:spcBef>
              <a:buClrTx/>
              <a:buFontTx/>
              <a:buChar char="–"/>
            </a:pPr>
            <a:r>
              <a:rPr lang="en-US" sz="1800" i="1">
                <a:sym typeface="Wingdings" pitchFamily="2" charset="2"/>
              </a:rPr>
              <a:t>Hierarchies:</a:t>
            </a:r>
            <a:r>
              <a:rPr lang="en-US" sz="1800" b="0">
                <a:sym typeface="Wingdings" pitchFamily="2" charset="2"/>
              </a:rPr>
              <a:t> e.g. by creating cost element groups within cost element groups a hierarchy is generated which can be utilized to meet OMB Object Class and SFIS reporting requirements</a:t>
            </a:r>
          </a:p>
          <a:p>
            <a:pPr marL="685800" lvl="1" indent="-228600" algn="l">
              <a:spcBef>
                <a:spcPct val="20000"/>
              </a:spcBef>
              <a:buClrTx/>
              <a:buFontTx/>
              <a:buChar char="–"/>
            </a:pPr>
            <a:endParaRPr lang="en-US" sz="1800" b="0">
              <a:sym typeface="Wingdings" pitchFamily="2" charset="2"/>
            </a:endParaRPr>
          </a:p>
        </p:txBody>
      </p:sp>
      <p:grpSp>
        <p:nvGrpSpPr>
          <p:cNvPr id="1738756" name="Group 4"/>
          <p:cNvGrpSpPr>
            <a:grpSpLocks/>
          </p:cNvGrpSpPr>
          <p:nvPr/>
        </p:nvGrpSpPr>
        <p:grpSpPr bwMode="auto">
          <a:xfrm>
            <a:off x="6553200" y="1600200"/>
            <a:ext cx="1828800" cy="3444875"/>
            <a:chOff x="4032" y="1008"/>
            <a:chExt cx="1152" cy="2170"/>
          </a:xfrm>
        </p:grpSpPr>
        <p:sp>
          <p:nvSpPr>
            <p:cNvPr id="1738757" name="Oval 5"/>
            <p:cNvSpPr>
              <a:spLocks noChangeArrowheads="1"/>
            </p:cNvSpPr>
            <p:nvPr/>
          </p:nvSpPr>
          <p:spPr bwMode="auto">
            <a:xfrm>
              <a:off x="4032" y="1008"/>
              <a:ext cx="384" cy="373"/>
            </a:xfrm>
            <a:prstGeom prst="ellipse">
              <a:avLst/>
            </a:prstGeom>
            <a:noFill/>
            <a:ln w="12700" algn="ctr">
              <a:solidFill>
                <a:schemeClr val="tx1"/>
              </a:solidFill>
              <a:round/>
              <a:headEnd/>
              <a:tailEnd/>
            </a:ln>
            <a:effectLst/>
          </p:spPr>
          <p:txBody>
            <a:bodyPr lIns="92075" tIns="0" rIns="92075" bIns="0" anchor="ctr">
              <a:spAutoFit/>
            </a:bodyPr>
            <a:lstStyle/>
            <a:p>
              <a:endParaRPr lang="en-US" sz="900"/>
            </a:p>
            <a:p>
              <a:r>
                <a:rPr lang="en-US" sz="900"/>
                <a:t>OMB OCs</a:t>
              </a:r>
            </a:p>
          </p:txBody>
        </p:sp>
        <p:sp>
          <p:nvSpPr>
            <p:cNvPr id="1738758" name="Rectangle 6"/>
            <p:cNvSpPr>
              <a:spLocks noChangeArrowheads="1"/>
            </p:cNvSpPr>
            <p:nvPr/>
          </p:nvSpPr>
          <p:spPr bwMode="auto">
            <a:xfrm>
              <a:off x="4838" y="1561"/>
              <a:ext cx="341" cy="142"/>
            </a:xfrm>
            <a:prstGeom prst="rect">
              <a:avLst/>
            </a:prstGeom>
            <a:noFill/>
            <a:ln w="12700" algn="ctr">
              <a:solidFill>
                <a:schemeClr val="tx1"/>
              </a:solidFill>
              <a:miter lim="800000"/>
              <a:headEnd/>
              <a:tailEnd/>
            </a:ln>
            <a:effectLst/>
          </p:spPr>
          <p:txBody>
            <a:bodyPr wrap="none" lIns="92075" tIns="0" rIns="92075" bIns="0" anchor="ctr">
              <a:spAutoFit/>
            </a:bodyPr>
            <a:lstStyle/>
            <a:p>
              <a:r>
                <a:rPr lang="en-US" sz="1400"/>
                <a:t>11.1</a:t>
              </a:r>
            </a:p>
          </p:txBody>
        </p:sp>
        <p:sp>
          <p:nvSpPr>
            <p:cNvPr id="1738759" name="Rectangle 7"/>
            <p:cNvSpPr>
              <a:spLocks noChangeArrowheads="1"/>
            </p:cNvSpPr>
            <p:nvPr/>
          </p:nvSpPr>
          <p:spPr bwMode="auto">
            <a:xfrm>
              <a:off x="4843" y="1753"/>
              <a:ext cx="341" cy="142"/>
            </a:xfrm>
            <a:prstGeom prst="rect">
              <a:avLst/>
            </a:prstGeom>
            <a:noFill/>
            <a:ln w="12700" algn="ctr">
              <a:solidFill>
                <a:schemeClr val="tx1"/>
              </a:solidFill>
              <a:miter lim="800000"/>
              <a:headEnd/>
              <a:tailEnd/>
            </a:ln>
            <a:effectLst/>
          </p:spPr>
          <p:txBody>
            <a:bodyPr wrap="none" lIns="92075" tIns="0" rIns="92075" bIns="0" anchor="ctr">
              <a:spAutoFit/>
            </a:bodyPr>
            <a:lstStyle/>
            <a:p>
              <a:r>
                <a:rPr lang="en-US" sz="1400"/>
                <a:t>11.3</a:t>
              </a:r>
            </a:p>
          </p:txBody>
        </p:sp>
        <p:sp>
          <p:nvSpPr>
            <p:cNvPr id="1738760" name="Rectangle 8"/>
            <p:cNvSpPr>
              <a:spLocks noChangeArrowheads="1"/>
            </p:cNvSpPr>
            <p:nvPr/>
          </p:nvSpPr>
          <p:spPr bwMode="auto">
            <a:xfrm>
              <a:off x="4843" y="1945"/>
              <a:ext cx="341" cy="142"/>
            </a:xfrm>
            <a:prstGeom prst="rect">
              <a:avLst/>
            </a:prstGeom>
            <a:noFill/>
            <a:ln w="12700" algn="ctr">
              <a:solidFill>
                <a:schemeClr val="tx1"/>
              </a:solidFill>
              <a:miter lim="800000"/>
              <a:headEnd/>
              <a:tailEnd/>
            </a:ln>
            <a:effectLst/>
          </p:spPr>
          <p:txBody>
            <a:bodyPr wrap="none" lIns="92075" tIns="0" rIns="92075" bIns="0" anchor="ctr">
              <a:spAutoFit/>
            </a:bodyPr>
            <a:lstStyle/>
            <a:p>
              <a:r>
                <a:rPr lang="en-US" sz="1400"/>
                <a:t>11.5</a:t>
              </a:r>
            </a:p>
          </p:txBody>
        </p:sp>
        <p:sp>
          <p:nvSpPr>
            <p:cNvPr id="1738761" name="Rectangle 9"/>
            <p:cNvSpPr>
              <a:spLocks noChangeArrowheads="1"/>
            </p:cNvSpPr>
            <p:nvPr/>
          </p:nvSpPr>
          <p:spPr bwMode="auto">
            <a:xfrm>
              <a:off x="4843" y="2137"/>
              <a:ext cx="341" cy="142"/>
            </a:xfrm>
            <a:prstGeom prst="rect">
              <a:avLst/>
            </a:prstGeom>
            <a:noFill/>
            <a:ln w="12700" algn="ctr">
              <a:solidFill>
                <a:schemeClr val="tx1"/>
              </a:solidFill>
              <a:miter lim="800000"/>
              <a:headEnd/>
              <a:tailEnd/>
            </a:ln>
            <a:effectLst/>
          </p:spPr>
          <p:txBody>
            <a:bodyPr wrap="none" lIns="92075" tIns="0" rIns="92075" bIns="0" anchor="ctr">
              <a:spAutoFit/>
            </a:bodyPr>
            <a:lstStyle/>
            <a:p>
              <a:r>
                <a:rPr lang="en-US" sz="1400"/>
                <a:t>11.7</a:t>
              </a:r>
            </a:p>
          </p:txBody>
        </p:sp>
        <p:sp>
          <p:nvSpPr>
            <p:cNvPr id="1738762" name="Rectangle 10"/>
            <p:cNvSpPr>
              <a:spLocks noChangeArrowheads="1"/>
            </p:cNvSpPr>
            <p:nvPr/>
          </p:nvSpPr>
          <p:spPr bwMode="auto">
            <a:xfrm>
              <a:off x="4513" y="1344"/>
              <a:ext cx="341" cy="142"/>
            </a:xfrm>
            <a:prstGeom prst="rect">
              <a:avLst/>
            </a:prstGeom>
            <a:noFill/>
            <a:ln w="12700" algn="ctr">
              <a:solidFill>
                <a:schemeClr val="tx1"/>
              </a:solidFill>
              <a:miter lim="800000"/>
              <a:headEnd/>
              <a:tailEnd/>
            </a:ln>
            <a:effectLst/>
          </p:spPr>
          <p:txBody>
            <a:bodyPr wrap="none" lIns="92075" tIns="0" rIns="92075" bIns="0" anchor="ctr">
              <a:spAutoFit/>
            </a:bodyPr>
            <a:lstStyle/>
            <a:p>
              <a:r>
                <a:rPr lang="en-US" sz="1400"/>
                <a:t>11   </a:t>
              </a:r>
            </a:p>
          </p:txBody>
        </p:sp>
        <p:sp>
          <p:nvSpPr>
            <p:cNvPr id="1738763" name="Rectangle 11"/>
            <p:cNvSpPr>
              <a:spLocks noChangeArrowheads="1"/>
            </p:cNvSpPr>
            <p:nvPr/>
          </p:nvSpPr>
          <p:spPr bwMode="auto">
            <a:xfrm>
              <a:off x="4512" y="2354"/>
              <a:ext cx="341" cy="142"/>
            </a:xfrm>
            <a:prstGeom prst="rect">
              <a:avLst/>
            </a:prstGeom>
            <a:noFill/>
            <a:ln w="12700" algn="ctr">
              <a:solidFill>
                <a:schemeClr val="tx1"/>
              </a:solidFill>
              <a:miter lim="800000"/>
              <a:headEnd/>
              <a:tailEnd/>
            </a:ln>
            <a:effectLst/>
          </p:spPr>
          <p:txBody>
            <a:bodyPr wrap="none" lIns="92075" tIns="0" rIns="92075" bIns="0" anchor="ctr">
              <a:spAutoFit/>
            </a:bodyPr>
            <a:lstStyle/>
            <a:p>
              <a:r>
                <a:rPr lang="en-US" sz="1400"/>
                <a:t>12   </a:t>
              </a:r>
            </a:p>
          </p:txBody>
        </p:sp>
        <p:sp>
          <p:nvSpPr>
            <p:cNvPr id="1738764" name="Rectangle 12"/>
            <p:cNvSpPr>
              <a:spLocks noChangeArrowheads="1"/>
            </p:cNvSpPr>
            <p:nvPr/>
          </p:nvSpPr>
          <p:spPr bwMode="auto">
            <a:xfrm>
              <a:off x="4512" y="2592"/>
              <a:ext cx="341" cy="142"/>
            </a:xfrm>
            <a:prstGeom prst="rect">
              <a:avLst/>
            </a:prstGeom>
            <a:noFill/>
            <a:ln w="12700" algn="ctr">
              <a:solidFill>
                <a:schemeClr val="tx1"/>
              </a:solidFill>
              <a:miter lim="800000"/>
              <a:headEnd/>
              <a:tailEnd/>
            </a:ln>
            <a:effectLst/>
          </p:spPr>
          <p:txBody>
            <a:bodyPr wrap="none" lIns="92075" tIns="0" rIns="92075" bIns="0" anchor="ctr">
              <a:spAutoFit/>
            </a:bodyPr>
            <a:lstStyle/>
            <a:p>
              <a:r>
                <a:rPr lang="en-US" sz="1400"/>
                <a:t>13   </a:t>
              </a:r>
            </a:p>
          </p:txBody>
        </p:sp>
        <p:sp>
          <p:nvSpPr>
            <p:cNvPr id="1738765" name="Rectangle 13"/>
            <p:cNvSpPr>
              <a:spLocks noChangeArrowheads="1"/>
            </p:cNvSpPr>
            <p:nvPr/>
          </p:nvSpPr>
          <p:spPr bwMode="auto">
            <a:xfrm>
              <a:off x="4512" y="2784"/>
              <a:ext cx="341" cy="142"/>
            </a:xfrm>
            <a:prstGeom prst="rect">
              <a:avLst/>
            </a:prstGeom>
            <a:noFill/>
            <a:ln w="12700" algn="ctr">
              <a:solidFill>
                <a:schemeClr val="tx1"/>
              </a:solidFill>
              <a:miter lim="800000"/>
              <a:headEnd/>
              <a:tailEnd/>
            </a:ln>
            <a:effectLst/>
          </p:spPr>
          <p:txBody>
            <a:bodyPr wrap="none" lIns="92075" tIns="0" rIns="92075" bIns="0" anchor="ctr">
              <a:spAutoFit/>
            </a:bodyPr>
            <a:lstStyle/>
            <a:p>
              <a:r>
                <a:rPr lang="en-US" sz="1400"/>
                <a:t>21   </a:t>
              </a:r>
            </a:p>
          </p:txBody>
        </p:sp>
        <p:sp>
          <p:nvSpPr>
            <p:cNvPr id="1738766" name="Text Box 14"/>
            <p:cNvSpPr txBox="1">
              <a:spLocks noChangeArrowheads="1"/>
            </p:cNvSpPr>
            <p:nvPr/>
          </p:nvSpPr>
          <p:spPr bwMode="auto">
            <a:xfrm>
              <a:off x="4464" y="2871"/>
              <a:ext cx="372" cy="307"/>
            </a:xfrm>
            <a:prstGeom prst="rect">
              <a:avLst/>
            </a:prstGeom>
            <a:noFill/>
            <a:ln w="12700" algn="ctr">
              <a:noFill/>
              <a:miter lim="800000"/>
              <a:headEnd/>
              <a:tailEnd/>
            </a:ln>
            <a:effectLst/>
          </p:spPr>
          <p:txBody>
            <a:bodyPr wrap="none" lIns="92075" tIns="0" rIns="92075" bIns="0">
              <a:spAutoFit/>
            </a:bodyPr>
            <a:lstStyle/>
            <a:p>
              <a:r>
                <a:rPr lang="en-US"/>
                <a:t>…</a:t>
              </a:r>
            </a:p>
          </p:txBody>
        </p:sp>
        <p:sp>
          <p:nvSpPr>
            <p:cNvPr id="1738767" name="Line 15"/>
            <p:cNvSpPr>
              <a:spLocks noChangeShapeType="1"/>
            </p:cNvSpPr>
            <p:nvPr/>
          </p:nvSpPr>
          <p:spPr bwMode="auto">
            <a:xfrm>
              <a:off x="4224" y="1392"/>
              <a:ext cx="0" cy="1776"/>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38768" name="Line 16"/>
            <p:cNvSpPr>
              <a:spLocks noChangeShapeType="1"/>
            </p:cNvSpPr>
            <p:nvPr/>
          </p:nvSpPr>
          <p:spPr bwMode="auto">
            <a:xfrm>
              <a:off x="4224" y="1440"/>
              <a:ext cx="288"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38769" name="Line 17"/>
            <p:cNvSpPr>
              <a:spLocks noChangeShapeType="1"/>
            </p:cNvSpPr>
            <p:nvPr/>
          </p:nvSpPr>
          <p:spPr bwMode="auto">
            <a:xfrm>
              <a:off x="4224" y="2448"/>
              <a:ext cx="288"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38770" name="Line 18"/>
            <p:cNvSpPr>
              <a:spLocks noChangeShapeType="1"/>
            </p:cNvSpPr>
            <p:nvPr/>
          </p:nvSpPr>
          <p:spPr bwMode="auto">
            <a:xfrm>
              <a:off x="4224" y="2688"/>
              <a:ext cx="288"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38771" name="Line 19"/>
            <p:cNvSpPr>
              <a:spLocks noChangeShapeType="1"/>
            </p:cNvSpPr>
            <p:nvPr/>
          </p:nvSpPr>
          <p:spPr bwMode="auto">
            <a:xfrm>
              <a:off x="4224" y="2880"/>
              <a:ext cx="288"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38772" name="Line 20"/>
            <p:cNvSpPr>
              <a:spLocks noChangeShapeType="1"/>
            </p:cNvSpPr>
            <p:nvPr/>
          </p:nvSpPr>
          <p:spPr bwMode="auto">
            <a:xfrm>
              <a:off x="4224" y="3072"/>
              <a:ext cx="288" cy="0"/>
            </a:xfrm>
            <a:prstGeom prst="line">
              <a:avLst/>
            </a:prstGeom>
            <a:noFill/>
            <a:ln w="12700">
              <a:solidFill>
                <a:schemeClr val="tx1"/>
              </a:solidFill>
              <a:round/>
              <a:headEnd/>
              <a:tailEnd/>
            </a:ln>
            <a:effectLst/>
          </p:spPr>
          <p:txBody>
            <a:bodyPr lIns="92075" tIns="0" rIns="92075" bIns="0">
              <a:spAutoFit/>
            </a:bodyPr>
            <a:lstStyle/>
            <a:p>
              <a:endParaRPr lang="en-US"/>
            </a:p>
          </p:txBody>
        </p:sp>
        <p:cxnSp>
          <p:nvCxnSpPr>
            <p:cNvPr id="1738773" name="AutoShape 21"/>
            <p:cNvCxnSpPr>
              <a:cxnSpLocks noChangeShapeType="1"/>
              <a:stCxn id="1738762" idx="2"/>
              <a:endCxn id="1738758" idx="1"/>
            </p:cNvCxnSpPr>
            <p:nvPr/>
          </p:nvCxnSpPr>
          <p:spPr bwMode="auto">
            <a:xfrm rot="16200000" flipH="1">
              <a:off x="4688" y="1482"/>
              <a:ext cx="146" cy="154"/>
            </a:xfrm>
            <a:prstGeom prst="bentConnector2">
              <a:avLst/>
            </a:prstGeom>
            <a:noFill/>
            <a:ln w="12700">
              <a:solidFill>
                <a:schemeClr val="tx1"/>
              </a:solidFill>
              <a:miter lim="800000"/>
              <a:headEnd/>
              <a:tailEnd/>
            </a:ln>
            <a:effectLst/>
          </p:spPr>
        </p:cxnSp>
        <p:cxnSp>
          <p:nvCxnSpPr>
            <p:cNvPr id="1738774" name="AutoShape 22"/>
            <p:cNvCxnSpPr>
              <a:cxnSpLocks noChangeShapeType="1"/>
              <a:stCxn id="1738762" idx="2"/>
              <a:endCxn id="1738759" idx="1"/>
            </p:cNvCxnSpPr>
            <p:nvPr/>
          </p:nvCxnSpPr>
          <p:spPr bwMode="auto">
            <a:xfrm rot="16200000" flipH="1">
              <a:off x="4595" y="1575"/>
              <a:ext cx="338" cy="159"/>
            </a:xfrm>
            <a:prstGeom prst="bentConnector2">
              <a:avLst/>
            </a:prstGeom>
            <a:noFill/>
            <a:ln w="12700">
              <a:solidFill>
                <a:schemeClr val="tx1"/>
              </a:solidFill>
              <a:miter lim="800000"/>
              <a:headEnd/>
              <a:tailEnd/>
            </a:ln>
            <a:effectLst/>
          </p:spPr>
        </p:cxnSp>
        <p:cxnSp>
          <p:nvCxnSpPr>
            <p:cNvPr id="1738775" name="AutoShape 23"/>
            <p:cNvCxnSpPr>
              <a:cxnSpLocks noChangeShapeType="1"/>
              <a:stCxn id="1738762" idx="2"/>
              <a:endCxn id="1738760" idx="1"/>
            </p:cNvCxnSpPr>
            <p:nvPr/>
          </p:nvCxnSpPr>
          <p:spPr bwMode="auto">
            <a:xfrm rot="16200000" flipH="1">
              <a:off x="4499" y="1671"/>
              <a:ext cx="530" cy="159"/>
            </a:xfrm>
            <a:prstGeom prst="bentConnector2">
              <a:avLst/>
            </a:prstGeom>
            <a:noFill/>
            <a:ln w="12700">
              <a:solidFill>
                <a:schemeClr val="tx1"/>
              </a:solidFill>
              <a:miter lim="800000"/>
              <a:headEnd/>
              <a:tailEnd/>
            </a:ln>
            <a:effectLst/>
          </p:spPr>
        </p:cxnSp>
        <p:cxnSp>
          <p:nvCxnSpPr>
            <p:cNvPr id="1738776" name="AutoShape 24"/>
            <p:cNvCxnSpPr>
              <a:cxnSpLocks noChangeShapeType="1"/>
              <a:stCxn id="1738762" idx="2"/>
              <a:endCxn id="1738761" idx="1"/>
            </p:cNvCxnSpPr>
            <p:nvPr/>
          </p:nvCxnSpPr>
          <p:spPr bwMode="auto">
            <a:xfrm rot="16200000" flipH="1">
              <a:off x="4403" y="1767"/>
              <a:ext cx="722" cy="159"/>
            </a:xfrm>
            <a:prstGeom prst="bentConnector2">
              <a:avLst/>
            </a:prstGeom>
            <a:noFill/>
            <a:ln w="12700">
              <a:solidFill>
                <a:schemeClr val="tx1"/>
              </a:solidFill>
              <a:miter lim="800000"/>
              <a:headEnd/>
              <a:tailEnd/>
            </a:ln>
            <a:effectLst/>
          </p:spPr>
        </p:cxnSp>
      </p:grpSp>
      <p:sp>
        <p:nvSpPr>
          <p:cNvPr id="1738777" name="Text Box 25"/>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D2L5_p11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5: Wrap-Up</a:t>
            </a:r>
          </a:p>
        </p:txBody>
      </p:sp>
      <p:sp>
        <p:nvSpPr>
          <p:cNvPr id="1740803"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endParaRPr lang="en-US" sz="2400"/>
          </a:p>
          <a:p>
            <a:pPr>
              <a:spcBef>
                <a:spcPct val="0"/>
              </a:spcBef>
            </a:pPr>
            <a:r>
              <a:rPr lang="en-US" sz="2000">
                <a:cs typeface="Times New Roman" pitchFamily="18" charset="0"/>
              </a:rPr>
              <a:t>A </a:t>
            </a:r>
            <a:r>
              <a:rPr lang="en-US" sz="2000" b="1" i="1">
                <a:cs typeface="Times New Roman" pitchFamily="18" charset="0"/>
              </a:rPr>
              <a:t>Cost Element</a:t>
            </a:r>
            <a:r>
              <a:rPr lang="en-US" sz="2000">
                <a:cs typeface="Times New Roman" pitchFamily="18" charset="0"/>
              </a:rPr>
              <a:t> is the lowest level component for classifying costs and revenues (as negative costs) and indicates the category/type associated with a posting (e.g. allocation type, revenue, expense)</a:t>
            </a:r>
          </a:p>
          <a:p>
            <a:pPr>
              <a:spcBef>
                <a:spcPct val="0"/>
              </a:spcBef>
            </a:pPr>
            <a:r>
              <a:rPr lang="en-US" sz="2000"/>
              <a:t>There are two types of Cost Elements: Primary and Secondary</a:t>
            </a:r>
          </a:p>
          <a:p>
            <a:pPr>
              <a:spcBef>
                <a:spcPct val="0"/>
              </a:spcBef>
            </a:pPr>
            <a:r>
              <a:rPr lang="en-US" sz="2000"/>
              <a:t>Primary Cost Elements represent those obtained from the external market</a:t>
            </a:r>
          </a:p>
          <a:p>
            <a:pPr>
              <a:spcBef>
                <a:spcPct val="0"/>
              </a:spcBef>
            </a:pPr>
            <a:r>
              <a:rPr lang="en-US" sz="2000"/>
              <a:t>Secondary Cost Elements represent costs incurred from within the Army</a:t>
            </a:r>
          </a:p>
          <a:p>
            <a:pPr>
              <a:spcBef>
                <a:spcPct val="0"/>
              </a:spcBef>
            </a:pPr>
            <a:r>
              <a:rPr lang="en-US" sz="2000"/>
              <a:t>EORs and the EOR information will be supported via GFEBS through GL Accounts, Commitment Items, and Primary Cost Elements</a:t>
            </a:r>
          </a:p>
          <a:p>
            <a:pPr>
              <a:spcBef>
                <a:spcPct val="0"/>
              </a:spcBef>
            </a:pPr>
            <a:r>
              <a:rPr lang="en-US" sz="2000"/>
              <a:t>Cost Elements can be grouped together to support internal and external reporting including to generate hierarchies such as OMB Object Class</a:t>
            </a:r>
            <a:endParaRPr lang="en-US" sz="2400"/>
          </a:p>
          <a:p>
            <a:pPr lvl="1">
              <a:buFontTx/>
              <a:buNone/>
            </a:pPr>
            <a:endParaRPr lang="en-US" sz="2000" i="1"/>
          </a:p>
        </p:txBody>
      </p:sp>
      <p:sp>
        <p:nvSpPr>
          <p:cNvPr id="1740804"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D2L5_p12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0"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Questions</a:t>
            </a:r>
          </a:p>
        </p:txBody>
      </p:sp>
      <p:sp>
        <p:nvSpPr>
          <p:cNvPr id="1742851" name="Rectangle 3"/>
          <p:cNvSpPr>
            <a:spLocks noGrp="1" noChangeArrowheads="1"/>
          </p:cNvSpPr>
          <p:nvPr>
            <p:ph type="body" idx="1"/>
          </p:nvPr>
        </p:nvSpPr>
        <p:spPr bwMode="auto">
          <a:xfrm>
            <a:off x="431800" y="1219200"/>
            <a:ext cx="8255000" cy="2082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US" sz="2800"/>
          </a:p>
          <a:p>
            <a:pPr>
              <a:lnSpc>
                <a:spcPct val="80000"/>
              </a:lnSpc>
              <a:spcBef>
                <a:spcPct val="0"/>
              </a:spcBef>
            </a:pPr>
            <a:r>
              <a:rPr lang="en-US" sz="2400"/>
              <a:t>A serviced received from another Army command will be represented by a secondary cost element?</a:t>
            </a:r>
          </a:p>
          <a:p>
            <a:pPr lvl="1">
              <a:lnSpc>
                <a:spcPct val="80000"/>
              </a:lnSpc>
              <a:spcBef>
                <a:spcPct val="0"/>
              </a:spcBef>
              <a:buFontTx/>
              <a:buChar char="o"/>
            </a:pPr>
            <a:r>
              <a:rPr lang="en-US" sz="2400"/>
              <a:t>True</a:t>
            </a:r>
          </a:p>
          <a:p>
            <a:pPr lvl="1">
              <a:lnSpc>
                <a:spcPct val="80000"/>
              </a:lnSpc>
              <a:spcBef>
                <a:spcPct val="0"/>
              </a:spcBef>
              <a:buFontTx/>
              <a:buChar char="o"/>
            </a:pPr>
            <a:r>
              <a:rPr lang="en-US" sz="2400"/>
              <a:t>False</a:t>
            </a:r>
          </a:p>
          <a:p>
            <a:pPr lvl="1">
              <a:lnSpc>
                <a:spcPct val="80000"/>
              </a:lnSpc>
              <a:buFontTx/>
              <a:buNone/>
            </a:pPr>
            <a:endParaRPr lang="en-US" sz="2400" i="1"/>
          </a:p>
        </p:txBody>
      </p:sp>
      <p:sp>
        <p:nvSpPr>
          <p:cNvPr id="1742852" name="Rectangle 4"/>
          <p:cNvSpPr>
            <a:spLocks noChangeArrowheads="1"/>
          </p:cNvSpPr>
          <p:nvPr/>
        </p:nvSpPr>
        <p:spPr bwMode="auto">
          <a:xfrm>
            <a:off x="431800" y="2641600"/>
            <a:ext cx="8255000" cy="2082800"/>
          </a:xfrm>
          <a:prstGeom prst="rect">
            <a:avLst/>
          </a:prstGeom>
          <a:noFill/>
          <a:ln w="9525">
            <a:noFill/>
            <a:miter lim="800000"/>
            <a:headEnd/>
            <a:tailEnd/>
          </a:ln>
        </p:spPr>
        <p:txBody>
          <a:bodyPr/>
          <a:lstStyle/>
          <a:p>
            <a:pPr marL="342900" indent="-342900" algn="l">
              <a:lnSpc>
                <a:spcPct val="80000"/>
              </a:lnSpc>
              <a:spcBef>
                <a:spcPct val="20000"/>
              </a:spcBef>
              <a:buClrTx/>
              <a:buFontTx/>
              <a:buChar char="•"/>
            </a:pPr>
            <a:endParaRPr lang="en-US" sz="2800" b="0"/>
          </a:p>
          <a:p>
            <a:pPr marL="342900" indent="-342900" algn="l">
              <a:lnSpc>
                <a:spcPct val="80000"/>
              </a:lnSpc>
              <a:buClrTx/>
              <a:buFontTx/>
              <a:buChar char="•"/>
            </a:pPr>
            <a:r>
              <a:rPr lang="en-US" sz="2400" b="0"/>
              <a:t>Labor costs are always primary?</a:t>
            </a:r>
          </a:p>
          <a:p>
            <a:pPr marL="742950" lvl="1" indent="-285750" algn="l">
              <a:lnSpc>
                <a:spcPct val="80000"/>
              </a:lnSpc>
              <a:buClrTx/>
              <a:buFontTx/>
              <a:buChar char="o"/>
            </a:pPr>
            <a:r>
              <a:rPr lang="en-US" sz="2400" b="0"/>
              <a:t>True</a:t>
            </a:r>
          </a:p>
          <a:p>
            <a:pPr marL="742950" lvl="1" indent="-285750" algn="l">
              <a:lnSpc>
                <a:spcPct val="80000"/>
              </a:lnSpc>
              <a:buClrTx/>
              <a:buFontTx/>
              <a:buChar char="o"/>
            </a:pPr>
            <a:r>
              <a:rPr lang="en-US" sz="2400" b="0"/>
              <a:t>False</a:t>
            </a:r>
          </a:p>
          <a:p>
            <a:pPr marL="742950" lvl="1" indent="-285750" algn="l">
              <a:lnSpc>
                <a:spcPct val="80000"/>
              </a:lnSpc>
              <a:spcBef>
                <a:spcPct val="20000"/>
              </a:spcBef>
              <a:buClrTx/>
            </a:pPr>
            <a:endParaRPr lang="en-US" sz="2400" b="0" i="1"/>
          </a:p>
        </p:txBody>
      </p:sp>
      <p:sp>
        <p:nvSpPr>
          <p:cNvPr id="1742853" name="Rectangle 5"/>
          <p:cNvSpPr>
            <a:spLocks noChangeArrowheads="1"/>
          </p:cNvSpPr>
          <p:nvPr/>
        </p:nvSpPr>
        <p:spPr bwMode="auto">
          <a:xfrm>
            <a:off x="431800" y="4013200"/>
            <a:ext cx="8255000" cy="2082800"/>
          </a:xfrm>
          <a:prstGeom prst="rect">
            <a:avLst/>
          </a:prstGeom>
          <a:noFill/>
          <a:ln w="9525">
            <a:noFill/>
            <a:miter lim="800000"/>
            <a:headEnd/>
            <a:tailEnd/>
          </a:ln>
        </p:spPr>
        <p:txBody>
          <a:bodyPr/>
          <a:lstStyle/>
          <a:p>
            <a:pPr marL="342900" indent="-342900" algn="l">
              <a:lnSpc>
                <a:spcPct val="80000"/>
              </a:lnSpc>
              <a:spcBef>
                <a:spcPct val="20000"/>
              </a:spcBef>
              <a:buClrTx/>
              <a:buFontTx/>
              <a:buChar char="•"/>
            </a:pPr>
            <a:endParaRPr lang="en-US" sz="2800" b="0"/>
          </a:p>
          <a:p>
            <a:pPr marL="342900" indent="-342900" algn="l">
              <a:lnSpc>
                <a:spcPct val="80000"/>
              </a:lnSpc>
              <a:buClrTx/>
              <a:buFontTx/>
              <a:buChar char="•"/>
            </a:pPr>
            <a:r>
              <a:rPr lang="en-US" sz="2400" b="0"/>
              <a:t>A cost element groups can be grouped to generate a hierarchy?</a:t>
            </a:r>
          </a:p>
          <a:p>
            <a:pPr marL="742950" lvl="1" indent="-285750" algn="l">
              <a:lnSpc>
                <a:spcPct val="80000"/>
              </a:lnSpc>
              <a:buClrTx/>
              <a:buFontTx/>
              <a:buChar char="o"/>
            </a:pPr>
            <a:r>
              <a:rPr lang="en-US" sz="2400" b="0"/>
              <a:t>True</a:t>
            </a:r>
          </a:p>
          <a:p>
            <a:pPr marL="742950" lvl="1" indent="-285750" algn="l">
              <a:lnSpc>
                <a:spcPct val="80000"/>
              </a:lnSpc>
              <a:buClrTx/>
              <a:buFontTx/>
              <a:buChar char="o"/>
            </a:pPr>
            <a:r>
              <a:rPr lang="en-US" sz="2400" b="0"/>
              <a:t>False</a:t>
            </a:r>
          </a:p>
          <a:p>
            <a:pPr marL="742950" lvl="1" indent="-285750" algn="l">
              <a:lnSpc>
                <a:spcPct val="80000"/>
              </a:lnSpc>
              <a:spcBef>
                <a:spcPct val="20000"/>
              </a:spcBef>
              <a:buClrTx/>
            </a:pPr>
            <a:endParaRPr lang="en-US" sz="2400" b="0" i="1"/>
          </a:p>
        </p:txBody>
      </p:sp>
      <p:sp>
        <p:nvSpPr>
          <p:cNvPr id="1742854" name="Text Box 6"/>
          <p:cNvSpPr txBox="1">
            <a:spLocks noChangeArrowheads="1"/>
          </p:cNvSpPr>
          <p:nvPr/>
        </p:nvSpPr>
        <p:spPr bwMode="auto">
          <a:xfrm>
            <a:off x="865188" y="3657600"/>
            <a:ext cx="354012" cy="304800"/>
          </a:xfrm>
          <a:prstGeom prst="rect">
            <a:avLst/>
          </a:prstGeom>
          <a:noFill/>
          <a:ln w="12700" algn="ctr">
            <a:noFill/>
            <a:miter lim="800000"/>
            <a:headEnd/>
            <a:tailEnd/>
          </a:ln>
          <a:effectLst/>
        </p:spPr>
        <p:txBody>
          <a:bodyPr wrap="none" lIns="92075" tIns="0" rIns="92075" bIns="0">
            <a:spAutoFit/>
          </a:bodyPr>
          <a:lstStyle/>
          <a:p>
            <a:r>
              <a:rPr lang="en-US" sz="2000"/>
              <a:t>X</a:t>
            </a:r>
          </a:p>
        </p:txBody>
      </p:sp>
      <p:sp>
        <p:nvSpPr>
          <p:cNvPr id="1742855" name="Text Box 7"/>
          <p:cNvSpPr txBox="1">
            <a:spLocks noChangeArrowheads="1"/>
          </p:cNvSpPr>
          <p:nvPr/>
        </p:nvSpPr>
        <p:spPr bwMode="auto">
          <a:xfrm>
            <a:off x="914400" y="2159000"/>
            <a:ext cx="384175" cy="304800"/>
          </a:xfrm>
          <a:prstGeom prst="rect">
            <a:avLst/>
          </a:prstGeom>
          <a:noFill/>
          <a:ln w="12700" algn="ctr">
            <a:noFill/>
            <a:miter lim="800000"/>
            <a:headEnd/>
            <a:tailEnd/>
          </a:ln>
          <a:effectLst/>
        </p:spPr>
        <p:txBody>
          <a:bodyPr wrap="none" lIns="92075" tIns="0" rIns="92075" bIns="0">
            <a:spAutoFit/>
          </a:bodyPr>
          <a:lstStyle/>
          <a:p>
            <a:r>
              <a:rPr lang="en-US" sz="2000">
                <a:sym typeface="Wingdings" pitchFamily="2" charset="2"/>
              </a:rPr>
              <a:t></a:t>
            </a:r>
          </a:p>
        </p:txBody>
      </p:sp>
      <p:sp>
        <p:nvSpPr>
          <p:cNvPr id="1742856" name="Text Box 8"/>
          <p:cNvSpPr txBox="1">
            <a:spLocks noChangeArrowheads="1"/>
          </p:cNvSpPr>
          <p:nvPr/>
        </p:nvSpPr>
        <p:spPr bwMode="auto">
          <a:xfrm>
            <a:off x="914400" y="4953000"/>
            <a:ext cx="384175" cy="304800"/>
          </a:xfrm>
          <a:prstGeom prst="rect">
            <a:avLst/>
          </a:prstGeom>
          <a:noFill/>
          <a:ln w="12700" algn="ctr">
            <a:noFill/>
            <a:miter lim="800000"/>
            <a:headEnd/>
            <a:tailEnd/>
          </a:ln>
          <a:effectLst/>
        </p:spPr>
        <p:txBody>
          <a:bodyPr wrap="none" lIns="92075" tIns="0" rIns="92075" bIns="0">
            <a:spAutoFit/>
          </a:bodyPr>
          <a:lstStyle/>
          <a:p>
            <a:r>
              <a:rPr lang="en-US" sz="200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2855"/>
                                        </p:tgtEl>
                                        <p:attrNameLst>
                                          <p:attrName>style.visibility</p:attrName>
                                        </p:attrNameLst>
                                      </p:cBhvr>
                                      <p:to>
                                        <p:strVal val="visible"/>
                                      </p:to>
                                    </p:set>
                                    <p:animEffect transition="in" filter="box(in)">
                                      <p:cBhvr>
                                        <p:cTn id="7" dur="500"/>
                                        <p:tgtEl>
                                          <p:spTgt spid="174285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2854"/>
                                        </p:tgtEl>
                                        <p:attrNameLst>
                                          <p:attrName>style.visibility</p:attrName>
                                        </p:attrNameLst>
                                      </p:cBhvr>
                                      <p:to>
                                        <p:strVal val="visible"/>
                                      </p:to>
                                    </p:set>
                                    <p:animEffect transition="in" filter="checkerboard(across)">
                                      <p:cBhvr>
                                        <p:cTn id="12" dur="500"/>
                                        <p:tgtEl>
                                          <p:spTgt spid="17428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2856"/>
                                        </p:tgtEl>
                                        <p:attrNameLst>
                                          <p:attrName>style.visibility</p:attrName>
                                        </p:attrNameLst>
                                      </p:cBhvr>
                                      <p:to>
                                        <p:strVal val="visible"/>
                                      </p:to>
                                    </p:set>
                                    <p:animEffect transition="in" filter="blinds(horizontal)">
                                      <p:cBhvr>
                                        <p:cTn id="17" dur="500"/>
                                        <p:tgtEl>
                                          <p:spTgt spid="1742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54" grpId="0"/>
      <p:bldP spid="1742855" grpId="0"/>
      <p:bldP spid="174285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6: WBS Elements</a:t>
            </a:r>
          </a:p>
        </p:txBody>
      </p:sp>
      <p:sp>
        <p:nvSpPr>
          <p:cNvPr id="1744899"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what the Project WBS Element cost object represents, uses, and how defined for the Cost Model</a:t>
            </a:r>
          </a:p>
        </p:txBody>
      </p:sp>
      <p:sp>
        <p:nvSpPr>
          <p:cNvPr id="174490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D2L6_p1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Text Box 2"/>
          <p:cNvSpPr txBox="1">
            <a:spLocks noChangeArrowheads="1"/>
          </p:cNvSpPr>
          <p:nvPr/>
        </p:nvSpPr>
        <p:spPr bwMode="auto">
          <a:xfrm>
            <a:off x="571500" y="1838325"/>
            <a:ext cx="8077200" cy="4254500"/>
          </a:xfrm>
          <a:prstGeom prst="rect">
            <a:avLst/>
          </a:prstGeom>
          <a:noFill/>
          <a:ln w="9525">
            <a:noFill/>
            <a:miter lim="800000"/>
            <a:headEnd/>
            <a:tailEnd/>
          </a:ln>
          <a:effectLst/>
        </p:spPr>
        <p:txBody>
          <a:bodyPr>
            <a:spAutoFit/>
          </a:bodyPr>
          <a:lstStyle/>
          <a:p>
            <a:pPr algn="l">
              <a:spcBef>
                <a:spcPct val="40000"/>
              </a:spcBef>
              <a:buClrTx/>
            </a:pPr>
            <a:r>
              <a:rPr lang="en-US" sz="2400"/>
              <a:t>ERPs Help to </a:t>
            </a:r>
            <a:r>
              <a:rPr lang="en-US" sz="2400" u="sng"/>
              <a:t>Streamline</a:t>
            </a:r>
            <a:r>
              <a:rPr lang="en-US" sz="2400"/>
              <a:t> &amp; </a:t>
            </a:r>
            <a:r>
              <a:rPr lang="en-US" sz="2400" u="sng"/>
              <a:t>Integrate</a:t>
            </a:r>
            <a:r>
              <a:rPr lang="en-US" sz="2400"/>
              <a:t> the Processes &amp; Systems Providing the Following Benefits:</a:t>
            </a:r>
          </a:p>
          <a:p>
            <a:pPr lvl="1" indent="-228600" algn="l">
              <a:spcBef>
                <a:spcPct val="40000"/>
              </a:spcBef>
              <a:buClrTx/>
              <a:buFontTx/>
              <a:buChar char="•"/>
            </a:pPr>
            <a:r>
              <a:rPr lang="en-US" sz="2400" b="0"/>
              <a:t>Increases Productivity Across Organizations</a:t>
            </a:r>
          </a:p>
          <a:p>
            <a:pPr lvl="1" indent="-228600" algn="l">
              <a:spcBef>
                <a:spcPct val="40000"/>
              </a:spcBef>
              <a:buClrTx/>
              <a:buFontTx/>
              <a:buChar char="•"/>
            </a:pPr>
            <a:r>
              <a:rPr lang="en-US" sz="2400" b="0"/>
              <a:t>Improves Standardization &amp; Efficiency of Processes</a:t>
            </a:r>
          </a:p>
          <a:p>
            <a:pPr lvl="1" indent="-228600" algn="l">
              <a:spcBef>
                <a:spcPct val="40000"/>
              </a:spcBef>
              <a:buClrTx/>
              <a:buFontTx/>
              <a:buChar char="•"/>
            </a:pPr>
            <a:r>
              <a:rPr lang="en-US" sz="2400" b="0"/>
              <a:t>Increases Access, Consistency &amp; Transparency of Data </a:t>
            </a:r>
          </a:p>
          <a:p>
            <a:pPr lvl="1" indent="-228600" algn="l">
              <a:spcBef>
                <a:spcPct val="40000"/>
              </a:spcBef>
              <a:buClrTx/>
              <a:buFontTx/>
              <a:buChar char="•"/>
            </a:pPr>
            <a:r>
              <a:rPr lang="en-US" sz="2400" b="0"/>
              <a:t>Provides Collaboration Across Business Domains </a:t>
            </a:r>
          </a:p>
          <a:p>
            <a:pPr lvl="1" indent="-228600" algn="l">
              <a:spcBef>
                <a:spcPct val="40000"/>
              </a:spcBef>
              <a:buClrTx/>
              <a:buFontTx/>
              <a:buChar char="•"/>
            </a:pPr>
            <a:r>
              <a:rPr lang="en-US" sz="2400" b="0"/>
              <a:t>Provides IT Economies of Scale</a:t>
            </a:r>
          </a:p>
          <a:p>
            <a:pPr lvl="1" indent="-228600" algn="l">
              <a:spcBef>
                <a:spcPct val="40000"/>
              </a:spcBef>
              <a:buClrTx/>
              <a:buFontTx/>
              <a:buChar char="•"/>
            </a:pPr>
            <a:r>
              <a:rPr lang="en-US" sz="2400" b="0"/>
              <a:t>Enhances Analytics &amp; Improves Accuracy of Data</a:t>
            </a:r>
          </a:p>
        </p:txBody>
      </p:sp>
      <p:sp>
        <p:nvSpPr>
          <p:cNvPr id="560134" name="Rectangle 6"/>
          <p:cNvSpPr>
            <a:spLocks noChangeArrowheads="1"/>
          </p:cNvSpPr>
          <p:nvPr/>
        </p:nvSpPr>
        <p:spPr bwMode="auto">
          <a:xfrm>
            <a:off x="1219200" y="228600"/>
            <a:ext cx="6705600" cy="854075"/>
          </a:xfrm>
          <a:prstGeom prst="rect">
            <a:avLst/>
          </a:prstGeom>
          <a:noFill/>
          <a:ln w="76200" cmpd="tri" algn="ctr">
            <a:noFill/>
            <a:miter lim="800000"/>
            <a:headEnd/>
            <a:tailEnd/>
          </a:ln>
          <a:effectLst/>
        </p:spPr>
        <p:txBody>
          <a:bodyPr lIns="92075" tIns="0" rIns="92075" bIns="0">
            <a:spAutoFit/>
          </a:bodyPr>
          <a:lstStyle/>
          <a:p>
            <a:r>
              <a:rPr lang="en-US" sz="2800"/>
              <a:t>Enterprise Resource Planning (ERP)</a:t>
            </a:r>
          </a:p>
          <a:p>
            <a:r>
              <a:rPr lang="en-US" sz="2800"/>
              <a:t>ERP Benefits</a:t>
            </a:r>
          </a:p>
        </p:txBody>
      </p:sp>
      <p:sp>
        <p:nvSpPr>
          <p:cNvPr id="560135" name="Text Box 7"/>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D2L1_p7</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Text Box 2"/>
          <p:cNvSpPr txBox="1">
            <a:spLocks noChangeArrowheads="1"/>
          </p:cNvSpPr>
          <p:nvPr/>
        </p:nvSpPr>
        <p:spPr bwMode="auto">
          <a:xfrm>
            <a:off x="1219200"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Project &amp; WBS Element Definition</a:t>
            </a:r>
          </a:p>
        </p:txBody>
      </p:sp>
      <p:graphicFrame>
        <p:nvGraphicFramePr>
          <p:cNvPr id="1746947" name="Group 3"/>
          <p:cNvGraphicFramePr>
            <a:graphicFrameLocks noGrp="1"/>
          </p:cNvGraphicFramePr>
          <p:nvPr/>
        </p:nvGraphicFramePr>
        <p:xfrm>
          <a:off x="723900" y="1689100"/>
          <a:ext cx="7677150" cy="1282700"/>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Project Definition:</a:t>
                      </a:r>
                      <a:endParaRPr kumimoji="0" lang="en-US" sz="2400" b="1" i="0" u="none" strike="noStrike" cap="none" normalizeH="0" baseline="0" smtClean="0">
                        <a:ln>
                          <a:noFill/>
                        </a:ln>
                        <a:solidFill>
                          <a:schemeClr val="tx1"/>
                        </a:solidFill>
                        <a:effectLst/>
                        <a:latin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rPr>
                        <a:t>An object used to plan, collect, monitor and control costs for large scale time-based events in Project Systems, when extensive scheduling and resource management capabilities are required.  Projects have a definite start and end.</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46955" name="Group 11"/>
          <p:cNvGraphicFramePr>
            <a:graphicFrameLocks noGrp="1"/>
          </p:cNvGraphicFramePr>
          <p:nvPr/>
        </p:nvGraphicFramePr>
        <p:xfrm>
          <a:off x="723900" y="3670300"/>
          <a:ext cx="7677150" cy="1282700"/>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Work Breakdown Structure (WBS) Definition:</a:t>
                      </a:r>
                      <a:endParaRPr kumimoji="0" lang="en-US" sz="24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WBS elements are activities in the Project used for planning and updating cost data. Some examples of WBS Elements are: Tasks, Partial tasks that are further subdivided, and work packages.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746963" name="Text Box 19"/>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D2L6_p2</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WBS Element Uses</a:t>
            </a:r>
          </a:p>
        </p:txBody>
      </p:sp>
      <p:sp>
        <p:nvSpPr>
          <p:cNvPr id="1748995" name="Rectangle 3"/>
          <p:cNvSpPr>
            <a:spLocks noGrp="1" noChangeArrowheads="1"/>
          </p:cNvSpPr>
          <p:nvPr>
            <p:ph type="body"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000"/>
              <a:t>Projects and WBS Elements are master data elements of the Project System (PS) will be utilized to support project oriented areas such as environmental, maintenance, R&amp;D, RDT&amp;E, etc</a:t>
            </a:r>
          </a:p>
          <a:p>
            <a:pPr>
              <a:lnSpc>
                <a:spcPct val="80000"/>
              </a:lnSpc>
            </a:pPr>
            <a:r>
              <a:rPr lang="en-US" sz="2000"/>
              <a:t>PS will be utilized to replace the IFS functionality and will utilize Projects/ WBS Elements as cost objects for tracking the costs associated with repairs</a:t>
            </a:r>
          </a:p>
          <a:p>
            <a:pPr>
              <a:lnSpc>
                <a:spcPct val="80000"/>
              </a:lnSpc>
            </a:pPr>
            <a:r>
              <a:rPr lang="en-US" sz="2000"/>
              <a:t>Even though WBS Elements are master data for the PS module of GFEBS they are cost objects for the Cost Model and fully integrated within the Controlling module</a:t>
            </a:r>
          </a:p>
          <a:p>
            <a:pPr>
              <a:lnSpc>
                <a:spcPct val="80000"/>
              </a:lnSpc>
            </a:pPr>
            <a:r>
              <a:rPr lang="en-US" sz="2000"/>
              <a:t>Since the DPW area will already be working with the WBS Element cost object to support maintenance planning and orders, the CLS SSPs for the DPW related Services will be represented as WBS Elements</a:t>
            </a:r>
          </a:p>
          <a:p>
            <a:pPr>
              <a:lnSpc>
                <a:spcPct val="80000"/>
              </a:lnSpc>
            </a:pPr>
            <a:r>
              <a:rPr lang="en-US" sz="2000"/>
              <a:t>Each DPW related CLS SSP will have a WBS Element for capturing costs</a:t>
            </a:r>
          </a:p>
          <a:p>
            <a:pPr>
              <a:lnSpc>
                <a:spcPct val="80000"/>
              </a:lnSpc>
            </a:pPr>
            <a:r>
              <a:rPr lang="en-US" sz="2000"/>
              <a:t>New WBS Elements will be generated to support above-CLS level SSPs</a:t>
            </a:r>
          </a:p>
        </p:txBody>
      </p:sp>
      <p:sp>
        <p:nvSpPr>
          <p:cNvPr id="1748996"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D2L6_p3</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a:t>Sample WBS </a:t>
            </a:r>
            <a:br>
              <a:rPr lang="en-US" sz="3600"/>
            </a:br>
            <a:r>
              <a:rPr lang="en-US" sz="3600"/>
              <a:t>Elements Defined</a:t>
            </a:r>
          </a:p>
        </p:txBody>
      </p:sp>
      <p:pic>
        <p:nvPicPr>
          <p:cNvPr id="1755139" name="Picture 3"/>
          <p:cNvPicPr>
            <a:picLocks noChangeAspect="1" noChangeArrowheads="1"/>
          </p:cNvPicPr>
          <p:nvPr/>
        </p:nvPicPr>
        <p:blipFill>
          <a:blip r:embed="rId3" cstate="print"/>
          <a:srcRect l="9865" r="6297" b="15710"/>
          <a:stretch>
            <a:fillRect/>
          </a:stretch>
        </p:blipFill>
        <p:spPr bwMode="auto">
          <a:xfrm>
            <a:off x="3705225" y="1752600"/>
            <a:ext cx="4676775" cy="4859338"/>
          </a:xfrm>
          <a:prstGeom prst="rect">
            <a:avLst/>
          </a:prstGeom>
          <a:noFill/>
          <a:ln w="12700" algn="ctr">
            <a:noFill/>
            <a:miter lim="800000"/>
            <a:headEnd/>
            <a:tailEnd/>
          </a:ln>
          <a:effectLst/>
        </p:spPr>
      </p:pic>
      <p:sp>
        <p:nvSpPr>
          <p:cNvPr id="1755140" name="Rectangle 4"/>
          <p:cNvSpPr>
            <a:spLocks noChangeArrowheads="1"/>
          </p:cNvSpPr>
          <p:nvPr/>
        </p:nvSpPr>
        <p:spPr bwMode="auto">
          <a:xfrm>
            <a:off x="3657600" y="1828800"/>
            <a:ext cx="5029200" cy="4876800"/>
          </a:xfrm>
          <a:prstGeom prst="rect">
            <a:avLst/>
          </a:prstGeom>
          <a:noFill/>
          <a:ln w="38100" cmpd="dbl" algn="ctr">
            <a:solidFill>
              <a:schemeClr val="tx1"/>
            </a:solidFill>
            <a:miter lim="800000"/>
            <a:headEnd/>
            <a:tailEnd/>
          </a:ln>
          <a:effectLst/>
        </p:spPr>
        <p:txBody>
          <a:bodyPr wrap="none" lIns="92075" tIns="0" rIns="92075" bIns="0" anchor="ctr">
            <a:spAutoFit/>
          </a:bodyPr>
          <a:lstStyle/>
          <a:p>
            <a:endParaRPr lang="en-US"/>
          </a:p>
        </p:txBody>
      </p:sp>
      <p:sp>
        <p:nvSpPr>
          <p:cNvPr id="1755141" name="Rectangle 5"/>
          <p:cNvSpPr>
            <a:spLocks noChangeArrowheads="1"/>
          </p:cNvSpPr>
          <p:nvPr/>
        </p:nvSpPr>
        <p:spPr bwMode="auto">
          <a:xfrm>
            <a:off x="304800" y="1828800"/>
            <a:ext cx="3192463" cy="3048000"/>
          </a:xfrm>
          <a:prstGeom prst="rect">
            <a:avLst/>
          </a:prstGeom>
          <a:noFill/>
          <a:ln w="12700" algn="ctr">
            <a:noFill/>
            <a:miter lim="800000"/>
            <a:headEnd/>
            <a:tailEnd/>
          </a:ln>
          <a:effectLst/>
        </p:spPr>
        <p:txBody>
          <a:bodyPr lIns="92075" tIns="0" rIns="92075" bIns="0">
            <a:spAutoFit/>
          </a:bodyPr>
          <a:lstStyle/>
          <a:p>
            <a:pPr marL="236538" indent="-236538" algn="l">
              <a:buFontTx/>
              <a:buChar char="•"/>
            </a:pPr>
            <a:r>
              <a:rPr lang="en-US" sz="2000" b="0"/>
              <a:t>FY09 CLS for DPW related Services will be reviewed and transferred into the appropriate GFEBS load format necessary for WBS Elements to be created</a:t>
            </a:r>
          </a:p>
          <a:p>
            <a:pPr marL="236538" indent="-236538" algn="l">
              <a:buFontTx/>
              <a:buChar char="•"/>
            </a:pPr>
            <a:r>
              <a:rPr lang="en-US" sz="2000" b="0"/>
              <a:t>Description Contains SSP value</a:t>
            </a:r>
          </a:p>
        </p:txBody>
      </p:sp>
      <p:sp>
        <p:nvSpPr>
          <p:cNvPr id="1755142" name="Text Box 6"/>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D2L6_p6</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6: Wrap-Up</a:t>
            </a:r>
          </a:p>
        </p:txBody>
      </p:sp>
      <p:sp>
        <p:nvSpPr>
          <p:cNvPr id="1757187" name="Rectangle 3"/>
          <p:cNvSpPr>
            <a:spLocks noGrp="1" noChangeArrowheads="1"/>
          </p:cNvSpPr>
          <p:nvPr>
            <p:ph type="body" idx="1"/>
          </p:nvPr>
        </p:nvSpPr>
        <p:spPr bwMode="auto">
          <a:xfrm>
            <a:off x="431800" y="1600200"/>
            <a:ext cx="8255000" cy="4800600"/>
          </a:xfrm>
          <a:noFill/>
          <a:ln>
            <a:miter lim="800000"/>
            <a:headEnd/>
            <a:tailEnd/>
          </a:ln>
        </p:spPr>
        <p:txBody>
          <a:bodyPr vert="horz" wrap="square" lIns="91440" tIns="45720" rIns="91440" bIns="45720" numCol="1" anchor="t" anchorCtr="0" compatLnSpc="1">
            <a:prstTxWarp prst="textNoShape">
              <a:avLst/>
            </a:prstTxWarp>
          </a:bodyPr>
          <a:lstStyle/>
          <a:p>
            <a:r>
              <a:rPr lang="en-US" sz="2400"/>
              <a:t>Work Breakdown Structure (WBS) Element is a cost object defined and maintained within a Project residing in the Project Systems (PS) module</a:t>
            </a:r>
          </a:p>
          <a:p>
            <a:r>
              <a:rPr lang="en-US" sz="2400"/>
              <a:t>WBS Elements are cost objects and therefore fully integrated within the Controlling module for use within the Cost Model</a:t>
            </a:r>
          </a:p>
          <a:p>
            <a:r>
              <a:rPr lang="en-US" sz="2400"/>
              <a:t>WBS Elements will be utilize to support IFS like functionality</a:t>
            </a:r>
          </a:p>
          <a:p>
            <a:r>
              <a:rPr lang="en-US" sz="2400"/>
              <a:t>DPW related CLS SSPs will be generated as WBS Elements</a:t>
            </a:r>
          </a:p>
          <a:p>
            <a:r>
              <a:rPr lang="en-US" sz="2400"/>
              <a:t>Above-Level CLS for reimbursables will be created as a WBS Element to facilitate the billing process</a:t>
            </a:r>
          </a:p>
          <a:p>
            <a:endParaRPr lang="en-US" sz="2400"/>
          </a:p>
          <a:p>
            <a:pPr lvl="1">
              <a:buFontTx/>
              <a:buNone/>
            </a:pPr>
            <a:endParaRPr lang="en-US" sz="2000" i="1"/>
          </a:p>
        </p:txBody>
      </p:sp>
      <p:sp>
        <p:nvSpPr>
          <p:cNvPr id="1757188"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D2L6_p7</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Questions</a:t>
            </a:r>
          </a:p>
        </p:txBody>
      </p:sp>
      <p:sp>
        <p:nvSpPr>
          <p:cNvPr id="1759235" name="Rectangle 3"/>
          <p:cNvSpPr>
            <a:spLocks noGrp="1" noChangeArrowheads="1"/>
          </p:cNvSpPr>
          <p:nvPr>
            <p:ph type="body" idx="1"/>
          </p:nvPr>
        </p:nvSpPr>
        <p:spPr bwMode="auto">
          <a:xfrm>
            <a:off x="431800" y="1270000"/>
            <a:ext cx="8255000" cy="2997200"/>
          </a:xfrm>
          <a:noFill/>
          <a:ln>
            <a:miter lim="800000"/>
            <a:headEnd/>
            <a:tailEnd/>
          </a:ln>
        </p:spPr>
        <p:txBody>
          <a:bodyPr vert="horz" wrap="square" lIns="91440" tIns="45720" rIns="91440" bIns="45720" numCol="1" anchor="t" anchorCtr="0" compatLnSpc="1">
            <a:prstTxWarp prst="textNoShape">
              <a:avLst/>
            </a:prstTxWarp>
          </a:bodyPr>
          <a:lstStyle/>
          <a:p>
            <a:endParaRPr lang="en-US"/>
          </a:p>
          <a:p>
            <a:pPr>
              <a:spcBef>
                <a:spcPct val="0"/>
              </a:spcBef>
            </a:pPr>
            <a:r>
              <a:rPr lang="en-US" sz="2800"/>
              <a:t>A WBS Element is (check all that apply)?</a:t>
            </a:r>
          </a:p>
          <a:p>
            <a:pPr lvl="1">
              <a:spcBef>
                <a:spcPct val="0"/>
              </a:spcBef>
              <a:buFontTx/>
              <a:buChar char="o"/>
            </a:pPr>
            <a:r>
              <a:rPr lang="en-US"/>
              <a:t>master data of the controlling module</a:t>
            </a:r>
          </a:p>
          <a:p>
            <a:pPr lvl="1">
              <a:spcBef>
                <a:spcPct val="0"/>
              </a:spcBef>
              <a:buFontTx/>
              <a:buChar char="o"/>
            </a:pPr>
            <a:r>
              <a:rPr lang="en-US"/>
              <a:t>a component of a Project</a:t>
            </a:r>
          </a:p>
          <a:p>
            <a:pPr lvl="1">
              <a:spcBef>
                <a:spcPct val="0"/>
              </a:spcBef>
              <a:buFontTx/>
              <a:buChar char="o"/>
            </a:pPr>
            <a:r>
              <a:rPr lang="en-US"/>
              <a:t>utilized to support DPW related SSPs</a:t>
            </a:r>
          </a:p>
          <a:p>
            <a:pPr lvl="1">
              <a:spcBef>
                <a:spcPct val="0"/>
              </a:spcBef>
              <a:buFontTx/>
              <a:buChar char="o"/>
            </a:pPr>
            <a:r>
              <a:rPr lang="en-US"/>
              <a:t>support reimbursables</a:t>
            </a:r>
          </a:p>
          <a:p>
            <a:pPr lvl="1">
              <a:spcBef>
                <a:spcPct val="0"/>
              </a:spcBef>
              <a:buFontTx/>
              <a:buChar char="o"/>
            </a:pPr>
            <a:endParaRPr lang="en-US"/>
          </a:p>
          <a:p>
            <a:pPr lvl="1">
              <a:buFontTx/>
              <a:buNone/>
            </a:pPr>
            <a:endParaRPr lang="en-US" i="1"/>
          </a:p>
        </p:txBody>
      </p:sp>
      <p:sp>
        <p:nvSpPr>
          <p:cNvPr id="1759236" name="Text Box 4"/>
          <p:cNvSpPr txBox="1">
            <a:spLocks noChangeArrowheads="1"/>
          </p:cNvSpPr>
          <p:nvPr/>
        </p:nvSpPr>
        <p:spPr bwMode="auto">
          <a:xfrm>
            <a:off x="914400" y="2743200"/>
            <a:ext cx="384175" cy="304800"/>
          </a:xfrm>
          <a:prstGeom prst="rect">
            <a:avLst/>
          </a:prstGeom>
          <a:noFill/>
          <a:ln w="12700" algn="ctr">
            <a:noFill/>
            <a:miter lim="800000"/>
            <a:headEnd/>
            <a:tailEnd/>
          </a:ln>
          <a:effectLst/>
        </p:spPr>
        <p:txBody>
          <a:bodyPr wrap="none" lIns="92075" tIns="0" rIns="92075" bIns="0">
            <a:spAutoFit/>
          </a:bodyPr>
          <a:lstStyle/>
          <a:p>
            <a:r>
              <a:rPr lang="en-US" sz="2000">
                <a:sym typeface="Wingdings" pitchFamily="2" charset="2"/>
              </a:rPr>
              <a:t></a:t>
            </a:r>
          </a:p>
        </p:txBody>
      </p:sp>
      <p:sp>
        <p:nvSpPr>
          <p:cNvPr id="1759237" name="Text Box 5"/>
          <p:cNvSpPr txBox="1">
            <a:spLocks noChangeArrowheads="1"/>
          </p:cNvSpPr>
          <p:nvPr/>
        </p:nvSpPr>
        <p:spPr bwMode="auto">
          <a:xfrm>
            <a:off x="914400" y="3124200"/>
            <a:ext cx="384175" cy="304800"/>
          </a:xfrm>
          <a:prstGeom prst="rect">
            <a:avLst/>
          </a:prstGeom>
          <a:noFill/>
          <a:ln w="12700" algn="ctr">
            <a:noFill/>
            <a:miter lim="800000"/>
            <a:headEnd/>
            <a:tailEnd/>
          </a:ln>
          <a:effectLst/>
        </p:spPr>
        <p:txBody>
          <a:bodyPr wrap="none" lIns="92075" tIns="0" rIns="92075" bIns="0">
            <a:spAutoFit/>
          </a:bodyPr>
          <a:lstStyle/>
          <a:p>
            <a:r>
              <a:rPr lang="en-US" sz="2000">
                <a:sym typeface="Wingdings" pitchFamily="2" charset="2"/>
              </a:rPr>
              <a:t></a:t>
            </a:r>
          </a:p>
        </p:txBody>
      </p:sp>
      <p:sp>
        <p:nvSpPr>
          <p:cNvPr id="1759238" name="Text Box 6"/>
          <p:cNvSpPr txBox="1">
            <a:spLocks noChangeArrowheads="1"/>
          </p:cNvSpPr>
          <p:nvPr/>
        </p:nvSpPr>
        <p:spPr bwMode="auto">
          <a:xfrm>
            <a:off x="914400" y="3581400"/>
            <a:ext cx="384175" cy="304800"/>
          </a:xfrm>
          <a:prstGeom prst="rect">
            <a:avLst/>
          </a:prstGeom>
          <a:noFill/>
          <a:ln w="12700" algn="ctr">
            <a:noFill/>
            <a:miter lim="800000"/>
            <a:headEnd/>
            <a:tailEnd/>
          </a:ln>
          <a:effectLst/>
        </p:spPr>
        <p:txBody>
          <a:bodyPr wrap="none" lIns="92075" tIns="0" rIns="92075" bIns="0">
            <a:spAutoFit/>
          </a:bodyPr>
          <a:lstStyle/>
          <a:p>
            <a:r>
              <a:rPr lang="en-US" sz="2000">
                <a:sym typeface="Wingdings" pitchFamily="2" charset="2"/>
              </a:rPr>
              <a:t></a:t>
            </a:r>
          </a:p>
        </p:txBody>
      </p:sp>
      <p:sp>
        <p:nvSpPr>
          <p:cNvPr id="1759239" name="Text Box 7"/>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D2L6_p9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59236"/>
                                        </p:tgtEl>
                                        <p:attrNameLst>
                                          <p:attrName>style.visibility</p:attrName>
                                        </p:attrNameLst>
                                      </p:cBhvr>
                                      <p:to>
                                        <p:strVal val="visible"/>
                                      </p:to>
                                    </p:set>
                                    <p:animEffect transition="in" filter="box(in)">
                                      <p:cBhvr>
                                        <p:cTn id="7" dur="500"/>
                                        <p:tgtEl>
                                          <p:spTgt spid="17592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59237"/>
                                        </p:tgtEl>
                                        <p:attrNameLst>
                                          <p:attrName>style.visibility</p:attrName>
                                        </p:attrNameLst>
                                      </p:cBhvr>
                                      <p:to>
                                        <p:strVal val="visible"/>
                                      </p:to>
                                    </p:set>
                                    <p:animEffect transition="in" filter="blinds(horizontal)">
                                      <p:cBhvr>
                                        <p:cTn id="12" dur="500"/>
                                        <p:tgtEl>
                                          <p:spTgt spid="175923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59238"/>
                                        </p:tgtEl>
                                        <p:attrNameLst>
                                          <p:attrName>style.visibility</p:attrName>
                                        </p:attrNameLst>
                                      </p:cBhvr>
                                      <p:to>
                                        <p:strVal val="visible"/>
                                      </p:to>
                                    </p:set>
                                    <p:animEffect transition="in" filter="checkerboard(across)">
                                      <p:cBhvr>
                                        <p:cTn id="17" dur="500"/>
                                        <p:tgtEl>
                                          <p:spTgt spid="1759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9236" grpId="0"/>
      <p:bldP spid="1759237" grpId="0"/>
      <p:bldP spid="175923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7: Orders</a:t>
            </a:r>
          </a:p>
        </p:txBody>
      </p:sp>
      <p:sp>
        <p:nvSpPr>
          <p:cNvPr id="1761283"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what the Order cost object represents, key definition criteria (guiding principles), uses, and how defined for the Cost Model</a:t>
            </a:r>
          </a:p>
        </p:txBody>
      </p:sp>
      <p:sp>
        <p:nvSpPr>
          <p:cNvPr id="1761284"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D2L7_p1</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0" name="Text Box 2"/>
          <p:cNvSpPr txBox="1">
            <a:spLocks noChangeArrowheads="1"/>
          </p:cNvSpPr>
          <p:nvPr/>
        </p:nvSpPr>
        <p:spPr bwMode="auto">
          <a:xfrm>
            <a:off x="1219200"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Order Definition</a:t>
            </a:r>
          </a:p>
        </p:txBody>
      </p:sp>
      <p:graphicFrame>
        <p:nvGraphicFramePr>
          <p:cNvPr id="1763331" name="Group 3"/>
          <p:cNvGraphicFramePr>
            <a:graphicFrameLocks noGrp="1"/>
          </p:cNvGraphicFramePr>
          <p:nvPr/>
        </p:nvGraphicFramePr>
        <p:xfrm>
          <a:off x="723900" y="1504950"/>
          <a:ext cx="7677150" cy="1466850"/>
        </p:xfrm>
        <a:graphic>
          <a:graphicData uri="http://schemas.openxmlformats.org/drawingml/2006/table">
            <a:tbl>
              <a:tblPr/>
              <a:tblGrid>
                <a:gridCol w="7677150"/>
              </a:tblGrid>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Order Definition:</a:t>
                      </a:r>
                      <a:endParaRPr kumimoji="0" lang="en-US" sz="24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1047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Orders are cost objects used to plan, collect, monitor, and settle the costs of specific jobs and tasks. Orders are used to monitor the costs of short term projects and event/job costing.</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763339" name="Rectangle 11"/>
          <p:cNvSpPr>
            <a:spLocks noChangeArrowheads="1"/>
          </p:cNvSpPr>
          <p:nvPr/>
        </p:nvSpPr>
        <p:spPr bwMode="blackWhite">
          <a:xfrm>
            <a:off x="685800" y="4803775"/>
            <a:ext cx="7624763" cy="366713"/>
          </a:xfrm>
          <a:prstGeom prst="rect">
            <a:avLst/>
          </a:prstGeom>
          <a:noFill/>
          <a:ln w="12700" algn="ctr">
            <a:noFill/>
            <a:miter lim="800000"/>
            <a:headEnd/>
            <a:tailEnd/>
          </a:ln>
          <a:effectLst/>
        </p:spPr>
        <p:txBody>
          <a:bodyPr lIns="92075" tIns="46038" rIns="92075" bIns="46038" anchor="ctr">
            <a:spAutoFit/>
          </a:bodyPr>
          <a:lstStyle/>
          <a:p>
            <a:pPr marL="228600" indent="-228600" algn="just">
              <a:buClrTx/>
            </a:pPr>
            <a:endParaRPr lang="en-US" sz="1800" b="0"/>
          </a:p>
        </p:txBody>
      </p:sp>
      <p:sp>
        <p:nvSpPr>
          <p:cNvPr id="1763340" name="Text Box 12"/>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D2L7_p2</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78"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Order Types</a:t>
            </a:r>
          </a:p>
        </p:txBody>
      </p:sp>
      <p:sp>
        <p:nvSpPr>
          <p:cNvPr id="1765379" name="Rectangle 3"/>
          <p:cNvSpPr>
            <a:spLocks noGrp="1" noChangeArrowheads="1"/>
          </p:cNvSpPr>
          <p:nvPr>
            <p:ph type="body" idx="1"/>
          </p:nvPr>
        </p:nvSpPr>
        <p:spPr bwMode="auto">
          <a:xfrm>
            <a:off x="457200" y="1600200"/>
            <a:ext cx="8229600" cy="4876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400"/>
              <a:t>There are various Order Types which are utilized to distinguish the purpose of the Order; such as,</a:t>
            </a:r>
          </a:p>
          <a:p>
            <a:pPr lvl="1">
              <a:lnSpc>
                <a:spcPct val="90000"/>
              </a:lnSpc>
            </a:pPr>
            <a:r>
              <a:rPr lang="en-US" sz="2000"/>
              <a:t>Sales Orders (located within the Sales and Distribution module) and used for revenue/reimbursables</a:t>
            </a:r>
          </a:p>
          <a:p>
            <a:pPr lvl="1">
              <a:lnSpc>
                <a:spcPct val="90000"/>
              </a:lnSpc>
            </a:pPr>
            <a:r>
              <a:rPr lang="en-US" sz="2000"/>
              <a:t>Production Orders (located in Production Planning module) and used for manufacturing (e.g. uniforms, ammo)</a:t>
            </a:r>
          </a:p>
          <a:p>
            <a:pPr lvl="1">
              <a:lnSpc>
                <a:spcPct val="90000"/>
              </a:lnSpc>
            </a:pPr>
            <a:r>
              <a:rPr lang="en-US" sz="2000"/>
              <a:t>Maintenance Orders (located in Plant Maintenance module) and used for maintenance (e.g. IFS/Maximo related functionality)</a:t>
            </a:r>
          </a:p>
          <a:p>
            <a:pPr lvl="1">
              <a:lnSpc>
                <a:spcPct val="90000"/>
              </a:lnSpc>
            </a:pPr>
            <a:r>
              <a:rPr lang="en-US" sz="2000"/>
              <a:t>Internal Orders (located in the Controlling module) and used for event costing such as marketing/recruiting campaigns, Katrina, Special Olympics, projects not requiring the rigor of a Project Structure</a:t>
            </a:r>
          </a:p>
          <a:p>
            <a:pPr>
              <a:lnSpc>
                <a:spcPct val="90000"/>
              </a:lnSpc>
            </a:pPr>
            <a:r>
              <a:rPr lang="en-US" sz="2400"/>
              <a:t>All Orders are cost objects and included in the Cost Model regardless of which GFEBS module creates the Order</a:t>
            </a:r>
          </a:p>
        </p:txBody>
      </p:sp>
      <p:sp>
        <p:nvSpPr>
          <p:cNvPr id="176538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D2L7_p3</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Text Box 2"/>
          <p:cNvSpPr txBox="1">
            <a:spLocks noChangeArrowheads="1"/>
          </p:cNvSpPr>
          <p:nvPr/>
        </p:nvSpPr>
        <p:spPr bwMode="auto">
          <a:xfrm>
            <a:off x="1209675" y="228600"/>
            <a:ext cx="6705600" cy="854075"/>
          </a:xfrm>
          <a:prstGeom prst="rect">
            <a:avLst/>
          </a:prstGeom>
          <a:noFill/>
          <a:ln w="76200" cmpd="tri" algn="ctr">
            <a:noFill/>
            <a:miter lim="800000"/>
            <a:headEnd/>
            <a:tailEnd/>
          </a:ln>
          <a:effectLst/>
        </p:spPr>
        <p:txBody>
          <a:bodyPr lIns="92075" tIns="0" rIns="92075" bIns="0">
            <a:spAutoFit/>
          </a:bodyPr>
          <a:lstStyle/>
          <a:p>
            <a:r>
              <a:rPr lang="en-US" sz="2800">
                <a:cs typeface="Times New Roman" pitchFamily="18" charset="0"/>
              </a:rPr>
              <a:t>SAFM-CE Army Cost Model</a:t>
            </a:r>
          </a:p>
          <a:p>
            <a:r>
              <a:rPr lang="en-US" sz="2800">
                <a:cs typeface="Times New Roman" pitchFamily="18" charset="0"/>
              </a:rPr>
              <a:t>Guiding Principles for Internal Orders</a:t>
            </a:r>
          </a:p>
        </p:txBody>
      </p:sp>
      <p:graphicFrame>
        <p:nvGraphicFramePr>
          <p:cNvPr id="1767427" name="Group 3"/>
          <p:cNvGraphicFramePr>
            <a:graphicFrameLocks noGrp="1"/>
          </p:cNvGraphicFramePr>
          <p:nvPr/>
        </p:nvGraphicFramePr>
        <p:xfrm>
          <a:off x="393700" y="1752600"/>
          <a:ext cx="8326438" cy="2009775"/>
        </p:xfrm>
        <a:graphic>
          <a:graphicData uri="http://schemas.openxmlformats.org/drawingml/2006/table">
            <a:tbl>
              <a:tblPr/>
              <a:tblGrid>
                <a:gridCol w="1511300"/>
                <a:gridCol w="6815138"/>
              </a:tblGrid>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#1: Time Frame</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smtClean="0">
                          <a:ln>
                            <a:noFill/>
                          </a:ln>
                          <a:solidFill>
                            <a:schemeClr val="tx1"/>
                          </a:solidFill>
                          <a:effectLst/>
                          <a:latin typeface="Arial" charset="0"/>
                          <a:cs typeface="Times New Roman" pitchFamily="18" charset="0"/>
                        </a:rPr>
                        <a:t>Orders are short term in nature</a:t>
                      </a:r>
                      <a:endParaRPr kumimoji="0" lang="en-US" sz="14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Lot Size</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smtClean="0">
                          <a:ln>
                            <a:noFill/>
                          </a:ln>
                          <a:solidFill>
                            <a:schemeClr val="tx1"/>
                          </a:solidFill>
                          <a:effectLst/>
                          <a:latin typeface="Arial" charset="0"/>
                        </a:rPr>
                        <a:t>Internal Order have a lot size of 1; therefore intended to represent a single event not multiple occurrences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Revenues</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smtClean="0">
                          <a:ln>
                            <a:noFill/>
                          </a:ln>
                          <a:solidFill>
                            <a:schemeClr val="tx1"/>
                          </a:solidFill>
                          <a:effectLst/>
                          <a:latin typeface="Arial" charset="0"/>
                        </a:rPr>
                        <a:t>Main revenue collection cost object within the controlling module when CO-PA is not utilized</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#4: Collectors</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smtClean="0">
                          <a:ln>
                            <a:noFill/>
                          </a:ln>
                          <a:solidFill>
                            <a:schemeClr val="tx1"/>
                          </a:solidFill>
                          <a:effectLst/>
                          <a:latin typeface="Arial" charset="0"/>
                          <a:cs typeface="Times New Roman" pitchFamily="18" charset="0"/>
                        </a:rPr>
                        <a:t>Internal orders are not intended to replace the rigor of the Project/WBS Element structure, e.g. collectors versus project management objects</a:t>
                      </a:r>
                      <a:endParaRPr kumimoji="0" lang="en-US" sz="14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67444" name="Text Box 20"/>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D2L7_p4</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Internal Order Uses</a:t>
            </a:r>
          </a:p>
        </p:txBody>
      </p:sp>
      <p:sp>
        <p:nvSpPr>
          <p:cNvPr id="176947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400"/>
              <a:t>Collect revenues which are not associated with  Sales Orders.  Order Type ZFIN has been created to capture miscellaneous revenues such as gains, interest, etc.</a:t>
            </a:r>
          </a:p>
          <a:p>
            <a:pPr>
              <a:lnSpc>
                <a:spcPct val="80000"/>
              </a:lnSpc>
            </a:pPr>
            <a:r>
              <a:rPr lang="en-US" sz="2400"/>
              <a:t>Capture one-time events which management wants to have visibility into, e.g. hurricane Katrina, the annual IMI conference, presidential visit to an installation, Special Olympic support, etc.</a:t>
            </a:r>
          </a:p>
          <a:p>
            <a:pPr>
              <a:lnSpc>
                <a:spcPct val="80000"/>
              </a:lnSpc>
            </a:pPr>
            <a:r>
              <a:rPr lang="en-US" sz="2400"/>
              <a:t>Manage small projects not requiring formal Project Management controls such as planning/scheduling, pert and gant charts, etc.</a:t>
            </a:r>
          </a:p>
          <a:p>
            <a:pPr>
              <a:lnSpc>
                <a:spcPct val="80000"/>
              </a:lnSpc>
            </a:pPr>
            <a:r>
              <a:rPr lang="en-US" sz="2400"/>
              <a:t>Represent products/services such as SSPs, Training Classes, etc.</a:t>
            </a:r>
          </a:p>
          <a:p>
            <a:pPr>
              <a:lnSpc>
                <a:spcPct val="80000"/>
              </a:lnSpc>
            </a:pPr>
            <a:r>
              <a:rPr lang="en-US" sz="2400"/>
              <a:t>Facilitate cost assignments/transfers within the Cost Model, e.g. internal bill between organizations</a:t>
            </a:r>
          </a:p>
          <a:p>
            <a:pPr>
              <a:lnSpc>
                <a:spcPct val="80000"/>
              </a:lnSpc>
            </a:pPr>
            <a:endParaRPr lang="en-US" sz="2400"/>
          </a:p>
          <a:p>
            <a:pPr>
              <a:lnSpc>
                <a:spcPct val="80000"/>
              </a:lnSpc>
            </a:pPr>
            <a:endParaRPr lang="en-US" sz="2400"/>
          </a:p>
        </p:txBody>
      </p:sp>
      <p:sp>
        <p:nvSpPr>
          <p:cNvPr id="1769476"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D2L7_p5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5" name="Picture 3"/>
          <p:cNvPicPr>
            <a:picLocks noChangeAspect="1" noChangeArrowheads="1"/>
          </p:cNvPicPr>
          <p:nvPr/>
        </p:nvPicPr>
        <p:blipFill>
          <a:blip r:embed="rId3" cstate="print"/>
          <a:srcRect l="11719" t="27083" r="12500" b="17708"/>
          <a:stretch>
            <a:fillRect/>
          </a:stretch>
        </p:blipFill>
        <p:spPr bwMode="auto">
          <a:xfrm>
            <a:off x="685800" y="2362200"/>
            <a:ext cx="7391400" cy="4038600"/>
          </a:xfrm>
          <a:prstGeom prst="rect">
            <a:avLst/>
          </a:prstGeom>
          <a:noFill/>
          <a:ln w="9525">
            <a:noFill/>
            <a:miter lim="800000"/>
            <a:headEnd/>
            <a:tailEnd/>
          </a:ln>
          <a:effectLst/>
        </p:spPr>
      </p:pic>
      <p:sp>
        <p:nvSpPr>
          <p:cNvPr id="561156" name="Rectangle 4"/>
          <p:cNvSpPr>
            <a:spLocks noChangeArrowheads="1"/>
          </p:cNvSpPr>
          <p:nvPr/>
        </p:nvSpPr>
        <p:spPr bwMode="auto">
          <a:xfrm>
            <a:off x="838200" y="1981200"/>
            <a:ext cx="7162800" cy="304800"/>
          </a:xfrm>
          <a:prstGeom prst="rect">
            <a:avLst/>
          </a:prstGeom>
          <a:solidFill>
            <a:schemeClr val="accent2"/>
          </a:solidFill>
          <a:ln w="9525">
            <a:solidFill>
              <a:schemeClr val="tx1"/>
            </a:solidFill>
            <a:miter lim="800000"/>
            <a:headEnd/>
            <a:tailEnd/>
          </a:ln>
          <a:effectLst/>
        </p:spPr>
        <p:txBody>
          <a:bodyPr wrap="none" anchor="ctr"/>
          <a:lstStyle/>
          <a:p>
            <a:pPr>
              <a:buClrTx/>
            </a:pPr>
            <a:r>
              <a:rPr lang="en-US" sz="1800" b="0">
                <a:solidFill>
                  <a:schemeClr val="bg1"/>
                </a:solidFill>
              </a:rPr>
              <a:t>End User Presentation Layer</a:t>
            </a:r>
          </a:p>
        </p:txBody>
      </p:sp>
      <p:sp>
        <p:nvSpPr>
          <p:cNvPr id="561157" name="Rectangle 5"/>
          <p:cNvSpPr>
            <a:spLocks noChangeArrowheads="1"/>
          </p:cNvSpPr>
          <p:nvPr/>
        </p:nvSpPr>
        <p:spPr bwMode="auto">
          <a:xfrm rot="5400000">
            <a:off x="6096000" y="4038600"/>
            <a:ext cx="4419600" cy="304800"/>
          </a:xfrm>
          <a:prstGeom prst="rect">
            <a:avLst/>
          </a:prstGeom>
          <a:solidFill>
            <a:schemeClr val="accent2"/>
          </a:solidFill>
          <a:ln w="9525">
            <a:solidFill>
              <a:schemeClr val="tx1"/>
            </a:solidFill>
            <a:miter lim="800000"/>
            <a:headEnd/>
            <a:tailEnd/>
          </a:ln>
          <a:effectLst/>
        </p:spPr>
        <p:txBody>
          <a:bodyPr wrap="none" anchor="ctr"/>
          <a:lstStyle/>
          <a:p>
            <a:pPr>
              <a:buClrTx/>
            </a:pPr>
            <a:r>
              <a:rPr lang="en-US" sz="1800" b="0">
                <a:solidFill>
                  <a:schemeClr val="bg1"/>
                </a:solidFill>
              </a:rPr>
              <a:t>Data Warehousing Analytics</a:t>
            </a:r>
          </a:p>
        </p:txBody>
      </p:sp>
      <p:sp>
        <p:nvSpPr>
          <p:cNvPr id="561158" name="Rectangle 6"/>
          <p:cNvSpPr>
            <a:spLocks noChangeArrowheads="1"/>
          </p:cNvSpPr>
          <p:nvPr/>
        </p:nvSpPr>
        <p:spPr bwMode="auto">
          <a:xfrm>
            <a:off x="1981200" y="1149350"/>
            <a:ext cx="5181600" cy="701675"/>
          </a:xfrm>
          <a:prstGeom prst="rect">
            <a:avLst/>
          </a:prstGeom>
          <a:noFill/>
          <a:ln w="9525">
            <a:noFill/>
            <a:miter lim="800000"/>
            <a:headEnd/>
            <a:tailEnd/>
          </a:ln>
          <a:effectLst/>
        </p:spPr>
        <p:txBody>
          <a:bodyPr anchor="ctr">
            <a:spAutoFit/>
          </a:bodyPr>
          <a:lstStyle/>
          <a:p>
            <a:pPr>
              <a:buClrTx/>
            </a:pPr>
            <a:r>
              <a:rPr lang="en-US" sz="2000"/>
              <a:t>Commercial Off the Self System that Integrates All Facets of the Business</a:t>
            </a:r>
          </a:p>
        </p:txBody>
      </p:sp>
      <p:sp>
        <p:nvSpPr>
          <p:cNvPr id="561159" name="Rectangle 7"/>
          <p:cNvSpPr>
            <a:spLocks noChangeArrowheads="1"/>
          </p:cNvSpPr>
          <p:nvPr/>
        </p:nvSpPr>
        <p:spPr bwMode="auto">
          <a:xfrm>
            <a:off x="1219200" y="228600"/>
            <a:ext cx="6705600" cy="427038"/>
          </a:xfrm>
          <a:prstGeom prst="rect">
            <a:avLst/>
          </a:prstGeom>
          <a:noFill/>
          <a:ln w="76200" cmpd="tri" algn="ctr">
            <a:noFill/>
            <a:miter lim="800000"/>
            <a:headEnd/>
            <a:tailEnd/>
          </a:ln>
          <a:effectLst/>
        </p:spPr>
        <p:txBody>
          <a:bodyPr lIns="92075" tIns="0" rIns="92075" bIns="0">
            <a:spAutoFit/>
          </a:bodyPr>
          <a:lstStyle/>
          <a:p>
            <a:r>
              <a:rPr lang="en-US" sz="2800"/>
              <a:t>Enterprise Resource Planning (ERP)</a:t>
            </a:r>
          </a:p>
        </p:txBody>
      </p:sp>
      <p:grpSp>
        <p:nvGrpSpPr>
          <p:cNvPr id="561175" name="Group 23"/>
          <p:cNvGrpSpPr>
            <a:grpSpLocks/>
          </p:cNvGrpSpPr>
          <p:nvPr/>
        </p:nvGrpSpPr>
        <p:grpSpPr bwMode="auto">
          <a:xfrm>
            <a:off x="381000" y="1981200"/>
            <a:ext cx="6172200" cy="4419600"/>
            <a:chOff x="240" y="1344"/>
            <a:chExt cx="3888" cy="2784"/>
          </a:xfrm>
        </p:grpSpPr>
        <p:grpSp>
          <p:nvGrpSpPr>
            <p:cNvPr id="561173" name="Group 21"/>
            <p:cNvGrpSpPr>
              <a:grpSpLocks/>
            </p:cNvGrpSpPr>
            <p:nvPr/>
          </p:nvGrpSpPr>
          <p:grpSpPr bwMode="auto">
            <a:xfrm>
              <a:off x="1344" y="1968"/>
              <a:ext cx="2784" cy="2112"/>
              <a:chOff x="1344" y="1968"/>
              <a:chExt cx="2784" cy="2112"/>
            </a:xfrm>
          </p:grpSpPr>
          <p:sp>
            <p:nvSpPr>
              <p:cNvPr id="561163" name="Rectangle 11"/>
              <p:cNvSpPr>
                <a:spLocks noChangeArrowheads="1"/>
              </p:cNvSpPr>
              <p:nvPr/>
            </p:nvSpPr>
            <p:spPr bwMode="auto">
              <a:xfrm>
                <a:off x="1344" y="3792"/>
                <a:ext cx="528" cy="288"/>
              </a:xfrm>
              <a:prstGeom prst="rect">
                <a:avLst/>
              </a:prstGeom>
              <a:noFill/>
              <a:ln w="28575" algn="ctr">
                <a:solidFill>
                  <a:srgbClr val="000000"/>
                </a:solidFill>
                <a:miter lim="800000"/>
                <a:headEnd/>
                <a:tailEnd/>
              </a:ln>
              <a:effectLst/>
            </p:spPr>
            <p:txBody>
              <a:bodyPr lIns="92075" tIns="0" rIns="92075" bIns="0" anchor="ctr">
                <a:spAutoFit/>
              </a:bodyPr>
              <a:lstStyle/>
              <a:p>
                <a:endParaRPr lang="en-US"/>
              </a:p>
            </p:txBody>
          </p:sp>
          <p:sp>
            <p:nvSpPr>
              <p:cNvPr id="561164" name="Rectangle 12"/>
              <p:cNvSpPr>
                <a:spLocks noChangeArrowheads="1"/>
              </p:cNvSpPr>
              <p:nvPr/>
            </p:nvSpPr>
            <p:spPr bwMode="auto">
              <a:xfrm>
                <a:off x="1344" y="3408"/>
                <a:ext cx="960" cy="336"/>
              </a:xfrm>
              <a:prstGeom prst="rect">
                <a:avLst/>
              </a:prstGeom>
              <a:noFill/>
              <a:ln w="28575" algn="ctr">
                <a:solidFill>
                  <a:srgbClr val="000000"/>
                </a:solidFill>
                <a:miter lim="800000"/>
                <a:headEnd/>
                <a:tailEnd/>
              </a:ln>
              <a:effectLst/>
            </p:spPr>
            <p:txBody>
              <a:bodyPr lIns="92075" tIns="0" rIns="92075" bIns="0" anchor="ctr">
                <a:spAutoFit/>
              </a:bodyPr>
              <a:lstStyle/>
              <a:p>
                <a:endParaRPr lang="en-US"/>
              </a:p>
            </p:txBody>
          </p:sp>
          <p:sp>
            <p:nvSpPr>
              <p:cNvPr id="561165" name="Rectangle 13"/>
              <p:cNvSpPr>
                <a:spLocks noChangeArrowheads="1"/>
              </p:cNvSpPr>
              <p:nvPr/>
            </p:nvSpPr>
            <p:spPr bwMode="auto">
              <a:xfrm>
                <a:off x="1344" y="2688"/>
                <a:ext cx="768" cy="336"/>
              </a:xfrm>
              <a:prstGeom prst="rect">
                <a:avLst/>
              </a:prstGeom>
              <a:noFill/>
              <a:ln w="28575" algn="ctr">
                <a:solidFill>
                  <a:srgbClr val="000000"/>
                </a:solidFill>
                <a:miter lim="800000"/>
                <a:headEnd/>
                <a:tailEnd/>
              </a:ln>
              <a:effectLst/>
            </p:spPr>
            <p:txBody>
              <a:bodyPr lIns="92075" tIns="0" rIns="92075" bIns="0" anchor="ctr">
                <a:spAutoFit/>
              </a:bodyPr>
              <a:lstStyle/>
              <a:p>
                <a:endParaRPr lang="en-US"/>
              </a:p>
            </p:txBody>
          </p:sp>
          <p:sp>
            <p:nvSpPr>
              <p:cNvPr id="561166" name="Rectangle 14"/>
              <p:cNvSpPr>
                <a:spLocks noChangeArrowheads="1"/>
              </p:cNvSpPr>
              <p:nvPr/>
            </p:nvSpPr>
            <p:spPr bwMode="auto">
              <a:xfrm>
                <a:off x="1344" y="1968"/>
                <a:ext cx="2784" cy="336"/>
              </a:xfrm>
              <a:prstGeom prst="rect">
                <a:avLst/>
              </a:prstGeom>
              <a:noFill/>
              <a:ln w="28575" algn="ctr">
                <a:solidFill>
                  <a:srgbClr val="000000"/>
                </a:solidFill>
                <a:miter lim="800000"/>
                <a:headEnd/>
                <a:tailEnd/>
              </a:ln>
              <a:effectLst/>
            </p:spPr>
            <p:txBody>
              <a:bodyPr lIns="92075" tIns="0" rIns="92075" bIns="0" anchor="ctr">
                <a:spAutoFit/>
              </a:bodyPr>
              <a:lstStyle/>
              <a:p>
                <a:endParaRPr lang="en-US"/>
              </a:p>
            </p:txBody>
          </p:sp>
          <p:sp>
            <p:nvSpPr>
              <p:cNvPr id="561170" name="Rectangle 18"/>
              <p:cNvSpPr>
                <a:spLocks noChangeArrowheads="1"/>
              </p:cNvSpPr>
              <p:nvPr/>
            </p:nvSpPr>
            <p:spPr bwMode="auto">
              <a:xfrm>
                <a:off x="1872" y="3792"/>
                <a:ext cx="528" cy="288"/>
              </a:xfrm>
              <a:prstGeom prst="rect">
                <a:avLst/>
              </a:prstGeom>
              <a:noFill/>
              <a:ln w="28575" algn="ctr">
                <a:solidFill>
                  <a:srgbClr val="000000"/>
                </a:solidFill>
                <a:miter lim="800000"/>
                <a:headEnd/>
                <a:tailEnd/>
              </a:ln>
              <a:effectLst/>
            </p:spPr>
            <p:txBody>
              <a:bodyPr lIns="92075" tIns="0" rIns="92075" bIns="0" anchor="ctr">
                <a:spAutoFit/>
              </a:bodyPr>
              <a:lstStyle/>
              <a:p>
                <a:endParaRPr lang="en-US"/>
              </a:p>
            </p:txBody>
          </p:sp>
          <p:sp>
            <p:nvSpPr>
              <p:cNvPr id="561171" name="Rectangle 19"/>
              <p:cNvSpPr>
                <a:spLocks noChangeArrowheads="1"/>
              </p:cNvSpPr>
              <p:nvPr/>
            </p:nvSpPr>
            <p:spPr bwMode="auto">
              <a:xfrm>
                <a:off x="2400" y="3792"/>
                <a:ext cx="528" cy="288"/>
              </a:xfrm>
              <a:prstGeom prst="rect">
                <a:avLst/>
              </a:prstGeom>
              <a:noFill/>
              <a:ln w="28575" algn="ctr">
                <a:solidFill>
                  <a:srgbClr val="000000"/>
                </a:solidFill>
                <a:miter lim="800000"/>
                <a:headEnd/>
                <a:tailEnd/>
              </a:ln>
              <a:effectLst/>
            </p:spPr>
            <p:txBody>
              <a:bodyPr lIns="92075" tIns="0" rIns="92075" bIns="0" anchor="ctr">
                <a:spAutoFit/>
              </a:bodyPr>
              <a:lstStyle/>
              <a:p>
                <a:endParaRPr lang="en-US"/>
              </a:p>
            </p:txBody>
          </p:sp>
          <p:sp>
            <p:nvSpPr>
              <p:cNvPr id="561172" name="Rectangle 20"/>
              <p:cNvSpPr>
                <a:spLocks noChangeArrowheads="1"/>
              </p:cNvSpPr>
              <p:nvPr/>
            </p:nvSpPr>
            <p:spPr bwMode="auto">
              <a:xfrm>
                <a:off x="2832" y="2688"/>
                <a:ext cx="768" cy="336"/>
              </a:xfrm>
              <a:prstGeom prst="rect">
                <a:avLst/>
              </a:prstGeom>
              <a:noFill/>
              <a:ln w="28575" algn="ctr">
                <a:solidFill>
                  <a:srgbClr val="000000"/>
                </a:solidFill>
                <a:miter lim="800000"/>
                <a:headEnd/>
                <a:tailEnd/>
              </a:ln>
              <a:effectLst/>
            </p:spPr>
            <p:txBody>
              <a:bodyPr lIns="92075" tIns="0" rIns="92075" bIns="0" anchor="ctr">
                <a:spAutoFit/>
              </a:bodyPr>
              <a:lstStyle/>
              <a:p>
                <a:endParaRPr lang="en-US"/>
              </a:p>
            </p:txBody>
          </p:sp>
        </p:grpSp>
        <p:sp>
          <p:nvSpPr>
            <p:cNvPr id="561174" name="Rectangle 22"/>
            <p:cNvSpPr>
              <a:spLocks noChangeArrowheads="1"/>
            </p:cNvSpPr>
            <p:nvPr/>
          </p:nvSpPr>
          <p:spPr bwMode="auto">
            <a:xfrm rot="16200000">
              <a:off x="-1056" y="2640"/>
              <a:ext cx="2784" cy="192"/>
            </a:xfrm>
            <a:prstGeom prst="rect">
              <a:avLst/>
            </a:prstGeom>
            <a:solidFill>
              <a:srgbClr val="669900"/>
            </a:solidFill>
            <a:ln w="9525">
              <a:solidFill>
                <a:schemeClr val="tx1"/>
              </a:solidFill>
              <a:miter lim="800000"/>
              <a:headEnd/>
              <a:tailEnd/>
            </a:ln>
            <a:effectLst/>
          </p:spPr>
          <p:txBody>
            <a:bodyPr wrap="none" anchor="ctr"/>
            <a:lstStyle/>
            <a:p>
              <a:pPr>
                <a:buClrTx/>
              </a:pPr>
              <a:r>
                <a:rPr lang="en-US" sz="1800" b="0">
                  <a:solidFill>
                    <a:schemeClr val="bg1"/>
                  </a:solidFill>
                </a:rPr>
                <a:t>GFEBS</a:t>
              </a:r>
            </a:p>
          </p:txBody>
        </p:sp>
      </p:grpSp>
      <p:sp>
        <p:nvSpPr>
          <p:cNvPr id="561176" name="Text Box 2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D2L1_p8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1175"/>
                                        </p:tgtEl>
                                        <p:attrNameLst>
                                          <p:attrName>style.visibility</p:attrName>
                                        </p:attrNameLst>
                                      </p:cBhvr>
                                      <p:to>
                                        <p:strVal val="visible"/>
                                      </p:to>
                                    </p:set>
                                    <p:anim calcmode="lin" valueType="num">
                                      <p:cBhvr additive="base">
                                        <p:cTn id="7" dur="1000" fill="hold"/>
                                        <p:tgtEl>
                                          <p:spTgt spid="561175"/>
                                        </p:tgtEl>
                                        <p:attrNameLst>
                                          <p:attrName>ppt_x</p:attrName>
                                        </p:attrNameLst>
                                      </p:cBhvr>
                                      <p:tavLst>
                                        <p:tav tm="0">
                                          <p:val>
                                            <p:strVal val="0-#ppt_w/2"/>
                                          </p:val>
                                        </p:tav>
                                        <p:tav tm="100000">
                                          <p:val>
                                            <p:strVal val="#ppt_x"/>
                                          </p:val>
                                        </p:tav>
                                      </p:tavLst>
                                    </p:anim>
                                    <p:anim calcmode="lin" valueType="num">
                                      <p:cBhvr additive="base">
                                        <p:cTn id="8" dur="1000" fill="hold"/>
                                        <p:tgtEl>
                                          <p:spTgt spid="561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Text Box 2"/>
          <p:cNvSpPr txBox="1">
            <a:spLocks noChangeArrowheads="1"/>
          </p:cNvSpPr>
          <p:nvPr/>
        </p:nvSpPr>
        <p:spPr bwMode="auto">
          <a:xfrm>
            <a:off x="1209675" y="228600"/>
            <a:ext cx="6705600" cy="487363"/>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Cost Centers vs Internal Orders</a:t>
            </a:r>
          </a:p>
        </p:txBody>
      </p:sp>
      <p:graphicFrame>
        <p:nvGraphicFramePr>
          <p:cNvPr id="1771523" name="Group 3"/>
          <p:cNvGraphicFramePr>
            <a:graphicFrameLocks noGrp="1"/>
          </p:cNvGraphicFramePr>
          <p:nvPr>
            <p:ph/>
          </p:nvPr>
        </p:nvGraphicFramePr>
        <p:xfrm>
          <a:off x="457200" y="1524000"/>
          <a:ext cx="8229600" cy="3248025"/>
        </p:xfrm>
        <a:graphic>
          <a:graphicData uri="http://schemas.openxmlformats.org/drawingml/2006/table">
            <a:tbl>
              <a:tblPr/>
              <a:tblGrid>
                <a:gridCol w="1905000"/>
                <a:gridCol w="2971800"/>
                <a:gridCol w="3352800"/>
              </a:tblGrid>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00"/>
                          </a:solidFill>
                          <a:effectLst/>
                          <a:latin typeface="Arial" charset="0"/>
                          <a:cs typeface="Times New Roman" pitchFamily="18" charset="0"/>
                        </a:rPr>
                        <a:t>Cost Centers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00"/>
                          </a:solidFill>
                          <a:effectLst/>
                          <a:latin typeface="Arial" charset="0"/>
                          <a:cs typeface="Times New Roman" pitchFamily="18" charset="0"/>
                        </a:rPr>
                        <a:t>Internal Orders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Cost Collection</a:t>
                      </a:r>
                      <a:endParaRPr kumimoji="0" lang="en-US" sz="1400" b="1" i="0" u="none" strike="noStrike" cap="none" normalizeH="0" baseline="0" smtClean="0">
                        <a:ln>
                          <a:noFill/>
                        </a:ln>
                        <a:solidFill>
                          <a:srgbClr val="FFFF00"/>
                        </a:solidFill>
                        <a:effectLst/>
                        <a:latin typeface="Arial"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Ongoing Operations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Discrete, Time Based Events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Time Period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Indefinite/ Long Term</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Definitive Beginning and End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2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Ownership of Resources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Maintains responsibility of the people/equipment; i.e.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people are always assigned to a cost center/organization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People can be assigned to </a:t>
                      </a:r>
                      <a:r>
                        <a:rPr kumimoji="0" lang="en-US" sz="1400" b="0" i="0" u="sng" strike="noStrike" cap="none" normalizeH="0" baseline="0" smtClean="0">
                          <a:ln>
                            <a:noFill/>
                          </a:ln>
                          <a:solidFill>
                            <a:schemeClr val="tx1"/>
                          </a:solidFill>
                          <a:effectLst/>
                          <a:latin typeface="Arial" charset="0"/>
                          <a:ea typeface="Times New Roman" pitchFamily="18" charset="0"/>
                          <a:cs typeface="Arial" charset="0"/>
                        </a:rPr>
                        <a:t>work on</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but are </a:t>
                      </a:r>
                      <a:r>
                        <a:rPr kumimoji="0" lang="en-US" sz="1400" b="0" i="0" u="sng" strike="noStrike" cap="none" normalizeH="0" baseline="0" smtClean="0">
                          <a:ln>
                            <a:noFill/>
                          </a:ln>
                          <a:solidFill>
                            <a:schemeClr val="tx1"/>
                          </a:solidFill>
                          <a:effectLst/>
                          <a:latin typeface="Arial" charset="0"/>
                          <a:ea typeface="Times New Roman" pitchFamily="18" charset="0"/>
                          <a:cs typeface="Arial" charset="0"/>
                        </a:rPr>
                        <a:t>not assigned to</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an Internal Order</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Status (Real/Statistical)</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charset="0"/>
                          <a:cs typeface="Arial" charset="0"/>
                        </a:rPr>
                        <a:t>Always real, but can receive statistical postings (information only – can not be further allocated)</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Can be defined as Real or Statistical.  Statistical Orders receive informational postings only for cost reporting but cannot further allocate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Grouping Options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Standard Hierarchy and can be grouped</a:t>
                      </a:r>
                      <a:endParaRPr kumimoji="0" lang="de-DE"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Can be grouped; no Standard Hierarchy requirement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771553" name="Group 33"/>
          <p:cNvGrpSpPr>
            <a:grpSpLocks/>
          </p:cNvGrpSpPr>
          <p:nvPr/>
        </p:nvGrpSpPr>
        <p:grpSpPr bwMode="auto">
          <a:xfrm>
            <a:off x="5181600" y="4953000"/>
            <a:ext cx="3048000" cy="1371600"/>
            <a:chOff x="3264" y="3120"/>
            <a:chExt cx="1920" cy="864"/>
          </a:xfrm>
        </p:grpSpPr>
        <p:sp>
          <p:nvSpPr>
            <p:cNvPr id="1771554" name="Rectangle 34"/>
            <p:cNvSpPr>
              <a:spLocks noChangeArrowheads="1"/>
            </p:cNvSpPr>
            <p:nvPr/>
          </p:nvSpPr>
          <p:spPr bwMode="auto">
            <a:xfrm>
              <a:off x="3264" y="3216"/>
              <a:ext cx="528" cy="336"/>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71555" name="AutoShape 35"/>
            <p:cNvSpPr>
              <a:spLocks noChangeArrowheads="1"/>
            </p:cNvSpPr>
            <p:nvPr/>
          </p:nvSpPr>
          <p:spPr bwMode="auto">
            <a:xfrm>
              <a:off x="4032" y="3312"/>
              <a:ext cx="480" cy="528"/>
            </a:xfrm>
            <a:prstGeom prst="flowChartDocument">
              <a:avLst/>
            </a:prstGeom>
            <a:solidFill>
              <a:schemeClr val="bg1"/>
            </a:solidFill>
            <a:ln w="12700" algn="ctr">
              <a:solidFill>
                <a:schemeClr val="tx1"/>
              </a:solidFill>
              <a:miter lim="800000"/>
              <a:headEnd/>
              <a:tailEnd/>
            </a:ln>
            <a:effectLst/>
          </p:spPr>
          <p:txBody>
            <a:bodyPr lIns="92075" tIns="0" rIns="92075" bIns="0" anchor="ctr">
              <a:spAutoFit/>
            </a:bodyPr>
            <a:lstStyle/>
            <a:p>
              <a:endParaRPr lang="en-US"/>
            </a:p>
          </p:txBody>
        </p:sp>
        <p:sp>
          <p:nvSpPr>
            <p:cNvPr id="1771556" name="Rectangle 36"/>
            <p:cNvSpPr>
              <a:spLocks noChangeArrowheads="1"/>
            </p:cNvSpPr>
            <p:nvPr/>
          </p:nvSpPr>
          <p:spPr bwMode="auto">
            <a:xfrm>
              <a:off x="3264" y="3648"/>
              <a:ext cx="528" cy="336"/>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71557" name="Rectangle 37"/>
            <p:cNvSpPr>
              <a:spLocks noChangeArrowheads="1"/>
            </p:cNvSpPr>
            <p:nvPr/>
          </p:nvSpPr>
          <p:spPr bwMode="auto">
            <a:xfrm>
              <a:off x="4656" y="3216"/>
              <a:ext cx="528" cy="336"/>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71558" name="Rectangle 38"/>
            <p:cNvSpPr>
              <a:spLocks noChangeArrowheads="1"/>
            </p:cNvSpPr>
            <p:nvPr/>
          </p:nvSpPr>
          <p:spPr bwMode="auto">
            <a:xfrm>
              <a:off x="4656" y="3648"/>
              <a:ext cx="528" cy="336"/>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71559" name="Text Box 39"/>
            <p:cNvSpPr txBox="1">
              <a:spLocks noChangeArrowheads="1"/>
            </p:cNvSpPr>
            <p:nvPr/>
          </p:nvSpPr>
          <p:spPr bwMode="auto">
            <a:xfrm>
              <a:off x="3312" y="3312"/>
              <a:ext cx="415" cy="134"/>
            </a:xfrm>
            <a:prstGeom prst="rect">
              <a:avLst/>
            </a:prstGeom>
            <a:noFill/>
            <a:ln w="12700" algn="ctr">
              <a:noFill/>
              <a:miter lim="800000"/>
              <a:headEnd/>
              <a:tailEnd/>
            </a:ln>
            <a:effectLst/>
          </p:spPr>
          <p:txBody>
            <a:bodyPr wrap="none" lIns="92075" tIns="0" rIns="92075" bIns="0">
              <a:spAutoFit/>
            </a:bodyPr>
            <a:lstStyle/>
            <a:p>
              <a:r>
                <a:rPr lang="en-US" sz="1400"/>
                <a:t>JAVA</a:t>
              </a:r>
            </a:p>
          </p:txBody>
        </p:sp>
        <p:sp>
          <p:nvSpPr>
            <p:cNvPr id="1771560" name="Text Box 40"/>
            <p:cNvSpPr txBox="1">
              <a:spLocks noChangeArrowheads="1"/>
            </p:cNvSpPr>
            <p:nvPr/>
          </p:nvSpPr>
          <p:spPr bwMode="auto">
            <a:xfrm>
              <a:off x="3303" y="3754"/>
              <a:ext cx="434" cy="134"/>
            </a:xfrm>
            <a:prstGeom prst="rect">
              <a:avLst/>
            </a:prstGeom>
            <a:noFill/>
            <a:ln w="12700" algn="ctr">
              <a:noFill/>
              <a:miter lim="800000"/>
              <a:headEnd/>
              <a:tailEnd/>
            </a:ln>
            <a:effectLst/>
          </p:spPr>
          <p:txBody>
            <a:bodyPr wrap="none" lIns="92075" tIns="0" rIns="92075" bIns="0">
              <a:spAutoFit/>
            </a:bodyPr>
            <a:lstStyle/>
            <a:p>
              <a:r>
                <a:rPr lang="en-US" sz="1400"/>
                <a:t>ABAP</a:t>
              </a:r>
            </a:p>
          </p:txBody>
        </p:sp>
        <p:sp>
          <p:nvSpPr>
            <p:cNvPr id="1771561" name="Text Box 41"/>
            <p:cNvSpPr txBox="1">
              <a:spLocks noChangeArrowheads="1"/>
            </p:cNvSpPr>
            <p:nvPr/>
          </p:nvSpPr>
          <p:spPr bwMode="auto">
            <a:xfrm>
              <a:off x="3992" y="3456"/>
              <a:ext cx="514" cy="134"/>
            </a:xfrm>
            <a:prstGeom prst="rect">
              <a:avLst/>
            </a:prstGeom>
            <a:noFill/>
            <a:ln w="12700" algn="ctr">
              <a:noFill/>
              <a:miter lim="800000"/>
              <a:headEnd/>
              <a:tailEnd/>
            </a:ln>
            <a:effectLst/>
          </p:spPr>
          <p:txBody>
            <a:bodyPr wrap="none" lIns="92075" tIns="0" rIns="92075" bIns="0">
              <a:spAutoFit/>
            </a:bodyPr>
            <a:lstStyle/>
            <a:p>
              <a:r>
                <a:rPr lang="en-US" sz="1400"/>
                <a:t>System</a:t>
              </a:r>
            </a:p>
          </p:txBody>
        </p:sp>
        <p:sp>
          <p:nvSpPr>
            <p:cNvPr id="1771562" name="Text Box 42"/>
            <p:cNvSpPr txBox="1">
              <a:spLocks noChangeArrowheads="1"/>
            </p:cNvSpPr>
            <p:nvPr/>
          </p:nvSpPr>
          <p:spPr bwMode="auto">
            <a:xfrm>
              <a:off x="4723" y="3312"/>
              <a:ext cx="408" cy="134"/>
            </a:xfrm>
            <a:prstGeom prst="rect">
              <a:avLst/>
            </a:prstGeom>
            <a:noFill/>
            <a:ln w="12700" algn="ctr">
              <a:noFill/>
              <a:miter lim="800000"/>
              <a:headEnd/>
              <a:tailEnd/>
            </a:ln>
            <a:effectLst/>
          </p:spPr>
          <p:txBody>
            <a:bodyPr wrap="none" lIns="92075" tIns="0" rIns="92075" bIns="0">
              <a:spAutoFit/>
            </a:bodyPr>
            <a:lstStyle/>
            <a:p>
              <a:r>
                <a:rPr lang="en-US" sz="1400"/>
                <a:t>Org 1</a:t>
              </a:r>
            </a:p>
          </p:txBody>
        </p:sp>
        <p:sp>
          <p:nvSpPr>
            <p:cNvPr id="1771563" name="Text Box 43"/>
            <p:cNvSpPr txBox="1">
              <a:spLocks noChangeArrowheads="1"/>
            </p:cNvSpPr>
            <p:nvPr/>
          </p:nvSpPr>
          <p:spPr bwMode="auto">
            <a:xfrm>
              <a:off x="4728" y="3744"/>
              <a:ext cx="408" cy="134"/>
            </a:xfrm>
            <a:prstGeom prst="rect">
              <a:avLst/>
            </a:prstGeom>
            <a:noFill/>
            <a:ln w="12700" algn="ctr">
              <a:noFill/>
              <a:miter lim="800000"/>
              <a:headEnd/>
              <a:tailEnd/>
            </a:ln>
            <a:effectLst/>
          </p:spPr>
          <p:txBody>
            <a:bodyPr wrap="none" lIns="92075" tIns="0" rIns="92075" bIns="0">
              <a:spAutoFit/>
            </a:bodyPr>
            <a:lstStyle/>
            <a:p>
              <a:r>
                <a:rPr lang="en-US" sz="1400"/>
                <a:t>Org 2</a:t>
              </a:r>
            </a:p>
          </p:txBody>
        </p:sp>
        <p:sp>
          <p:nvSpPr>
            <p:cNvPr id="1771564" name="Line 44"/>
            <p:cNvSpPr>
              <a:spLocks noChangeShapeType="1"/>
            </p:cNvSpPr>
            <p:nvPr/>
          </p:nvSpPr>
          <p:spPr bwMode="auto">
            <a:xfrm>
              <a:off x="3792" y="3360"/>
              <a:ext cx="240" cy="192"/>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71565" name="Line 45"/>
            <p:cNvSpPr>
              <a:spLocks noChangeShapeType="1"/>
            </p:cNvSpPr>
            <p:nvPr/>
          </p:nvSpPr>
          <p:spPr bwMode="auto">
            <a:xfrm flipV="1">
              <a:off x="3792" y="3600"/>
              <a:ext cx="240" cy="24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71566" name="Line 46"/>
            <p:cNvSpPr>
              <a:spLocks noChangeShapeType="1"/>
            </p:cNvSpPr>
            <p:nvPr/>
          </p:nvSpPr>
          <p:spPr bwMode="auto">
            <a:xfrm>
              <a:off x="4272" y="3120"/>
              <a:ext cx="0" cy="192"/>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71567" name="Line 47"/>
            <p:cNvSpPr>
              <a:spLocks noChangeShapeType="1"/>
            </p:cNvSpPr>
            <p:nvPr/>
          </p:nvSpPr>
          <p:spPr bwMode="auto">
            <a:xfrm flipV="1">
              <a:off x="4512" y="3408"/>
              <a:ext cx="144" cy="96"/>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71568" name="Line 48"/>
            <p:cNvSpPr>
              <a:spLocks noChangeShapeType="1"/>
            </p:cNvSpPr>
            <p:nvPr/>
          </p:nvSpPr>
          <p:spPr bwMode="auto">
            <a:xfrm>
              <a:off x="4512" y="3504"/>
              <a:ext cx="144" cy="288"/>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grpSp>
      <p:grpSp>
        <p:nvGrpSpPr>
          <p:cNvPr id="1771569" name="Group 49"/>
          <p:cNvGrpSpPr>
            <a:grpSpLocks/>
          </p:cNvGrpSpPr>
          <p:nvPr/>
        </p:nvGrpSpPr>
        <p:grpSpPr bwMode="auto">
          <a:xfrm>
            <a:off x="533400" y="5105400"/>
            <a:ext cx="3111500" cy="1447800"/>
            <a:chOff x="336" y="3216"/>
            <a:chExt cx="1960" cy="912"/>
          </a:xfrm>
        </p:grpSpPr>
        <p:grpSp>
          <p:nvGrpSpPr>
            <p:cNvPr id="1771570" name="Group 50"/>
            <p:cNvGrpSpPr>
              <a:grpSpLocks/>
            </p:cNvGrpSpPr>
            <p:nvPr/>
          </p:nvGrpSpPr>
          <p:grpSpPr bwMode="auto">
            <a:xfrm>
              <a:off x="336" y="3216"/>
              <a:ext cx="864" cy="528"/>
              <a:chOff x="336" y="3216"/>
              <a:chExt cx="864" cy="528"/>
            </a:xfrm>
          </p:grpSpPr>
          <p:sp>
            <p:nvSpPr>
              <p:cNvPr id="1771571" name="Rectangle 51"/>
              <p:cNvSpPr>
                <a:spLocks noChangeArrowheads="1"/>
              </p:cNvSpPr>
              <p:nvPr/>
            </p:nvSpPr>
            <p:spPr bwMode="auto">
              <a:xfrm>
                <a:off x="336" y="3216"/>
                <a:ext cx="864" cy="528"/>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71572" name="Text Box 52"/>
              <p:cNvSpPr txBox="1">
                <a:spLocks noChangeArrowheads="1"/>
              </p:cNvSpPr>
              <p:nvPr/>
            </p:nvSpPr>
            <p:spPr bwMode="auto">
              <a:xfrm>
                <a:off x="421" y="3408"/>
                <a:ext cx="668" cy="134"/>
              </a:xfrm>
              <a:prstGeom prst="rect">
                <a:avLst/>
              </a:prstGeom>
              <a:noFill/>
              <a:ln w="12700" algn="ctr">
                <a:noFill/>
                <a:miter lim="800000"/>
                <a:headEnd/>
                <a:tailEnd/>
              </a:ln>
              <a:effectLst/>
            </p:spPr>
            <p:txBody>
              <a:bodyPr wrap="none" lIns="92075" tIns="0" rIns="92075" bIns="0">
                <a:spAutoFit/>
              </a:bodyPr>
              <a:lstStyle/>
              <a:p>
                <a:r>
                  <a:rPr lang="en-US" sz="1400"/>
                  <a:t>Recruiting</a:t>
                </a:r>
              </a:p>
            </p:txBody>
          </p:sp>
        </p:grpSp>
        <p:grpSp>
          <p:nvGrpSpPr>
            <p:cNvPr id="1771573" name="Group 53"/>
            <p:cNvGrpSpPr>
              <a:grpSpLocks/>
            </p:cNvGrpSpPr>
            <p:nvPr/>
          </p:nvGrpSpPr>
          <p:grpSpPr bwMode="auto">
            <a:xfrm>
              <a:off x="1392" y="3216"/>
              <a:ext cx="432" cy="384"/>
              <a:chOff x="1392" y="3216"/>
              <a:chExt cx="432" cy="384"/>
            </a:xfrm>
          </p:grpSpPr>
          <p:sp>
            <p:nvSpPr>
              <p:cNvPr id="1771574" name="AutoShape 54"/>
              <p:cNvSpPr>
                <a:spLocks noChangeArrowheads="1"/>
              </p:cNvSpPr>
              <p:nvPr/>
            </p:nvSpPr>
            <p:spPr bwMode="auto">
              <a:xfrm>
                <a:off x="1440" y="3216"/>
                <a:ext cx="384" cy="384"/>
              </a:xfrm>
              <a:prstGeom prst="flowChartDocument">
                <a:avLst/>
              </a:prstGeom>
              <a:solidFill>
                <a:schemeClr val="bg1"/>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771575" name="Text Box 55"/>
              <p:cNvSpPr txBox="1">
                <a:spLocks noChangeArrowheads="1"/>
              </p:cNvSpPr>
              <p:nvPr/>
            </p:nvSpPr>
            <p:spPr bwMode="auto">
              <a:xfrm>
                <a:off x="1392" y="3264"/>
                <a:ext cx="330" cy="192"/>
              </a:xfrm>
              <a:prstGeom prst="rect">
                <a:avLst/>
              </a:prstGeom>
              <a:noFill/>
              <a:ln w="12700" algn="ctr">
                <a:noFill/>
                <a:miter lim="800000"/>
                <a:headEnd/>
                <a:tailEnd/>
              </a:ln>
              <a:effectLst/>
            </p:spPr>
            <p:txBody>
              <a:bodyPr wrap="none" lIns="92075" tIns="0" rIns="92075" bIns="0">
                <a:spAutoFit/>
              </a:bodyPr>
              <a:lstStyle/>
              <a:p>
                <a:r>
                  <a:rPr lang="en-US" sz="2000"/>
                  <a:t>TN</a:t>
                </a:r>
              </a:p>
            </p:txBody>
          </p:sp>
        </p:grpSp>
        <p:grpSp>
          <p:nvGrpSpPr>
            <p:cNvPr id="1771576" name="Group 56"/>
            <p:cNvGrpSpPr>
              <a:grpSpLocks/>
            </p:cNvGrpSpPr>
            <p:nvPr/>
          </p:nvGrpSpPr>
          <p:grpSpPr bwMode="auto">
            <a:xfrm>
              <a:off x="1824" y="3504"/>
              <a:ext cx="472" cy="384"/>
              <a:chOff x="1824" y="3504"/>
              <a:chExt cx="472" cy="384"/>
            </a:xfrm>
          </p:grpSpPr>
          <p:sp>
            <p:nvSpPr>
              <p:cNvPr id="1771577" name="AutoShape 57"/>
              <p:cNvSpPr>
                <a:spLocks noChangeArrowheads="1"/>
              </p:cNvSpPr>
              <p:nvPr/>
            </p:nvSpPr>
            <p:spPr bwMode="auto">
              <a:xfrm>
                <a:off x="1872" y="3504"/>
                <a:ext cx="384" cy="384"/>
              </a:xfrm>
              <a:prstGeom prst="flowChartDocument">
                <a:avLst/>
              </a:prstGeom>
              <a:solidFill>
                <a:schemeClr val="bg1"/>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771578" name="Text Box 58"/>
              <p:cNvSpPr txBox="1">
                <a:spLocks noChangeArrowheads="1"/>
              </p:cNvSpPr>
              <p:nvPr/>
            </p:nvSpPr>
            <p:spPr bwMode="auto">
              <a:xfrm>
                <a:off x="1824" y="3648"/>
                <a:ext cx="472" cy="192"/>
              </a:xfrm>
              <a:prstGeom prst="rect">
                <a:avLst/>
              </a:prstGeom>
              <a:noFill/>
              <a:ln w="12700" algn="ctr">
                <a:noFill/>
                <a:miter lim="800000"/>
                <a:headEnd/>
                <a:tailEnd/>
              </a:ln>
              <a:effectLst/>
            </p:spPr>
            <p:txBody>
              <a:bodyPr wrap="none" lIns="92075" tIns="0" rIns="92075" bIns="0">
                <a:spAutoFit/>
              </a:bodyPr>
              <a:lstStyle/>
              <a:p>
                <a:r>
                  <a:rPr lang="en-US" sz="2000"/>
                  <a:t>SC 2</a:t>
                </a:r>
              </a:p>
            </p:txBody>
          </p:sp>
        </p:grpSp>
        <p:grpSp>
          <p:nvGrpSpPr>
            <p:cNvPr id="1771579" name="Group 59"/>
            <p:cNvGrpSpPr>
              <a:grpSpLocks/>
            </p:cNvGrpSpPr>
            <p:nvPr/>
          </p:nvGrpSpPr>
          <p:grpSpPr bwMode="auto">
            <a:xfrm>
              <a:off x="1584" y="3360"/>
              <a:ext cx="472" cy="384"/>
              <a:chOff x="1584" y="3360"/>
              <a:chExt cx="472" cy="384"/>
            </a:xfrm>
          </p:grpSpPr>
          <p:sp>
            <p:nvSpPr>
              <p:cNvPr id="1771580" name="AutoShape 60"/>
              <p:cNvSpPr>
                <a:spLocks noChangeArrowheads="1"/>
              </p:cNvSpPr>
              <p:nvPr/>
            </p:nvSpPr>
            <p:spPr bwMode="auto">
              <a:xfrm>
                <a:off x="1632" y="3360"/>
                <a:ext cx="384" cy="384"/>
              </a:xfrm>
              <a:prstGeom prst="flowChartDocument">
                <a:avLst/>
              </a:prstGeom>
              <a:solidFill>
                <a:schemeClr val="bg1"/>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771581" name="Text Box 61"/>
              <p:cNvSpPr txBox="1">
                <a:spLocks noChangeArrowheads="1"/>
              </p:cNvSpPr>
              <p:nvPr/>
            </p:nvSpPr>
            <p:spPr bwMode="auto">
              <a:xfrm>
                <a:off x="1584" y="3456"/>
                <a:ext cx="472" cy="192"/>
              </a:xfrm>
              <a:prstGeom prst="rect">
                <a:avLst/>
              </a:prstGeom>
              <a:noFill/>
              <a:ln w="12700" algn="ctr">
                <a:noFill/>
                <a:miter lim="800000"/>
                <a:headEnd/>
                <a:tailEnd/>
              </a:ln>
              <a:effectLst/>
            </p:spPr>
            <p:txBody>
              <a:bodyPr wrap="none" lIns="92075" tIns="0" rIns="92075" bIns="0">
                <a:spAutoFit/>
              </a:bodyPr>
              <a:lstStyle/>
              <a:p>
                <a:r>
                  <a:rPr lang="en-US" sz="2000"/>
                  <a:t>SC 1</a:t>
                </a:r>
              </a:p>
            </p:txBody>
          </p:sp>
        </p:grpSp>
        <p:sp>
          <p:nvSpPr>
            <p:cNvPr id="1771582" name="Line 62"/>
            <p:cNvSpPr>
              <a:spLocks noChangeShapeType="1"/>
            </p:cNvSpPr>
            <p:nvPr/>
          </p:nvSpPr>
          <p:spPr bwMode="auto">
            <a:xfrm flipH="1" flipV="1">
              <a:off x="912" y="3648"/>
              <a:ext cx="192" cy="48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71583" name="Line 63"/>
            <p:cNvSpPr>
              <a:spLocks noChangeShapeType="1"/>
            </p:cNvSpPr>
            <p:nvPr/>
          </p:nvSpPr>
          <p:spPr bwMode="auto">
            <a:xfrm flipV="1">
              <a:off x="1104" y="3648"/>
              <a:ext cx="576" cy="48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grpSp>
      <p:sp>
        <p:nvSpPr>
          <p:cNvPr id="1771584" name="Text Box 6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D2L7_p6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771569"/>
                                        </p:tgtEl>
                                        <p:attrNameLst>
                                          <p:attrName>style.visibility</p:attrName>
                                        </p:attrNameLst>
                                      </p:cBhvr>
                                      <p:to>
                                        <p:strVal val="visible"/>
                                      </p:to>
                                    </p:set>
                                    <p:anim calcmode="lin" valueType="num">
                                      <p:cBhvr additive="base">
                                        <p:cTn id="7" dur="1000" fill="hold"/>
                                        <p:tgtEl>
                                          <p:spTgt spid="1771569"/>
                                        </p:tgtEl>
                                        <p:attrNameLst>
                                          <p:attrName>ppt_x</p:attrName>
                                        </p:attrNameLst>
                                      </p:cBhvr>
                                      <p:tavLst>
                                        <p:tav tm="0">
                                          <p:val>
                                            <p:strVal val="0-#ppt_w/2"/>
                                          </p:val>
                                        </p:tav>
                                        <p:tav tm="100000">
                                          <p:val>
                                            <p:strVal val="#ppt_x"/>
                                          </p:val>
                                        </p:tav>
                                      </p:tavLst>
                                    </p:anim>
                                    <p:anim calcmode="lin" valueType="num">
                                      <p:cBhvr additive="base">
                                        <p:cTn id="8" dur="1000" fill="hold"/>
                                        <p:tgtEl>
                                          <p:spTgt spid="17715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771553"/>
                                        </p:tgtEl>
                                        <p:attrNameLst>
                                          <p:attrName>style.visibility</p:attrName>
                                        </p:attrNameLst>
                                      </p:cBhvr>
                                      <p:to>
                                        <p:strVal val="visible"/>
                                      </p:to>
                                    </p:set>
                                    <p:anim calcmode="lin" valueType="num">
                                      <p:cBhvr additive="base">
                                        <p:cTn id="13" dur="1000" fill="hold"/>
                                        <p:tgtEl>
                                          <p:spTgt spid="1771553"/>
                                        </p:tgtEl>
                                        <p:attrNameLst>
                                          <p:attrName>ppt_x</p:attrName>
                                        </p:attrNameLst>
                                      </p:cBhvr>
                                      <p:tavLst>
                                        <p:tav tm="0">
                                          <p:val>
                                            <p:strVal val="1+#ppt_w/2"/>
                                          </p:val>
                                        </p:tav>
                                        <p:tav tm="100000">
                                          <p:val>
                                            <p:strVal val="#ppt_x"/>
                                          </p:val>
                                        </p:tav>
                                      </p:tavLst>
                                    </p:anim>
                                    <p:anim calcmode="lin" valueType="num">
                                      <p:cBhvr additive="base">
                                        <p:cTn id="14" dur="1000" fill="hold"/>
                                        <p:tgtEl>
                                          <p:spTgt spid="17715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Text Box 2"/>
          <p:cNvSpPr txBox="1">
            <a:spLocks noChangeArrowheads="1"/>
          </p:cNvSpPr>
          <p:nvPr/>
        </p:nvSpPr>
        <p:spPr bwMode="auto">
          <a:xfrm>
            <a:off x="1209675" y="228600"/>
            <a:ext cx="6705600" cy="487363"/>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Internal Orders vs WBS Elements</a:t>
            </a:r>
          </a:p>
        </p:txBody>
      </p:sp>
      <p:graphicFrame>
        <p:nvGraphicFramePr>
          <p:cNvPr id="1773571" name="Group 3"/>
          <p:cNvGraphicFramePr>
            <a:graphicFrameLocks noGrp="1"/>
          </p:cNvGraphicFramePr>
          <p:nvPr>
            <p:ph/>
          </p:nvPr>
        </p:nvGraphicFramePr>
        <p:xfrm>
          <a:off x="457200" y="1524000"/>
          <a:ext cx="8229600" cy="4897438"/>
        </p:xfrm>
        <a:graphic>
          <a:graphicData uri="http://schemas.openxmlformats.org/drawingml/2006/table">
            <a:tbl>
              <a:tblPr/>
              <a:tblGrid>
                <a:gridCol w="1905000"/>
                <a:gridCol w="2971800"/>
                <a:gridCol w="3352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00"/>
                          </a:solidFill>
                          <a:effectLst/>
                          <a:latin typeface="Arial" charset="0"/>
                          <a:cs typeface="Times New Roman" pitchFamily="18" charset="0"/>
                        </a:rPr>
                        <a:t>Internal Orders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00"/>
                          </a:solidFill>
                          <a:effectLst/>
                          <a:latin typeface="Arial" charset="0"/>
                          <a:cs typeface="Times New Roman" pitchFamily="18" charset="0"/>
                        </a:rPr>
                        <a:t>Project/WBS Elements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Cost Collection</a:t>
                      </a:r>
                      <a:endParaRPr kumimoji="0" lang="en-US" sz="1400" b="1" i="0" u="none" strike="noStrike" cap="none" normalizeH="0" baseline="0" smtClean="0">
                        <a:ln>
                          <a:noFill/>
                        </a:ln>
                        <a:solidFill>
                          <a:srgbClr val="FFFF00"/>
                        </a:solidFill>
                        <a:effectLst/>
                        <a:latin typeface="Arial"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Discrete, Time Based Events</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Same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Time Period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Definitive Beginning and End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Same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2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Ownership of Resources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People can be assigned to </a:t>
                      </a:r>
                      <a:r>
                        <a:rPr kumimoji="0" lang="en-US" sz="1400" b="0" i="0" u="sng" strike="noStrike" cap="none" normalizeH="0" baseline="0" smtClean="0">
                          <a:ln>
                            <a:noFill/>
                          </a:ln>
                          <a:solidFill>
                            <a:schemeClr val="tx1"/>
                          </a:solidFill>
                          <a:effectLst/>
                          <a:latin typeface="Arial" charset="0"/>
                          <a:ea typeface="Times New Roman" pitchFamily="18" charset="0"/>
                          <a:cs typeface="Arial" charset="0"/>
                        </a:rPr>
                        <a:t>work on</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but are </a:t>
                      </a:r>
                      <a:r>
                        <a:rPr kumimoji="0" lang="en-US" sz="1400" b="0" i="0" u="sng" strike="noStrike" cap="none" normalizeH="0" baseline="0" smtClean="0">
                          <a:ln>
                            <a:noFill/>
                          </a:ln>
                          <a:solidFill>
                            <a:schemeClr val="tx1"/>
                          </a:solidFill>
                          <a:effectLst/>
                          <a:latin typeface="Arial" charset="0"/>
                          <a:ea typeface="Times New Roman" pitchFamily="18" charset="0"/>
                          <a:cs typeface="Arial" charset="0"/>
                        </a:rPr>
                        <a:t>not assigned to</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an Internal Order</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Same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Status (Real/Statistical)</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Can be defined as Real or Statistical.  Statistical Orders receive informational postings only for cost reporting but cannot further allocate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Same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Grouping Options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Can be grouped; no Standard Hierarchy requirement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Project/WBS Elements is a structured hierarchy</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Networks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Not Applicable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Provides how the work is performed (routing)</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Controlling</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Limited status management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Advanced status management, project reporting and controlling</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Financial Controls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Collector</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Budgeting and Controlling</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73613" name="Text Box 45"/>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D2L7_p7</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How Internal Orders are defined</a:t>
            </a:r>
          </a:p>
        </p:txBody>
      </p:sp>
      <p:sp>
        <p:nvSpPr>
          <p:cNvPr id="17756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a:t>Evaluate Job/Event Costing related Products/Services and determine which will be supported by an operational module and exclude those (e.g. maintenance orders)</a:t>
            </a:r>
          </a:p>
          <a:p>
            <a:r>
              <a:rPr lang="en-US" sz="2400"/>
              <a:t>Review remaining products/services to determine how to be grouped for identifying Internal Order Types</a:t>
            </a:r>
          </a:p>
          <a:p>
            <a:r>
              <a:rPr lang="en-US" sz="2400"/>
              <a:t>ZSSP Internal Order type was created and an Internal Orders for each non-DPW area CLS-SSP</a:t>
            </a:r>
            <a:endParaRPr lang="en-US" sz="2400">
              <a:sym typeface="Wingdings" pitchFamily="2" charset="2"/>
            </a:endParaRPr>
          </a:p>
          <a:p>
            <a:r>
              <a:rPr lang="en-US" sz="2400">
                <a:sym typeface="Wingdings" pitchFamily="2" charset="2"/>
              </a:rPr>
              <a:t>ZSSP Internal Order numbers are auto-generated on creation</a:t>
            </a:r>
          </a:p>
          <a:p>
            <a:r>
              <a:rPr lang="en-US" sz="2400">
                <a:sym typeface="Wingdings" pitchFamily="2" charset="2"/>
              </a:rPr>
              <a:t>The SSP value is stored in a field on the Internal Order to support reporting by SSP</a:t>
            </a:r>
          </a:p>
          <a:p>
            <a:endParaRPr lang="en-US" sz="2400"/>
          </a:p>
        </p:txBody>
      </p:sp>
      <p:sp>
        <p:nvSpPr>
          <p:cNvPr id="177562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D2L7_p8</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Example Internal Orders</a:t>
            </a:r>
          </a:p>
        </p:txBody>
      </p:sp>
      <p:pic>
        <p:nvPicPr>
          <p:cNvPr id="1777667" name="Picture 3"/>
          <p:cNvPicPr>
            <a:picLocks noChangeAspect="1" noChangeArrowheads="1"/>
          </p:cNvPicPr>
          <p:nvPr/>
        </p:nvPicPr>
        <p:blipFill>
          <a:blip r:embed="rId3" cstate="print"/>
          <a:srcRect/>
          <a:stretch>
            <a:fillRect/>
          </a:stretch>
        </p:blipFill>
        <p:spPr bwMode="auto">
          <a:xfrm>
            <a:off x="609600" y="1477963"/>
            <a:ext cx="8077200" cy="3978275"/>
          </a:xfrm>
          <a:prstGeom prst="rect">
            <a:avLst/>
          </a:prstGeom>
          <a:noFill/>
          <a:ln w="12700" algn="ctr">
            <a:noFill/>
            <a:miter lim="800000"/>
            <a:headEnd/>
            <a:tailEnd/>
          </a:ln>
          <a:effectLst/>
        </p:spPr>
      </p:pic>
      <p:sp>
        <p:nvSpPr>
          <p:cNvPr id="1777668"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D2L7_p9</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7: Wrap-Up</a:t>
            </a:r>
          </a:p>
        </p:txBody>
      </p:sp>
      <p:sp>
        <p:nvSpPr>
          <p:cNvPr id="1783811"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endParaRPr lang="en-US" sz="3600"/>
          </a:p>
          <a:p>
            <a:pPr>
              <a:spcBef>
                <a:spcPct val="0"/>
              </a:spcBef>
            </a:pPr>
            <a:r>
              <a:rPr lang="en-US" sz="2400" b="1" i="1">
                <a:cs typeface="Times New Roman" pitchFamily="18" charset="0"/>
              </a:rPr>
              <a:t>Orders</a:t>
            </a:r>
            <a:r>
              <a:rPr lang="en-US" sz="2400">
                <a:cs typeface="Times New Roman" pitchFamily="18" charset="0"/>
              </a:rPr>
              <a:t> are cost objects used to plan, collect, monitor, and settle the costs of specific jobs and tasks. Orders are used to monitor the costs of short term projects and event/job costing.</a:t>
            </a:r>
          </a:p>
          <a:p>
            <a:pPr>
              <a:spcBef>
                <a:spcPct val="0"/>
              </a:spcBef>
            </a:pPr>
            <a:r>
              <a:rPr lang="en-US" sz="2400">
                <a:cs typeface="Times New Roman" pitchFamily="18" charset="0"/>
              </a:rPr>
              <a:t>There are multiple order types which are used for various focused purposes; e.g. Sales Orders, Maintenance Orders, Internal Orders, etc.</a:t>
            </a:r>
          </a:p>
          <a:p>
            <a:pPr>
              <a:spcBef>
                <a:spcPct val="0"/>
              </a:spcBef>
            </a:pPr>
            <a:r>
              <a:rPr lang="en-US" sz="2400">
                <a:cs typeface="Times New Roman" pitchFamily="18" charset="0"/>
              </a:rPr>
              <a:t>Internal Order Type ZSSP will include all non-DPW CLS-SSPs</a:t>
            </a:r>
          </a:p>
          <a:p>
            <a:pPr>
              <a:spcBef>
                <a:spcPct val="0"/>
              </a:spcBef>
            </a:pPr>
            <a:r>
              <a:rPr lang="en-US" sz="2400">
                <a:cs typeface="Times New Roman" pitchFamily="18" charset="0"/>
              </a:rPr>
              <a:t>Internal Orders provided a sub-view of the costs within a Cost Center or a cross Cost Center view</a:t>
            </a:r>
          </a:p>
          <a:p>
            <a:pPr>
              <a:spcBef>
                <a:spcPct val="0"/>
              </a:spcBef>
            </a:pPr>
            <a:endParaRPr lang="en-US"/>
          </a:p>
          <a:p>
            <a:pPr>
              <a:spcBef>
                <a:spcPct val="0"/>
              </a:spcBef>
              <a:buFontTx/>
              <a:buNone/>
            </a:pPr>
            <a:endParaRPr lang="en-US" sz="3600"/>
          </a:p>
          <a:p>
            <a:pPr lvl="1">
              <a:buFontTx/>
              <a:buNone/>
            </a:pPr>
            <a:endParaRPr lang="en-US" sz="3200" i="1"/>
          </a:p>
        </p:txBody>
      </p:sp>
      <p:sp>
        <p:nvSpPr>
          <p:cNvPr id="1783812" name="Text Box 4"/>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D2L7_p12</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Questions</a:t>
            </a:r>
          </a:p>
        </p:txBody>
      </p:sp>
      <p:sp>
        <p:nvSpPr>
          <p:cNvPr id="1785859" name="Rectangle 3"/>
          <p:cNvSpPr>
            <a:spLocks noGrp="1" noChangeArrowheads="1"/>
          </p:cNvSpPr>
          <p:nvPr>
            <p:ph type="body" idx="1"/>
          </p:nvPr>
        </p:nvSpPr>
        <p:spPr bwMode="auto">
          <a:xfrm>
            <a:off x="431800" y="1270000"/>
            <a:ext cx="8255000" cy="2082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US" sz="2800"/>
          </a:p>
          <a:p>
            <a:pPr>
              <a:lnSpc>
                <a:spcPct val="80000"/>
              </a:lnSpc>
              <a:spcBef>
                <a:spcPct val="0"/>
              </a:spcBef>
            </a:pPr>
            <a:r>
              <a:rPr lang="en-US" sz="2400"/>
              <a:t>An Internal Order is interchangeable with Cost Center?</a:t>
            </a:r>
          </a:p>
          <a:p>
            <a:pPr lvl="1">
              <a:lnSpc>
                <a:spcPct val="80000"/>
              </a:lnSpc>
              <a:spcBef>
                <a:spcPct val="0"/>
              </a:spcBef>
              <a:buFontTx/>
              <a:buChar char="o"/>
            </a:pPr>
            <a:r>
              <a:rPr lang="en-US" sz="2400"/>
              <a:t>True</a:t>
            </a:r>
          </a:p>
          <a:p>
            <a:pPr lvl="1">
              <a:lnSpc>
                <a:spcPct val="80000"/>
              </a:lnSpc>
              <a:spcBef>
                <a:spcPct val="0"/>
              </a:spcBef>
              <a:buFontTx/>
              <a:buChar char="o"/>
            </a:pPr>
            <a:r>
              <a:rPr lang="en-US" sz="2400"/>
              <a:t>False</a:t>
            </a:r>
          </a:p>
          <a:p>
            <a:pPr lvl="1">
              <a:lnSpc>
                <a:spcPct val="80000"/>
              </a:lnSpc>
              <a:buFontTx/>
              <a:buNone/>
            </a:pPr>
            <a:endParaRPr lang="en-US" sz="2400" i="1"/>
          </a:p>
        </p:txBody>
      </p:sp>
      <p:sp>
        <p:nvSpPr>
          <p:cNvPr id="1785860" name="Rectangle 4"/>
          <p:cNvSpPr>
            <a:spLocks noChangeArrowheads="1"/>
          </p:cNvSpPr>
          <p:nvPr/>
        </p:nvSpPr>
        <p:spPr bwMode="auto">
          <a:xfrm>
            <a:off x="431800" y="2641600"/>
            <a:ext cx="8255000" cy="2082800"/>
          </a:xfrm>
          <a:prstGeom prst="rect">
            <a:avLst/>
          </a:prstGeom>
          <a:noFill/>
          <a:ln w="9525">
            <a:noFill/>
            <a:miter lim="800000"/>
            <a:headEnd/>
            <a:tailEnd/>
          </a:ln>
        </p:spPr>
        <p:txBody>
          <a:bodyPr/>
          <a:lstStyle/>
          <a:p>
            <a:pPr marL="342900" indent="-342900" algn="l">
              <a:lnSpc>
                <a:spcPct val="80000"/>
              </a:lnSpc>
              <a:spcBef>
                <a:spcPct val="20000"/>
              </a:spcBef>
              <a:buClrTx/>
              <a:buFontTx/>
              <a:buChar char="•"/>
            </a:pPr>
            <a:endParaRPr lang="en-US" sz="2800" b="0"/>
          </a:p>
          <a:p>
            <a:pPr marL="342900" indent="-342900" algn="l">
              <a:lnSpc>
                <a:spcPct val="80000"/>
              </a:lnSpc>
              <a:buClrTx/>
              <a:buFontTx/>
              <a:buChar char="•"/>
            </a:pPr>
            <a:r>
              <a:rPr lang="en-US" sz="2400" b="0"/>
              <a:t>Like a Cost Center, Internal Orders can capture costs only?</a:t>
            </a:r>
          </a:p>
          <a:p>
            <a:pPr marL="742950" lvl="1" indent="-285750" algn="l">
              <a:lnSpc>
                <a:spcPct val="80000"/>
              </a:lnSpc>
              <a:buClrTx/>
              <a:buFontTx/>
              <a:buChar char="o"/>
            </a:pPr>
            <a:r>
              <a:rPr lang="en-US" sz="2400" b="0"/>
              <a:t>True</a:t>
            </a:r>
          </a:p>
          <a:p>
            <a:pPr marL="742950" lvl="1" indent="-285750" algn="l">
              <a:lnSpc>
                <a:spcPct val="80000"/>
              </a:lnSpc>
              <a:buClrTx/>
              <a:buFontTx/>
              <a:buChar char="o"/>
            </a:pPr>
            <a:r>
              <a:rPr lang="en-US" sz="2400" b="0"/>
              <a:t>False</a:t>
            </a:r>
          </a:p>
          <a:p>
            <a:pPr marL="742950" lvl="1" indent="-285750" algn="l">
              <a:lnSpc>
                <a:spcPct val="80000"/>
              </a:lnSpc>
              <a:spcBef>
                <a:spcPct val="20000"/>
              </a:spcBef>
              <a:buClrTx/>
            </a:pPr>
            <a:endParaRPr lang="en-US" sz="2400" b="0" i="1"/>
          </a:p>
        </p:txBody>
      </p:sp>
      <p:sp>
        <p:nvSpPr>
          <p:cNvPr id="1785861" name="Rectangle 5"/>
          <p:cNvSpPr>
            <a:spLocks noChangeArrowheads="1"/>
          </p:cNvSpPr>
          <p:nvPr/>
        </p:nvSpPr>
        <p:spPr bwMode="auto">
          <a:xfrm>
            <a:off x="431800" y="4394200"/>
            <a:ext cx="8255000" cy="2082800"/>
          </a:xfrm>
          <a:prstGeom prst="rect">
            <a:avLst/>
          </a:prstGeom>
          <a:noFill/>
          <a:ln w="9525">
            <a:noFill/>
            <a:miter lim="800000"/>
            <a:headEnd/>
            <a:tailEnd/>
          </a:ln>
        </p:spPr>
        <p:txBody>
          <a:bodyPr/>
          <a:lstStyle/>
          <a:p>
            <a:pPr marL="342900" indent="-342900" algn="l">
              <a:lnSpc>
                <a:spcPct val="80000"/>
              </a:lnSpc>
              <a:spcBef>
                <a:spcPct val="20000"/>
              </a:spcBef>
              <a:buClrTx/>
              <a:buFontTx/>
              <a:buChar char="•"/>
            </a:pPr>
            <a:endParaRPr lang="en-US" sz="2800" b="0"/>
          </a:p>
          <a:p>
            <a:pPr marL="342900" indent="-342900" algn="l">
              <a:lnSpc>
                <a:spcPct val="80000"/>
              </a:lnSpc>
              <a:buClrTx/>
              <a:buFontTx/>
              <a:buChar char="•"/>
            </a:pPr>
            <a:r>
              <a:rPr lang="en-US" sz="2400" b="0"/>
              <a:t>Internal Orders can be identified as statistical (informational only) or real (capture and transfer costs)?</a:t>
            </a:r>
          </a:p>
          <a:p>
            <a:pPr marL="742950" lvl="1" indent="-285750" algn="l">
              <a:lnSpc>
                <a:spcPct val="80000"/>
              </a:lnSpc>
              <a:buClrTx/>
              <a:buFontTx/>
              <a:buChar char="o"/>
            </a:pPr>
            <a:r>
              <a:rPr lang="en-US" sz="2400" b="0"/>
              <a:t>True</a:t>
            </a:r>
          </a:p>
          <a:p>
            <a:pPr marL="742950" lvl="1" indent="-285750" algn="l">
              <a:lnSpc>
                <a:spcPct val="80000"/>
              </a:lnSpc>
              <a:buClrTx/>
              <a:buFontTx/>
              <a:buChar char="o"/>
            </a:pPr>
            <a:r>
              <a:rPr lang="en-US" sz="2400" b="0"/>
              <a:t>False</a:t>
            </a:r>
          </a:p>
          <a:p>
            <a:pPr marL="742950" lvl="1" indent="-285750" algn="l">
              <a:lnSpc>
                <a:spcPct val="80000"/>
              </a:lnSpc>
              <a:spcBef>
                <a:spcPct val="20000"/>
              </a:spcBef>
              <a:buClrTx/>
            </a:pPr>
            <a:endParaRPr lang="en-US" sz="2400" b="0" i="1"/>
          </a:p>
        </p:txBody>
      </p:sp>
      <p:sp>
        <p:nvSpPr>
          <p:cNvPr id="1785862" name="Text Box 6"/>
          <p:cNvSpPr txBox="1">
            <a:spLocks noChangeArrowheads="1"/>
          </p:cNvSpPr>
          <p:nvPr/>
        </p:nvSpPr>
        <p:spPr bwMode="auto">
          <a:xfrm>
            <a:off x="941388" y="3886200"/>
            <a:ext cx="354012" cy="304800"/>
          </a:xfrm>
          <a:prstGeom prst="rect">
            <a:avLst/>
          </a:prstGeom>
          <a:noFill/>
          <a:ln w="12700" algn="ctr">
            <a:noFill/>
            <a:miter lim="800000"/>
            <a:headEnd/>
            <a:tailEnd/>
          </a:ln>
          <a:effectLst/>
        </p:spPr>
        <p:txBody>
          <a:bodyPr wrap="none" lIns="92075" tIns="0" rIns="92075" bIns="0">
            <a:spAutoFit/>
          </a:bodyPr>
          <a:lstStyle/>
          <a:p>
            <a:r>
              <a:rPr lang="en-US" sz="2000"/>
              <a:t>X</a:t>
            </a:r>
          </a:p>
        </p:txBody>
      </p:sp>
      <p:sp>
        <p:nvSpPr>
          <p:cNvPr id="1785863" name="Text Box 7"/>
          <p:cNvSpPr txBox="1">
            <a:spLocks noChangeArrowheads="1"/>
          </p:cNvSpPr>
          <p:nvPr/>
        </p:nvSpPr>
        <p:spPr bwMode="auto">
          <a:xfrm>
            <a:off x="914400" y="5334000"/>
            <a:ext cx="384175" cy="304800"/>
          </a:xfrm>
          <a:prstGeom prst="rect">
            <a:avLst/>
          </a:prstGeom>
          <a:noFill/>
          <a:ln w="12700" algn="ctr">
            <a:noFill/>
            <a:miter lim="800000"/>
            <a:headEnd/>
            <a:tailEnd/>
          </a:ln>
          <a:effectLst/>
        </p:spPr>
        <p:txBody>
          <a:bodyPr wrap="none" lIns="92075" tIns="0" rIns="92075" bIns="0">
            <a:spAutoFit/>
          </a:bodyPr>
          <a:lstStyle/>
          <a:p>
            <a:r>
              <a:rPr lang="en-US" sz="2000">
                <a:sym typeface="Wingdings" pitchFamily="2" charset="2"/>
              </a:rPr>
              <a:t></a:t>
            </a:r>
          </a:p>
        </p:txBody>
      </p:sp>
      <p:sp>
        <p:nvSpPr>
          <p:cNvPr id="1785864" name="Text Box 8"/>
          <p:cNvSpPr txBox="1">
            <a:spLocks noChangeArrowheads="1"/>
          </p:cNvSpPr>
          <p:nvPr/>
        </p:nvSpPr>
        <p:spPr bwMode="auto">
          <a:xfrm>
            <a:off x="941388" y="2209800"/>
            <a:ext cx="354012" cy="304800"/>
          </a:xfrm>
          <a:prstGeom prst="rect">
            <a:avLst/>
          </a:prstGeom>
          <a:noFill/>
          <a:ln w="12700" algn="ctr">
            <a:noFill/>
            <a:miter lim="800000"/>
            <a:headEnd/>
            <a:tailEnd/>
          </a:ln>
          <a:effectLst/>
        </p:spPr>
        <p:txBody>
          <a:bodyPr wrap="none" lIns="92075" tIns="0" rIns="92075" bIns="0">
            <a:spAutoFit/>
          </a:bodyPr>
          <a:lstStyle/>
          <a:p>
            <a:r>
              <a:rPr lang="en-US" sz="2000"/>
              <a:t>X</a:t>
            </a:r>
          </a:p>
        </p:txBody>
      </p:sp>
      <p:sp>
        <p:nvSpPr>
          <p:cNvPr id="1785865" name="Text Box 9"/>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b="0"/>
              <a:t>D2L7_p13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85864"/>
                                        </p:tgtEl>
                                        <p:attrNameLst>
                                          <p:attrName>style.visibility</p:attrName>
                                        </p:attrNameLst>
                                      </p:cBhvr>
                                      <p:to>
                                        <p:strVal val="visible"/>
                                      </p:to>
                                    </p:set>
                                    <p:animEffect transition="in" filter="checkerboard(across)">
                                      <p:cBhvr>
                                        <p:cTn id="7" dur="500"/>
                                        <p:tgtEl>
                                          <p:spTgt spid="178586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85862"/>
                                        </p:tgtEl>
                                        <p:attrNameLst>
                                          <p:attrName>style.visibility</p:attrName>
                                        </p:attrNameLst>
                                      </p:cBhvr>
                                      <p:to>
                                        <p:strVal val="visible"/>
                                      </p:to>
                                    </p:set>
                                    <p:animEffect transition="in" filter="checkerboard(across)">
                                      <p:cBhvr>
                                        <p:cTn id="12" dur="500"/>
                                        <p:tgtEl>
                                          <p:spTgt spid="17858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85863"/>
                                        </p:tgtEl>
                                        <p:attrNameLst>
                                          <p:attrName>style.visibility</p:attrName>
                                        </p:attrNameLst>
                                      </p:cBhvr>
                                      <p:to>
                                        <p:strVal val="visible"/>
                                      </p:to>
                                    </p:set>
                                    <p:animEffect transition="in" filter="blinds(horizontal)">
                                      <p:cBhvr>
                                        <p:cTn id="17" dur="500"/>
                                        <p:tgtEl>
                                          <p:spTgt spid="1785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62" grpId="0"/>
      <p:bldP spid="1785863" grpId="0"/>
      <p:bldP spid="178586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sz="3600"/>
              <a:t>Lesson 8: Business Process</a:t>
            </a:r>
          </a:p>
        </p:txBody>
      </p:sp>
      <p:sp>
        <p:nvSpPr>
          <p:cNvPr id="1787907"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what the Business Process cost object represents, key definition criteria (guiding principles), uses, and how defined for the Cost Model</a:t>
            </a:r>
          </a:p>
        </p:txBody>
      </p:sp>
      <p:sp>
        <p:nvSpPr>
          <p:cNvPr id="1787908"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D2L8_p1</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Text Box 2"/>
          <p:cNvSpPr txBox="1">
            <a:spLocks noChangeArrowheads="1"/>
          </p:cNvSpPr>
          <p:nvPr/>
        </p:nvSpPr>
        <p:spPr bwMode="auto">
          <a:xfrm>
            <a:off x="1219200"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Business Process Definition</a:t>
            </a:r>
          </a:p>
        </p:txBody>
      </p:sp>
      <p:graphicFrame>
        <p:nvGraphicFramePr>
          <p:cNvPr id="1789955" name="Group 3"/>
          <p:cNvGraphicFramePr>
            <a:graphicFrameLocks noGrp="1"/>
          </p:cNvGraphicFramePr>
          <p:nvPr/>
        </p:nvGraphicFramePr>
        <p:xfrm>
          <a:off x="723900" y="1504950"/>
          <a:ext cx="7677150" cy="1008063"/>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Business Process Definition:</a:t>
                      </a:r>
                      <a:endParaRPr kumimoji="0" lang="en-US" sz="24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A business process is a cost object used to capture costs of cross-functional  (cost center) activities. </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789963" name="Rectangle 11"/>
          <p:cNvSpPr>
            <a:spLocks noChangeArrowheads="1"/>
          </p:cNvSpPr>
          <p:nvPr/>
        </p:nvSpPr>
        <p:spPr bwMode="blackWhite">
          <a:xfrm>
            <a:off x="714375" y="2927350"/>
            <a:ext cx="7700963" cy="1739900"/>
          </a:xfrm>
          <a:prstGeom prst="rect">
            <a:avLst/>
          </a:prstGeom>
          <a:noFill/>
          <a:ln w="12700" algn="ctr">
            <a:noFill/>
            <a:miter lim="800000"/>
            <a:headEnd/>
            <a:tailEnd/>
          </a:ln>
          <a:effectLst/>
        </p:spPr>
        <p:txBody>
          <a:bodyPr lIns="92075" tIns="46038" rIns="92075" bIns="46038" anchor="ctr">
            <a:spAutoFit/>
          </a:bodyPr>
          <a:lstStyle/>
          <a:p>
            <a:pPr marL="228600" indent="-228600" algn="l">
              <a:buClrTx/>
              <a:buFontTx/>
              <a:buChar char="•"/>
            </a:pPr>
            <a:r>
              <a:rPr lang="en-US" sz="1800" b="0">
                <a:cs typeface="Times New Roman" pitchFamily="18" charset="0"/>
              </a:rPr>
              <a:t>Business Processes are the “work” being performed by the Cost Center/Activity Types</a:t>
            </a:r>
          </a:p>
          <a:p>
            <a:pPr marL="228600" indent="-228600" algn="l">
              <a:buClrTx/>
              <a:buFontTx/>
              <a:buChar char="•"/>
            </a:pPr>
            <a:r>
              <a:rPr lang="en-US" sz="1800" b="0"/>
              <a:t>Typically related to an action such as a “verb”, e.g. Pick Items, Pack Boxes, Ship Pallet</a:t>
            </a:r>
          </a:p>
          <a:p>
            <a:pPr marL="228600" indent="-228600" algn="l">
              <a:buClrTx/>
              <a:buFontTx/>
              <a:buChar char="•"/>
            </a:pPr>
            <a:r>
              <a:rPr lang="en-US" sz="1800" b="0"/>
              <a:t>Are an expression of the capacity utilized; but do not hold capacity themselves</a:t>
            </a:r>
          </a:p>
        </p:txBody>
      </p:sp>
      <p:sp>
        <p:nvSpPr>
          <p:cNvPr id="1789964" name="Text Box 12"/>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D2L8_p2</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Text Box 2"/>
          <p:cNvSpPr txBox="1">
            <a:spLocks noChangeArrowheads="1"/>
          </p:cNvSpPr>
          <p:nvPr/>
        </p:nvSpPr>
        <p:spPr bwMode="auto">
          <a:xfrm>
            <a:off x="1219200" y="228600"/>
            <a:ext cx="6705600" cy="793750"/>
          </a:xfrm>
          <a:prstGeom prst="rect">
            <a:avLst/>
          </a:prstGeom>
          <a:noFill/>
          <a:ln w="76200" cmpd="tri" algn="ctr">
            <a:noFill/>
            <a:miter lim="800000"/>
            <a:headEnd/>
            <a:tailEnd/>
          </a:ln>
          <a:effectLst/>
        </p:spPr>
        <p:txBody>
          <a:bodyPr lIns="92075" tIns="0" rIns="92075" bIns="0">
            <a:spAutoFit/>
          </a:bodyPr>
          <a:lstStyle/>
          <a:p>
            <a:r>
              <a:rPr lang="en-US" sz="2600">
                <a:cs typeface="Times New Roman" pitchFamily="18" charset="0"/>
              </a:rPr>
              <a:t>SAFM-CE Army Cost Model</a:t>
            </a:r>
          </a:p>
          <a:p>
            <a:r>
              <a:rPr lang="en-US" sz="2600">
                <a:cs typeface="Times New Roman" pitchFamily="18" charset="0"/>
              </a:rPr>
              <a:t>Guiding Principles for Business Process</a:t>
            </a:r>
          </a:p>
        </p:txBody>
      </p:sp>
      <p:graphicFrame>
        <p:nvGraphicFramePr>
          <p:cNvPr id="1792003" name="Group 3"/>
          <p:cNvGraphicFramePr>
            <a:graphicFrameLocks noGrp="1"/>
          </p:cNvGraphicFramePr>
          <p:nvPr/>
        </p:nvGraphicFramePr>
        <p:xfrm>
          <a:off x="393700" y="1447800"/>
          <a:ext cx="8326438" cy="2009775"/>
        </p:xfrm>
        <a:graphic>
          <a:graphicData uri="http://schemas.openxmlformats.org/drawingml/2006/table">
            <a:tbl>
              <a:tblPr/>
              <a:tblGrid>
                <a:gridCol w="1346200"/>
                <a:gridCol w="6980238"/>
              </a:tblGrid>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Analytical</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smtClean="0">
                          <a:ln>
                            <a:noFill/>
                          </a:ln>
                          <a:solidFill>
                            <a:schemeClr val="tx1"/>
                          </a:solidFill>
                          <a:effectLst/>
                          <a:latin typeface="Arial" charset="0"/>
                        </a:rPr>
                        <a:t>Utilized when management needs more insight into “what” the resource pools are doing in order to make process improvement decisions </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#2: Detail</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smtClean="0">
                          <a:ln>
                            <a:noFill/>
                          </a:ln>
                          <a:solidFill>
                            <a:schemeClr val="tx1"/>
                          </a:solidFill>
                          <a:effectLst/>
                          <a:latin typeface="Arial" charset="0"/>
                          <a:cs typeface="Times New Roman" pitchFamily="18" charset="0"/>
                        </a:rPr>
                        <a:t>Defined in areas where further detail is necessary to support cost-to-serving a customer</a:t>
                      </a:r>
                      <a:endParaRPr kumimoji="0" lang="en-US" sz="14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#3: Billing</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smtClean="0">
                          <a:ln>
                            <a:noFill/>
                          </a:ln>
                          <a:solidFill>
                            <a:schemeClr val="tx1"/>
                          </a:solidFill>
                          <a:effectLst/>
                          <a:latin typeface="Arial" charset="0"/>
                          <a:cs typeface="Times New Roman" pitchFamily="18" charset="0"/>
                        </a:rPr>
                        <a:t>Mechanism for making cross-functional (cost center) charging of a single rate </a:t>
                      </a:r>
                      <a:endParaRPr kumimoji="0" lang="en-US" sz="14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Principle #4: Capacity</a:t>
                      </a:r>
                      <a:endParaRPr kumimoji="0" lang="en-US" sz="12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smtClean="0">
                          <a:ln>
                            <a:noFill/>
                          </a:ln>
                          <a:solidFill>
                            <a:schemeClr val="tx1"/>
                          </a:solidFill>
                          <a:effectLst/>
                          <a:latin typeface="Arial" charset="0"/>
                          <a:cs typeface="Times New Roman" pitchFamily="18" charset="0"/>
                        </a:rPr>
                        <a:t>Utilized to represent the consumption of capacity, not the capacity itself (e.g. no “Idle” activity/business processes)</a:t>
                      </a:r>
                      <a:endParaRPr kumimoji="0" lang="en-US" sz="14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792020" name="Group 20"/>
          <p:cNvGrpSpPr>
            <a:grpSpLocks/>
          </p:cNvGrpSpPr>
          <p:nvPr/>
        </p:nvGrpSpPr>
        <p:grpSpPr bwMode="auto">
          <a:xfrm>
            <a:off x="381000" y="3810000"/>
            <a:ext cx="1073150" cy="2174875"/>
            <a:chOff x="238" y="2304"/>
            <a:chExt cx="835" cy="1370"/>
          </a:xfrm>
        </p:grpSpPr>
        <p:sp>
          <p:nvSpPr>
            <p:cNvPr id="1792021" name="Rectangle 21"/>
            <p:cNvSpPr>
              <a:spLocks noChangeArrowheads="1"/>
            </p:cNvSpPr>
            <p:nvPr/>
          </p:nvSpPr>
          <p:spPr bwMode="auto">
            <a:xfrm>
              <a:off x="240" y="2304"/>
              <a:ext cx="672" cy="432"/>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22" name="AutoShape 22"/>
            <p:cNvSpPr>
              <a:spLocks noChangeArrowheads="1"/>
            </p:cNvSpPr>
            <p:nvPr/>
          </p:nvSpPr>
          <p:spPr bwMode="auto">
            <a:xfrm>
              <a:off x="713" y="2620"/>
              <a:ext cx="350" cy="180"/>
            </a:xfrm>
            <a:prstGeom prst="diamond">
              <a:avLst/>
            </a:prstGeom>
            <a:solidFill>
              <a:srgbClr val="CCFFCC"/>
            </a:solidFill>
            <a:ln w="12700" algn="ctr">
              <a:solidFill>
                <a:schemeClr val="tx1"/>
              </a:solidFill>
              <a:miter lim="800000"/>
              <a:headEnd/>
              <a:tailEnd/>
            </a:ln>
            <a:effectLst/>
          </p:spPr>
          <p:txBody>
            <a:bodyPr wrap="none" lIns="92075" tIns="0" rIns="92075" bIns="0" anchor="ctr">
              <a:spAutoFit/>
            </a:bodyPr>
            <a:lstStyle/>
            <a:p>
              <a:r>
                <a:rPr lang="en-US" sz="900"/>
                <a:t>Hr</a:t>
              </a:r>
            </a:p>
          </p:txBody>
        </p:sp>
        <p:sp>
          <p:nvSpPr>
            <p:cNvPr id="1792023" name="Text Box 23"/>
            <p:cNvSpPr txBox="1">
              <a:spLocks noChangeArrowheads="1"/>
            </p:cNvSpPr>
            <p:nvPr/>
          </p:nvSpPr>
          <p:spPr bwMode="auto">
            <a:xfrm>
              <a:off x="238" y="2400"/>
              <a:ext cx="546" cy="173"/>
            </a:xfrm>
            <a:prstGeom prst="rect">
              <a:avLst/>
            </a:prstGeom>
            <a:noFill/>
            <a:ln w="12700" algn="ctr">
              <a:noFill/>
              <a:miter lim="800000"/>
              <a:headEnd/>
              <a:tailEnd/>
            </a:ln>
            <a:effectLst/>
          </p:spPr>
          <p:txBody>
            <a:bodyPr wrap="none" lIns="92075" tIns="0" rIns="92075" bIns="0">
              <a:spAutoFit/>
            </a:bodyPr>
            <a:lstStyle/>
            <a:p>
              <a:r>
                <a:rPr lang="en-US" sz="1800"/>
                <a:t>DC 1</a:t>
              </a:r>
            </a:p>
          </p:txBody>
        </p:sp>
        <p:sp>
          <p:nvSpPr>
            <p:cNvPr id="1792024" name="Rectangle 24"/>
            <p:cNvSpPr>
              <a:spLocks noChangeArrowheads="1"/>
            </p:cNvSpPr>
            <p:nvPr/>
          </p:nvSpPr>
          <p:spPr bwMode="auto">
            <a:xfrm>
              <a:off x="240" y="3168"/>
              <a:ext cx="672" cy="432"/>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25" name="AutoShape 25"/>
            <p:cNvSpPr>
              <a:spLocks noChangeArrowheads="1"/>
            </p:cNvSpPr>
            <p:nvPr/>
          </p:nvSpPr>
          <p:spPr bwMode="auto">
            <a:xfrm>
              <a:off x="700" y="3474"/>
              <a:ext cx="373" cy="200"/>
            </a:xfrm>
            <a:prstGeom prst="diamond">
              <a:avLst/>
            </a:prstGeom>
            <a:solidFill>
              <a:srgbClr val="CCFFCC"/>
            </a:solidFill>
            <a:ln w="12700" algn="ctr">
              <a:solidFill>
                <a:schemeClr val="tx1"/>
              </a:solidFill>
              <a:miter lim="800000"/>
              <a:headEnd/>
              <a:tailEnd/>
            </a:ln>
            <a:effectLst/>
          </p:spPr>
          <p:txBody>
            <a:bodyPr wrap="none" lIns="92075" tIns="0" rIns="92075" bIns="0" anchor="ctr">
              <a:spAutoFit/>
            </a:bodyPr>
            <a:lstStyle/>
            <a:p>
              <a:r>
                <a:rPr lang="en-US" sz="1000"/>
                <a:t>Hr</a:t>
              </a:r>
            </a:p>
          </p:txBody>
        </p:sp>
        <p:sp>
          <p:nvSpPr>
            <p:cNvPr id="1792026" name="Text Box 26"/>
            <p:cNvSpPr txBox="1">
              <a:spLocks noChangeArrowheads="1"/>
            </p:cNvSpPr>
            <p:nvPr/>
          </p:nvSpPr>
          <p:spPr bwMode="auto">
            <a:xfrm>
              <a:off x="238" y="3264"/>
              <a:ext cx="546" cy="173"/>
            </a:xfrm>
            <a:prstGeom prst="rect">
              <a:avLst/>
            </a:prstGeom>
            <a:noFill/>
            <a:ln w="12700" algn="ctr">
              <a:noFill/>
              <a:miter lim="800000"/>
              <a:headEnd/>
              <a:tailEnd/>
            </a:ln>
            <a:effectLst/>
          </p:spPr>
          <p:txBody>
            <a:bodyPr wrap="none" lIns="92075" tIns="0" rIns="92075" bIns="0">
              <a:spAutoFit/>
            </a:bodyPr>
            <a:lstStyle/>
            <a:p>
              <a:r>
                <a:rPr lang="en-US" sz="1800"/>
                <a:t>DC 2</a:t>
              </a:r>
            </a:p>
          </p:txBody>
        </p:sp>
      </p:grpSp>
      <p:grpSp>
        <p:nvGrpSpPr>
          <p:cNvPr id="1792027" name="Group 27"/>
          <p:cNvGrpSpPr>
            <a:grpSpLocks/>
          </p:cNvGrpSpPr>
          <p:nvPr/>
        </p:nvGrpSpPr>
        <p:grpSpPr bwMode="auto">
          <a:xfrm>
            <a:off x="1371600" y="3810000"/>
            <a:ext cx="1087438" cy="1066800"/>
            <a:chOff x="864" y="2400"/>
            <a:chExt cx="685" cy="672"/>
          </a:xfrm>
        </p:grpSpPr>
        <p:grpSp>
          <p:nvGrpSpPr>
            <p:cNvPr id="1792028" name="Group 28"/>
            <p:cNvGrpSpPr>
              <a:grpSpLocks/>
            </p:cNvGrpSpPr>
            <p:nvPr/>
          </p:nvGrpSpPr>
          <p:grpSpPr bwMode="auto">
            <a:xfrm>
              <a:off x="1104" y="2400"/>
              <a:ext cx="432" cy="192"/>
              <a:chOff x="1344" y="2736"/>
              <a:chExt cx="432" cy="192"/>
            </a:xfrm>
          </p:grpSpPr>
          <p:sp>
            <p:nvSpPr>
              <p:cNvPr id="1792029" name="AutoShape 29"/>
              <p:cNvSpPr>
                <a:spLocks noChangeArrowheads="1"/>
              </p:cNvSpPr>
              <p:nvPr/>
            </p:nvSpPr>
            <p:spPr bwMode="auto">
              <a:xfrm>
                <a:off x="1344" y="2736"/>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30" name="Text Box 30"/>
              <p:cNvSpPr txBox="1">
                <a:spLocks noChangeArrowheads="1"/>
              </p:cNvSpPr>
              <p:nvPr/>
            </p:nvSpPr>
            <p:spPr bwMode="auto">
              <a:xfrm>
                <a:off x="1392" y="2736"/>
                <a:ext cx="379" cy="154"/>
              </a:xfrm>
              <a:prstGeom prst="rect">
                <a:avLst/>
              </a:prstGeom>
              <a:noFill/>
              <a:ln w="12700" algn="ctr">
                <a:noFill/>
                <a:miter lim="800000"/>
                <a:headEnd/>
                <a:tailEnd/>
              </a:ln>
              <a:effectLst/>
            </p:spPr>
            <p:txBody>
              <a:bodyPr wrap="none" lIns="92075" tIns="0" rIns="92075" bIns="0">
                <a:spAutoFit/>
              </a:bodyPr>
              <a:lstStyle/>
              <a:p>
                <a:r>
                  <a:rPr lang="en-US" sz="1600"/>
                  <a:t>Pick</a:t>
                </a:r>
              </a:p>
            </p:txBody>
          </p:sp>
        </p:grpSp>
        <p:grpSp>
          <p:nvGrpSpPr>
            <p:cNvPr id="1792031" name="Group 31"/>
            <p:cNvGrpSpPr>
              <a:grpSpLocks/>
            </p:cNvGrpSpPr>
            <p:nvPr/>
          </p:nvGrpSpPr>
          <p:grpSpPr bwMode="auto">
            <a:xfrm>
              <a:off x="1104" y="2640"/>
              <a:ext cx="445" cy="192"/>
              <a:chOff x="1344" y="3120"/>
              <a:chExt cx="445" cy="192"/>
            </a:xfrm>
          </p:grpSpPr>
          <p:sp>
            <p:nvSpPr>
              <p:cNvPr id="1792032" name="AutoShape 32"/>
              <p:cNvSpPr>
                <a:spLocks noChangeArrowheads="1"/>
              </p:cNvSpPr>
              <p:nvPr/>
            </p:nvSpPr>
            <p:spPr bwMode="auto">
              <a:xfrm>
                <a:off x="1344" y="3120"/>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33" name="Text Box 33"/>
              <p:cNvSpPr txBox="1">
                <a:spLocks noChangeArrowheads="1"/>
              </p:cNvSpPr>
              <p:nvPr/>
            </p:nvSpPr>
            <p:spPr bwMode="auto">
              <a:xfrm>
                <a:off x="1375" y="3158"/>
                <a:ext cx="414" cy="154"/>
              </a:xfrm>
              <a:prstGeom prst="rect">
                <a:avLst/>
              </a:prstGeom>
              <a:noFill/>
              <a:ln w="12700" algn="ctr">
                <a:noFill/>
                <a:miter lim="800000"/>
                <a:headEnd/>
                <a:tailEnd/>
              </a:ln>
              <a:effectLst/>
            </p:spPr>
            <p:txBody>
              <a:bodyPr wrap="none" lIns="92075" tIns="0" rIns="92075" bIns="0">
                <a:spAutoFit/>
              </a:bodyPr>
              <a:lstStyle/>
              <a:p>
                <a:r>
                  <a:rPr lang="en-US" sz="1600"/>
                  <a:t>Pack</a:t>
                </a:r>
              </a:p>
            </p:txBody>
          </p:sp>
        </p:grpSp>
        <p:grpSp>
          <p:nvGrpSpPr>
            <p:cNvPr id="1792034" name="Group 34"/>
            <p:cNvGrpSpPr>
              <a:grpSpLocks/>
            </p:cNvGrpSpPr>
            <p:nvPr/>
          </p:nvGrpSpPr>
          <p:grpSpPr bwMode="auto">
            <a:xfrm>
              <a:off x="1104" y="2880"/>
              <a:ext cx="433" cy="192"/>
              <a:chOff x="1344" y="3552"/>
              <a:chExt cx="433" cy="192"/>
            </a:xfrm>
          </p:grpSpPr>
          <p:sp>
            <p:nvSpPr>
              <p:cNvPr id="1792035" name="AutoShape 35"/>
              <p:cNvSpPr>
                <a:spLocks noChangeArrowheads="1"/>
              </p:cNvSpPr>
              <p:nvPr/>
            </p:nvSpPr>
            <p:spPr bwMode="auto">
              <a:xfrm>
                <a:off x="1344" y="3552"/>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36" name="Text Box 36"/>
              <p:cNvSpPr txBox="1">
                <a:spLocks noChangeArrowheads="1"/>
              </p:cNvSpPr>
              <p:nvPr/>
            </p:nvSpPr>
            <p:spPr bwMode="auto">
              <a:xfrm>
                <a:off x="1384" y="3590"/>
                <a:ext cx="393" cy="154"/>
              </a:xfrm>
              <a:prstGeom prst="rect">
                <a:avLst/>
              </a:prstGeom>
              <a:noFill/>
              <a:ln w="12700" algn="ctr">
                <a:noFill/>
                <a:miter lim="800000"/>
                <a:headEnd/>
                <a:tailEnd/>
              </a:ln>
              <a:effectLst/>
            </p:spPr>
            <p:txBody>
              <a:bodyPr wrap="none" lIns="92075" tIns="0" rIns="92075" bIns="0">
                <a:spAutoFit/>
              </a:bodyPr>
              <a:lstStyle/>
              <a:p>
                <a:r>
                  <a:rPr lang="en-US" sz="1600"/>
                  <a:t>Ship</a:t>
                </a:r>
              </a:p>
            </p:txBody>
          </p:sp>
        </p:grpSp>
        <p:grpSp>
          <p:nvGrpSpPr>
            <p:cNvPr id="1792037" name="Group 37"/>
            <p:cNvGrpSpPr>
              <a:grpSpLocks/>
            </p:cNvGrpSpPr>
            <p:nvPr/>
          </p:nvGrpSpPr>
          <p:grpSpPr bwMode="auto">
            <a:xfrm>
              <a:off x="864" y="2496"/>
              <a:ext cx="240" cy="480"/>
              <a:chOff x="1008" y="2544"/>
              <a:chExt cx="384" cy="480"/>
            </a:xfrm>
          </p:grpSpPr>
          <p:sp>
            <p:nvSpPr>
              <p:cNvPr id="1792038" name="Line 38"/>
              <p:cNvSpPr>
                <a:spLocks noChangeShapeType="1"/>
              </p:cNvSpPr>
              <p:nvPr/>
            </p:nvSpPr>
            <p:spPr bwMode="auto">
              <a:xfrm>
                <a:off x="1200" y="254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39" name="Line 39"/>
              <p:cNvSpPr>
                <a:spLocks noChangeShapeType="1"/>
              </p:cNvSpPr>
              <p:nvPr/>
            </p:nvSpPr>
            <p:spPr bwMode="auto">
              <a:xfrm>
                <a:off x="1200" y="278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40" name="Line 40"/>
              <p:cNvSpPr>
                <a:spLocks noChangeShapeType="1"/>
              </p:cNvSpPr>
              <p:nvPr/>
            </p:nvSpPr>
            <p:spPr bwMode="auto">
              <a:xfrm>
                <a:off x="1200" y="302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41" name="Line 41"/>
              <p:cNvSpPr>
                <a:spLocks noChangeShapeType="1"/>
              </p:cNvSpPr>
              <p:nvPr/>
            </p:nvSpPr>
            <p:spPr bwMode="auto">
              <a:xfrm>
                <a:off x="1200" y="2544"/>
                <a:ext cx="0" cy="48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92042" name="Line 42"/>
              <p:cNvSpPr>
                <a:spLocks noChangeShapeType="1"/>
              </p:cNvSpPr>
              <p:nvPr/>
            </p:nvSpPr>
            <p:spPr bwMode="auto">
              <a:xfrm>
                <a:off x="1008" y="2832"/>
                <a:ext cx="192" cy="0"/>
              </a:xfrm>
              <a:prstGeom prst="line">
                <a:avLst/>
              </a:prstGeom>
              <a:noFill/>
              <a:ln w="12700">
                <a:solidFill>
                  <a:schemeClr val="tx1"/>
                </a:solidFill>
                <a:round/>
                <a:headEnd/>
                <a:tailEnd/>
              </a:ln>
              <a:effectLst/>
            </p:spPr>
            <p:txBody>
              <a:bodyPr lIns="92075" tIns="0" rIns="92075" bIns="0">
                <a:spAutoFit/>
              </a:bodyPr>
              <a:lstStyle/>
              <a:p>
                <a:endParaRPr lang="en-US"/>
              </a:p>
            </p:txBody>
          </p:sp>
        </p:grpSp>
      </p:grpSp>
      <p:grpSp>
        <p:nvGrpSpPr>
          <p:cNvPr id="1792043" name="Group 43"/>
          <p:cNvGrpSpPr>
            <a:grpSpLocks/>
          </p:cNvGrpSpPr>
          <p:nvPr/>
        </p:nvGrpSpPr>
        <p:grpSpPr bwMode="auto">
          <a:xfrm>
            <a:off x="1371600" y="5257800"/>
            <a:ext cx="1087438" cy="1066800"/>
            <a:chOff x="864" y="3312"/>
            <a:chExt cx="685" cy="672"/>
          </a:xfrm>
        </p:grpSpPr>
        <p:grpSp>
          <p:nvGrpSpPr>
            <p:cNvPr id="1792044" name="Group 44"/>
            <p:cNvGrpSpPr>
              <a:grpSpLocks/>
            </p:cNvGrpSpPr>
            <p:nvPr/>
          </p:nvGrpSpPr>
          <p:grpSpPr bwMode="auto">
            <a:xfrm>
              <a:off x="1104" y="3312"/>
              <a:ext cx="432" cy="192"/>
              <a:chOff x="1344" y="2736"/>
              <a:chExt cx="432" cy="192"/>
            </a:xfrm>
          </p:grpSpPr>
          <p:sp>
            <p:nvSpPr>
              <p:cNvPr id="1792045" name="AutoShape 45"/>
              <p:cNvSpPr>
                <a:spLocks noChangeArrowheads="1"/>
              </p:cNvSpPr>
              <p:nvPr/>
            </p:nvSpPr>
            <p:spPr bwMode="auto">
              <a:xfrm>
                <a:off x="1344" y="2736"/>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46" name="Text Box 46"/>
              <p:cNvSpPr txBox="1">
                <a:spLocks noChangeArrowheads="1"/>
              </p:cNvSpPr>
              <p:nvPr/>
            </p:nvSpPr>
            <p:spPr bwMode="auto">
              <a:xfrm>
                <a:off x="1392" y="2736"/>
                <a:ext cx="379" cy="154"/>
              </a:xfrm>
              <a:prstGeom prst="rect">
                <a:avLst/>
              </a:prstGeom>
              <a:noFill/>
              <a:ln w="12700" algn="ctr">
                <a:noFill/>
                <a:miter lim="800000"/>
                <a:headEnd/>
                <a:tailEnd/>
              </a:ln>
              <a:effectLst/>
            </p:spPr>
            <p:txBody>
              <a:bodyPr wrap="none" lIns="92075" tIns="0" rIns="92075" bIns="0">
                <a:spAutoFit/>
              </a:bodyPr>
              <a:lstStyle/>
              <a:p>
                <a:r>
                  <a:rPr lang="en-US" sz="1600"/>
                  <a:t>Pick</a:t>
                </a:r>
              </a:p>
            </p:txBody>
          </p:sp>
        </p:grpSp>
        <p:grpSp>
          <p:nvGrpSpPr>
            <p:cNvPr id="1792047" name="Group 47"/>
            <p:cNvGrpSpPr>
              <a:grpSpLocks/>
            </p:cNvGrpSpPr>
            <p:nvPr/>
          </p:nvGrpSpPr>
          <p:grpSpPr bwMode="auto">
            <a:xfrm>
              <a:off x="1104" y="3552"/>
              <a:ext cx="445" cy="192"/>
              <a:chOff x="1344" y="3120"/>
              <a:chExt cx="445" cy="192"/>
            </a:xfrm>
          </p:grpSpPr>
          <p:sp>
            <p:nvSpPr>
              <p:cNvPr id="1792048" name="AutoShape 48"/>
              <p:cNvSpPr>
                <a:spLocks noChangeArrowheads="1"/>
              </p:cNvSpPr>
              <p:nvPr/>
            </p:nvSpPr>
            <p:spPr bwMode="auto">
              <a:xfrm>
                <a:off x="1344" y="3120"/>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49" name="Text Box 49"/>
              <p:cNvSpPr txBox="1">
                <a:spLocks noChangeArrowheads="1"/>
              </p:cNvSpPr>
              <p:nvPr/>
            </p:nvSpPr>
            <p:spPr bwMode="auto">
              <a:xfrm>
                <a:off x="1375" y="3158"/>
                <a:ext cx="414" cy="154"/>
              </a:xfrm>
              <a:prstGeom prst="rect">
                <a:avLst/>
              </a:prstGeom>
              <a:noFill/>
              <a:ln w="12700" algn="ctr">
                <a:noFill/>
                <a:miter lim="800000"/>
                <a:headEnd/>
                <a:tailEnd/>
              </a:ln>
              <a:effectLst/>
            </p:spPr>
            <p:txBody>
              <a:bodyPr wrap="none" lIns="92075" tIns="0" rIns="92075" bIns="0">
                <a:spAutoFit/>
              </a:bodyPr>
              <a:lstStyle/>
              <a:p>
                <a:r>
                  <a:rPr lang="en-US" sz="1600"/>
                  <a:t>Pack</a:t>
                </a:r>
              </a:p>
            </p:txBody>
          </p:sp>
        </p:grpSp>
        <p:grpSp>
          <p:nvGrpSpPr>
            <p:cNvPr id="1792050" name="Group 50"/>
            <p:cNvGrpSpPr>
              <a:grpSpLocks/>
            </p:cNvGrpSpPr>
            <p:nvPr/>
          </p:nvGrpSpPr>
          <p:grpSpPr bwMode="auto">
            <a:xfrm>
              <a:off x="1104" y="3792"/>
              <a:ext cx="433" cy="192"/>
              <a:chOff x="1344" y="3552"/>
              <a:chExt cx="433" cy="192"/>
            </a:xfrm>
          </p:grpSpPr>
          <p:sp>
            <p:nvSpPr>
              <p:cNvPr id="1792051" name="AutoShape 51"/>
              <p:cNvSpPr>
                <a:spLocks noChangeArrowheads="1"/>
              </p:cNvSpPr>
              <p:nvPr/>
            </p:nvSpPr>
            <p:spPr bwMode="auto">
              <a:xfrm>
                <a:off x="1344" y="3552"/>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52" name="Text Box 52"/>
              <p:cNvSpPr txBox="1">
                <a:spLocks noChangeArrowheads="1"/>
              </p:cNvSpPr>
              <p:nvPr/>
            </p:nvSpPr>
            <p:spPr bwMode="auto">
              <a:xfrm>
                <a:off x="1384" y="3590"/>
                <a:ext cx="393" cy="154"/>
              </a:xfrm>
              <a:prstGeom prst="rect">
                <a:avLst/>
              </a:prstGeom>
              <a:noFill/>
              <a:ln w="12700" algn="ctr">
                <a:noFill/>
                <a:miter lim="800000"/>
                <a:headEnd/>
                <a:tailEnd/>
              </a:ln>
              <a:effectLst/>
            </p:spPr>
            <p:txBody>
              <a:bodyPr wrap="none" lIns="92075" tIns="0" rIns="92075" bIns="0">
                <a:spAutoFit/>
              </a:bodyPr>
              <a:lstStyle/>
              <a:p>
                <a:r>
                  <a:rPr lang="en-US" sz="1600"/>
                  <a:t>Ship</a:t>
                </a:r>
              </a:p>
            </p:txBody>
          </p:sp>
        </p:grpSp>
        <p:grpSp>
          <p:nvGrpSpPr>
            <p:cNvPr id="1792053" name="Group 53"/>
            <p:cNvGrpSpPr>
              <a:grpSpLocks/>
            </p:cNvGrpSpPr>
            <p:nvPr/>
          </p:nvGrpSpPr>
          <p:grpSpPr bwMode="auto">
            <a:xfrm>
              <a:off x="864" y="3408"/>
              <a:ext cx="240" cy="480"/>
              <a:chOff x="1008" y="2544"/>
              <a:chExt cx="384" cy="480"/>
            </a:xfrm>
          </p:grpSpPr>
          <p:sp>
            <p:nvSpPr>
              <p:cNvPr id="1792054" name="Line 54"/>
              <p:cNvSpPr>
                <a:spLocks noChangeShapeType="1"/>
              </p:cNvSpPr>
              <p:nvPr/>
            </p:nvSpPr>
            <p:spPr bwMode="auto">
              <a:xfrm>
                <a:off x="1200" y="254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55" name="Line 55"/>
              <p:cNvSpPr>
                <a:spLocks noChangeShapeType="1"/>
              </p:cNvSpPr>
              <p:nvPr/>
            </p:nvSpPr>
            <p:spPr bwMode="auto">
              <a:xfrm>
                <a:off x="1200" y="278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56" name="Line 56"/>
              <p:cNvSpPr>
                <a:spLocks noChangeShapeType="1"/>
              </p:cNvSpPr>
              <p:nvPr/>
            </p:nvSpPr>
            <p:spPr bwMode="auto">
              <a:xfrm>
                <a:off x="1200" y="302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57" name="Line 57"/>
              <p:cNvSpPr>
                <a:spLocks noChangeShapeType="1"/>
              </p:cNvSpPr>
              <p:nvPr/>
            </p:nvSpPr>
            <p:spPr bwMode="auto">
              <a:xfrm>
                <a:off x="1200" y="2544"/>
                <a:ext cx="0" cy="48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92058" name="Line 58"/>
              <p:cNvSpPr>
                <a:spLocks noChangeShapeType="1"/>
              </p:cNvSpPr>
              <p:nvPr/>
            </p:nvSpPr>
            <p:spPr bwMode="auto">
              <a:xfrm>
                <a:off x="1008" y="2832"/>
                <a:ext cx="192" cy="0"/>
              </a:xfrm>
              <a:prstGeom prst="line">
                <a:avLst/>
              </a:prstGeom>
              <a:noFill/>
              <a:ln w="12700">
                <a:solidFill>
                  <a:schemeClr val="tx1"/>
                </a:solidFill>
                <a:round/>
                <a:headEnd/>
                <a:tailEnd/>
              </a:ln>
              <a:effectLst/>
            </p:spPr>
            <p:txBody>
              <a:bodyPr lIns="92075" tIns="0" rIns="92075" bIns="0">
                <a:spAutoFit/>
              </a:bodyPr>
              <a:lstStyle/>
              <a:p>
                <a:endParaRPr lang="en-US"/>
              </a:p>
            </p:txBody>
          </p:sp>
        </p:grpSp>
      </p:grpSp>
      <p:grpSp>
        <p:nvGrpSpPr>
          <p:cNvPr id="1792059" name="Group 59"/>
          <p:cNvGrpSpPr>
            <a:grpSpLocks/>
          </p:cNvGrpSpPr>
          <p:nvPr/>
        </p:nvGrpSpPr>
        <p:grpSpPr bwMode="auto">
          <a:xfrm>
            <a:off x="4102100" y="5181600"/>
            <a:ext cx="4356100" cy="1447800"/>
            <a:chOff x="2584" y="3264"/>
            <a:chExt cx="2744" cy="912"/>
          </a:xfrm>
        </p:grpSpPr>
        <p:grpSp>
          <p:nvGrpSpPr>
            <p:cNvPr id="1792060" name="Group 60"/>
            <p:cNvGrpSpPr>
              <a:grpSpLocks/>
            </p:cNvGrpSpPr>
            <p:nvPr/>
          </p:nvGrpSpPr>
          <p:grpSpPr bwMode="auto">
            <a:xfrm>
              <a:off x="3688" y="3360"/>
              <a:ext cx="432" cy="192"/>
              <a:chOff x="1344" y="2736"/>
              <a:chExt cx="432" cy="192"/>
            </a:xfrm>
          </p:grpSpPr>
          <p:sp>
            <p:nvSpPr>
              <p:cNvPr id="1792061" name="AutoShape 61"/>
              <p:cNvSpPr>
                <a:spLocks noChangeArrowheads="1"/>
              </p:cNvSpPr>
              <p:nvPr/>
            </p:nvSpPr>
            <p:spPr bwMode="auto">
              <a:xfrm>
                <a:off x="1344" y="2736"/>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62" name="Text Box 62"/>
              <p:cNvSpPr txBox="1">
                <a:spLocks noChangeArrowheads="1"/>
              </p:cNvSpPr>
              <p:nvPr/>
            </p:nvSpPr>
            <p:spPr bwMode="auto">
              <a:xfrm>
                <a:off x="1392" y="2736"/>
                <a:ext cx="379" cy="154"/>
              </a:xfrm>
              <a:prstGeom prst="rect">
                <a:avLst/>
              </a:prstGeom>
              <a:noFill/>
              <a:ln w="12700" algn="ctr">
                <a:noFill/>
                <a:miter lim="800000"/>
                <a:headEnd/>
                <a:tailEnd/>
              </a:ln>
              <a:effectLst/>
            </p:spPr>
            <p:txBody>
              <a:bodyPr wrap="none" lIns="92075" tIns="0" rIns="92075" bIns="0">
                <a:spAutoFit/>
              </a:bodyPr>
              <a:lstStyle/>
              <a:p>
                <a:r>
                  <a:rPr lang="en-US" sz="1600"/>
                  <a:t>Pick</a:t>
                </a:r>
              </a:p>
            </p:txBody>
          </p:sp>
        </p:grpSp>
        <p:grpSp>
          <p:nvGrpSpPr>
            <p:cNvPr id="1792063" name="Group 63"/>
            <p:cNvGrpSpPr>
              <a:grpSpLocks/>
            </p:cNvGrpSpPr>
            <p:nvPr/>
          </p:nvGrpSpPr>
          <p:grpSpPr bwMode="auto">
            <a:xfrm>
              <a:off x="3688" y="3600"/>
              <a:ext cx="445" cy="192"/>
              <a:chOff x="1344" y="3120"/>
              <a:chExt cx="445" cy="192"/>
            </a:xfrm>
          </p:grpSpPr>
          <p:sp>
            <p:nvSpPr>
              <p:cNvPr id="1792064" name="AutoShape 64"/>
              <p:cNvSpPr>
                <a:spLocks noChangeArrowheads="1"/>
              </p:cNvSpPr>
              <p:nvPr/>
            </p:nvSpPr>
            <p:spPr bwMode="auto">
              <a:xfrm>
                <a:off x="1344" y="3120"/>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65" name="Text Box 65"/>
              <p:cNvSpPr txBox="1">
                <a:spLocks noChangeArrowheads="1"/>
              </p:cNvSpPr>
              <p:nvPr/>
            </p:nvSpPr>
            <p:spPr bwMode="auto">
              <a:xfrm>
                <a:off x="1375" y="3158"/>
                <a:ext cx="414" cy="154"/>
              </a:xfrm>
              <a:prstGeom prst="rect">
                <a:avLst/>
              </a:prstGeom>
              <a:noFill/>
              <a:ln w="12700" algn="ctr">
                <a:noFill/>
                <a:miter lim="800000"/>
                <a:headEnd/>
                <a:tailEnd/>
              </a:ln>
              <a:effectLst/>
            </p:spPr>
            <p:txBody>
              <a:bodyPr wrap="none" lIns="92075" tIns="0" rIns="92075" bIns="0">
                <a:spAutoFit/>
              </a:bodyPr>
              <a:lstStyle/>
              <a:p>
                <a:r>
                  <a:rPr lang="en-US" sz="1600"/>
                  <a:t>Pack</a:t>
                </a:r>
              </a:p>
            </p:txBody>
          </p:sp>
        </p:grpSp>
        <p:grpSp>
          <p:nvGrpSpPr>
            <p:cNvPr id="1792066" name="Group 66"/>
            <p:cNvGrpSpPr>
              <a:grpSpLocks/>
            </p:cNvGrpSpPr>
            <p:nvPr/>
          </p:nvGrpSpPr>
          <p:grpSpPr bwMode="auto">
            <a:xfrm>
              <a:off x="3688" y="3840"/>
              <a:ext cx="433" cy="192"/>
              <a:chOff x="1344" y="3552"/>
              <a:chExt cx="433" cy="192"/>
            </a:xfrm>
          </p:grpSpPr>
          <p:sp>
            <p:nvSpPr>
              <p:cNvPr id="1792067" name="AutoShape 67"/>
              <p:cNvSpPr>
                <a:spLocks noChangeArrowheads="1"/>
              </p:cNvSpPr>
              <p:nvPr/>
            </p:nvSpPr>
            <p:spPr bwMode="auto">
              <a:xfrm>
                <a:off x="1344" y="3552"/>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68" name="Text Box 68"/>
              <p:cNvSpPr txBox="1">
                <a:spLocks noChangeArrowheads="1"/>
              </p:cNvSpPr>
              <p:nvPr/>
            </p:nvSpPr>
            <p:spPr bwMode="auto">
              <a:xfrm>
                <a:off x="1384" y="3590"/>
                <a:ext cx="393" cy="154"/>
              </a:xfrm>
              <a:prstGeom prst="rect">
                <a:avLst/>
              </a:prstGeom>
              <a:noFill/>
              <a:ln w="12700" algn="ctr">
                <a:noFill/>
                <a:miter lim="800000"/>
                <a:headEnd/>
                <a:tailEnd/>
              </a:ln>
              <a:effectLst/>
            </p:spPr>
            <p:txBody>
              <a:bodyPr wrap="none" lIns="92075" tIns="0" rIns="92075" bIns="0">
                <a:spAutoFit/>
              </a:bodyPr>
              <a:lstStyle/>
              <a:p>
                <a:r>
                  <a:rPr lang="en-US" sz="1600"/>
                  <a:t>Ship</a:t>
                </a:r>
              </a:p>
            </p:txBody>
          </p:sp>
        </p:grpSp>
        <p:grpSp>
          <p:nvGrpSpPr>
            <p:cNvPr id="1792069" name="Group 69"/>
            <p:cNvGrpSpPr>
              <a:grpSpLocks/>
            </p:cNvGrpSpPr>
            <p:nvPr/>
          </p:nvGrpSpPr>
          <p:grpSpPr bwMode="auto">
            <a:xfrm>
              <a:off x="3448" y="3408"/>
              <a:ext cx="240" cy="480"/>
              <a:chOff x="1008" y="2544"/>
              <a:chExt cx="384" cy="480"/>
            </a:xfrm>
          </p:grpSpPr>
          <p:sp>
            <p:nvSpPr>
              <p:cNvPr id="1792070" name="Line 70"/>
              <p:cNvSpPr>
                <a:spLocks noChangeShapeType="1"/>
              </p:cNvSpPr>
              <p:nvPr/>
            </p:nvSpPr>
            <p:spPr bwMode="auto">
              <a:xfrm>
                <a:off x="1200" y="254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71" name="Line 71"/>
              <p:cNvSpPr>
                <a:spLocks noChangeShapeType="1"/>
              </p:cNvSpPr>
              <p:nvPr/>
            </p:nvSpPr>
            <p:spPr bwMode="auto">
              <a:xfrm>
                <a:off x="1200" y="278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72" name="Line 72"/>
              <p:cNvSpPr>
                <a:spLocks noChangeShapeType="1"/>
              </p:cNvSpPr>
              <p:nvPr/>
            </p:nvSpPr>
            <p:spPr bwMode="auto">
              <a:xfrm>
                <a:off x="1200" y="302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73" name="Line 73"/>
              <p:cNvSpPr>
                <a:spLocks noChangeShapeType="1"/>
              </p:cNvSpPr>
              <p:nvPr/>
            </p:nvSpPr>
            <p:spPr bwMode="auto">
              <a:xfrm>
                <a:off x="1200" y="2544"/>
                <a:ext cx="0" cy="48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92074" name="Line 74"/>
              <p:cNvSpPr>
                <a:spLocks noChangeShapeType="1"/>
              </p:cNvSpPr>
              <p:nvPr/>
            </p:nvSpPr>
            <p:spPr bwMode="auto">
              <a:xfrm>
                <a:off x="1008" y="2832"/>
                <a:ext cx="192" cy="0"/>
              </a:xfrm>
              <a:prstGeom prst="line">
                <a:avLst/>
              </a:prstGeom>
              <a:noFill/>
              <a:ln w="12700">
                <a:solidFill>
                  <a:schemeClr val="tx1"/>
                </a:solidFill>
                <a:round/>
                <a:headEnd/>
                <a:tailEnd/>
              </a:ln>
              <a:effectLst/>
            </p:spPr>
            <p:txBody>
              <a:bodyPr lIns="92075" tIns="0" rIns="92075" bIns="0">
                <a:spAutoFit/>
              </a:bodyPr>
              <a:lstStyle/>
              <a:p>
                <a:endParaRPr lang="en-US"/>
              </a:p>
            </p:txBody>
          </p:sp>
        </p:grpSp>
        <p:grpSp>
          <p:nvGrpSpPr>
            <p:cNvPr id="1792075" name="Group 75"/>
            <p:cNvGrpSpPr>
              <a:grpSpLocks/>
            </p:cNvGrpSpPr>
            <p:nvPr/>
          </p:nvGrpSpPr>
          <p:grpSpPr bwMode="auto">
            <a:xfrm>
              <a:off x="3592" y="3456"/>
              <a:ext cx="432" cy="192"/>
              <a:chOff x="1344" y="2736"/>
              <a:chExt cx="432" cy="192"/>
            </a:xfrm>
          </p:grpSpPr>
          <p:sp>
            <p:nvSpPr>
              <p:cNvPr id="1792076" name="AutoShape 76"/>
              <p:cNvSpPr>
                <a:spLocks noChangeArrowheads="1"/>
              </p:cNvSpPr>
              <p:nvPr/>
            </p:nvSpPr>
            <p:spPr bwMode="auto">
              <a:xfrm>
                <a:off x="1344" y="2736"/>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77" name="Text Box 77"/>
              <p:cNvSpPr txBox="1">
                <a:spLocks noChangeArrowheads="1"/>
              </p:cNvSpPr>
              <p:nvPr/>
            </p:nvSpPr>
            <p:spPr bwMode="auto">
              <a:xfrm>
                <a:off x="1392" y="2736"/>
                <a:ext cx="379" cy="154"/>
              </a:xfrm>
              <a:prstGeom prst="rect">
                <a:avLst/>
              </a:prstGeom>
              <a:noFill/>
              <a:ln w="12700" algn="ctr">
                <a:noFill/>
                <a:miter lim="800000"/>
                <a:headEnd/>
                <a:tailEnd/>
              </a:ln>
              <a:effectLst/>
            </p:spPr>
            <p:txBody>
              <a:bodyPr wrap="none" lIns="92075" tIns="0" rIns="92075" bIns="0">
                <a:spAutoFit/>
              </a:bodyPr>
              <a:lstStyle/>
              <a:p>
                <a:r>
                  <a:rPr lang="en-US" sz="1600"/>
                  <a:t>Pick</a:t>
                </a:r>
              </a:p>
            </p:txBody>
          </p:sp>
        </p:grpSp>
        <p:grpSp>
          <p:nvGrpSpPr>
            <p:cNvPr id="1792078" name="Group 78"/>
            <p:cNvGrpSpPr>
              <a:grpSpLocks/>
            </p:cNvGrpSpPr>
            <p:nvPr/>
          </p:nvGrpSpPr>
          <p:grpSpPr bwMode="auto">
            <a:xfrm>
              <a:off x="3592" y="3696"/>
              <a:ext cx="445" cy="192"/>
              <a:chOff x="1344" y="3120"/>
              <a:chExt cx="445" cy="192"/>
            </a:xfrm>
          </p:grpSpPr>
          <p:sp>
            <p:nvSpPr>
              <p:cNvPr id="1792079" name="AutoShape 79"/>
              <p:cNvSpPr>
                <a:spLocks noChangeArrowheads="1"/>
              </p:cNvSpPr>
              <p:nvPr/>
            </p:nvSpPr>
            <p:spPr bwMode="auto">
              <a:xfrm>
                <a:off x="1344" y="3120"/>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80" name="Text Box 80"/>
              <p:cNvSpPr txBox="1">
                <a:spLocks noChangeArrowheads="1"/>
              </p:cNvSpPr>
              <p:nvPr/>
            </p:nvSpPr>
            <p:spPr bwMode="auto">
              <a:xfrm>
                <a:off x="1375" y="3158"/>
                <a:ext cx="414" cy="154"/>
              </a:xfrm>
              <a:prstGeom prst="rect">
                <a:avLst/>
              </a:prstGeom>
              <a:noFill/>
              <a:ln w="12700" algn="ctr">
                <a:noFill/>
                <a:miter lim="800000"/>
                <a:headEnd/>
                <a:tailEnd/>
              </a:ln>
              <a:effectLst/>
            </p:spPr>
            <p:txBody>
              <a:bodyPr wrap="none" lIns="92075" tIns="0" rIns="92075" bIns="0">
                <a:spAutoFit/>
              </a:bodyPr>
              <a:lstStyle/>
              <a:p>
                <a:r>
                  <a:rPr lang="en-US" sz="1600"/>
                  <a:t>Pack</a:t>
                </a:r>
              </a:p>
            </p:txBody>
          </p:sp>
        </p:grpSp>
        <p:grpSp>
          <p:nvGrpSpPr>
            <p:cNvPr id="1792081" name="Group 81"/>
            <p:cNvGrpSpPr>
              <a:grpSpLocks/>
            </p:cNvGrpSpPr>
            <p:nvPr/>
          </p:nvGrpSpPr>
          <p:grpSpPr bwMode="auto">
            <a:xfrm>
              <a:off x="3592" y="3936"/>
              <a:ext cx="433" cy="192"/>
              <a:chOff x="1344" y="3552"/>
              <a:chExt cx="433" cy="192"/>
            </a:xfrm>
          </p:grpSpPr>
          <p:sp>
            <p:nvSpPr>
              <p:cNvPr id="1792082" name="AutoShape 82"/>
              <p:cNvSpPr>
                <a:spLocks noChangeArrowheads="1"/>
              </p:cNvSpPr>
              <p:nvPr/>
            </p:nvSpPr>
            <p:spPr bwMode="auto">
              <a:xfrm>
                <a:off x="1344" y="3552"/>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083" name="Text Box 83"/>
              <p:cNvSpPr txBox="1">
                <a:spLocks noChangeArrowheads="1"/>
              </p:cNvSpPr>
              <p:nvPr/>
            </p:nvSpPr>
            <p:spPr bwMode="auto">
              <a:xfrm>
                <a:off x="1384" y="3590"/>
                <a:ext cx="393" cy="154"/>
              </a:xfrm>
              <a:prstGeom prst="rect">
                <a:avLst/>
              </a:prstGeom>
              <a:noFill/>
              <a:ln w="12700" algn="ctr">
                <a:noFill/>
                <a:miter lim="800000"/>
                <a:headEnd/>
                <a:tailEnd/>
              </a:ln>
              <a:effectLst/>
            </p:spPr>
            <p:txBody>
              <a:bodyPr wrap="none" lIns="92075" tIns="0" rIns="92075" bIns="0">
                <a:spAutoFit/>
              </a:bodyPr>
              <a:lstStyle/>
              <a:p>
                <a:r>
                  <a:rPr lang="en-US" sz="1600"/>
                  <a:t>Ship</a:t>
                </a:r>
              </a:p>
            </p:txBody>
          </p:sp>
        </p:grpSp>
        <p:grpSp>
          <p:nvGrpSpPr>
            <p:cNvPr id="1792084" name="Group 84"/>
            <p:cNvGrpSpPr>
              <a:grpSpLocks/>
            </p:cNvGrpSpPr>
            <p:nvPr/>
          </p:nvGrpSpPr>
          <p:grpSpPr bwMode="auto">
            <a:xfrm>
              <a:off x="3352" y="3552"/>
              <a:ext cx="240" cy="480"/>
              <a:chOff x="1008" y="2544"/>
              <a:chExt cx="384" cy="480"/>
            </a:xfrm>
          </p:grpSpPr>
          <p:sp>
            <p:nvSpPr>
              <p:cNvPr id="1792085" name="Line 85"/>
              <p:cNvSpPr>
                <a:spLocks noChangeShapeType="1"/>
              </p:cNvSpPr>
              <p:nvPr/>
            </p:nvSpPr>
            <p:spPr bwMode="auto">
              <a:xfrm>
                <a:off x="1200" y="254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86" name="Line 86"/>
              <p:cNvSpPr>
                <a:spLocks noChangeShapeType="1"/>
              </p:cNvSpPr>
              <p:nvPr/>
            </p:nvSpPr>
            <p:spPr bwMode="auto">
              <a:xfrm>
                <a:off x="1200" y="278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87" name="Line 87"/>
              <p:cNvSpPr>
                <a:spLocks noChangeShapeType="1"/>
              </p:cNvSpPr>
              <p:nvPr/>
            </p:nvSpPr>
            <p:spPr bwMode="auto">
              <a:xfrm>
                <a:off x="1200" y="3024"/>
                <a:ext cx="192"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88" name="Line 88"/>
              <p:cNvSpPr>
                <a:spLocks noChangeShapeType="1"/>
              </p:cNvSpPr>
              <p:nvPr/>
            </p:nvSpPr>
            <p:spPr bwMode="auto">
              <a:xfrm>
                <a:off x="1200" y="2544"/>
                <a:ext cx="0" cy="48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92089" name="Line 89"/>
              <p:cNvSpPr>
                <a:spLocks noChangeShapeType="1"/>
              </p:cNvSpPr>
              <p:nvPr/>
            </p:nvSpPr>
            <p:spPr bwMode="auto">
              <a:xfrm>
                <a:off x="1008" y="2832"/>
                <a:ext cx="192" cy="0"/>
              </a:xfrm>
              <a:prstGeom prst="line">
                <a:avLst/>
              </a:prstGeom>
              <a:noFill/>
              <a:ln w="12700">
                <a:solidFill>
                  <a:schemeClr val="tx1"/>
                </a:solidFill>
                <a:round/>
                <a:headEnd/>
                <a:tailEnd/>
              </a:ln>
              <a:effectLst/>
            </p:spPr>
            <p:txBody>
              <a:bodyPr lIns="92075" tIns="0" rIns="92075" bIns="0">
                <a:spAutoFit/>
              </a:bodyPr>
              <a:lstStyle/>
              <a:p>
                <a:endParaRPr lang="en-US"/>
              </a:p>
            </p:txBody>
          </p:sp>
        </p:grpSp>
        <p:sp>
          <p:nvSpPr>
            <p:cNvPr id="1792090" name="AutoShape 90"/>
            <p:cNvSpPr>
              <a:spLocks noChangeArrowheads="1"/>
            </p:cNvSpPr>
            <p:nvPr/>
          </p:nvSpPr>
          <p:spPr bwMode="auto">
            <a:xfrm>
              <a:off x="4892" y="3408"/>
              <a:ext cx="384" cy="336"/>
            </a:xfrm>
            <a:prstGeom prst="flowChartDocument">
              <a:avLst/>
            </a:pr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792091" name="AutoShape 91"/>
            <p:cNvSpPr>
              <a:spLocks noChangeArrowheads="1"/>
            </p:cNvSpPr>
            <p:nvPr/>
          </p:nvSpPr>
          <p:spPr bwMode="auto">
            <a:xfrm>
              <a:off x="4892" y="3840"/>
              <a:ext cx="384" cy="336"/>
            </a:xfrm>
            <a:prstGeom prst="flowChartDocument">
              <a:avLst/>
            </a:pr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792092" name="Rectangle 92"/>
            <p:cNvSpPr>
              <a:spLocks noChangeArrowheads="1"/>
            </p:cNvSpPr>
            <p:nvPr/>
          </p:nvSpPr>
          <p:spPr bwMode="auto">
            <a:xfrm>
              <a:off x="4888" y="3408"/>
              <a:ext cx="436" cy="308"/>
            </a:xfrm>
            <a:prstGeom prst="rect">
              <a:avLst/>
            </a:prstGeom>
            <a:noFill/>
            <a:ln w="12700" algn="ctr">
              <a:noFill/>
              <a:miter lim="800000"/>
              <a:headEnd/>
              <a:tailEnd/>
            </a:ln>
            <a:effectLst/>
          </p:spPr>
          <p:txBody>
            <a:bodyPr wrap="none" lIns="92075" tIns="0" rIns="92075" bIns="0">
              <a:spAutoFit/>
            </a:bodyPr>
            <a:lstStyle/>
            <a:p>
              <a:r>
                <a:rPr lang="en-US" sz="1600"/>
                <a:t>Cust </a:t>
              </a:r>
            </a:p>
            <a:p>
              <a:r>
                <a:rPr lang="en-US" sz="1600"/>
                <a:t>1</a:t>
              </a:r>
            </a:p>
          </p:txBody>
        </p:sp>
        <p:sp>
          <p:nvSpPr>
            <p:cNvPr id="1792093" name="Rectangle 93"/>
            <p:cNvSpPr>
              <a:spLocks noChangeArrowheads="1"/>
            </p:cNvSpPr>
            <p:nvPr/>
          </p:nvSpPr>
          <p:spPr bwMode="auto">
            <a:xfrm>
              <a:off x="4892" y="3820"/>
              <a:ext cx="436" cy="308"/>
            </a:xfrm>
            <a:prstGeom prst="rect">
              <a:avLst/>
            </a:prstGeom>
            <a:noFill/>
            <a:ln w="12700" algn="ctr">
              <a:noFill/>
              <a:miter lim="800000"/>
              <a:headEnd/>
              <a:tailEnd/>
            </a:ln>
            <a:effectLst/>
          </p:spPr>
          <p:txBody>
            <a:bodyPr wrap="none" lIns="92075" tIns="0" rIns="92075" bIns="0">
              <a:spAutoFit/>
            </a:bodyPr>
            <a:lstStyle/>
            <a:p>
              <a:r>
                <a:rPr lang="en-US" sz="1600"/>
                <a:t>Cust </a:t>
              </a:r>
            </a:p>
            <a:p>
              <a:r>
                <a:rPr lang="en-US" sz="1600"/>
                <a:t>2</a:t>
              </a:r>
            </a:p>
          </p:txBody>
        </p:sp>
        <p:grpSp>
          <p:nvGrpSpPr>
            <p:cNvPr id="1792094" name="Group 94"/>
            <p:cNvGrpSpPr>
              <a:grpSpLocks/>
            </p:cNvGrpSpPr>
            <p:nvPr/>
          </p:nvGrpSpPr>
          <p:grpSpPr bwMode="auto">
            <a:xfrm>
              <a:off x="4692" y="3552"/>
              <a:ext cx="196" cy="480"/>
              <a:chOff x="5036" y="3600"/>
              <a:chExt cx="336" cy="480"/>
            </a:xfrm>
          </p:grpSpPr>
          <p:sp>
            <p:nvSpPr>
              <p:cNvPr id="1792095" name="Line 95"/>
              <p:cNvSpPr>
                <a:spLocks noChangeShapeType="1"/>
              </p:cNvSpPr>
              <p:nvPr/>
            </p:nvSpPr>
            <p:spPr bwMode="auto">
              <a:xfrm>
                <a:off x="5036" y="3600"/>
                <a:ext cx="288"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96" name="Line 96"/>
              <p:cNvSpPr>
                <a:spLocks noChangeShapeType="1"/>
              </p:cNvSpPr>
              <p:nvPr/>
            </p:nvSpPr>
            <p:spPr bwMode="auto">
              <a:xfrm>
                <a:off x="5036" y="3600"/>
                <a:ext cx="336" cy="432"/>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97" name="Line 97"/>
              <p:cNvSpPr>
                <a:spLocks noChangeShapeType="1"/>
              </p:cNvSpPr>
              <p:nvPr/>
            </p:nvSpPr>
            <p:spPr bwMode="auto">
              <a:xfrm flipV="1">
                <a:off x="5036" y="3600"/>
                <a:ext cx="240" cy="24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98" name="Line 98"/>
              <p:cNvSpPr>
                <a:spLocks noChangeShapeType="1"/>
              </p:cNvSpPr>
              <p:nvPr/>
            </p:nvSpPr>
            <p:spPr bwMode="auto">
              <a:xfrm>
                <a:off x="5036" y="3840"/>
                <a:ext cx="288" cy="144"/>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099" name="Line 99"/>
              <p:cNvSpPr>
                <a:spLocks noChangeShapeType="1"/>
              </p:cNvSpPr>
              <p:nvPr/>
            </p:nvSpPr>
            <p:spPr bwMode="auto">
              <a:xfrm flipV="1">
                <a:off x="5036" y="3600"/>
                <a:ext cx="288" cy="48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00" name="Line 100"/>
              <p:cNvSpPr>
                <a:spLocks noChangeShapeType="1"/>
              </p:cNvSpPr>
              <p:nvPr/>
            </p:nvSpPr>
            <p:spPr bwMode="auto">
              <a:xfrm>
                <a:off x="5036" y="4080"/>
                <a:ext cx="336"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grpSp>
        <p:grpSp>
          <p:nvGrpSpPr>
            <p:cNvPr id="1792101" name="Group 101"/>
            <p:cNvGrpSpPr>
              <a:grpSpLocks/>
            </p:cNvGrpSpPr>
            <p:nvPr/>
          </p:nvGrpSpPr>
          <p:grpSpPr bwMode="auto">
            <a:xfrm>
              <a:off x="4251" y="3456"/>
              <a:ext cx="432" cy="192"/>
              <a:chOff x="1344" y="2736"/>
              <a:chExt cx="432" cy="192"/>
            </a:xfrm>
          </p:grpSpPr>
          <p:sp>
            <p:nvSpPr>
              <p:cNvPr id="1792102" name="AutoShape 102"/>
              <p:cNvSpPr>
                <a:spLocks noChangeArrowheads="1"/>
              </p:cNvSpPr>
              <p:nvPr/>
            </p:nvSpPr>
            <p:spPr bwMode="auto">
              <a:xfrm>
                <a:off x="1344" y="2736"/>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103" name="Text Box 103"/>
              <p:cNvSpPr txBox="1">
                <a:spLocks noChangeArrowheads="1"/>
              </p:cNvSpPr>
              <p:nvPr/>
            </p:nvSpPr>
            <p:spPr bwMode="auto">
              <a:xfrm>
                <a:off x="1392" y="2736"/>
                <a:ext cx="379" cy="154"/>
              </a:xfrm>
              <a:prstGeom prst="rect">
                <a:avLst/>
              </a:prstGeom>
              <a:noFill/>
              <a:ln w="12700" algn="ctr">
                <a:noFill/>
                <a:miter lim="800000"/>
                <a:headEnd/>
                <a:tailEnd/>
              </a:ln>
              <a:effectLst/>
            </p:spPr>
            <p:txBody>
              <a:bodyPr wrap="none" lIns="92075" tIns="0" rIns="92075" bIns="0">
                <a:spAutoFit/>
              </a:bodyPr>
              <a:lstStyle/>
              <a:p>
                <a:r>
                  <a:rPr lang="en-US" sz="1600"/>
                  <a:t>Pick</a:t>
                </a:r>
              </a:p>
            </p:txBody>
          </p:sp>
        </p:grpSp>
        <p:grpSp>
          <p:nvGrpSpPr>
            <p:cNvPr id="1792104" name="Group 104"/>
            <p:cNvGrpSpPr>
              <a:grpSpLocks/>
            </p:cNvGrpSpPr>
            <p:nvPr/>
          </p:nvGrpSpPr>
          <p:grpSpPr bwMode="auto">
            <a:xfrm>
              <a:off x="4251" y="3696"/>
              <a:ext cx="445" cy="192"/>
              <a:chOff x="1344" y="3120"/>
              <a:chExt cx="445" cy="192"/>
            </a:xfrm>
          </p:grpSpPr>
          <p:sp>
            <p:nvSpPr>
              <p:cNvPr id="1792105" name="AutoShape 105"/>
              <p:cNvSpPr>
                <a:spLocks noChangeArrowheads="1"/>
              </p:cNvSpPr>
              <p:nvPr/>
            </p:nvSpPr>
            <p:spPr bwMode="auto">
              <a:xfrm>
                <a:off x="1344" y="3120"/>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106" name="Text Box 106"/>
              <p:cNvSpPr txBox="1">
                <a:spLocks noChangeArrowheads="1"/>
              </p:cNvSpPr>
              <p:nvPr/>
            </p:nvSpPr>
            <p:spPr bwMode="auto">
              <a:xfrm>
                <a:off x="1375" y="3158"/>
                <a:ext cx="414" cy="154"/>
              </a:xfrm>
              <a:prstGeom prst="rect">
                <a:avLst/>
              </a:prstGeom>
              <a:noFill/>
              <a:ln w="12700" algn="ctr">
                <a:noFill/>
                <a:miter lim="800000"/>
                <a:headEnd/>
                <a:tailEnd/>
              </a:ln>
              <a:effectLst/>
            </p:spPr>
            <p:txBody>
              <a:bodyPr wrap="none" lIns="92075" tIns="0" rIns="92075" bIns="0">
                <a:spAutoFit/>
              </a:bodyPr>
              <a:lstStyle/>
              <a:p>
                <a:r>
                  <a:rPr lang="en-US" sz="1600"/>
                  <a:t>Pack</a:t>
                </a:r>
              </a:p>
            </p:txBody>
          </p:sp>
        </p:grpSp>
        <p:grpSp>
          <p:nvGrpSpPr>
            <p:cNvPr id="1792107" name="Group 107"/>
            <p:cNvGrpSpPr>
              <a:grpSpLocks/>
            </p:cNvGrpSpPr>
            <p:nvPr/>
          </p:nvGrpSpPr>
          <p:grpSpPr bwMode="auto">
            <a:xfrm>
              <a:off x="4251" y="3936"/>
              <a:ext cx="433" cy="192"/>
              <a:chOff x="1344" y="3552"/>
              <a:chExt cx="433" cy="192"/>
            </a:xfrm>
          </p:grpSpPr>
          <p:sp>
            <p:nvSpPr>
              <p:cNvPr id="1792108" name="AutoShape 108"/>
              <p:cNvSpPr>
                <a:spLocks noChangeArrowheads="1"/>
              </p:cNvSpPr>
              <p:nvPr/>
            </p:nvSpPr>
            <p:spPr bwMode="auto">
              <a:xfrm>
                <a:off x="1344" y="3552"/>
                <a:ext cx="432" cy="192"/>
              </a:xfrm>
              <a:prstGeom prst="chevron">
                <a:avLst>
                  <a:gd name="adj" fmla="val 56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109" name="Text Box 109"/>
              <p:cNvSpPr txBox="1">
                <a:spLocks noChangeArrowheads="1"/>
              </p:cNvSpPr>
              <p:nvPr/>
            </p:nvSpPr>
            <p:spPr bwMode="auto">
              <a:xfrm>
                <a:off x="1384" y="3590"/>
                <a:ext cx="393" cy="154"/>
              </a:xfrm>
              <a:prstGeom prst="rect">
                <a:avLst/>
              </a:prstGeom>
              <a:noFill/>
              <a:ln w="12700" algn="ctr">
                <a:noFill/>
                <a:miter lim="800000"/>
                <a:headEnd/>
                <a:tailEnd/>
              </a:ln>
              <a:effectLst/>
            </p:spPr>
            <p:txBody>
              <a:bodyPr wrap="none" lIns="92075" tIns="0" rIns="92075" bIns="0">
                <a:spAutoFit/>
              </a:bodyPr>
              <a:lstStyle/>
              <a:p>
                <a:r>
                  <a:rPr lang="en-US" sz="1600"/>
                  <a:t>Ship</a:t>
                </a:r>
              </a:p>
            </p:txBody>
          </p:sp>
        </p:grpSp>
        <p:grpSp>
          <p:nvGrpSpPr>
            <p:cNvPr id="1792110" name="Group 110"/>
            <p:cNvGrpSpPr>
              <a:grpSpLocks/>
            </p:cNvGrpSpPr>
            <p:nvPr/>
          </p:nvGrpSpPr>
          <p:grpSpPr bwMode="auto">
            <a:xfrm>
              <a:off x="4024" y="3456"/>
              <a:ext cx="288" cy="576"/>
              <a:chOff x="4464" y="3504"/>
              <a:chExt cx="576" cy="576"/>
            </a:xfrm>
          </p:grpSpPr>
          <p:sp>
            <p:nvSpPr>
              <p:cNvPr id="1792111" name="Line 111"/>
              <p:cNvSpPr>
                <a:spLocks noChangeShapeType="1"/>
              </p:cNvSpPr>
              <p:nvPr/>
            </p:nvSpPr>
            <p:spPr bwMode="auto">
              <a:xfrm>
                <a:off x="4560" y="3504"/>
                <a:ext cx="480" cy="96"/>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12" name="Line 112"/>
              <p:cNvSpPr>
                <a:spLocks noChangeShapeType="1"/>
              </p:cNvSpPr>
              <p:nvPr/>
            </p:nvSpPr>
            <p:spPr bwMode="auto">
              <a:xfrm>
                <a:off x="4464" y="3600"/>
                <a:ext cx="528"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13" name="Line 113"/>
              <p:cNvSpPr>
                <a:spLocks noChangeShapeType="1"/>
              </p:cNvSpPr>
              <p:nvPr/>
            </p:nvSpPr>
            <p:spPr bwMode="auto">
              <a:xfrm>
                <a:off x="4560" y="3744"/>
                <a:ext cx="480" cy="96"/>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14" name="Line 114"/>
              <p:cNvSpPr>
                <a:spLocks noChangeShapeType="1"/>
              </p:cNvSpPr>
              <p:nvPr/>
            </p:nvSpPr>
            <p:spPr bwMode="auto">
              <a:xfrm>
                <a:off x="4464" y="3840"/>
                <a:ext cx="528"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15" name="Line 115"/>
              <p:cNvSpPr>
                <a:spLocks noChangeShapeType="1"/>
              </p:cNvSpPr>
              <p:nvPr/>
            </p:nvSpPr>
            <p:spPr bwMode="auto">
              <a:xfrm>
                <a:off x="4560" y="3984"/>
                <a:ext cx="480" cy="96"/>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16" name="Line 116"/>
              <p:cNvSpPr>
                <a:spLocks noChangeShapeType="1"/>
              </p:cNvSpPr>
              <p:nvPr/>
            </p:nvSpPr>
            <p:spPr bwMode="auto">
              <a:xfrm>
                <a:off x="4464" y="4080"/>
                <a:ext cx="528"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grpSp>
        <p:grpSp>
          <p:nvGrpSpPr>
            <p:cNvPr id="1792117" name="Group 117"/>
            <p:cNvGrpSpPr>
              <a:grpSpLocks/>
            </p:cNvGrpSpPr>
            <p:nvPr/>
          </p:nvGrpSpPr>
          <p:grpSpPr bwMode="auto">
            <a:xfrm>
              <a:off x="2584" y="3264"/>
              <a:ext cx="876" cy="669"/>
              <a:chOff x="2928" y="3312"/>
              <a:chExt cx="981" cy="669"/>
            </a:xfrm>
          </p:grpSpPr>
          <p:grpSp>
            <p:nvGrpSpPr>
              <p:cNvPr id="1792118" name="Group 118"/>
              <p:cNvGrpSpPr>
                <a:grpSpLocks/>
              </p:cNvGrpSpPr>
              <p:nvPr/>
            </p:nvGrpSpPr>
            <p:grpSpPr bwMode="auto">
              <a:xfrm>
                <a:off x="3072" y="3312"/>
                <a:ext cx="837" cy="525"/>
                <a:chOff x="3024" y="3072"/>
                <a:chExt cx="837" cy="525"/>
              </a:xfrm>
            </p:grpSpPr>
            <p:sp>
              <p:nvSpPr>
                <p:cNvPr id="1792119" name="Rectangle 119"/>
                <p:cNvSpPr>
                  <a:spLocks noChangeArrowheads="1"/>
                </p:cNvSpPr>
                <p:nvPr/>
              </p:nvSpPr>
              <p:spPr bwMode="auto">
                <a:xfrm>
                  <a:off x="3024" y="3072"/>
                  <a:ext cx="672" cy="432"/>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120" name="AutoShape 120"/>
                <p:cNvSpPr>
                  <a:spLocks noChangeArrowheads="1"/>
                </p:cNvSpPr>
                <p:nvPr/>
              </p:nvSpPr>
              <p:spPr bwMode="auto">
                <a:xfrm>
                  <a:off x="3484" y="3359"/>
                  <a:ext cx="377" cy="238"/>
                </a:xfrm>
                <a:prstGeom prst="diamond">
                  <a:avLst/>
                </a:prstGeom>
                <a:solidFill>
                  <a:srgbClr val="CCFFCC"/>
                </a:solidFill>
                <a:ln w="12700" algn="ctr">
                  <a:solidFill>
                    <a:schemeClr val="tx1"/>
                  </a:solidFill>
                  <a:miter lim="800000"/>
                  <a:headEnd/>
                  <a:tailEnd/>
                </a:ln>
                <a:effectLst/>
              </p:spPr>
              <p:txBody>
                <a:bodyPr wrap="none" lIns="92075" tIns="0" rIns="92075" bIns="0" anchor="ctr">
                  <a:spAutoFit/>
                </a:bodyPr>
                <a:lstStyle/>
                <a:p>
                  <a:r>
                    <a:rPr lang="en-US" sz="1200"/>
                    <a:t>Hr</a:t>
                  </a:r>
                </a:p>
              </p:txBody>
            </p:sp>
          </p:grpSp>
          <p:sp>
            <p:nvSpPr>
              <p:cNvPr id="1792121" name="Rectangle 121"/>
              <p:cNvSpPr>
                <a:spLocks noChangeArrowheads="1"/>
              </p:cNvSpPr>
              <p:nvPr/>
            </p:nvSpPr>
            <p:spPr bwMode="auto">
              <a:xfrm>
                <a:off x="2928" y="3456"/>
                <a:ext cx="672" cy="432"/>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122" name="AutoShape 122"/>
              <p:cNvSpPr>
                <a:spLocks noChangeArrowheads="1"/>
              </p:cNvSpPr>
              <p:nvPr/>
            </p:nvSpPr>
            <p:spPr bwMode="auto">
              <a:xfrm>
                <a:off x="3342" y="3743"/>
                <a:ext cx="377" cy="238"/>
              </a:xfrm>
              <a:prstGeom prst="diamond">
                <a:avLst/>
              </a:prstGeom>
              <a:solidFill>
                <a:srgbClr val="CCFFCC"/>
              </a:solidFill>
              <a:ln w="12700" algn="ctr">
                <a:solidFill>
                  <a:schemeClr val="tx1"/>
                </a:solidFill>
                <a:miter lim="800000"/>
                <a:headEnd/>
                <a:tailEnd/>
              </a:ln>
              <a:effectLst/>
            </p:spPr>
            <p:txBody>
              <a:bodyPr wrap="none" lIns="92075" tIns="0" rIns="92075" bIns="0" anchor="ctr">
                <a:spAutoFit/>
              </a:bodyPr>
              <a:lstStyle/>
              <a:p>
                <a:r>
                  <a:rPr lang="en-US" sz="1200"/>
                  <a:t>Hr</a:t>
                </a:r>
              </a:p>
            </p:txBody>
          </p:sp>
          <p:sp>
            <p:nvSpPr>
              <p:cNvPr id="1792123" name="Text Box 123"/>
              <p:cNvSpPr txBox="1">
                <a:spLocks noChangeArrowheads="1"/>
              </p:cNvSpPr>
              <p:nvPr/>
            </p:nvSpPr>
            <p:spPr bwMode="auto">
              <a:xfrm>
                <a:off x="2950" y="3552"/>
                <a:ext cx="497" cy="173"/>
              </a:xfrm>
              <a:prstGeom prst="rect">
                <a:avLst/>
              </a:prstGeom>
              <a:noFill/>
              <a:ln w="12700" algn="ctr">
                <a:noFill/>
                <a:miter lim="800000"/>
                <a:headEnd/>
                <a:tailEnd/>
              </a:ln>
              <a:effectLst/>
            </p:spPr>
            <p:txBody>
              <a:bodyPr wrap="none" lIns="92075" tIns="0" rIns="92075" bIns="0">
                <a:spAutoFit/>
              </a:bodyPr>
              <a:lstStyle/>
              <a:p>
                <a:r>
                  <a:rPr lang="en-US" sz="1800"/>
                  <a:t>DC 2</a:t>
                </a:r>
              </a:p>
            </p:txBody>
          </p:sp>
          <p:sp>
            <p:nvSpPr>
              <p:cNvPr id="1792124" name="Rectangle 124"/>
              <p:cNvSpPr>
                <a:spLocks noChangeArrowheads="1"/>
              </p:cNvSpPr>
              <p:nvPr/>
            </p:nvSpPr>
            <p:spPr bwMode="auto">
              <a:xfrm>
                <a:off x="3046" y="3312"/>
                <a:ext cx="497" cy="173"/>
              </a:xfrm>
              <a:prstGeom prst="rect">
                <a:avLst/>
              </a:prstGeom>
              <a:noFill/>
              <a:ln w="12700" algn="ctr">
                <a:noFill/>
                <a:miter lim="800000"/>
                <a:headEnd/>
                <a:tailEnd/>
              </a:ln>
              <a:effectLst/>
            </p:spPr>
            <p:txBody>
              <a:bodyPr wrap="none" lIns="92075" tIns="0" rIns="92075" bIns="0">
                <a:spAutoFit/>
              </a:bodyPr>
              <a:lstStyle/>
              <a:p>
                <a:r>
                  <a:rPr lang="en-US" sz="1800"/>
                  <a:t>DC 1</a:t>
                </a:r>
              </a:p>
            </p:txBody>
          </p:sp>
        </p:grpSp>
      </p:grpSp>
      <p:grpSp>
        <p:nvGrpSpPr>
          <p:cNvPr id="1792125" name="Group 125"/>
          <p:cNvGrpSpPr>
            <a:grpSpLocks/>
          </p:cNvGrpSpPr>
          <p:nvPr/>
        </p:nvGrpSpPr>
        <p:grpSpPr bwMode="auto">
          <a:xfrm>
            <a:off x="2432050" y="3733800"/>
            <a:ext cx="1009650" cy="1219200"/>
            <a:chOff x="1532" y="2352"/>
            <a:chExt cx="636" cy="768"/>
          </a:xfrm>
        </p:grpSpPr>
        <p:sp>
          <p:nvSpPr>
            <p:cNvPr id="1792126" name="AutoShape 126"/>
            <p:cNvSpPr>
              <a:spLocks noChangeArrowheads="1"/>
            </p:cNvSpPr>
            <p:nvPr/>
          </p:nvSpPr>
          <p:spPr bwMode="auto">
            <a:xfrm>
              <a:off x="1732" y="2352"/>
              <a:ext cx="384" cy="336"/>
            </a:xfrm>
            <a:prstGeom prst="flowChartDocument">
              <a:avLst/>
            </a:pr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792127" name="AutoShape 127"/>
            <p:cNvSpPr>
              <a:spLocks noChangeArrowheads="1"/>
            </p:cNvSpPr>
            <p:nvPr/>
          </p:nvSpPr>
          <p:spPr bwMode="auto">
            <a:xfrm>
              <a:off x="1732" y="2784"/>
              <a:ext cx="384" cy="336"/>
            </a:xfrm>
            <a:prstGeom prst="flowChartDocument">
              <a:avLst/>
            </a:pr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792128" name="Rectangle 128"/>
            <p:cNvSpPr>
              <a:spLocks noChangeArrowheads="1"/>
            </p:cNvSpPr>
            <p:nvPr/>
          </p:nvSpPr>
          <p:spPr bwMode="auto">
            <a:xfrm>
              <a:off x="1728" y="2352"/>
              <a:ext cx="436" cy="308"/>
            </a:xfrm>
            <a:prstGeom prst="rect">
              <a:avLst/>
            </a:prstGeom>
            <a:noFill/>
            <a:ln w="12700" algn="ctr">
              <a:noFill/>
              <a:miter lim="800000"/>
              <a:headEnd/>
              <a:tailEnd/>
            </a:ln>
            <a:effectLst/>
          </p:spPr>
          <p:txBody>
            <a:bodyPr wrap="none" lIns="92075" tIns="0" rIns="92075" bIns="0">
              <a:spAutoFit/>
            </a:bodyPr>
            <a:lstStyle/>
            <a:p>
              <a:r>
                <a:rPr lang="en-US" sz="1600"/>
                <a:t>Cust </a:t>
              </a:r>
            </a:p>
            <a:p>
              <a:r>
                <a:rPr lang="en-US" sz="1600"/>
                <a:t>1</a:t>
              </a:r>
            </a:p>
          </p:txBody>
        </p:sp>
        <p:sp>
          <p:nvSpPr>
            <p:cNvPr id="1792129" name="Rectangle 129"/>
            <p:cNvSpPr>
              <a:spLocks noChangeArrowheads="1"/>
            </p:cNvSpPr>
            <p:nvPr/>
          </p:nvSpPr>
          <p:spPr bwMode="auto">
            <a:xfrm>
              <a:off x="1732" y="2764"/>
              <a:ext cx="436" cy="308"/>
            </a:xfrm>
            <a:prstGeom prst="rect">
              <a:avLst/>
            </a:prstGeom>
            <a:noFill/>
            <a:ln w="12700" algn="ctr">
              <a:noFill/>
              <a:miter lim="800000"/>
              <a:headEnd/>
              <a:tailEnd/>
            </a:ln>
            <a:effectLst/>
          </p:spPr>
          <p:txBody>
            <a:bodyPr wrap="none" lIns="92075" tIns="0" rIns="92075" bIns="0">
              <a:spAutoFit/>
            </a:bodyPr>
            <a:lstStyle/>
            <a:p>
              <a:r>
                <a:rPr lang="en-US" sz="1600"/>
                <a:t>Cust </a:t>
              </a:r>
            </a:p>
            <a:p>
              <a:r>
                <a:rPr lang="en-US" sz="1600"/>
                <a:t>2</a:t>
              </a:r>
            </a:p>
          </p:txBody>
        </p:sp>
        <p:grpSp>
          <p:nvGrpSpPr>
            <p:cNvPr id="1792130" name="Group 130"/>
            <p:cNvGrpSpPr>
              <a:grpSpLocks/>
            </p:cNvGrpSpPr>
            <p:nvPr/>
          </p:nvGrpSpPr>
          <p:grpSpPr bwMode="auto">
            <a:xfrm>
              <a:off x="1532" y="2496"/>
              <a:ext cx="196" cy="480"/>
              <a:chOff x="5036" y="3600"/>
              <a:chExt cx="336" cy="480"/>
            </a:xfrm>
          </p:grpSpPr>
          <p:sp>
            <p:nvSpPr>
              <p:cNvPr id="1792131" name="Line 131"/>
              <p:cNvSpPr>
                <a:spLocks noChangeShapeType="1"/>
              </p:cNvSpPr>
              <p:nvPr/>
            </p:nvSpPr>
            <p:spPr bwMode="auto">
              <a:xfrm>
                <a:off x="5036" y="3600"/>
                <a:ext cx="288"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32" name="Line 132"/>
              <p:cNvSpPr>
                <a:spLocks noChangeShapeType="1"/>
              </p:cNvSpPr>
              <p:nvPr/>
            </p:nvSpPr>
            <p:spPr bwMode="auto">
              <a:xfrm>
                <a:off x="5036" y="3600"/>
                <a:ext cx="336" cy="432"/>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33" name="Line 133"/>
              <p:cNvSpPr>
                <a:spLocks noChangeShapeType="1"/>
              </p:cNvSpPr>
              <p:nvPr/>
            </p:nvSpPr>
            <p:spPr bwMode="auto">
              <a:xfrm flipV="1">
                <a:off x="5036" y="3600"/>
                <a:ext cx="240" cy="24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34" name="Line 134"/>
              <p:cNvSpPr>
                <a:spLocks noChangeShapeType="1"/>
              </p:cNvSpPr>
              <p:nvPr/>
            </p:nvSpPr>
            <p:spPr bwMode="auto">
              <a:xfrm>
                <a:off x="5036" y="3840"/>
                <a:ext cx="288" cy="144"/>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35" name="Line 135"/>
              <p:cNvSpPr>
                <a:spLocks noChangeShapeType="1"/>
              </p:cNvSpPr>
              <p:nvPr/>
            </p:nvSpPr>
            <p:spPr bwMode="auto">
              <a:xfrm flipV="1">
                <a:off x="5036" y="3600"/>
                <a:ext cx="288" cy="48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36" name="Line 136"/>
              <p:cNvSpPr>
                <a:spLocks noChangeShapeType="1"/>
              </p:cNvSpPr>
              <p:nvPr/>
            </p:nvSpPr>
            <p:spPr bwMode="auto">
              <a:xfrm>
                <a:off x="5036" y="4080"/>
                <a:ext cx="336"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grpSp>
      </p:grpSp>
      <p:grpSp>
        <p:nvGrpSpPr>
          <p:cNvPr id="1792137" name="Group 137"/>
          <p:cNvGrpSpPr>
            <a:grpSpLocks/>
          </p:cNvGrpSpPr>
          <p:nvPr/>
        </p:nvGrpSpPr>
        <p:grpSpPr bwMode="auto">
          <a:xfrm>
            <a:off x="2438400" y="5181600"/>
            <a:ext cx="1009650" cy="1219200"/>
            <a:chOff x="1532" y="2352"/>
            <a:chExt cx="636" cy="768"/>
          </a:xfrm>
        </p:grpSpPr>
        <p:sp>
          <p:nvSpPr>
            <p:cNvPr id="1792138" name="AutoShape 138"/>
            <p:cNvSpPr>
              <a:spLocks noChangeArrowheads="1"/>
            </p:cNvSpPr>
            <p:nvPr/>
          </p:nvSpPr>
          <p:spPr bwMode="auto">
            <a:xfrm>
              <a:off x="1732" y="2352"/>
              <a:ext cx="384" cy="336"/>
            </a:xfrm>
            <a:prstGeom prst="flowChartDocument">
              <a:avLst/>
            </a:pr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792139" name="AutoShape 139"/>
            <p:cNvSpPr>
              <a:spLocks noChangeArrowheads="1"/>
            </p:cNvSpPr>
            <p:nvPr/>
          </p:nvSpPr>
          <p:spPr bwMode="auto">
            <a:xfrm>
              <a:off x="1732" y="2784"/>
              <a:ext cx="384" cy="336"/>
            </a:xfrm>
            <a:prstGeom prst="flowChartDocument">
              <a:avLst/>
            </a:pr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792140" name="Rectangle 140"/>
            <p:cNvSpPr>
              <a:spLocks noChangeArrowheads="1"/>
            </p:cNvSpPr>
            <p:nvPr/>
          </p:nvSpPr>
          <p:spPr bwMode="auto">
            <a:xfrm>
              <a:off x="1728" y="2352"/>
              <a:ext cx="436" cy="308"/>
            </a:xfrm>
            <a:prstGeom prst="rect">
              <a:avLst/>
            </a:prstGeom>
            <a:noFill/>
            <a:ln w="12700" algn="ctr">
              <a:noFill/>
              <a:miter lim="800000"/>
              <a:headEnd/>
              <a:tailEnd/>
            </a:ln>
            <a:effectLst/>
          </p:spPr>
          <p:txBody>
            <a:bodyPr wrap="none" lIns="92075" tIns="0" rIns="92075" bIns="0">
              <a:spAutoFit/>
            </a:bodyPr>
            <a:lstStyle/>
            <a:p>
              <a:r>
                <a:rPr lang="en-US" sz="1600"/>
                <a:t>Cust </a:t>
              </a:r>
            </a:p>
            <a:p>
              <a:r>
                <a:rPr lang="en-US" sz="1600"/>
                <a:t>1</a:t>
              </a:r>
            </a:p>
          </p:txBody>
        </p:sp>
        <p:sp>
          <p:nvSpPr>
            <p:cNvPr id="1792141" name="Rectangle 141"/>
            <p:cNvSpPr>
              <a:spLocks noChangeArrowheads="1"/>
            </p:cNvSpPr>
            <p:nvPr/>
          </p:nvSpPr>
          <p:spPr bwMode="auto">
            <a:xfrm>
              <a:off x="1732" y="2764"/>
              <a:ext cx="436" cy="308"/>
            </a:xfrm>
            <a:prstGeom prst="rect">
              <a:avLst/>
            </a:prstGeom>
            <a:noFill/>
            <a:ln w="12700" algn="ctr">
              <a:noFill/>
              <a:miter lim="800000"/>
              <a:headEnd/>
              <a:tailEnd/>
            </a:ln>
            <a:effectLst/>
          </p:spPr>
          <p:txBody>
            <a:bodyPr wrap="none" lIns="92075" tIns="0" rIns="92075" bIns="0">
              <a:spAutoFit/>
            </a:bodyPr>
            <a:lstStyle/>
            <a:p>
              <a:r>
                <a:rPr lang="en-US" sz="1600"/>
                <a:t>Cust </a:t>
              </a:r>
            </a:p>
            <a:p>
              <a:r>
                <a:rPr lang="en-US" sz="1600"/>
                <a:t>2</a:t>
              </a:r>
            </a:p>
          </p:txBody>
        </p:sp>
        <p:grpSp>
          <p:nvGrpSpPr>
            <p:cNvPr id="1792142" name="Group 142"/>
            <p:cNvGrpSpPr>
              <a:grpSpLocks/>
            </p:cNvGrpSpPr>
            <p:nvPr/>
          </p:nvGrpSpPr>
          <p:grpSpPr bwMode="auto">
            <a:xfrm>
              <a:off x="1532" y="2496"/>
              <a:ext cx="196" cy="480"/>
              <a:chOff x="5036" y="3600"/>
              <a:chExt cx="336" cy="480"/>
            </a:xfrm>
          </p:grpSpPr>
          <p:sp>
            <p:nvSpPr>
              <p:cNvPr id="1792143" name="Line 143"/>
              <p:cNvSpPr>
                <a:spLocks noChangeShapeType="1"/>
              </p:cNvSpPr>
              <p:nvPr/>
            </p:nvSpPr>
            <p:spPr bwMode="auto">
              <a:xfrm>
                <a:off x="5036" y="3600"/>
                <a:ext cx="288"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44" name="Line 144"/>
              <p:cNvSpPr>
                <a:spLocks noChangeShapeType="1"/>
              </p:cNvSpPr>
              <p:nvPr/>
            </p:nvSpPr>
            <p:spPr bwMode="auto">
              <a:xfrm>
                <a:off x="5036" y="3600"/>
                <a:ext cx="336" cy="432"/>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45" name="Line 145"/>
              <p:cNvSpPr>
                <a:spLocks noChangeShapeType="1"/>
              </p:cNvSpPr>
              <p:nvPr/>
            </p:nvSpPr>
            <p:spPr bwMode="auto">
              <a:xfrm flipV="1">
                <a:off x="5036" y="3600"/>
                <a:ext cx="240" cy="24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46" name="Line 146"/>
              <p:cNvSpPr>
                <a:spLocks noChangeShapeType="1"/>
              </p:cNvSpPr>
              <p:nvPr/>
            </p:nvSpPr>
            <p:spPr bwMode="auto">
              <a:xfrm>
                <a:off x="5036" y="3840"/>
                <a:ext cx="288" cy="144"/>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47" name="Line 147"/>
              <p:cNvSpPr>
                <a:spLocks noChangeShapeType="1"/>
              </p:cNvSpPr>
              <p:nvPr/>
            </p:nvSpPr>
            <p:spPr bwMode="auto">
              <a:xfrm flipV="1">
                <a:off x="5036" y="3600"/>
                <a:ext cx="288" cy="48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48" name="Line 148"/>
              <p:cNvSpPr>
                <a:spLocks noChangeShapeType="1"/>
              </p:cNvSpPr>
              <p:nvPr/>
            </p:nvSpPr>
            <p:spPr bwMode="auto">
              <a:xfrm>
                <a:off x="5036" y="4080"/>
                <a:ext cx="336"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grpSp>
      </p:grpSp>
      <p:grpSp>
        <p:nvGrpSpPr>
          <p:cNvPr id="1792149" name="Group 149"/>
          <p:cNvGrpSpPr>
            <a:grpSpLocks/>
          </p:cNvGrpSpPr>
          <p:nvPr/>
        </p:nvGrpSpPr>
        <p:grpSpPr bwMode="auto">
          <a:xfrm>
            <a:off x="4114800" y="3733800"/>
            <a:ext cx="3365500" cy="1219200"/>
            <a:chOff x="2592" y="2352"/>
            <a:chExt cx="2120" cy="768"/>
          </a:xfrm>
        </p:grpSpPr>
        <p:grpSp>
          <p:nvGrpSpPr>
            <p:cNvPr id="1792150" name="Group 150"/>
            <p:cNvGrpSpPr>
              <a:grpSpLocks/>
            </p:cNvGrpSpPr>
            <p:nvPr/>
          </p:nvGrpSpPr>
          <p:grpSpPr bwMode="auto">
            <a:xfrm>
              <a:off x="2592" y="2352"/>
              <a:ext cx="2120" cy="768"/>
              <a:chOff x="2592" y="2352"/>
              <a:chExt cx="2120" cy="768"/>
            </a:xfrm>
          </p:grpSpPr>
          <p:grpSp>
            <p:nvGrpSpPr>
              <p:cNvPr id="1792151" name="Group 151"/>
              <p:cNvGrpSpPr>
                <a:grpSpLocks/>
              </p:cNvGrpSpPr>
              <p:nvPr/>
            </p:nvGrpSpPr>
            <p:grpSpPr bwMode="auto">
              <a:xfrm>
                <a:off x="3216" y="2352"/>
                <a:ext cx="1496" cy="768"/>
                <a:chOff x="1056" y="2256"/>
                <a:chExt cx="1496" cy="768"/>
              </a:xfrm>
            </p:grpSpPr>
            <p:sp>
              <p:nvSpPr>
                <p:cNvPr id="1792152" name="AutoShape 152"/>
                <p:cNvSpPr>
                  <a:spLocks noChangeArrowheads="1"/>
                </p:cNvSpPr>
                <p:nvPr/>
              </p:nvSpPr>
              <p:spPr bwMode="auto">
                <a:xfrm>
                  <a:off x="2116" y="2256"/>
                  <a:ext cx="384" cy="336"/>
                </a:xfrm>
                <a:prstGeom prst="flowChartDocument">
                  <a:avLst/>
                </a:pr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792153" name="AutoShape 153"/>
                <p:cNvSpPr>
                  <a:spLocks noChangeArrowheads="1"/>
                </p:cNvSpPr>
                <p:nvPr/>
              </p:nvSpPr>
              <p:spPr bwMode="auto">
                <a:xfrm>
                  <a:off x="2116" y="2688"/>
                  <a:ext cx="384" cy="336"/>
                </a:xfrm>
                <a:prstGeom prst="flowChartDocument">
                  <a:avLst/>
                </a:pr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792154" name="Rectangle 154"/>
                <p:cNvSpPr>
                  <a:spLocks noChangeArrowheads="1"/>
                </p:cNvSpPr>
                <p:nvPr/>
              </p:nvSpPr>
              <p:spPr bwMode="auto">
                <a:xfrm>
                  <a:off x="2112" y="2256"/>
                  <a:ext cx="436" cy="308"/>
                </a:xfrm>
                <a:prstGeom prst="rect">
                  <a:avLst/>
                </a:prstGeom>
                <a:noFill/>
                <a:ln w="12700" algn="ctr">
                  <a:noFill/>
                  <a:miter lim="800000"/>
                  <a:headEnd/>
                  <a:tailEnd/>
                </a:ln>
                <a:effectLst/>
              </p:spPr>
              <p:txBody>
                <a:bodyPr wrap="none" lIns="92075" tIns="0" rIns="92075" bIns="0">
                  <a:spAutoFit/>
                </a:bodyPr>
                <a:lstStyle/>
                <a:p>
                  <a:r>
                    <a:rPr lang="en-US" sz="1600"/>
                    <a:t>Cust </a:t>
                  </a:r>
                </a:p>
                <a:p>
                  <a:r>
                    <a:rPr lang="en-US" sz="1600"/>
                    <a:t>1</a:t>
                  </a:r>
                </a:p>
              </p:txBody>
            </p:sp>
            <p:sp>
              <p:nvSpPr>
                <p:cNvPr id="1792155" name="Rectangle 155"/>
                <p:cNvSpPr>
                  <a:spLocks noChangeArrowheads="1"/>
                </p:cNvSpPr>
                <p:nvPr/>
              </p:nvSpPr>
              <p:spPr bwMode="auto">
                <a:xfrm>
                  <a:off x="2116" y="2668"/>
                  <a:ext cx="436" cy="308"/>
                </a:xfrm>
                <a:prstGeom prst="rect">
                  <a:avLst/>
                </a:prstGeom>
                <a:noFill/>
                <a:ln w="12700" algn="ctr">
                  <a:noFill/>
                  <a:miter lim="800000"/>
                  <a:headEnd/>
                  <a:tailEnd/>
                </a:ln>
                <a:effectLst/>
              </p:spPr>
              <p:txBody>
                <a:bodyPr wrap="none" lIns="92075" tIns="0" rIns="92075" bIns="0">
                  <a:spAutoFit/>
                </a:bodyPr>
                <a:lstStyle/>
                <a:p>
                  <a:r>
                    <a:rPr lang="en-US" sz="1600"/>
                    <a:t>Cust </a:t>
                  </a:r>
                </a:p>
                <a:p>
                  <a:r>
                    <a:rPr lang="en-US" sz="1600"/>
                    <a:t>2</a:t>
                  </a:r>
                </a:p>
              </p:txBody>
            </p:sp>
            <p:grpSp>
              <p:nvGrpSpPr>
                <p:cNvPr id="1792156" name="Group 156"/>
                <p:cNvGrpSpPr>
                  <a:grpSpLocks/>
                </p:cNvGrpSpPr>
                <p:nvPr/>
              </p:nvGrpSpPr>
              <p:grpSpPr bwMode="auto">
                <a:xfrm>
                  <a:off x="1056" y="2400"/>
                  <a:ext cx="1056" cy="432"/>
                  <a:chOff x="1056" y="2400"/>
                  <a:chExt cx="1056" cy="432"/>
                </a:xfrm>
              </p:grpSpPr>
              <p:sp>
                <p:nvSpPr>
                  <p:cNvPr id="1792157" name="Line 157"/>
                  <p:cNvSpPr>
                    <a:spLocks noChangeShapeType="1"/>
                  </p:cNvSpPr>
                  <p:nvPr/>
                </p:nvSpPr>
                <p:spPr bwMode="auto">
                  <a:xfrm>
                    <a:off x="1056" y="2688"/>
                    <a:ext cx="912"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92158" name="Line 158"/>
                  <p:cNvSpPr>
                    <a:spLocks noChangeShapeType="1"/>
                  </p:cNvSpPr>
                  <p:nvPr/>
                </p:nvSpPr>
                <p:spPr bwMode="auto">
                  <a:xfrm>
                    <a:off x="1968" y="2400"/>
                    <a:ext cx="0" cy="432"/>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792159" name="Line 159"/>
                  <p:cNvSpPr>
                    <a:spLocks noChangeShapeType="1"/>
                  </p:cNvSpPr>
                  <p:nvPr/>
                </p:nvSpPr>
                <p:spPr bwMode="auto">
                  <a:xfrm>
                    <a:off x="1968" y="2400"/>
                    <a:ext cx="144"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792160" name="Line 160"/>
                  <p:cNvSpPr>
                    <a:spLocks noChangeShapeType="1"/>
                  </p:cNvSpPr>
                  <p:nvPr/>
                </p:nvSpPr>
                <p:spPr bwMode="auto">
                  <a:xfrm>
                    <a:off x="1968" y="2832"/>
                    <a:ext cx="144"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grpSp>
          </p:grpSp>
          <p:grpSp>
            <p:nvGrpSpPr>
              <p:cNvPr id="1792161" name="Group 161"/>
              <p:cNvGrpSpPr>
                <a:grpSpLocks/>
              </p:cNvGrpSpPr>
              <p:nvPr/>
            </p:nvGrpSpPr>
            <p:grpSpPr bwMode="auto">
              <a:xfrm>
                <a:off x="2592" y="2400"/>
                <a:ext cx="694" cy="525"/>
                <a:chOff x="2928" y="2400"/>
                <a:chExt cx="856" cy="525"/>
              </a:xfrm>
            </p:grpSpPr>
            <p:sp>
              <p:nvSpPr>
                <p:cNvPr id="1792162" name="Rectangle 162"/>
                <p:cNvSpPr>
                  <a:spLocks noChangeArrowheads="1"/>
                </p:cNvSpPr>
                <p:nvPr/>
              </p:nvSpPr>
              <p:spPr bwMode="auto">
                <a:xfrm>
                  <a:off x="2928" y="2400"/>
                  <a:ext cx="672" cy="432"/>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792163" name="AutoShape 163"/>
                <p:cNvSpPr>
                  <a:spLocks noChangeArrowheads="1"/>
                </p:cNvSpPr>
                <p:nvPr/>
              </p:nvSpPr>
              <p:spPr bwMode="auto">
                <a:xfrm>
                  <a:off x="3369" y="2687"/>
                  <a:ext cx="415" cy="238"/>
                </a:xfrm>
                <a:prstGeom prst="diamond">
                  <a:avLst/>
                </a:prstGeom>
                <a:solidFill>
                  <a:srgbClr val="CCFFCC"/>
                </a:solidFill>
                <a:ln w="12700" algn="ctr">
                  <a:solidFill>
                    <a:schemeClr val="tx1"/>
                  </a:solidFill>
                  <a:miter lim="800000"/>
                  <a:headEnd/>
                  <a:tailEnd/>
                </a:ln>
                <a:effectLst/>
              </p:spPr>
              <p:txBody>
                <a:bodyPr wrap="none" lIns="92075" tIns="0" rIns="92075" bIns="0" anchor="ctr">
                  <a:spAutoFit/>
                </a:bodyPr>
                <a:lstStyle/>
                <a:p>
                  <a:r>
                    <a:rPr lang="en-US" sz="1200"/>
                    <a:t>Hr</a:t>
                  </a:r>
                </a:p>
              </p:txBody>
            </p:sp>
          </p:grpSp>
        </p:grpSp>
        <p:sp>
          <p:nvSpPr>
            <p:cNvPr id="1792164" name="Text Box 164"/>
            <p:cNvSpPr txBox="1">
              <a:spLocks noChangeArrowheads="1"/>
            </p:cNvSpPr>
            <p:nvPr/>
          </p:nvSpPr>
          <p:spPr bwMode="auto">
            <a:xfrm>
              <a:off x="2640" y="2496"/>
              <a:ext cx="444" cy="173"/>
            </a:xfrm>
            <a:prstGeom prst="rect">
              <a:avLst/>
            </a:prstGeom>
            <a:noFill/>
            <a:ln w="12700" algn="ctr">
              <a:noFill/>
              <a:miter lim="800000"/>
              <a:headEnd/>
              <a:tailEnd/>
            </a:ln>
            <a:effectLst/>
          </p:spPr>
          <p:txBody>
            <a:bodyPr wrap="none" lIns="92075" tIns="0" rIns="92075" bIns="0">
              <a:spAutoFit/>
            </a:bodyPr>
            <a:lstStyle/>
            <a:p>
              <a:r>
                <a:rPr lang="en-US" sz="1800"/>
                <a:t>DC 3</a:t>
              </a:r>
            </a:p>
          </p:txBody>
        </p:sp>
      </p:grpSp>
      <p:sp>
        <p:nvSpPr>
          <p:cNvPr id="1792165" name="Text Box 165"/>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D2L8_p3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92027"/>
                                        </p:tgtEl>
                                        <p:attrNameLst>
                                          <p:attrName>style.visibility</p:attrName>
                                        </p:attrNameLst>
                                      </p:cBhvr>
                                      <p:to>
                                        <p:strVal val="visible"/>
                                      </p:to>
                                    </p:set>
                                    <p:anim calcmode="lin" valueType="num">
                                      <p:cBhvr additive="base">
                                        <p:cTn id="7" dur="1000" fill="hold"/>
                                        <p:tgtEl>
                                          <p:spTgt spid="1792027"/>
                                        </p:tgtEl>
                                        <p:attrNameLst>
                                          <p:attrName>ppt_x</p:attrName>
                                        </p:attrNameLst>
                                      </p:cBhvr>
                                      <p:tavLst>
                                        <p:tav tm="0">
                                          <p:val>
                                            <p:strVal val="0-#ppt_w/2"/>
                                          </p:val>
                                        </p:tav>
                                        <p:tav tm="100000">
                                          <p:val>
                                            <p:strVal val="#ppt_x"/>
                                          </p:val>
                                        </p:tav>
                                      </p:tavLst>
                                    </p:anim>
                                    <p:anim calcmode="lin" valueType="num">
                                      <p:cBhvr additive="base">
                                        <p:cTn id="8" dur="1000" fill="hold"/>
                                        <p:tgtEl>
                                          <p:spTgt spid="17920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92043"/>
                                        </p:tgtEl>
                                        <p:attrNameLst>
                                          <p:attrName>style.visibility</p:attrName>
                                        </p:attrNameLst>
                                      </p:cBhvr>
                                      <p:to>
                                        <p:strVal val="visible"/>
                                      </p:to>
                                    </p:set>
                                    <p:anim calcmode="lin" valueType="num">
                                      <p:cBhvr additive="base">
                                        <p:cTn id="11" dur="1000" fill="hold"/>
                                        <p:tgtEl>
                                          <p:spTgt spid="1792043"/>
                                        </p:tgtEl>
                                        <p:attrNameLst>
                                          <p:attrName>ppt_x</p:attrName>
                                        </p:attrNameLst>
                                      </p:cBhvr>
                                      <p:tavLst>
                                        <p:tav tm="0">
                                          <p:val>
                                            <p:strVal val="0-#ppt_w/2"/>
                                          </p:val>
                                        </p:tav>
                                        <p:tav tm="100000">
                                          <p:val>
                                            <p:strVal val="#ppt_x"/>
                                          </p:val>
                                        </p:tav>
                                      </p:tavLst>
                                    </p:anim>
                                    <p:anim calcmode="lin" valueType="num">
                                      <p:cBhvr additive="base">
                                        <p:cTn id="12" dur="1000" fill="hold"/>
                                        <p:tgtEl>
                                          <p:spTgt spid="179204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92149"/>
                                        </p:tgtEl>
                                        <p:attrNameLst>
                                          <p:attrName>style.visibility</p:attrName>
                                        </p:attrNameLst>
                                      </p:cBhvr>
                                      <p:to>
                                        <p:strVal val="visible"/>
                                      </p:to>
                                    </p:set>
                                    <p:anim calcmode="lin" valueType="num">
                                      <p:cBhvr additive="base">
                                        <p:cTn id="17" dur="1000" fill="hold"/>
                                        <p:tgtEl>
                                          <p:spTgt spid="1792149"/>
                                        </p:tgtEl>
                                        <p:attrNameLst>
                                          <p:attrName>ppt_x</p:attrName>
                                        </p:attrNameLst>
                                      </p:cBhvr>
                                      <p:tavLst>
                                        <p:tav tm="0">
                                          <p:val>
                                            <p:strVal val="1+#ppt_w/2"/>
                                          </p:val>
                                        </p:tav>
                                        <p:tav tm="100000">
                                          <p:val>
                                            <p:strVal val="#ppt_x"/>
                                          </p:val>
                                        </p:tav>
                                      </p:tavLst>
                                    </p:anim>
                                    <p:anim calcmode="lin" valueType="num">
                                      <p:cBhvr additive="base">
                                        <p:cTn id="18" dur="1000" fill="hold"/>
                                        <p:tgtEl>
                                          <p:spTgt spid="179214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92125"/>
                                        </p:tgtEl>
                                        <p:attrNameLst>
                                          <p:attrName>style.visibility</p:attrName>
                                        </p:attrNameLst>
                                      </p:cBhvr>
                                      <p:to>
                                        <p:strVal val="visible"/>
                                      </p:to>
                                    </p:set>
                                    <p:anim calcmode="lin" valueType="num">
                                      <p:cBhvr additive="base">
                                        <p:cTn id="23" dur="1000" fill="hold"/>
                                        <p:tgtEl>
                                          <p:spTgt spid="1792125"/>
                                        </p:tgtEl>
                                        <p:attrNameLst>
                                          <p:attrName>ppt_x</p:attrName>
                                        </p:attrNameLst>
                                      </p:cBhvr>
                                      <p:tavLst>
                                        <p:tav tm="0">
                                          <p:val>
                                            <p:strVal val="#ppt_x"/>
                                          </p:val>
                                        </p:tav>
                                        <p:tav tm="100000">
                                          <p:val>
                                            <p:strVal val="#ppt_x"/>
                                          </p:val>
                                        </p:tav>
                                      </p:tavLst>
                                    </p:anim>
                                    <p:anim calcmode="lin" valueType="num">
                                      <p:cBhvr additive="base">
                                        <p:cTn id="24" dur="1000" fill="hold"/>
                                        <p:tgtEl>
                                          <p:spTgt spid="17921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92137"/>
                                        </p:tgtEl>
                                        <p:attrNameLst>
                                          <p:attrName>style.visibility</p:attrName>
                                        </p:attrNameLst>
                                      </p:cBhvr>
                                      <p:to>
                                        <p:strVal val="visible"/>
                                      </p:to>
                                    </p:set>
                                    <p:anim calcmode="lin" valueType="num">
                                      <p:cBhvr additive="base">
                                        <p:cTn id="27" dur="1000" fill="hold"/>
                                        <p:tgtEl>
                                          <p:spTgt spid="1792137"/>
                                        </p:tgtEl>
                                        <p:attrNameLst>
                                          <p:attrName>ppt_x</p:attrName>
                                        </p:attrNameLst>
                                      </p:cBhvr>
                                      <p:tavLst>
                                        <p:tav tm="0">
                                          <p:val>
                                            <p:strVal val="#ppt_x"/>
                                          </p:val>
                                        </p:tav>
                                        <p:tav tm="100000">
                                          <p:val>
                                            <p:strVal val="#ppt_x"/>
                                          </p:val>
                                        </p:tav>
                                      </p:tavLst>
                                    </p:anim>
                                    <p:anim calcmode="lin" valueType="num">
                                      <p:cBhvr additive="base">
                                        <p:cTn id="28" dur="1000" fill="hold"/>
                                        <p:tgtEl>
                                          <p:spTgt spid="17921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792059"/>
                                        </p:tgtEl>
                                        <p:attrNameLst>
                                          <p:attrName>style.visibility</p:attrName>
                                        </p:attrNameLst>
                                      </p:cBhvr>
                                      <p:to>
                                        <p:strVal val="visible"/>
                                      </p:to>
                                    </p:set>
                                    <p:animEffect transition="in" filter="diamond(in)">
                                      <p:cBhvr>
                                        <p:cTn id="33" dur="2000"/>
                                        <p:tgtEl>
                                          <p:spTgt spid="179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Activity Types vs </a:t>
            </a:r>
          </a:p>
          <a:p>
            <a:r>
              <a:rPr lang="en-US">
                <a:cs typeface="Times New Roman" pitchFamily="18" charset="0"/>
              </a:rPr>
              <a:t>Business Processes</a:t>
            </a:r>
          </a:p>
        </p:txBody>
      </p:sp>
      <p:graphicFrame>
        <p:nvGraphicFramePr>
          <p:cNvPr id="1794051" name="Group 3"/>
          <p:cNvGraphicFramePr>
            <a:graphicFrameLocks noGrp="1"/>
          </p:cNvGraphicFramePr>
          <p:nvPr>
            <p:ph/>
          </p:nvPr>
        </p:nvGraphicFramePr>
        <p:xfrm>
          <a:off x="457200" y="1524000"/>
          <a:ext cx="8229600" cy="3375025"/>
        </p:xfrm>
        <a:graphic>
          <a:graphicData uri="http://schemas.openxmlformats.org/drawingml/2006/table">
            <a:tbl>
              <a:tblPr/>
              <a:tblGrid>
                <a:gridCol w="1905000"/>
                <a:gridCol w="2971800"/>
                <a:gridCol w="3352800"/>
              </a:tblGrid>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00"/>
                          </a:solidFill>
                          <a:effectLst/>
                          <a:latin typeface="Arial" charset="0"/>
                          <a:cs typeface="Times New Roman" pitchFamily="18" charset="0"/>
                        </a:rPr>
                        <a:t>Activity Types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00"/>
                          </a:solidFill>
                          <a:effectLst/>
                          <a:latin typeface="Arial" charset="0"/>
                          <a:cs typeface="Times New Roman" pitchFamily="18" charset="0"/>
                        </a:rPr>
                        <a:t>Business Processes (Activities)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Scope</a:t>
                      </a:r>
                      <a:endParaRPr kumimoji="0" lang="en-US" sz="1400" b="1" i="0" u="none" strike="noStrike" cap="none" normalizeH="0" baseline="0" smtClean="0">
                        <a:ln>
                          <a:noFill/>
                        </a:ln>
                        <a:solidFill>
                          <a:srgbClr val="FFFF00"/>
                        </a:solidFill>
                        <a:effectLst/>
                        <a:latin typeface="Arial"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The resource pool performing the work</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The work being performed</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Relationship to Cost Center</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Can never stand alone without a cost center</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Multiple Cost Centers can provide resources to the process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2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Capacity</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Is the capacity provided to perform the work</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Is the utilization of capacity while performing the work</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Rates</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charset="0"/>
                          <a:cs typeface="Arial" charset="0"/>
                        </a:rPr>
                        <a:t>Always has a rate associated</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Can have a rate associated</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Grouping Options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Can be grouped for reporting (e.g. All labor related)</a:t>
                      </a:r>
                      <a:endParaRPr kumimoji="0" lang="de-DE"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Standard Hierarchy required and can be grouped into alternate hierarchies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94081" name="Text Box 33"/>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D2L8_p4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9970" name="Picture 2"/>
          <p:cNvPicPr>
            <a:picLocks noChangeAspect="1" noChangeArrowheads="1"/>
          </p:cNvPicPr>
          <p:nvPr/>
        </p:nvPicPr>
        <p:blipFill>
          <a:blip r:embed="rId3" cstate="print"/>
          <a:srcRect l="11719" t="27083" r="12500" b="17708"/>
          <a:stretch>
            <a:fillRect/>
          </a:stretch>
        </p:blipFill>
        <p:spPr bwMode="auto">
          <a:xfrm>
            <a:off x="685800" y="2514600"/>
            <a:ext cx="7391400" cy="4038600"/>
          </a:xfrm>
          <a:prstGeom prst="rect">
            <a:avLst/>
          </a:prstGeom>
          <a:noFill/>
          <a:ln w="9525">
            <a:noFill/>
            <a:miter lim="800000"/>
            <a:headEnd/>
            <a:tailEnd/>
          </a:ln>
          <a:effectLst/>
        </p:spPr>
      </p:pic>
      <p:sp>
        <p:nvSpPr>
          <p:cNvPr id="1619971" name="Rectangle 3"/>
          <p:cNvSpPr>
            <a:spLocks noChangeArrowheads="1"/>
          </p:cNvSpPr>
          <p:nvPr/>
        </p:nvSpPr>
        <p:spPr bwMode="auto">
          <a:xfrm>
            <a:off x="838200" y="2133600"/>
            <a:ext cx="7162800" cy="304800"/>
          </a:xfrm>
          <a:prstGeom prst="rect">
            <a:avLst/>
          </a:prstGeom>
          <a:solidFill>
            <a:schemeClr val="accent2"/>
          </a:solidFill>
          <a:ln w="9525">
            <a:solidFill>
              <a:schemeClr val="tx1"/>
            </a:solidFill>
            <a:miter lim="800000"/>
            <a:headEnd/>
            <a:tailEnd/>
          </a:ln>
          <a:effectLst/>
        </p:spPr>
        <p:txBody>
          <a:bodyPr wrap="none" anchor="ctr"/>
          <a:lstStyle/>
          <a:p>
            <a:pPr>
              <a:buClrTx/>
            </a:pPr>
            <a:r>
              <a:rPr lang="en-US" sz="1800" b="0">
                <a:solidFill>
                  <a:schemeClr val="bg1"/>
                </a:solidFill>
              </a:rPr>
              <a:t>End User Presentation Layer</a:t>
            </a:r>
          </a:p>
        </p:txBody>
      </p:sp>
      <p:sp>
        <p:nvSpPr>
          <p:cNvPr id="1619972" name="Rectangle 4"/>
          <p:cNvSpPr>
            <a:spLocks noChangeArrowheads="1"/>
          </p:cNvSpPr>
          <p:nvPr/>
        </p:nvSpPr>
        <p:spPr bwMode="auto">
          <a:xfrm rot="5400000">
            <a:off x="6096000" y="4191000"/>
            <a:ext cx="4419600" cy="304800"/>
          </a:xfrm>
          <a:prstGeom prst="rect">
            <a:avLst/>
          </a:prstGeom>
          <a:solidFill>
            <a:schemeClr val="accent2"/>
          </a:solidFill>
          <a:ln w="9525">
            <a:solidFill>
              <a:schemeClr val="tx1"/>
            </a:solidFill>
            <a:miter lim="800000"/>
            <a:headEnd/>
            <a:tailEnd/>
          </a:ln>
          <a:effectLst/>
        </p:spPr>
        <p:txBody>
          <a:bodyPr wrap="none" anchor="ctr"/>
          <a:lstStyle/>
          <a:p>
            <a:pPr>
              <a:buClrTx/>
            </a:pPr>
            <a:r>
              <a:rPr lang="en-US" sz="1800" b="0">
                <a:solidFill>
                  <a:schemeClr val="bg1"/>
                </a:solidFill>
              </a:rPr>
              <a:t>Data Warehousing Analytics</a:t>
            </a:r>
          </a:p>
        </p:txBody>
      </p:sp>
      <p:sp>
        <p:nvSpPr>
          <p:cNvPr id="1619974" name="Rectangle 6"/>
          <p:cNvSpPr>
            <a:spLocks noChangeArrowheads="1"/>
          </p:cNvSpPr>
          <p:nvPr/>
        </p:nvSpPr>
        <p:spPr bwMode="auto">
          <a:xfrm>
            <a:off x="0" y="4648200"/>
            <a:ext cx="9144000" cy="838200"/>
          </a:xfrm>
          <a:prstGeom prst="rect">
            <a:avLst/>
          </a:prstGeom>
          <a:solidFill>
            <a:schemeClr val="bg1"/>
          </a:solidFill>
          <a:ln w="9525">
            <a:noFill/>
            <a:miter lim="800000"/>
            <a:headEnd/>
            <a:tailEnd/>
          </a:ln>
          <a:effectLst/>
        </p:spPr>
        <p:txBody>
          <a:bodyPr wrap="none" anchor="ctr"/>
          <a:lstStyle/>
          <a:p>
            <a:endParaRPr lang="en-US"/>
          </a:p>
        </p:txBody>
      </p:sp>
      <p:grpSp>
        <p:nvGrpSpPr>
          <p:cNvPr id="1619975" name="Group 7"/>
          <p:cNvGrpSpPr>
            <a:grpSpLocks/>
          </p:cNvGrpSpPr>
          <p:nvPr/>
        </p:nvGrpSpPr>
        <p:grpSpPr bwMode="auto">
          <a:xfrm>
            <a:off x="76200" y="4090988"/>
            <a:ext cx="8915400" cy="2614612"/>
            <a:chOff x="0" y="2673"/>
            <a:chExt cx="5760" cy="1647"/>
          </a:xfrm>
        </p:grpSpPr>
        <p:sp>
          <p:nvSpPr>
            <p:cNvPr id="1619976" name="AutoShape 8"/>
            <p:cNvSpPr>
              <a:spLocks noChangeArrowheads="1"/>
            </p:cNvSpPr>
            <p:nvPr/>
          </p:nvSpPr>
          <p:spPr bwMode="auto">
            <a:xfrm>
              <a:off x="0" y="2673"/>
              <a:ext cx="5760" cy="1647"/>
            </a:xfrm>
            <a:prstGeom prst="wedgeRectCallout">
              <a:avLst>
                <a:gd name="adj1" fmla="val -31060"/>
                <a:gd name="adj2" fmla="val -79389"/>
              </a:avLst>
            </a:prstGeom>
            <a:solidFill>
              <a:schemeClr val="bg1"/>
            </a:solidFill>
            <a:ln w="9525">
              <a:solidFill>
                <a:schemeClr val="tx1"/>
              </a:solidFill>
              <a:miter lim="800000"/>
              <a:headEnd/>
              <a:tailEnd/>
            </a:ln>
            <a:effectLst/>
          </p:spPr>
          <p:txBody>
            <a:bodyPr/>
            <a:lstStyle/>
            <a:p>
              <a:pPr>
                <a:buClrTx/>
              </a:pPr>
              <a:endParaRPr lang="en-US" sz="3600" b="0"/>
            </a:p>
          </p:txBody>
        </p:sp>
        <p:pic>
          <p:nvPicPr>
            <p:cNvPr id="1619977" name="Picture 9"/>
            <p:cNvPicPr>
              <a:picLocks noChangeAspect="1" noChangeArrowheads="1"/>
            </p:cNvPicPr>
            <p:nvPr/>
          </p:nvPicPr>
          <p:blipFill>
            <a:blip r:embed="rId3" cstate="print"/>
            <a:srcRect l="11719" t="33934" r="12500" b="57544"/>
            <a:stretch>
              <a:fillRect/>
            </a:stretch>
          </p:blipFill>
          <p:spPr bwMode="auto">
            <a:xfrm>
              <a:off x="0" y="3360"/>
              <a:ext cx="5664" cy="480"/>
            </a:xfrm>
            <a:prstGeom prst="rect">
              <a:avLst/>
            </a:prstGeom>
            <a:noFill/>
            <a:ln w="9525">
              <a:noFill/>
              <a:miter lim="800000"/>
              <a:headEnd/>
              <a:tailEnd/>
            </a:ln>
            <a:effectLst/>
          </p:spPr>
        </p:pic>
        <p:sp>
          <p:nvSpPr>
            <p:cNvPr id="1619978" name="Rectangle 10"/>
            <p:cNvSpPr>
              <a:spLocks noChangeArrowheads="1"/>
            </p:cNvSpPr>
            <p:nvPr/>
          </p:nvSpPr>
          <p:spPr bwMode="auto">
            <a:xfrm>
              <a:off x="0" y="2979"/>
              <a:ext cx="5760" cy="228"/>
            </a:xfrm>
            <a:prstGeom prst="rect">
              <a:avLst/>
            </a:prstGeom>
            <a:solidFill>
              <a:schemeClr val="accent2"/>
            </a:solidFill>
            <a:ln w="9525">
              <a:solidFill>
                <a:schemeClr val="tx1"/>
              </a:solidFill>
              <a:miter lim="800000"/>
              <a:headEnd/>
              <a:tailEnd/>
            </a:ln>
            <a:effectLst/>
          </p:spPr>
          <p:txBody>
            <a:bodyPr wrap="none" anchor="ctr"/>
            <a:lstStyle/>
            <a:p>
              <a:pPr>
                <a:buClrTx/>
              </a:pPr>
              <a:r>
                <a:rPr lang="en-US" sz="2000" b="0">
                  <a:solidFill>
                    <a:schemeClr val="bg1"/>
                  </a:solidFill>
                </a:rPr>
                <a:t>End User Presentation Layer</a:t>
              </a:r>
            </a:p>
          </p:txBody>
        </p:sp>
        <p:sp>
          <p:nvSpPr>
            <p:cNvPr id="1619979" name="Line 11"/>
            <p:cNvSpPr>
              <a:spLocks noChangeShapeType="1"/>
            </p:cNvSpPr>
            <p:nvPr/>
          </p:nvSpPr>
          <p:spPr bwMode="auto">
            <a:xfrm>
              <a:off x="0" y="3361"/>
              <a:ext cx="5568" cy="0"/>
            </a:xfrm>
            <a:prstGeom prst="line">
              <a:avLst/>
            </a:prstGeom>
            <a:noFill/>
            <a:ln w="76200">
              <a:solidFill>
                <a:schemeClr val="tx1"/>
              </a:solidFill>
              <a:round/>
              <a:headEnd/>
              <a:tailEnd type="triangle" w="med" len="med"/>
            </a:ln>
            <a:effectLst/>
          </p:spPr>
          <p:txBody>
            <a:bodyPr/>
            <a:lstStyle/>
            <a:p>
              <a:endParaRPr lang="en-US"/>
            </a:p>
          </p:txBody>
        </p:sp>
      </p:grpSp>
      <p:sp>
        <p:nvSpPr>
          <p:cNvPr id="1619980" name="Rectangle 12"/>
          <p:cNvSpPr>
            <a:spLocks noChangeArrowheads="1"/>
          </p:cNvSpPr>
          <p:nvPr/>
        </p:nvSpPr>
        <p:spPr bwMode="auto">
          <a:xfrm>
            <a:off x="1219200" y="228600"/>
            <a:ext cx="6705600" cy="427038"/>
          </a:xfrm>
          <a:prstGeom prst="rect">
            <a:avLst/>
          </a:prstGeom>
          <a:noFill/>
          <a:ln w="76200" cmpd="tri" algn="ctr">
            <a:noFill/>
            <a:miter lim="800000"/>
            <a:headEnd/>
            <a:tailEnd/>
          </a:ln>
          <a:effectLst/>
        </p:spPr>
        <p:txBody>
          <a:bodyPr lIns="92075" tIns="0" rIns="92075" bIns="0">
            <a:spAutoFit/>
          </a:bodyPr>
          <a:lstStyle/>
          <a:p>
            <a:r>
              <a:rPr lang="en-US" sz="2800"/>
              <a:t>Enterprise Resource Planning (ERP)</a:t>
            </a:r>
          </a:p>
        </p:txBody>
      </p:sp>
      <p:grpSp>
        <p:nvGrpSpPr>
          <p:cNvPr id="1619981" name="Group 13"/>
          <p:cNvGrpSpPr>
            <a:grpSpLocks/>
          </p:cNvGrpSpPr>
          <p:nvPr/>
        </p:nvGrpSpPr>
        <p:grpSpPr bwMode="auto">
          <a:xfrm>
            <a:off x="230188" y="5819775"/>
            <a:ext cx="8532812" cy="863600"/>
            <a:chOff x="145" y="3666"/>
            <a:chExt cx="5375" cy="544"/>
          </a:xfrm>
        </p:grpSpPr>
        <p:sp>
          <p:nvSpPr>
            <p:cNvPr id="1619982" name="Rectangle 14"/>
            <p:cNvSpPr>
              <a:spLocks noChangeArrowheads="1"/>
            </p:cNvSpPr>
            <p:nvPr/>
          </p:nvSpPr>
          <p:spPr bwMode="auto">
            <a:xfrm>
              <a:off x="1152" y="3845"/>
              <a:ext cx="4368" cy="181"/>
            </a:xfrm>
            <a:prstGeom prst="rect">
              <a:avLst/>
            </a:prstGeom>
            <a:solidFill>
              <a:srgbClr val="CC0000"/>
            </a:solidFill>
            <a:ln w="12700" algn="ctr">
              <a:solidFill>
                <a:schemeClr val="bg1"/>
              </a:solidFill>
              <a:miter lim="800000"/>
              <a:headEnd/>
              <a:tailEnd/>
            </a:ln>
            <a:effectLst/>
          </p:spPr>
          <p:txBody>
            <a:bodyPr lIns="92075" tIns="0" rIns="92075" bIns="0" anchor="ctr">
              <a:spAutoFit/>
            </a:bodyPr>
            <a:lstStyle/>
            <a:p>
              <a:r>
                <a:rPr lang="en-US" sz="1800" b="0">
                  <a:solidFill>
                    <a:schemeClr val="bg1"/>
                  </a:solidFill>
                  <a:latin typeface="Tahoma" pitchFamily="34" charset="0"/>
                </a:rPr>
                <a:t>Budget Accounting</a:t>
              </a:r>
            </a:p>
          </p:txBody>
        </p:sp>
        <p:sp>
          <p:nvSpPr>
            <p:cNvPr id="1619983" name="AutoShape 15"/>
            <p:cNvSpPr>
              <a:spLocks noChangeArrowheads="1"/>
            </p:cNvSpPr>
            <p:nvPr/>
          </p:nvSpPr>
          <p:spPr bwMode="auto">
            <a:xfrm>
              <a:off x="145" y="3666"/>
              <a:ext cx="911" cy="5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algn="ctr">
              <a:solidFill>
                <a:schemeClr val="tx1"/>
              </a:solidFill>
              <a:miter lim="800000"/>
              <a:headEnd/>
              <a:tailEnd/>
            </a:ln>
            <a:effectLst/>
          </p:spPr>
          <p:txBody>
            <a:bodyPr lIns="92075" tIns="0" rIns="92075" bIns="0" anchor="ctr">
              <a:spAutoFit/>
            </a:bodyPr>
            <a:lstStyle/>
            <a:p>
              <a:r>
                <a:rPr lang="en-US" sz="1400">
                  <a:solidFill>
                    <a:schemeClr val="bg1"/>
                  </a:solidFill>
                </a:rPr>
                <a:t>Public Sector</a:t>
              </a:r>
            </a:p>
          </p:txBody>
        </p:sp>
      </p:grpSp>
      <p:sp>
        <p:nvSpPr>
          <p:cNvPr id="1619984" name="Rectangle 16"/>
          <p:cNvSpPr>
            <a:spLocks noChangeArrowheads="1"/>
          </p:cNvSpPr>
          <p:nvPr/>
        </p:nvSpPr>
        <p:spPr bwMode="auto">
          <a:xfrm>
            <a:off x="700088" y="1296988"/>
            <a:ext cx="7685087" cy="641350"/>
          </a:xfrm>
          <a:prstGeom prst="rect">
            <a:avLst/>
          </a:prstGeom>
          <a:noFill/>
          <a:ln w="9525">
            <a:noFill/>
            <a:miter lim="800000"/>
            <a:headEnd/>
            <a:tailEnd/>
          </a:ln>
          <a:effectLst/>
        </p:spPr>
        <p:txBody>
          <a:bodyPr anchor="ctr">
            <a:spAutoFit/>
          </a:bodyPr>
          <a:lstStyle/>
          <a:p>
            <a:pPr>
              <a:buClrTx/>
              <a:buFontTx/>
              <a:buChar char="•"/>
            </a:pPr>
            <a:r>
              <a:rPr lang="en-US" sz="1800"/>
              <a:t> ERP Functionality Integrates Management Accounting (Cost Management) with the Financial &amp; Budget Accounting   </a:t>
            </a:r>
          </a:p>
        </p:txBody>
      </p:sp>
      <p:grpSp>
        <p:nvGrpSpPr>
          <p:cNvPr id="1619988" name="Group 20"/>
          <p:cNvGrpSpPr>
            <a:grpSpLocks/>
          </p:cNvGrpSpPr>
          <p:nvPr/>
        </p:nvGrpSpPr>
        <p:grpSpPr bwMode="auto">
          <a:xfrm>
            <a:off x="4648200" y="2590800"/>
            <a:ext cx="4114800" cy="1277938"/>
            <a:chOff x="3168" y="1488"/>
            <a:chExt cx="2845" cy="961"/>
          </a:xfrm>
        </p:grpSpPr>
        <p:sp>
          <p:nvSpPr>
            <p:cNvPr id="1619986" name="AutoShape 18"/>
            <p:cNvSpPr>
              <a:spLocks noChangeArrowheads="1"/>
            </p:cNvSpPr>
            <p:nvPr/>
          </p:nvSpPr>
          <p:spPr bwMode="auto">
            <a:xfrm>
              <a:off x="3192" y="1488"/>
              <a:ext cx="2798" cy="915"/>
            </a:xfrm>
            <a:prstGeom prst="wedgeRectCallout">
              <a:avLst>
                <a:gd name="adj1" fmla="val -24694"/>
                <a:gd name="adj2" fmla="val 160491"/>
              </a:avLst>
            </a:prstGeom>
            <a:solidFill>
              <a:schemeClr val="bg1"/>
            </a:solidFill>
            <a:ln w="9525">
              <a:solidFill>
                <a:schemeClr val="tx1"/>
              </a:solidFill>
              <a:miter lim="800000"/>
              <a:headEnd/>
              <a:tailEnd/>
            </a:ln>
            <a:effectLst/>
          </p:spPr>
          <p:txBody>
            <a:bodyPr/>
            <a:lstStyle/>
            <a:p>
              <a:pPr>
                <a:buClrTx/>
              </a:pPr>
              <a:endParaRPr lang="en-US" sz="3600" b="0"/>
            </a:p>
          </p:txBody>
        </p:sp>
        <p:sp>
          <p:nvSpPr>
            <p:cNvPr id="1619987" name="Text Box 19"/>
            <p:cNvSpPr txBox="1">
              <a:spLocks noChangeArrowheads="1"/>
            </p:cNvSpPr>
            <p:nvPr/>
          </p:nvSpPr>
          <p:spPr bwMode="auto">
            <a:xfrm>
              <a:off x="3168" y="1556"/>
              <a:ext cx="2845" cy="893"/>
            </a:xfrm>
            <a:prstGeom prst="rect">
              <a:avLst/>
            </a:prstGeom>
            <a:noFill/>
            <a:ln w="9525">
              <a:noFill/>
              <a:miter lim="800000"/>
              <a:headEnd/>
              <a:tailEnd/>
            </a:ln>
            <a:effectLst/>
          </p:spPr>
          <p:txBody>
            <a:bodyPr>
              <a:spAutoFit/>
            </a:bodyPr>
            <a:lstStyle/>
            <a:p>
              <a:pPr>
                <a:buClrTx/>
              </a:pPr>
              <a:r>
                <a:rPr lang="en-US" sz="2400">
                  <a:effectLst>
                    <a:outerShdw blurRad="38100" dist="38100" dir="2700000" algn="tl">
                      <a:srgbClr val="C0C0C0"/>
                    </a:outerShdw>
                  </a:effectLst>
                </a:rPr>
                <a:t>Cost Management</a:t>
              </a:r>
            </a:p>
            <a:p>
              <a:pPr>
                <a:buClrTx/>
              </a:pPr>
              <a:r>
                <a:rPr lang="en-US" sz="2400">
                  <a:effectLst>
                    <a:outerShdw blurRad="38100" dist="38100" dir="2700000" algn="tl">
                      <a:srgbClr val="C0C0C0"/>
                    </a:outerShdw>
                  </a:effectLst>
                </a:rPr>
                <a:t>Integrated with Finance &amp; Budget Accounting</a:t>
              </a:r>
            </a:p>
          </p:txBody>
        </p:sp>
      </p:grpSp>
      <p:sp>
        <p:nvSpPr>
          <p:cNvPr id="1619989" name="Text Box 21"/>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D2L1_p9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19981"/>
                                        </p:tgtEl>
                                        <p:attrNameLst>
                                          <p:attrName>style.visibility</p:attrName>
                                        </p:attrNameLst>
                                      </p:cBhvr>
                                      <p:to>
                                        <p:strVal val="visible"/>
                                      </p:to>
                                    </p:set>
                                    <p:anim calcmode="lin" valueType="num">
                                      <p:cBhvr additive="base">
                                        <p:cTn id="7" dur="1000" fill="hold"/>
                                        <p:tgtEl>
                                          <p:spTgt spid="1619981"/>
                                        </p:tgtEl>
                                        <p:attrNameLst>
                                          <p:attrName>ppt_x</p:attrName>
                                        </p:attrNameLst>
                                      </p:cBhvr>
                                      <p:tavLst>
                                        <p:tav tm="0">
                                          <p:val>
                                            <p:strVal val="0-#ppt_w/2"/>
                                          </p:val>
                                        </p:tav>
                                        <p:tav tm="100000">
                                          <p:val>
                                            <p:strVal val="#ppt_x"/>
                                          </p:val>
                                        </p:tav>
                                      </p:tavLst>
                                    </p:anim>
                                    <p:anim calcmode="lin" valueType="num">
                                      <p:cBhvr additive="base">
                                        <p:cTn id="8" dur="1000" fill="hold"/>
                                        <p:tgtEl>
                                          <p:spTgt spid="16199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619988"/>
                                        </p:tgtEl>
                                        <p:attrNameLst>
                                          <p:attrName>style.visibility</p:attrName>
                                        </p:attrNameLst>
                                      </p:cBhvr>
                                      <p:to>
                                        <p:strVal val="visible"/>
                                      </p:to>
                                    </p:set>
                                    <p:anim calcmode="lin" valueType="num">
                                      <p:cBhvr additive="base">
                                        <p:cTn id="13" dur="1000" fill="hold"/>
                                        <p:tgtEl>
                                          <p:spTgt spid="1619988"/>
                                        </p:tgtEl>
                                        <p:attrNameLst>
                                          <p:attrName>ppt_x</p:attrName>
                                        </p:attrNameLst>
                                      </p:cBhvr>
                                      <p:tavLst>
                                        <p:tav tm="0">
                                          <p:val>
                                            <p:strVal val="1+#ppt_w/2"/>
                                          </p:val>
                                        </p:tav>
                                        <p:tav tm="100000">
                                          <p:val>
                                            <p:strVal val="#ppt_x"/>
                                          </p:val>
                                        </p:tav>
                                      </p:tavLst>
                                    </p:anim>
                                    <p:anim calcmode="lin" valueType="num">
                                      <p:cBhvr additive="base">
                                        <p:cTn id="14" dur="1000" fill="hold"/>
                                        <p:tgtEl>
                                          <p:spTgt spid="16199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Business Process Uses</a:t>
            </a:r>
          </a:p>
        </p:txBody>
      </p:sp>
      <p:sp>
        <p:nvSpPr>
          <p:cNvPr id="179609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sz="2400"/>
          </a:p>
          <a:p>
            <a:r>
              <a:rPr lang="en-US" sz="2400"/>
              <a:t>Used to support activity-based costing initiatives</a:t>
            </a:r>
          </a:p>
          <a:p>
            <a:r>
              <a:rPr lang="en-US" sz="2400"/>
              <a:t>For utilization of a single consolidated rate of a similar activity performed across several cost centers </a:t>
            </a:r>
          </a:p>
          <a:p>
            <a:r>
              <a:rPr lang="en-US" sz="2400"/>
              <a:t>Represent repetitive services that are not Order based (e.g. Process Help Desk Ticket)</a:t>
            </a:r>
          </a:p>
        </p:txBody>
      </p:sp>
      <p:sp>
        <p:nvSpPr>
          <p:cNvPr id="179610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D2L8_p5</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Text Box 2"/>
          <p:cNvSpPr txBox="1">
            <a:spLocks noChangeArrowheads="1"/>
          </p:cNvSpPr>
          <p:nvPr/>
        </p:nvSpPr>
        <p:spPr bwMode="auto">
          <a:xfrm>
            <a:off x="1209675" y="228600"/>
            <a:ext cx="6705600" cy="854075"/>
          </a:xfrm>
          <a:prstGeom prst="rect">
            <a:avLst/>
          </a:prstGeom>
          <a:noFill/>
          <a:ln w="76200" cmpd="tri" algn="ctr">
            <a:noFill/>
            <a:miter lim="800000"/>
            <a:headEnd/>
            <a:tailEnd/>
          </a:ln>
          <a:effectLst/>
        </p:spPr>
        <p:txBody>
          <a:bodyPr lIns="92075" tIns="0" rIns="92075" bIns="0">
            <a:spAutoFit/>
          </a:bodyPr>
          <a:lstStyle/>
          <a:p>
            <a:r>
              <a:rPr lang="en-US" sz="2800">
                <a:cs typeface="Times New Roman" pitchFamily="18" charset="0"/>
              </a:rPr>
              <a:t>SAFM-CE Army Cost Model</a:t>
            </a:r>
          </a:p>
          <a:p>
            <a:r>
              <a:rPr lang="en-US" sz="2800">
                <a:cs typeface="Times New Roman" pitchFamily="18" charset="0"/>
              </a:rPr>
              <a:t>How Business Processes are defined</a:t>
            </a:r>
          </a:p>
        </p:txBody>
      </p:sp>
      <p:sp>
        <p:nvSpPr>
          <p:cNvPr id="1798147" name="Rectangle 3"/>
          <p:cNvSpPr>
            <a:spLocks noGrp="1" noChangeArrowheads="1"/>
          </p:cNvSpPr>
          <p:nvPr>
            <p:ph type="body" idx="1"/>
          </p:nvPr>
        </p:nvSpPr>
        <p:spPr bwMode="auto">
          <a:xfrm>
            <a:off x="457200" y="1600200"/>
            <a:ext cx="8001000" cy="4114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400"/>
              <a:t>Most of IMCOMs SSPs would typically be Business Processes, however since processes should not receive a primary posting, these were created as WBS Elements and Internal Orders</a:t>
            </a:r>
          </a:p>
          <a:p>
            <a:pPr>
              <a:lnSpc>
                <a:spcPct val="90000"/>
              </a:lnSpc>
            </a:pPr>
            <a:r>
              <a:rPr lang="en-US" sz="2400"/>
              <a:t>When desired to charge a rate/per, to the receiving customer/tenant, a business process was identified; e.g. SBC 25 – Central Issue Facility and  SBC 23 – Ammunition Supply Services based on #Issues/Returns</a:t>
            </a:r>
          </a:p>
          <a:p>
            <a:pPr>
              <a:lnSpc>
                <a:spcPct val="90000"/>
              </a:lnSpc>
            </a:pPr>
            <a:endParaRPr lang="en-US" sz="2400"/>
          </a:p>
        </p:txBody>
      </p:sp>
      <p:sp>
        <p:nvSpPr>
          <p:cNvPr id="1798148"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D2L8_p6</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4" name="Text Box 2"/>
          <p:cNvSpPr txBox="1">
            <a:spLocks noChangeArrowheads="1"/>
          </p:cNvSpPr>
          <p:nvPr/>
        </p:nvSpPr>
        <p:spPr bwMode="auto">
          <a:xfrm>
            <a:off x="1209675" y="228600"/>
            <a:ext cx="6705600" cy="854075"/>
          </a:xfrm>
          <a:prstGeom prst="rect">
            <a:avLst/>
          </a:prstGeom>
          <a:noFill/>
          <a:ln w="76200" cmpd="tri" algn="ctr">
            <a:noFill/>
            <a:miter lim="800000"/>
            <a:headEnd/>
            <a:tailEnd/>
          </a:ln>
          <a:effectLst/>
        </p:spPr>
        <p:txBody>
          <a:bodyPr lIns="92075" tIns="0" rIns="92075" bIns="0">
            <a:spAutoFit/>
          </a:bodyPr>
          <a:lstStyle/>
          <a:p>
            <a:r>
              <a:rPr lang="en-US" sz="2800">
                <a:cs typeface="Times New Roman" pitchFamily="18" charset="0"/>
              </a:rPr>
              <a:t>SAFM-CE Army Cost Model</a:t>
            </a:r>
          </a:p>
          <a:p>
            <a:r>
              <a:rPr lang="en-US" sz="2800">
                <a:cs typeface="Times New Roman" pitchFamily="18" charset="0"/>
              </a:rPr>
              <a:t>Business Processes Std. Hierarchy</a:t>
            </a:r>
          </a:p>
        </p:txBody>
      </p:sp>
      <p:sp>
        <p:nvSpPr>
          <p:cNvPr id="1800195" name="Rectangle 3"/>
          <p:cNvSpPr>
            <a:spLocks noGrp="1" noChangeArrowheads="1"/>
          </p:cNvSpPr>
          <p:nvPr>
            <p:ph type="body" idx="1"/>
          </p:nvPr>
        </p:nvSpPr>
        <p:spPr bwMode="auto">
          <a:xfrm>
            <a:off x="457200" y="1600200"/>
            <a:ext cx="8229600" cy="2971800"/>
          </a:xfrm>
          <a:noFill/>
          <a:ln>
            <a:miter lim="800000"/>
            <a:headEnd/>
            <a:tailEnd/>
          </a:ln>
        </p:spPr>
        <p:txBody>
          <a:bodyPr vert="horz" wrap="square" lIns="91440" tIns="45720" rIns="91440" bIns="45720" numCol="1" anchor="t" anchorCtr="0" compatLnSpc="1">
            <a:prstTxWarp prst="textNoShape">
              <a:avLst/>
            </a:prstTxWarp>
          </a:bodyPr>
          <a:lstStyle/>
          <a:p>
            <a:r>
              <a:rPr lang="en-US" sz="2400"/>
              <a:t>There is a Business Process Std. Hierarchy to which all business processes must be assigned when created.</a:t>
            </a:r>
          </a:p>
          <a:p>
            <a:r>
              <a:rPr lang="en-US" sz="2400"/>
              <a:t>The currently defined Business Process Hierarchy groups processes into Services, this will be augmented as other commands are included into the Cost Model</a:t>
            </a:r>
          </a:p>
          <a:p>
            <a:r>
              <a:rPr lang="en-US" sz="2400"/>
              <a:t>Additionally, alternative hierarchies can be generated as needed</a:t>
            </a:r>
          </a:p>
          <a:p>
            <a:r>
              <a:rPr lang="en-US" sz="2400"/>
              <a:t>Groups of processes can also be generated to support ad-hoc reporting or cost allocations</a:t>
            </a:r>
          </a:p>
        </p:txBody>
      </p:sp>
      <p:sp>
        <p:nvSpPr>
          <p:cNvPr id="1800196"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D2L8_p7</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8: Wrap-Up</a:t>
            </a:r>
          </a:p>
        </p:txBody>
      </p:sp>
      <p:sp>
        <p:nvSpPr>
          <p:cNvPr id="1802243"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endParaRPr lang="en-US" sz="3600"/>
          </a:p>
          <a:p>
            <a:pPr>
              <a:spcBef>
                <a:spcPct val="0"/>
              </a:spcBef>
            </a:pPr>
            <a:r>
              <a:rPr lang="en-US" sz="2400">
                <a:cs typeface="Times New Roman" pitchFamily="18" charset="0"/>
              </a:rPr>
              <a:t>A </a:t>
            </a:r>
            <a:r>
              <a:rPr lang="en-US" sz="2400" b="1" i="1">
                <a:cs typeface="Times New Roman" pitchFamily="18" charset="0"/>
              </a:rPr>
              <a:t>business process</a:t>
            </a:r>
            <a:r>
              <a:rPr lang="en-US" sz="2400">
                <a:cs typeface="Times New Roman" pitchFamily="18" charset="0"/>
              </a:rPr>
              <a:t> is a cost object used to capture costs of cross-functional  (cost center) activities</a:t>
            </a:r>
          </a:p>
          <a:p>
            <a:pPr>
              <a:spcBef>
                <a:spcPct val="0"/>
              </a:spcBef>
            </a:pPr>
            <a:r>
              <a:rPr lang="en-US" sz="2400">
                <a:cs typeface="Times New Roman" pitchFamily="18" charset="0"/>
              </a:rPr>
              <a:t>Reflect the utilization of capacity of a resource pool (activity type)</a:t>
            </a:r>
          </a:p>
          <a:p>
            <a:pPr>
              <a:spcBef>
                <a:spcPct val="0"/>
              </a:spcBef>
            </a:pPr>
            <a:r>
              <a:rPr lang="en-US" sz="2400">
                <a:cs typeface="Times New Roman" pitchFamily="18" charset="0"/>
              </a:rPr>
              <a:t>Can have a rate associated supporting a $/per occurrence of the process being charged to the receiver</a:t>
            </a:r>
          </a:p>
          <a:p>
            <a:pPr>
              <a:spcBef>
                <a:spcPct val="0"/>
              </a:spcBef>
            </a:pPr>
            <a:r>
              <a:rPr lang="en-US" sz="2400">
                <a:cs typeface="Times New Roman" pitchFamily="18" charset="0"/>
              </a:rPr>
              <a:t>Must be assigned to the Business Process Std. Hierarchy but can also be assigned to alternative groups for reporting</a:t>
            </a:r>
            <a:endParaRPr lang="en-US" sz="3600" i="1"/>
          </a:p>
        </p:txBody>
      </p:sp>
      <p:sp>
        <p:nvSpPr>
          <p:cNvPr id="1802244"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D2L8_p8</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0"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Questions</a:t>
            </a:r>
          </a:p>
        </p:txBody>
      </p:sp>
      <p:sp>
        <p:nvSpPr>
          <p:cNvPr id="1804291" name="Rectangle 3"/>
          <p:cNvSpPr>
            <a:spLocks noGrp="1" noChangeArrowheads="1"/>
          </p:cNvSpPr>
          <p:nvPr>
            <p:ph type="body" idx="1"/>
          </p:nvPr>
        </p:nvSpPr>
        <p:spPr bwMode="auto">
          <a:xfrm>
            <a:off x="381000" y="3860800"/>
            <a:ext cx="8255000" cy="2082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US" sz="2800"/>
          </a:p>
          <a:p>
            <a:pPr>
              <a:lnSpc>
                <a:spcPct val="80000"/>
              </a:lnSpc>
              <a:spcBef>
                <a:spcPct val="0"/>
              </a:spcBef>
            </a:pPr>
            <a:r>
              <a:rPr lang="en-US" sz="2400"/>
              <a:t>A Business Process is interchangeable with an Activity Type</a:t>
            </a:r>
          </a:p>
          <a:p>
            <a:pPr lvl="1">
              <a:lnSpc>
                <a:spcPct val="80000"/>
              </a:lnSpc>
              <a:spcBef>
                <a:spcPct val="0"/>
              </a:spcBef>
              <a:buFontTx/>
              <a:buChar char="o"/>
            </a:pPr>
            <a:r>
              <a:rPr lang="en-US" sz="2400"/>
              <a:t>True</a:t>
            </a:r>
          </a:p>
          <a:p>
            <a:pPr lvl="1">
              <a:lnSpc>
                <a:spcPct val="80000"/>
              </a:lnSpc>
              <a:spcBef>
                <a:spcPct val="0"/>
              </a:spcBef>
              <a:buFontTx/>
              <a:buChar char="o"/>
            </a:pPr>
            <a:r>
              <a:rPr lang="en-US" sz="2400"/>
              <a:t>False</a:t>
            </a:r>
          </a:p>
          <a:p>
            <a:pPr lvl="1">
              <a:lnSpc>
                <a:spcPct val="80000"/>
              </a:lnSpc>
              <a:buFontTx/>
              <a:buNone/>
            </a:pPr>
            <a:endParaRPr lang="en-US" sz="2400" i="1"/>
          </a:p>
        </p:txBody>
      </p:sp>
      <p:sp>
        <p:nvSpPr>
          <p:cNvPr id="1804292" name="Rectangle 4"/>
          <p:cNvSpPr>
            <a:spLocks noChangeArrowheads="1"/>
          </p:cNvSpPr>
          <p:nvPr/>
        </p:nvSpPr>
        <p:spPr bwMode="auto">
          <a:xfrm>
            <a:off x="431800" y="1447800"/>
            <a:ext cx="8255000" cy="2082800"/>
          </a:xfrm>
          <a:prstGeom prst="rect">
            <a:avLst/>
          </a:prstGeom>
          <a:noFill/>
          <a:ln w="9525">
            <a:noFill/>
            <a:miter lim="800000"/>
            <a:headEnd/>
            <a:tailEnd/>
          </a:ln>
        </p:spPr>
        <p:txBody>
          <a:bodyPr/>
          <a:lstStyle/>
          <a:p>
            <a:pPr marL="342900" indent="-342900" algn="l">
              <a:lnSpc>
                <a:spcPct val="80000"/>
              </a:lnSpc>
              <a:spcBef>
                <a:spcPct val="20000"/>
              </a:spcBef>
              <a:buClrTx/>
              <a:buFontTx/>
              <a:buChar char="•"/>
            </a:pPr>
            <a:endParaRPr lang="en-US" sz="2800" b="0"/>
          </a:p>
          <a:p>
            <a:pPr marL="342900" indent="-342900" algn="l">
              <a:lnSpc>
                <a:spcPct val="80000"/>
              </a:lnSpc>
              <a:buClrTx/>
              <a:buFontTx/>
              <a:buChar char="•"/>
            </a:pPr>
            <a:r>
              <a:rPr lang="en-US" sz="2400" b="0"/>
              <a:t>A Business Process is (check all that apply)?</a:t>
            </a:r>
          </a:p>
          <a:p>
            <a:pPr marL="742950" lvl="1" indent="-285750" algn="l">
              <a:lnSpc>
                <a:spcPct val="80000"/>
              </a:lnSpc>
              <a:buClrTx/>
              <a:buFontTx/>
              <a:buChar char="o"/>
            </a:pPr>
            <a:r>
              <a:rPr lang="en-US" sz="2400" b="0"/>
              <a:t>The “work” being performed</a:t>
            </a:r>
          </a:p>
          <a:p>
            <a:pPr marL="742950" lvl="1" indent="-285750" algn="l">
              <a:lnSpc>
                <a:spcPct val="80000"/>
              </a:lnSpc>
              <a:buClrTx/>
              <a:buFontTx/>
              <a:buChar char="o"/>
            </a:pPr>
            <a:r>
              <a:rPr lang="en-US" sz="2400" b="0"/>
              <a:t>Consumes output of the resource pools/activity types</a:t>
            </a:r>
          </a:p>
          <a:p>
            <a:pPr marL="742950" lvl="1" indent="-285750" algn="l">
              <a:lnSpc>
                <a:spcPct val="80000"/>
              </a:lnSpc>
              <a:buClrTx/>
              <a:buFontTx/>
              <a:buChar char="o"/>
            </a:pPr>
            <a:r>
              <a:rPr lang="en-US" sz="2400" b="0"/>
              <a:t>Must have a rate associated</a:t>
            </a:r>
          </a:p>
          <a:p>
            <a:pPr marL="742950" lvl="1" indent="-285750" algn="l">
              <a:lnSpc>
                <a:spcPct val="80000"/>
              </a:lnSpc>
              <a:buClrTx/>
              <a:buFontTx/>
              <a:buChar char="o"/>
            </a:pPr>
            <a:r>
              <a:rPr lang="en-US" sz="2400" b="0"/>
              <a:t>Are for one-time occurrences</a:t>
            </a:r>
          </a:p>
          <a:p>
            <a:pPr marL="742950" lvl="1" indent="-285750" algn="l">
              <a:lnSpc>
                <a:spcPct val="80000"/>
              </a:lnSpc>
              <a:buClrTx/>
              <a:buFontTx/>
              <a:buChar char="o"/>
            </a:pPr>
            <a:r>
              <a:rPr lang="en-US" sz="2400" b="0"/>
              <a:t>Support benchmarking</a:t>
            </a:r>
          </a:p>
          <a:p>
            <a:pPr marL="742950" lvl="1" indent="-285750" algn="l">
              <a:lnSpc>
                <a:spcPct val="80000"/>
              </a:lnSpc>
              <a:buClrTx/>
            </a:pPr>
            <a:endParaRPr lang="en-US" sz="2400" b="0"/>
          </a:p>
          <a:p>
            <a:pPr marL="742950" lvl="1" indent="-285750" algn="l">
              <a:lnSpc>
                <a:spcPct val="80000"/>
              </a:lnSpc>
              <a:spcBef>
                <a:spcPct val="20000"/>
              </a:spcBef>
              <a:buClrTx/>
            </a:pPr>
            <a:endParaRPr lang="en-US" sz="2400" b="0" i="1"/>
          </a:p>
        </p:txBody>
      </p:sp>
      <p:sp>
        <p:nvSpPr>
          <p:cNvPr id="1804293" name="Text Box 5"/>
          <p:cNvSpPr txBox="1">
            <a:spLocks noChangeArrowheads="1"/>
          </p:cNvSpPr>
          <p:nvPr/>
        </p:nvSpPr>
        <p:spPr bwMode="auto">
          <a:xfrm>
            <a:off x="863600" y="5105400"/>
            <a:ext cx="354013" cy="304800"/>
          </a:xfrm>
          <a:prstGeom prst="rect">
            <a:avLst/>
          </a:prstGeom>
          <a:noFill/>
          <a:ln w="12700" algn="ctr">
            <a:noFill/>
            <a:miter lim="800000"/>
            <a:headEnd/>
            <a:tailEnd/>
          </a:ln>
          <a:effectLst/>
        </p:spPr>
        <p:txBody>
          <a:bodyPr wrap="none" lIns="92075" tIns="0" rIns="92075" bIns="0">
            <a:spAutoFit/>
          </a:bodyPr>
          <a:lstStyle/>
          <a:p>
            <a:r>
              <a:rPr lang="en-US" sz="2000"/>
              <a:t>X</a:t>
            </a:r>
          </a:p>
        </p:txBody>
      </p:sp>
      <p:sp>
        <p:nvSpPr>
          <p:cNvPr id="1804294" name="Text Box 6"/>
          <p:cNvSpPr txBox="1">
            <a:spLocks noChangeArrowheads="1"/>
          </p:cNvSpPr>
          <p:nvPr/>
        </p:nvSpPr>
        <p:spPr bwMode="auto">
          <a:xfrm>
            <a:off x="911225" y="2159000"/>
            <a:ext cx="384175" cy="304800"/>
          </a:xfrm>
          <a:prstGeom prst="rect">
            <a:avLst/>
          </a:prstGeom>
          <a:noFill/>
          <a:ln w="12700" algn="ctr">
            <a:noFill/>
            <a:miter lim="800000"/>
            <a:headEnd/>
            <a:tailEnd/>
          </a:ln>
          <a:effectLst/>
        </p:spPr>
        <p:txBody>
          <a:bodyPr wrap="none" lIns="92075" tIns="0" rIns="92075" bIns="0">
            <a:spAutoFit/>
          </a:bodyPr>
          <a:lstStyle/>
          <a:p>
            <a:r>
              <a:rPr lang="en-US" sz="2000">
                <a:sym typeface="Wingdings" pitchFamily="2" charset="2"/>
              </a:rPr>
              <a:t></a:t>
            </a:r>
          </a:p>
        </p:txBody>
      </p:sp>
      <p:sp>
        <p:nvSpPr>
          <p:cNvPr id="1804295" name="Text Box 7"/>
          <p:cNvSpPr txBox="1">
            <a:spLocks noChangeArrowheads="1"/>
          </p:cNvSpPr>
          <p:nvPr/>
        </p:nvSpPr>
        <p:spPr bwMode="auto">
          <a:xfrm>
            <a:off x="914400" y="2387600"/>
            <a:ext cx="384175" cy="304800"/>
          </a:xfrm>
          <a:prstGeom prst="rect">
            <a:avLst/>
          </a:prstGeom>
          <a:noFill/>
          <a:ln w="12700" algn="ctr">
            <a:noFill/>
            <a:miter lim="800000"/>
            <a:headEnd/>
            <a:tailEnd/>
          </a:ln>
          <a:effectLst/>
        </p:spPr>
        <p:txBody>
          <a:bodyPr wrap="none" lIns="92075" tIns="0" rIns="92075" bIns="0">
            <a:spAutoFit/>
          </a:bodyPr>
          <a:lstStyle/>
          <a:p>
            <a:r>
              <a:rPr lang="en-US" sz="2000">
                <a:sym typeface="Wingdings" pitchFamily="2" charset="2"/>
              </a:rPr>
              <a:t></a:t>
            </a:r>
          </a:p>
        </p:txBody>
      </p:sp>
      <p:sp>
        <p:nvSpPr>
          <p:cNvPr id="1804296" name="Text Box 8"/>
          <p:cNvSpPr txBox="1">
            <a:spLocks noChangeArrowheads="1"/>
          </p:cNvSpPr>
          <p:nvPr/>
        </p:nvSpPr>
        <p:spPr bwMode="auto">
          <a:xfrm>
            <a:off x="914400" y="3302000"/>
            <a:ext cx="384175" cy="304800"/>
          </a:xfrm>
          <a:prstGeom prst="rect">
            <a:avLst/>
          </a:prstGeom>
          <a:noFill/>
          <a:ln w="12700" algn="ctr">
            <a:noFill/>
            <a:miter lim="800000"/>
            <a:headEnd/>
            <a:tailEnd/>
          </a:ln>
          <a:effectLst/>
        </p:spPr>
        <p:txBody>
          <a:bodyPr wrap="none" lIns="92075" tIns="0" rIns="92075" bIns="0">
            <a:spAutoFit/>
          </a:bodyPr>
          <a:lstStyle/>
          <a:p>
            <a:r>
              <a:rPr lang="en-US" sz="2000">
                <a:sym typeface="Wingdings" pitchFamily="2" charset="2"/>
              </a:rPr>
              <a:t></a:t>
            </a:r>
          </a:p>
        </p:txBody>
      </p:sp>
      <p:sp>
        <p:nvSpPr>
          <p:cNvPr id="1804297" name="Text Box 9"/>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D2L8_p9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4294"/>
                                        </p:tgtEl>
                                        <p:attrNameLst>
                                          <p:attrName>style.visibility</p:attrName>
                                        </p:attrNameLst>
                                      </p:cBhvr>
                                      <p:to>
                                        <p:strVal val="visible"/>
                                      </p:to>
                                    </p:set>
                                    <p:animEffect transition="in" filter="blinds(horizontal)">
                                      <p:cBhvr>
                                        <p:cTn id="7" dur="500"/>
                                        <p:tgtEl>
                                          <p:spTgt spid="18042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04295"/>
                                        </p:tgtEl>
                                        <p:attrNameLst>
                                          <p:attrName>style.visibility</p:attrName>
                                        </p:attrNameLst>
                                      </p:cBhvr>
                                      <p:to>
                                        <p:strVal val="visible"/>
                                      </p:to>
                                    </p:set>
                                    <p:animEffect transition="in" filter="box(in)">
                                      <p:cBhvr>
                                        <p:cTn id="12" dur="500"/>
                                        <p:tgtEl>
                                          <p:spTgt spid="18042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04296"/>
                                        </p:tgtEl>
                                        <p:attrNameLst>
                                          <p:attrName>style.visibility</p:attrName>
                                        </p:attrNameLst>
                                      </p:cBhvr>
                                      <p:to>
                                        <p:strVal val="visible"/>
                                      </p:to>
                                    </p:set>
                                    <p:animEffect transition="in" filter="blinds(horizontal)">
                                      <p:cBhvr>
                                        <p:cTn id="17" dur="500"/>
                                        <p:tgtEl>
                                          <p:spTgt spid="180429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04293"/>
                                        </p:tgtEl>
                                        <p:attrNameLst>
                                          <p:attrName>style.visibility</p:attrName>
                                        </p:attrNameLst>
                                      </p:cBhvr>
                                      <p:to>
                                        <p:strVal val="visible"/>
                                      </p:to>
                                    </p:set>
                                    <p:animEffect transition="in" filter="checkerboard(across)">
                                      <p:cBhvr>
                                        <p:cTn id="22" dur="500"/>
                                        <p:tgtEl>
                                          <p:spTgt spid="180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4293" grpId="0"/>
      <p:bldP spid="1804294" grpId="0"/>
      <p:bldP spid="1804295" grpId="0"/>
      <p:bldP spid="180429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338"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sz="3600"/>
              <a:t>Lesson 9: Statistical Key Figures</a:t>
            </a:r>
          </a:p>
        </p:txBody>
      </p:sp>
      <p:sp>
        <p:nvSpPr>
          <p:cNvPr id="1806339"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what the Statistical Key Figure represents, uses, and how defined for the Cost Model</a:t>
            </a:r>
          </a:p>
        </p:txBody>
      </p:sp>
      <p:sp>
        <p:nvSpPr>
          <p:cNvPr id="180634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D2L9_p1</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6" name="Text Box 2"/>
          <p:cNvSpPr txBox="1">
            <a:spLocks noChangeArrowheads="1"/>
          </p:cNvSpPr>
          <p:nvPr/>
        </p:nvSpPr>
        <p:spPr bwMode="auto">
          <a:xfrm>
            <a:off x="1219200" y="228600"/>
            <a:ext cx="6705600" cy="854075"/>
          </a:xfrm>
          <a:prstGeom prst="rect">
            <a:avLst/>
          </a:prstGeom>
          <a:noFill/>
          <a:ln w="76200" cmpd="tri" algn="ctr">
            <a:noFill/>
            <a:miter lim="800000"/>
            <a:headEnd/>
            <a:tailEnd/>
          </a:ln>
          <a:effectLst/>
        </p:spPr>
        <p:txBody>
          <a:bodyPr lIns="92075" tIns="0" rIns="92075" bIns="0">
            <a:spAutoFit/>
          </a:bodyPr>
          <a:lstStyle/>
          <a:p>
            <a:r>
              <a:rPr lang="en-US" sz="2800">
                <a:cs typeface="Times New Roman" pitchFamily="18" charset="0"/>
              </a:rPr>
              <a:t>SAFM-CE Army Cost Model</a:t>
            </a:r>
          </a:p>
          <a:p>
            <a:r>
              <a:rPr lang="en-US" sz="2800">
                <a:cs typeface="Times New Roman" pitchFamily="18" charset="0"/>
              </a:rPr>
              <a:t>Statistical Key Figure (SKF) Definition</a:t>
            </a:r>
          </a:p>
        </p:txBody>
      </p:sp>
      <p:graphicFrame>
        <p:nvGraphicFramePr>
          <p:cNvPr id="1808387" name="Group 3"/>
          <p:cNvGraphicFramePr>
            <a:graphicFrameLocks noGrp="1"/>
          </p:cNvGraphicFramePr>
          <p:nvPr/>
        </p:nvGraphicFramePr>
        <p:xfrm>
          <a:off x="723900" y="1504950"/>
          <a:ext cx="7677150" cy="1008063"/>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Statistical Key Figure Definition:</a:t>
                      </a:r>
                      <a:endParaRPr kumimoji="0" lang="en-US" sz="2400" b="1"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A Statistical Key Figure is a piece of information about the cost object it is assigned to, e.g. # FTE for a cost center, # telephones, etc.</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808395" name="Rectangle 11"/>
          <p:cNvSpPr>
            <a:spLocks noChangeArrowheads="1"/>
          </p:cNvSpPr>
          <p:nvPr/>
        </p:nvSpPr>
        <p:spPr bwMode="auto">
          <a:xfrm>
            <a:off x="685800" y="3048000"/>
            <a:ext cx="7848600" cy="274638"/>
          </a:xfrm>
          <a:prstGeom prst="rect">
            <a:avLst/>
          </a:prstGeom>
          <a:noFill/>
          <a:ln w="12700" algn="ctr">
            <a:noFill/>
            <a:miter lim="800000"/>
            <a:headEnd/>
            <a:tailEnd/>
          </a:ln>
          <a:effectLst/>
        </p:spPr>
        <p:txBody>
          <a:bodyPr lIns="92075" tIns="0" rIns="92075" bIns="0">
            <a:spAutoFit/>
          </a:bodyPr>
          <a:lstStyle/>
          <a:p>
            <a:pPr marL="236538" indent="-236538" algn="l">
              <a:buFontTx/>
              <a:buChar char="•"/>
            </a:pPr>
            <a:endParaRPr lang="en-US" sz="1800" b="0"/>
          </a:p>
        </p:txBody>
      </p:sp>
      <p:sp>
        <p:nvSpPr>
          <p:cNvPr id="1808396" name="Rectangle 12"/>
          <p:cNvSpPr>
            <a:spLocks noChangeArrowheads="1"/>
          </p:cNvSpPr>
          <p:nvPr/>
        </p:nvSpPr>
        <p:spPr bwMode="auto">
          <a:xfrm>
            <a:off x="685800" y="3124200"/>
            <a:ext cx="7848600" cy="1219200"/>
          </a:xfrm>
          <a:prstGeom prst="rect">
            <a:avLst/>
          </a:prstGeom>
          <a:noFill/>
          <a:ln w="12700" algn="ctr">
            <a:noFill/>
            <a:miter lim="800000"/>
            <a:headEnd/>
            <a:tailEnd/>
          </a:ln>
          <a:effectLst/>
        </p:spPr>
        <p:txBody>
          <a:bodyPr lIns="92075" tIns="0" rIns="92075" bIns="0">
            <a:spAutoFit/>
          </a:bodyPr>
          <a:lstStyle/>
          <a:p>
            <a:pPr marL="280988" indent="-280988" algn="l">
              <a:buFontTx/>
              <a:buChar char="•"/>
              <a:tabLst>
                <a:tab pos="633413" algn="l"/>
              </a:tabLst>
            </a:pPr>
            <a:r>
              <a:rPr lang="en-US" sz="2000" b="0"/>
              <a:t>There are two types of statistical key figures:</a:t>
            </a:r>
          </a:p>
          <a:p>
            <a:pPr marL="633413" lvl="1" indent="-238125" algn="l">
              <a:buFont typeface="Arial" charset="0"/>
              <a:buChar char="–"/>
              <a:tabLst>
                <a:tab pos="633413" algn="l"/>
              </a:tabLst>
            </a:pPr>
            <a:r>
              <a:rPr lang="en-US" sz="2000" i="1"/>
              <a:t>Fixed value</a:t>
            </a:r>
            <a:r>
              <a:rPr lang="en-US" sz="2000" b="0"/>
              <a:t> - Fixed values are carried forward from the period posted to all subsequent posting periods for the year</a:t>
            </a:r>
          </a:p>
          <a:p>
            <a:pPr marL="633413" lvl="1" indent="-238125" algn="l">
              <a:buFont typeface="Arial" charset="0"/>
              <a:buChar char="–"/>
              <a:tabLst>
                <a:tab pos="633413" algn="l"/>
              </a:tabLst>
            </a:pPr>
            <a:r>
              <a:rPr lang="en-US" sz="2000" i="1"/>
              <a:t>Total value</a:t>
            </a:r>
            <a:r>
              <a:rPr lang="en-US" sz="2000" b="0"/>
              <a:t> - Total values exist only for the period posted</a:t>
            </a:r>
          </a:p>
        </p:txBody>
      </p:sp>
      <p:grpSp>
        <p:nvGrpSpPr>
          <p:cNvPr id="1808397" name="Group 13"/>
          <p:cNvGrpSpPr>
            <a:grpSpLocks/>
          </p:cNvGrpSpPr>
          <p:nvPr/>
        </p:nvGrpSpPr>
        <p:grpSpPr bwMode="auto">
          <a:xfrm>
            <a:off x="1981200" y="4724400"/>
            <a:ext cx="4525963" cy="1676400"/>
            <a:chOff x="384" y="2976"/>
            <a:chExt cx="2851" cy="1056"/>
          </a:xfrm>
        </p:grpSpPr>
        <p:sp>
          <p:nvSpPr>
            <p:cNvPr id="1808398" name="Rectangle 14"/>
            <p:cNvSpPr>
              <a:spLocks noChangeArrowheads="1"/>
            </p:cNvSpPr>
            <p:nvPr/>
          </p:nvSpPr>
          <p:spPr bwMode="auto">
            <a:xfrm>
              <a:off x="384" y="3024"/>
              <a:ext cx="864" cy="576"/>
            </a:xfrm>
            <a:prstGeom prst="rect">
              <a:avLst/>
            </a:prstGeom>
            <a:solidFill>
              <a:srgbClr val="CCFFCC"/>
            </a:solidFill>
            <a:ln w="12700" algn="ctr">
              <a:solidFill>
                <a:schemeClr val="tx1"/>
              </a:solidFill>
              <a:miter lim="800000"/>
              <a:headEnd/>
              <a:tailEnd/>
            </a:ln>
            <a:effectLst/>
          </p:spPr>
          <p:txBody>
            <a:bodyPr wrap="none" lIns="92075" tIns="0" rIns="92075" bIns="0" anchor="ctr">
              <a:spAutoFit/>
            </a:bodyPr>
            <a:lstStyle/>
            <a:p>
              <a:endParaRPr lang="en-US"/>
            </a:p>
          </p:txBody>
        </p:sp>
        <p:sp>
          <p:nvSpPr>
            <p:cNvPr id="1808399" name="Text Box 15"/>
            <p:cNvSpPr txBox="1">
              <a:spLocks noChangeArrowheads="1"/>
            </p:cNvSpPr>
            <p:nvPr/>
          </p:nvSpPr>
          <p:spPr bwMode="auto">
            <a:xfrm>
              <a:off x="672" y="3684"/>
              <a:ext cx="785" cy="134"/>
            </a:xfrm>
            <a:prstGeom prst="rect">
              <a:avLst/>
            </a:prstGeom>
            <a:noFill/>
            <a:ln w="12700" algn="ctr">
              <a:noFill/>
              <a:miter lim="800000"/>
              <a:headEnd/>
              <a:tailEnd/>
            </a:ln>
            <a:effectLst/>
          </p:spPr>
          <p:txBody>
            <a:bodyPr wrap="none" lIns="92075" tIns="0" rIns="92075" bIns="0">
              <a:spAutoFit/>
            </a:bodyPr>
            <a:lstStyle/>
            <a:p>
              <a:r>
                <a:rPr lang="en-US" sz="1400"/>
                <a:t># Headcount</a:t>
              </a:r>
            </a:p>
          </p:txBody>
        </p:sp>
        <p:sp>
          <p:nvSpPr>
            <p:cNvPr id="1808400" name="Text Box 16"/>
            <p:cNvSpPr txBox="1">
              <a:spLocks noChangeArrowheads="1"/>
            </p:cNvSpPr>
            <p:nvPr/>
          </p:nvSpPr>
          <p:spPr bwMode="auto">
            <a:xfrm>
              <a:off x="672" y="3840"/>
              <a:ext cx="420" cy="134"/>
            </a:xfrm>
            <a:prstGeom prst="rect">
              <a:avLst/>
            </a:prstGeom>
            <a:noFill/>
            <a:ln w="12700" algn="ctr">
              <a:noFill/>
              <a:miter lim="800000"/>
              <a:headEnd/>
              <a:tailEnd/>
            </a:ln>
            <a:effectLst/>
          </p:spPr>
          <p:txBody>
            <a:bodyPr wrap="none" lIns="92075" tIns="0" rIns="92075" bIns="0">
              <a:spAutoFit/>
            </a:bodyPr>
            <a:lstStyle/>
            <a:p>
              <a:r>
                <a:rPr lang="en-US" sz="1400"/>
                <a:t># FTE</a:t>
              </a:r>
            </a:p>
          </p:txBody>
        </p:sp>
        <p:sp>
          <p:nvSpPr>
            <p:cNvPr id="1808401" name="Text Box 17"/>
            <p:cNvSpPr txBox="1">
              <a:spLocks noChangeArrowheads="1"/>
            </p:cNvSpPr>
            <p:nvPr/>
          </p:nvSpPr>
          <p:spPr bwMode="auto">
            <a:xfrm>
              <a:off x="1536" y="3024"/>
              <a:ext cx="1699" cy="992"/>
            </a:xfrm>
            <a:prstGeom prst="rect">
              <a:avLst/>
            </a:prstGeom>
            <a:noFill/>
            <a:ln w="12700" algn="ctr">
              <a:noFill/>
              <a:miter lim="800000"/>
              <a:headEnd/>
              <a:tailEnd/>
            </a:ln>
            <a:effectLst/>
          </p:spPr>
          <p:txBody>
            <a:bodyPr wrap="none" lIns="92075" tIns="0" rIns="92075" bIns="0">
              <a:spAutoFit/>
            </a:bodyPr>
            <a:lstStyle/>
            <a:p>
              <a:pPr algn="l">
                <a:tabLst>
                  <a:tab pos="457200" algn="l"/>
                  <a:tab pos="914400" algn="l"/>
                  <a:tab pos="1371600" algn="l"/>
                  <a:tab pos="1828800" algn="l"/>
                  <a:tab pos="2286000" algn="l"/>
                </a:tabLst>
              </a:pPr>
              <a:r>
                <a:rPr lang="en-US" sz="1400"/>
                <a:t>P1	P2	P3	P4	P5	….</a:t>
              </a:r>
            </a:p>
            <a:p>
              <a:pPr algn="l">
                <a:tabLst>
                  <a:tab pos="457200" algn="l"/>
                  <a:tab pos="914400" algn="l"/>
                  <a:tab pos="1371600" algn="l"/>
                  <a:tab pos="1828800" algn="l"/>
                  <a:tab pos="2286000" algn="l"/>
                </a:tabLst>
              </a:pPr>
              <a:endParaRPr lang="en-US" sz="1400"/>
            </a:p>
            <a:p>
              <a:pPr algn="l">
                <a:tabLst>
                  <a:tab pos="457200" algn="l"/>
                  <a:tab pos="914400" algn="l"/>
                  <a:tab pos="1371600" algn="l"/>
                  <a:tab pos="1828800" algn="l"/>
                  <a:tab pos="2286000" algn="l"/>
                </a:tabLst>
              </a:pPr>
              <a:endParaRPr lang="en-US" sz="1400"/>
            </a:p>
            <a:p>
              <a:pPr algn="l">
                <a:tabLst>
                  <a:tab pos="457200" algn="l"/>
                  <a:tab pos="914400" algn="l"/>
                  <a:tab pos="1371600" algn="l"/>
                  <a:tab pos="1828800" algn="l"/>
                  <a:tab pos="2286000" algn="l"/>
                </a:tabLst>
              </a:pPr>
              <a:endParaRPr lang="en-US" sz="1400"/>
            </a:p>
            <a:p>
              <a:pPr algn="l">
                <a:tabLst>
                  <a:tab pos="457200" algn="l"/>
                  <a:tab pos="914400" algn="l"/>
                  <a:tab pos="1371600" algn="l"/>
                  <a:tab pos="1828800" algn="l"/>
                  <a:tab pos="2286000" algn="l"/>
                </a:tabLst>
              </a:pPr>
              <a:endParaRPr lang="en-US" sz="1400"/>
            </a:p>
            <a:p>
              <a:pPr algn="l">
                <a:spcBef>
                  <a:spcPct val="20000"/>
                </a:spcBef>
                <a:tabLst>
                  <a:tab pos="457200" algn="l"/>
                  <a:tab pos="914400" algn="l"/>
                  <a:tab pos="1371600" algn="l"/>
                  <a:tab pos="1828800" algn="l"/>
                  <a:tab pos="2286000" algn="l"/>
                </a:tabLst>
              </a:pPr>
              <a:r>
                <a:rPr lang="en-US" sz="1400"/>
                <a:t>12	12	24	24	24	24</a:t>
              </a:r>
            </a:p>
            <a:p>
              <a:pPr algn="l">
                <a:spcBef>
                  <a:spcPct val="20000"/>
                </a:spcBef>
                <a:tabLst>
                  <a:tab pos="457200" algn="l"/>
                  <a:tab pos="914400" algn="l"/>
                  <a:tab pos="1371600" algn="l"/>
                  <a:tab pos="1828800" algn="l"/>
                  <a:tab pos="2286000" algn="l"/>
                </a:tabLst>
              </a:pPr>
              <a:r>
                <a:rPr lang="en-US" sz="1400"/>
                <a:t>1	1	1.5	2	</a:t>
              </a:r>
            </a:p>
          </p:txBody>
        </p:sp>
        <p:sp>
          <p:nvSpPr>
            <p:cNvPr id="1808402" name="Line 18"/>
            <p:cNvSpPr>
              <a:spLocks noChangeShapeType="1"/>
            </p:cNvSpPr>
            <p:nvPr/>
          </p:nvSpPr>
          <p:spPr bwMode="auto">
            <a:xfrm>
              <a:off x="576" y="3840"/>
              <a:ext cx="2640"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08403" name="Line 19"/>
            <p:cNvSpPr>
              <a:spLocks noChangeShapeType="1"/>
            </p:cNvSpPr>
            <p:nvPr/>
          </p:nvSpPr>
          <p:spPr bwMode="auto">
            <a:xfrm>
              <a:off x="576" y="4032"/>
              <a:ext cx="2640" cy="0"/>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08404" name="Text Box 20"/>
            <p:cNvSpPr txBox="1">
              <a:spLocks noChangeArrowheads="1"/>
            </p:cNvSpPr>
            <p:nvPr/>
          </p:nvSpPr>
          <p:spPr bwMode="auto">
            <a:xfrm>
              <a:off x="515" y="3216"/>
              <a:ext cx="619" cy="134"/>
            </a:xfrm>
            <a:prstGeom prst="rect">
              <a:avLst/>
            </a:prstGeom>
            <a:noFill/>
            <a:ln w="12700" algn="ctr">
              <a:noFill/>
              <a:miter lim="800000"/>
              <a:headEnd/>
              <a:tailEnd/>
            </a:ln>
            <a:effectLst/>
          </p:spPr>
          <p:txBody>
            <a:bodyPr wrap="none" lIns="92075" tIns="0" rIns="92075" bIns="0">
              <a:spAutoFit/>
            </a:bodyPr>
            <a:lstStyle/>
            <a:p>
              <a:r>
                <a:rPr lang="en-US" sz="1400"/>
                <a:t>CC #1000</a:t>
              </a:r>
            </a:p>
          </p:txBody>
        </p:sp>
        <p:sp>
          <p:nvSpPr>
            <p:cNvPr id="1808405" name="Line 21"/>
            <p:cNvSpPr>
              <a:spLocks noChangeShapeType="1"/>
            </p:cNvSpPr>
            <p:nvPr/>
          </p:nvSpPr>
          <p:spPr bwMode="auto">
            <a:xfrm>
              <a:off x="1536" y="2976"/>
              <a:ext cx="0" cy="1056"/>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08406" name="Line 22"/>
            <p:cNvSpPr>
              <a:spLocks noChangeShapeType="1"/>
            </p:cNvSpPr>
            <p:nvPr/>
          </p:nvSpPr>
          <p:spPr bwMode="auto">
            <a:xfrm>
              <a:off x="1776" y="2976"/>
              <a:ext cx="0" cy="1056"/>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08407" name="Line 23"/>
            <p:cNvSpPr>
              <a:spLocks noChangeShapeType="1"/>
            </p:cNvSpPr>
            <p:nvPr/>
          </p:nvSpPr>
          <p:spPr bwMode="auto">
            <a:xfrm>
              <a:off x="2064" y="2976"/>
              <a:ext cx="0" cy="1056"/>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08408" name="Line 24"/>
            <p:cNvSpPr>
              <a:spLocks noChangeShapeType="1"/>
            </p:cNvSpPr>
            <p:nvPr/>
          </p:nvSpPr>
          <p:spPr bwMode="auto">
            <a:xfrm>
              <a:off x="2352" y="2976"/>
              <a:ext cx="0" cy="1056"/>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08409" name="Line 25"/>
            <p:cNvSpPr>
              <a:spLocks noChangeShapeType="1"/>
            </p:cNvSpPr>
            <p:nvPr/>
          </p:nvSpPr>
          <p:spPr bwMode="auto">
            <a:xfrm>
              <a:off x="2640" y="2976"/>
              <a:ext cx="0" cy="1056"/>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08410" name="Line 26"/>
            <p:cNvSpPr>
              <a:spLocks noChangeShapeType="1"/>
            </p:cNvSpPr>
            <p:nvPr/>
          </p:nvSpPr>
          <p:spPr bwMode="auto">
            <a:xfrm>
              <a:off x="2928" y="2976"/>
              <a:ext cx="0" cy="1056"/>
            </a:xfrm>
            <a:prstGeom prst="line">
              <a:avLst/>
            </a:prstGeom>
            <a:noFill/>
            <a:ln w="12700">
              <a:solidFill>
                <a:schemeClr val="tx1"/>
              </a:solidFill>
              <a:round/>
              <a:headEnd/>
              <a:tailEnd/>
            </a:ln>
            <a:effectLst/>
          </p:spPr>
          <p:txBody>
            <a:bodyPr lIns="92075" tIns="0" rIns="92075" bIns="0">
              <a:spAutoFit/>
            </a:bodyPr>
            <a:lstStyle/>
            <a:p>
              <a:endParaRPr lang="en-US"/>
            </a:p>
          </p:txBody>
        </p:sp>
        <p:sp>
          <p:nvSpPr>
            <p:cNvPr id="1808411" name="Line 27"/>
            <p:cNvSpPr>
              <a:spLocks noChangeShapeType="1"/>
            </p:cNvSpPr>
            <p:nvPr/>
          </p:nvSpPr>
          <p:spPr bwMode="auto">
            <a:xfrm>
              <a:off x="3216" y="2976"/>
              <a:ext cx="0" cy="1056"/>
            </a:xfrm>
            <a:prstGeom prst="line">
              <a:avLst/>
            </a:prstGeom>
            <a:noFill/>
            <a:ln w="12700">
              <a:solidFill>
                <a:schemeClr val="tx1"/>
              </a:solidFill>
              <a:round/>
              <a:headEnd/>
              <a:tailEnd/>
            </a:ln>
            <a:effectLst/>
          </p:spPr>
          <p:txBody>
            <a:bodyPr lIns="92075" tIns="0" rIns="92075" bIns="0">
              <a:spAutoFit/>
            </a:bodyPr>
            <a:lstStyle/>
            <a:p>
              <a:endParaRPr lang="en-US"/>
            </a:p>
          </p:txBody>
        </p:sp>
      </p:grpSp>
      <p:sp>
        <p:nvSpPr>
          <p:cNvPr id="1808412" name="Text Box 28"/>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D2L9_p2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08397"/>
                                        </p:tgtEl>
                                        <p:attrNameLst>
                                          <p:attrName>style.visibility</p:attrName>
                                        </p:attrNameLst>
                                      </p:cBhvr>
                                      <p:to>
                                        <p:strVal val="visible"/>
                                      </p:to>
                                    </p:set>
                                    <p:animEffect transition="in" filter="fade">
                                      <p:cBhvr>
                                        <p:cTn id="7" dur="1000"/>
                                        <p:tgtEl>
                                          <p:spTgt spid="1808397"/>
                                        </p:tgtEl>
                                      </p:cBhvr>
                                    </p:animEffect>
                                    <p:anim calcmode="lin" valueType="num">
                                      <p:cBhvr>
                                        <p:cTn id="8" dur="1000" fill="hold"/>
                                        <p:tgtEl>
                                          <p:spTgt spid="1808397"/>
                                        </p:tgtEl>
                                        <p:attrNameLst>
                                          <p:attrName>ppt_x</p:attrName>
                                        </p:attrNameLst>
                                      </p:cBhvr>
                                      <p:tavLst>
                                        <p:tav tm="0">
                                          <p:val>
                                            <p:strVal val="#ppt_x"/>
                                          </p:val>
                                        </p:tav>
                                        <p:tav tm="100000">
                                          <p:val>
                                            <p:strVal val="#ppt_x"/>
                                          </p:val>
                                        </p:tav>
                                      </p:tavLst>
                                    </p:anim>
                                    <p:anim calcmode="lin" valueType="num">
                                      <p:cBhvr>
                                        <p:cTn id="9" dur="900" decel="100000" fill="hold"/>
                                        <p:tgtEl>
                                          <p:spTgt spid="180839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0839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4" name="Text Box 2"/>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Statistical Key Figure Uses</a:t>
            </a:r>
          </a:p>
        </p:txBody>
      </p:sp>
      <p:sp>
        <p:nvSpPr>
          <p:cNvPr id="181043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800"/>
              <a:t>As a basis (cost driver) for cost assignments, e.g. # telephones to allocate out the phone bill</a:t>
            </a:r>
          </a:p>
          <a:p>
            <a:pPr>
              <a:lnSpc>
                <a:spcPct val="90000"/>
              </a:lnSpc>
            </a:pPr>
            <a:r>
              <a:rPr lang="en-US" sz="2800"/>
              <a:t>To measure performance, e.g. # surveys SKF can be planned for the year and then actuals captured to report progress</a:t>
            </a:r>
          </a:p>
          <a:p>
            <a:pPr>
              <a:lnSpc>
                <a:spcPct val="90000"/>
              </a:lnSpc>
            </a:pPr>
            <a:r>
              <a:rPr lang="en-US" sz="2800"/>
              <a:t>To calculate a unit cost rate in unit cost report.  This report is designed specifically for the Army and allows for some or all of the costs on the cost object selected to be divided by the SKF on that cost object to calculate a Unit Cost rate of the SKF, e.g. $/meal</a:t>
            </a:r>
          </a:p>
        </p:txBody>
      </p:sp>
      <p:sp>
        <p:nvSpPr>
          <p:cNvPr id="1810436"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D2L9_p3</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82" name="Text Box 2"/>
          <p:cNvSpPr txBox="1">
            <a:spLocks noChangeArrowheads="1"/>
          </p:cNvSpPr>
          <p:nvPr/>
        </p:nvSpPr>
        <p:spPr bwMode="auto">
          <a:xfrm>
            <a:off x="1219200" y="228600"/>
            <a:ext cx="6705600" cy="974725"/>
          </a:xfrm>
          <a:prstGeom prst="rect">
            <a:avLst/>
          </a:prstGeom>
          <a:noFill/>
          <a:ln w="76200" cmpd="tri" algn="ctr">
            <a:noFill/>
            <a:miter lim="800000"/>
            <a:headEnd/>
            <a:tailEnd/>
          </a:ln>
          <a:effectLst/>
        </p:spPr>
        <p:txBody>
          <a:bodyPr lIns="92075" tIns="0" rIns="92075" bIns="0">
            <a:spAutoFit/>
          </a:bodyPr>
          <a:lstStyle/>
          <a:p>
            <a:r>
              <a:rPr lang="en-US">
                <a:cs typeface="Times New Roman" pitchFamily="18" charset="0"/>
              </a:rPr>
              <a:t>SAFM-CE Army Cost Model</a:t>
            </a:r>
          </a:p>
          <a:p>
            <a:r>
              <a:rPr lang="en-US">
                <a:cs typeface="Times New Roman" pitchFamily="18" charset="0"/>
              </a:rPr>
              <a:t>How SKFs are defined</a:t>
            </a:r>
          </a:p>
        </p:txBody>
      </p:sp>
      <p:sp>
        <p:nvSpPr>
          <p:cNvPr id="181248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Evaluated the CLS</a:t>
            </a:r>
          </a:p>
          <a:p>
            <a:r>
              <a:rPr lang="en-US"/>
              <a:t>Determined the “work load” measure within CLS is an appropriate representation of SKF</a:t>
            </a:r>
          </a:p>
          <a:p>
            <a:r>
              <a:rPr lang="en-US"/>
              <a:t>SKFs have to be associated with a  cost object and the information must then be captured and maintained (directly or via ISR or some other system feed)</a:t>
            </a:r>
          </a:p>
        </p:txBody>
      </p:sp>
      <p:sp>
        <p:nvSpPr>
          <p:cNvPr id="1812484"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D2L9_p4</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4530" name="Picture 2"/>
          <p:cNvPicPr>
            <a:picLocks noChangeAspect="1" noChangeArrowheads="1"/>
          </p:cNvPicPr>
          <p:nvPr/>
        </p:nvPicPr>
        <p:blipFill>
          <a:blip r:embed="rId3" cstate="print"/>
          <a:srcRect/>
          <a:stretch>
            <a:fillRect/>
          </a:stretch>
        </p:blipFill>
        <p:spPr bwMode="auto">
          <a:xfrm>
            <a:off x="330200" y="1322388"/>
            <a:ext cx="8499475" cy="4159250"/>
          </a:xfrm>
          <a:prstGeom prst="rect">
            <a:avLst/>
          </a:prstGeom>
          <a:noFill/>
          <a:ln w="9525">
            <a:noFill/>
            <a:miter lim="800000"/>
            <a:headEnd/>
            <a:tailEnd/>
          </a:ln>
          <a:effectLst/>
        </p:spPr>
      </p:pic>
      <p:sp>
        <p:nvSpPr>
          <p:cNvPr id="1814531" name="Text Box 3"/>
          <p:cNvSpPr txBox="1">
            <a:spLocks noChangeArrowheads="1"/>
          </p:cNvSpPr>
          <p:nvPr/>
        </p:nvSpPr>
        <p:spPr bwMode="auto">
          <a:xfrm>
            <a:off x="1209675" y="228600"/>
            <a:ext cx="6705600" cy="974725"/>
          </a:xfrm>
          <a:prstGeom prst="rect">
            <a:avLst/>
          </a:prstGeom>
          <a:noFill/>
          <a:ln w="76200" cmpd="tri" algn="ctr">
            <a:noFill/>
            <a:miter lim="800000"/>
            <a:headEnd/>
            <a:tailEnd/>
          </a:ln>
          <a:effectLst/>
        </p:spPr>
        <p:txBody>
          <a:bodyPr lIns="92075" tIns="0" rIns="92075" bIns="0">
            <a:spAutoFit/>
          </a:bodyPr>
          <a:lstStyle/>
          <a:p>
            <a:r>
              <a:rPr lang="en-US"/>
              <a:t>SSP Workload Example</a:t>
            </a:r>
          </a:p>
          <a:p>
            <a:r>
              <a:rPr lang="en-US"/>
              <a:t>CLS SBC 25 - CIF</a:t>
            </a:r>
          </a:p>
        </p:txBody>
      </p:sp>
      <p:sp>
        <p:nvSpPr>
          <p:cNvPr id="1814532" name="Text Box 4"/>
          <p:cNvSpPr txBox="1">
            <a:spLocks noChangeArrowheads="1"/>
          </p:cNvSpPr>
          <p:nvPr/>
        </p:nvSpPr>
        <p:spPr bwMode="auto">
          <a:xfrm>
            <a:off x="1422400" y="5730875"/>
            <a:ext cx="1266825" cy="396875"/>
          </a:xfrm>
          <a:prstGeom prst="rect">
            <a:avLst/>
          </a:prstGeom>
          <a:noFill/>
          <a:ln w="9525">
            <a:noFill/>
            <a:miter lim="800000"/>
            <a:headEnd/>
            <a:tailEnd/>
          </a:ln>
          <a:effectLst/>
        </p:spPr>
        <p:txBody>
          <a:bodyPr>
            <a:spAutoFit/>
          </a:bodyPr>
          <a:lstStyle/>
          <a:p>
            <a:pPr algn="l">
              <a:buClrTx/>
            </a:pPr>
            <a:r>
              <a:rPr lang="en-US" sz="2000" b="0"/>
              <a:t>GFEBS</a:t>
            </a:r>
          </a:p>
        </p:txBody>
      </p:sp>
      <p:pic>
        <p:nvPicPr>
          <p:cNvPr id="1814533" name="Picture 5"/>
          <p:cNvPicPr>
            <a:picLocks noChangeAspect="1" noChangeArrowheads="1"/>
          </p:cNvPicPr>
          <p:nvPr/>
        </p:nvPicPr>
        <p:blipFill>
          <a:blip r:embed="rId4" cstate="print"/>
          <a:srcRect/>
          <a:stretch>
            <a:fillRect/>
          </a:stretch>
        </p:blipFill>
        <p:spPr bwMode="auto">
          <a:xfrm>
            <a:off x="2860675" y="5753100"/>
            <a:ext cx="4160838" cy="706438"/>
          </a:xfrm>
          <a:prstGeom prst="rect">
            <a:avLst/>
          </a:prstGeom>
          <a:noFill/>
          <a:ln w="9525">
            <a:noFill/>
            <a:miter lim="800000"/>
            <a:headEnd/>
            <a:tailEnd/>
          </a:ln>
          <a:effectLst/>
        </p:spPr>
      </p:pic>
      <p:sp>
        <p:nvSpPr>
          <p:cNvPr id="1814534" name="Text Box 6"/>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b="0"/>
              <a:t>D2L9_p5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MCOM Conference 2007">
  <a:themeElements>
    <a:clrScheme name="IMCOM Conferenc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COM Conferenc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2075" tIns="0" rIns="92075"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2075" tIns="0" rIns="92075"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IMCOM Conferenc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COM Conference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COM Conference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COM Conference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COM Conference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COM Conference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COM Conference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COM Conference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COM Conference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COM Conference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COM Conference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COM Conference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7017</TotalTime>
  <Words>9194</Words>
  <Application>Microsoft Office PowerPoint</Application>
  <PresentationFormat>On-screen Show (4:3)</PresentationFormat>
  <Paragraphs>2050</Paragraphs>
  <Slides>109</Slides>
  <Notes>109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IMCOM Conference 2007</vt:lpstr>
      <vt:lpstr>Visio</vt:lpstr>
      <vt:lpstr>Training Agenda/Objectives</vt:lpstr>
      <vt:lpstr>Day 2 Objective &amp; Agenda</vt:lpstr>
      <vt:lpstr>PowerPoint Presentation</vt:lpstr>
      <vt:lpstr>Lesson 1: ERP Enabler</vt:lpstr>
      <vt:lpstr>Enhanced Ability to Capture Cost </vt:lpstr>
      <vt:lpstr>Many ways to Measure Cost Methodology vs System</vt:lpstr>
      <vt:lpstr>PowerPoint Presentation</vt:lpstr>
      <vt:lpstr>PowerPoint Presentation</vt:lpstr>
      <vt:lpstr>PowerPoint Presentation</vt:lpstr>
      <vt:lpstr>PowerPoint Presentation</vt:lpstr>
      <vt:lpstr>PowerPoint Presentation</vt:lpstr>
      <vt:lpstr>Simultaneous Update</vt:lpstr>
      <vt:lpstr>Lesson 1: Wrap-Up</vt:lpstr>
      <vt:lpstr>Lesson 2: Costing Conceptual Design</vt:lpstr>
      <vt:lpstr>PowerPoint Presentation</vt:lpstr>
      <vt:lpstr>PowerPoint Presentation</vt:lpstr>
      <vt:lpstr>PowerPoint Presentation</vt:lpstr>
      <vt:lpstr>PowerPoint Presentation</vt:lpstr>
      <vt:lpstr>PowerPoint Presentation</vt:lpstr>
      <vt:lpstr>Army Cost Model Concept</vt:lpstr>
      <vt:lpstr>PowerPoint Presentation</vt:lpstr>
      <vt:lpstr>PowerPoint Presentation</vt:lpstr>
      <vt:lpstr>PowerPoint Presentation</vt:lpstr>
      <vt:lpstr>PowerPoint Presentation</vt:lpstr>
      <vt:lpstr>PowerPoint Presentation</vt:lpstr>
      <vt:lpstr>Lesson 2: Wrap-Up</vt:lpstr>
      <vt:lpstr>Question # 1</vt:lpstr>
      <vt:lpstr>PowerPoint Presentation</vt:lpstr>
      <vt:lpstr>Lesson 3: Cost Centers</vt:lpstr>
      <vt:lpstr>Costing Starts with Cost Centers</vt:lpstr>
      <vt:lpstr>PowerPoint Presentation</vt:lpstr>
      <vt:lpstr>PowerPoint Presentation</vt:lpstr>
      <vt:lpstr>PowerPoint Presentation</vt:lpstr>
      <vt:lpstr>Cost Center Creation</vt:lpstr>
      <vt:lpstr>Cost Center Information</vt:lpstr>
      <vt:lpstr>PowerPoint Presentation</vt:lpstr>
      <vt:lpstr>Cost Center Hierarchy Creation</vt:lpstr>
      <vt:lpstr>Cost Center Hierarchy</vt:lpstr>
      <vt:lpstr>PowerPoint Presentation</vt:lpstr>
      <vt:lpstr>PowerPoint Presentation</vt:lpstr>
      <vt:lpstr>Lesson 3: Wrap-Up</vt:lpstr>
      <vt:lpstr>Questions:</vt:lpstr>
      <vt:lpstr>Questions:</vt:lpstr>
      <vt:lpstr>Lesson 4: Activity Types</vt:lpstr>
      <vt:lpstr>PowerPoint Presentation</vt:lpstr>
      <vt:lpstr>PowerPoint Presentation</vt:lpstr>
      <vt:lpstr>PowerPoint Presentation</vt:lpstr>
      <vt:lpstr>PowerPoint Presentation</vt:lpstr>
      <vt:lpstr>PowerPoint Presentation</vt:lpstr>
      <vt:lpstr>PowerPoint Presentation</vt:lpstr>
      <vt:lpstr>Activity Types  Non-Labor Examples</vt:lpstr>
      <vt:lpstr>PowerPoint Presentation</vt:lpstr>
      <vt:lpstr>PowerPoint Presentation</vt:lpstr>
      <vt:lpstr>Lesson 4: Wrap-Up</vt:lpstr>
      <vt:lpstr>PowerPoint Presentation</vt:lpstr>
      <vt:lpstr>Lesson 5: Cost Elements</vt:lpstr>
      <vt:lpstr>PowerPoint Presentation</vt:lpstr>
      <vt:lpstr>PowerPoint Presentation</vt:lpstr>
      <vt:lpstr>PowerPoint Presentation</vt:lpstr>
      <vt:lpstr>Primary Cost Elements</vt:lpstr>
      <vt:lpstr>Secondary Cost Elements</vt:lpstr>
      <vt:lpstr>Cost Elements Example</vt:lpstr>
      <vt:lpstr>PowerPoint Presentation</vt:lpstr>
      <vt:lpstr>EOR crosswalk to GL Discussion</vt:lpstr>
      <vt:lpstr>PowerPoint Presentation</vt:lpstr>
      <vt:lpstr>PowerPoint Presentation</vt:lpstr>
      <vt:lpstr>Lesson 5: Wrap-Up</vt:lpstr>
      <vt:lpstr>Questions</vt:lpstr>
      <vt:lpstr>Lesson 6: WBS Elements</vt:lpstr>
      <vt:lpstr>PowerPoint Presentation</vt:lpstr>
      <vt:lpstr>PowerPoint Presentation</vt:lpstr>
      <vt:lpstr>Sample WBS  Elements Defined</vt:lpstr>
      <vt:lpstr>Lesson 6: Wrap-Up</vt:lpstr>
      <vt:lpstr>Questions</vt:lpstr>
      <vt:lpstr>Lesson 7: 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Internal Orders</vt:lpstr>
      <vt:lpstr>Lesson 7: Wrap-Up</vt:lpstr>
      <vt:lpstr>Questions</vt:lpstr>
      <vt:lpstr>Lesson 8: Business Process</vt:lpstr>
      <vt:lpstr>PowerPoint Presentation</vt:lpstr>
      <vt:lpstr>PowerPoint Presentation</vt:lpstr>
      <vt:lpstr>PowerPoint Presentation</vt:lpstr>
      <vt:lpstr>PowerPoint Presentation</vt:lpstr>
      <vt:lpstr>PowerPoint Presentation</vt:lpstr>
      <vt:lpstr>PowerPoint Presentation</vt:lpstr>
      <vt:lpstr>Lesson 8: Wrap-Up</vt:lpstr>
      <vt:lpstr>Questions</vt:lpstr>
      <vt:lpstr>Lesson 9: Statistical Key Figures</vt:lpstr>
      <vt:lpstr>PowerPoint Presentation</vt:lpstr>
      <vt:lpstr>PowerPoint Presentation</vt:lpstr>
      <vt:lpstr>PowerPoint Presentation</vt:lpstr>
      <vt:lpstr>PowerPoint Presentation</vt:lpstr>
      <vt:lpstr>Lesson 9: Wrap-Up</vt:lpstr>
      <vt:lpstr>Questions</vt:lpstr>
      <vt:lpstr>Lesson 10: Capturing Costs</vt:lpstr>
      <vt:lpstr>GFEBS Cost Objects  vs Legacy Data Elements</vt:lpstr>
      <vt:lpstr>PowerPoint Presentation</vt:lpstr>
      <vt:lpstr>Process for Capturing Cost</vt:lpstr>
      <vt:lpstr>GFEBS Interfaces R1.3</vt:lpstr>
      <vt:lpstr>Cost Example</vt:lpstr>
      <vt:lpstr>Lesson 10: Wrap-Up</vt:lpstr>
      <vt:lpstr>Question</vt:lpstr>
    </vt:vector>
  </TitlesOfParts>
  <Company>HQDA, 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367</cp:revision>
  <dcterms:created xsi:type="dcterms:W3CDTF">2007-10-12T17:25:43Z</dcterms:created>
  <dcterms:modified xsi:type="dcterms:W3CDTF">2013-07-17T23:11:14Z</dcterms:modified>
</cp:coreProperties>
</file>