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59" r:id="rId3"/>
    <p:sldId id="460" r:id="rId4"/>
    <p:sldId id="461" r:id="rId5"/>
    <p:sldId id="462" r:id="rId6"/>
    <p:sldId id="463" r:id="rId7"/>
    <p:sldId id="477" r:id="rId8"/>
    <p:sldId id="464" r:id="rId9"/>
    <p:sldId id="465" r:id="rId10"/>
    <p:sldId id="466" r:id="rId11"/>
    <p:sldId id="467" r:id="rId12"/>
    <p:sldId id="468" r:id="rId13"/>
    <p:sldId id="469" r:id="rId14"/>
    <p:sldId id="478" r:id="rId15"/>
    <p:sldId id="470" r:id="rId16"/>
    <p:sldId id="471" r:id="rId17"/>
    <p:sldId id="472" r:id="rId18"/>
    <p:sldId id="473" r:id="rId19"/>
    <p:sldId id="474" r:id="rId20"/>
    <p:sldId id="475" r:id="rId21"/>
    <p:sldId id="476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FF6600"/>
    <a:srgbClr val="FF3300"/>
    <a:srgbClr val="FFFFFF"/>
    <a:srgbClr val="800000"/>
    <a:srgbClr val="CCCCFF"/>
    <a:srgbClr val="990099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2536" autoAdjust="0"/>
  </p:normalViewPr>
  <p:slideViewPr>
    <p:cSldViewPr>
      <p:cViewPr>
        <p:scale>
          <a:sx n="80" d="100"/>
          <a:sy n="80" d="100"/>
        </p:scale>
        <p:origin x="-828" y="-540"/>
      </p:cViewPr>
      <p:guideLst>
        <p:guide orient="horz" pos="144"/>
        <p:guide pos="2880"/>
      </p:guideLst>
    </p:cSldViewPr>
  </p:slideViewPr>
  <p:outlineViewPr>
    <p:cViewPr>
      <p:scale>
        <a:sx n="33" d="100"/>
        <a:sy n="33" d="100"/>
      </p:scale>
      <p:origin x="0" y="25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9444"/>
    </p:cViewPr>
  </p:sorterViewPr>
  <p:notesViewPr>
    <p:cSldViewPr>
      <p:cViewPr varScale="1">
        <p:scale>
          <a:sx n="76" d="100"/>
          <a:sy n="76" d="100"/>
        </p:scale>
        <p:origin x="-2400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89711" tIns="44855" rIns="89711" bIns="44855" rtlCol="0"/>
          <a:lstStyle>
            <a:lvl1pPr algn="l" eaLnBrk="0" hangingPunct="0">
              <a:lnSpc>
                <a:spcPct val="130000"/>
              </a:lnSpc>
              <a:buFontTx/>
              <a:buChar char="•"/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89711" tIns="44855" rIns="89711" bIns="44855" rtlCol="0"/>
          <a:lstStyle>
            <a:lvl1pPr algn="r" eaLnBrk="0" hangingPunct="0">
              <a:lnSpc>
                <a:spcPct val="130000"/>
              </a:lnSpc>
              <a:buFontTx/>
              <a:buChar char="•"/>
              <a:defRPr sz="1300">
                <a:cs typeface="+mn-cs"/>
              </a:defRPr>
            </a:lvl1pPr>
          </a:lstStyle>
          <a:p>
            <a:pPr>
              <a:defRPr/>
            </a:pPr>
            <a:fld id="{9E0D57E1-9326-4EFC-B99D-5E294F17DC67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89711" tIns="44855" rIns="89711" bIns="44855" rtlCol="0" anchor="b"/>
          <a:lstStyle>
            <a:lvl1pPr algn="l" eaLnBrk="0" hangingPunct="0">
              <a:lnSpc>
                <a:spcPct val="130000"/>
              </a:lnSpc>
              <a:buFontTx/>
              <a:buChar char="•"/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89711" tIns="44855" rIns="89711" bIns="44855" rtlCol="0" anchor="b"/>
          <a:lstStyle>
            <a:lvl1pPr algn="r" eaLnBrk="0" hangingPunct="0">
              <a:lnSpc>
                <a:spcPct val="130000"/>
              </a:lnSpc>
              <a:buFontTx/>
              <a:buChar char="•"/>
              <a:defRPr sz="1300">
                <a:cs typeface="+mn-cs"/>
              </a:defRPr>
            </a:lvl1pPr>
          </a:lstStyle>
          <a:p>
            <a:pPr>
              <a:defRPr/>
            </a:pPr>
            <a:fld id="{90FCECF0-0365-441E-98C4-7A3ED92B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2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83" tIns="43642" rIns="87283" bIns="43642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buClrTx/>
              <a:buFontTx/>
              <a:buNone/>
              <a:defRPr sz="13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83" tIns="43642" rIns="87283" bIns="436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Tx/>
              <a:buFontTx/>
              <a:buNone/>
              <a:defRPr sz="13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6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83" tIns="43642" rIns="87283" bIns="43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83" tIns="43642" rIns="87283" bIns="43642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buClrTx/>
              <a:buFontTx/>
              <a:buNone/>
              <a:defRPr sz="13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4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83" tIns="43642" rIns="87283" bIns="436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Tx/>
              <a:buFontTx/>
              <a:buNone/>
              <a:defRPr sz="13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535C794-2905-41D5-B41B-19EDFCFB3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0C0278-1C12-4BEE-9D6E-81E049E8189C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 this section, we will present an overview of cost management.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Cost Management means Managing Business Operations </a:t>
            </a:r>
            <a:r>
              <a:rPr lang="en-US" b="1" i="1" dirty="0" smtClean="0">
                <a:solidFill>
                  <a:srgbClr val="000099"/>
                </a:solidFill>
              </a:rPr>
              <a:t>Efficiently</a:t>
            </a:r>
            <a:r>
              <a:rPr lang="en-US" b="1" dirty="0" smtClean="0">
                <a:solidFill>
                  <a:schemeClr val="tx2"/>
                </a:solidFill>
              </a:rPr>
              <a:t> &amp;</a:t>
            </a:r>
            <a:r>
              <a:rPr lang="en-US" b="1" i="1" dirty="0" smtClean="0">
                <a:solidFill>
                  <a:srgbClr val="000099"/>
                </a:solidFill>
              </a:rPr>
              <a:t> Effectively</a:t>
            </a:r>
            <a:r>
              <a:rPr lang="en-US" b="1" dirty="0" smtClean="0">
                <a:solidFill>
                  <a:schemeClr val="tx2"/>
                </a:solidFill>
              </a:rPr>
              <a:t> Through the Accurate Measurement &amp; Thorough </a:t>
            </a:r>
            <a:r>
              <a:rPr lang="en-US" b="1" i="1" dirty="0" smtClean="0">
                <a:solidFill>
                  <a:srgbClr val="000099"/>
                </a:solidFill>
              </a:rPr>
              <a:t>Understanding of the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i="1" dirty="0" smtClean="0">
                <a:solidFill>
                  <a:srgbClr val="000099"/>
                </a:solidFill>
              </a:rPr>
              <a:t>"Full Cost"</a:t>
            </a:r>
            <a:r>
              <a:rPr lang="en-US" b="1" dirty="0" smtClean="0">
                <a:solidFill>
                  <a:schemeClr val="tx2"/>
                </a:solidFill>
              </a:rPr>
              <a:t> of an Organization's Business Processes, Products &amp; Services in Order to Provide the </a:t>
            </a:r>
            <a:r>
              <a:rPr lang="en-US" b="1" i="1" dirty="0" smtClean="0">
                <a:solidFill>
                  <a:srgbClr val="000099"/>
                </a:solidFill>
              </a:rPr>
              <a:t>Best Value</a:t>
            </a:r>
            <a:r>
              <a:rPr lang="en-US" b="1" dirty="0" smtClean="0">
                <a:solidFill>
                  <a:schemeClr val="tx2"/>
                </a:solidFill>
              </a:rPr>
              <a:t> to </a:t>
            </a:r>
            <a:r>
              <a:rPr lang="en-US" b="1" i="1" dirty="0" smtClean="0">
                <a:solidFill>
                  <a:srgbClr val="000099"/>
                </a:solidFill>
              </a:rPr>
              <a:t>Customers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dirty="0" smtClean="0"/>
              <a:t>Cost Management Process consists of Cost Planning, Cost Accounting, Cost Analysis, and Cost Controlling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Cost Management involves Operational Managers and Resource Managers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1960C-CBD4-4925-9C37-4122F151780E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Cost Benefit Analysis, Life cycle cost estimates, and cost/risk analysis are other</a:t>
            </a:r>
            <a:r>
              <a:rPr lang="en-US" baseline="0" dirty="0" smtClean="0">
                <a:latin typeface="Arial" charset="0"/>
              </a:rPr>
              <a:t> examples of cost analysis.</a:t>
            </a:r>
          </a:p>
          <a:p>
            <a:pPr eaLnBrk="1" hangingPunct="1"/>
            <a:endParaRPr lang="en-US" baseline="0" dirty="0" smtClean="0">
              <a:latin typeface="Arial" charset="0"/>
            </a:endParaRPr>
          </a:p>
          <a:p>
            <a:pPr defTabSz="896021" eaLnBrk="1" hangingPunct="1">
              <a:defRPr/>
            </a:pPr>
            <a:r>
              <a:rPr lang="en-US" b="1" i="1" u="sng" dirty="0" smtClean="0"/>
              <a:t>Cost/Benefit Analysis</a:t>
            </a:r>
            <a:r>
              <a:rPr lang="en-US" dirty="0" smtClean="0"/>
              <a:t> is the Analysis of Decision to examine costs versus return</a:t>
            </a:r>
          </a:p>
          <a:p>
            <a:pPr defTabSz="896021" eaLnBrk="1" hangingPunct="1">
              <a:defRPr/>
            </a:pPr>
            <a:r>
              <a:rPr lang="en-US" b="1" i="1" u="sng" dirty="0" smtClean="0"/>
              <a:t>A Life Cycle Cost Estimate</a:t>
            </a:r>
            <a:r>
              <a:rPr lang="en-US" b="1" i="1" dirty="0" smtClean="0"/>
              <a:t> is an</a:t>
            </a:r>
            <a:r>
              <a:rPr lang="en-US" dirty="0" smtClean="0"/>
              <a:t> Estimate of program or project cost over the full life cycle from concept development to disposal</a:t>
            </a:r>
          </a:p>
          <a:p>
            <a:pPr defTabSz="896021" eaLnBrk="1" hangingPunct="1">
              <a:defRPr/>
            </a:pPr>
            <a:r>
              <a:rPr lang="en-US" b="1" i="1" u="sng" dirty="0" smtClean="0"/>
              <a:t>Cost/Risk </a:t>
            </a:r>
            <a:r>
              <a:rPr lang="en-US" b="1" i="1" u="sng" dirty="0" err="1" smtClean="0"/>
              <a:t>Analysis</a:t>
            </a:r>
            <a:r>
              <a:rPr lang="en-US" b="1" i="1" dirty="0" err="1" smtClean="0"/>
              <a:t>:</a:t>
            </a:r>
            <a:r>
              <a:rPr lang="en-US" dirty="0" err="1" smtClean="0"/>
              <a:t>is</a:t>
            </a:r>
            <a:r>
              <a:rPr lang="en-US" dirty="0" smtClean="0"/>
              <a:t> Analysis assessing cost in reference to probability/risk of potential outcome</a:t>
            </a:r>
          </a:p>
          <a:p>
            <a:pPr defTabSz="896021" eaLnBrk="1" hangingPunct="1">
              <a:defRPr/>
            </a:pPr>
            <a:endParaRPr lang="en-US" dirty="0" smtClean="0"/>
          </a:p>
          <a:p>
            <a:pPr defTabSz="896021" eaLnBrk="1" hangingPunct="1">
              <a:defRPr/>
            </a:pPr>
            <a:endParaRPr lang="en-US" dirty="0" smtClean="0"/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0A263D-AEEC-4FFA-9411-DCA2F6D44D1A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tabLst>
                <a:tab pos="336008" algn="l"/>
                <a:tab pos="622237" algn="l"/>
              </a:tabLst>
            </a:pPr>
            <a:r>
              <a:rPr lang="en-US" dirty="0" smtClean="0"/>
              <a:t>The various types of analysis are supported by ERP reporting by providing:</a:t>
            </a:r>
          </a:p>
          <a:p>
            <a:pPr lvl="1" eaLnBrk="1" hangingPunct="1">
              <a:buFontTx/>
              <a:buChar char="•"/>
              <a:tabLst>
                <a:tab pos="336008" algn="l"/>
                <a:tab pos="622237" algn="l"/>
              </a:tabLst>
            </a:pPr>
            <a:r>
              <a:rPr lang="en-US" dirty="0" smtClean="0"/>
              <a:t>Real-time, accurate data</a:t>
            </a:r>
          </a:p>
          <a:p>
            <a:pPr lvl="1" eaLnBrk="1" hangingPunct="1">
              <a:buFontTx/>
              <a:buChar char="•"/>
              <a:tabLst>
                <a:tab pos="336008" algn="l"/>
                <a:tab pos="622237" algn="l"/>
              </a:tabLst>
            </a:pPr>
            <a:r>
              <a:rPr lang="en-US" dirty="0" smtClean="0"/>
              <a:t>Drill-down capabilities to generating document (e.g. transparency and audit/integrity)</a:t>
            </a:r>
          </a:p>
          <a:p>
            <a:pPr lvl="1" eaLnBrk="1" hangingPunct="1">
              <a:buFontTx/>
              <a:buChar char="•"/>
              <a:tabLst>
                <a:tab pos="336008" algn="l"/>
                <a:tab pos="622237" algn="l"/>
              </a:tabLst>
            </a:pPr>
            <a:r>
              <a:rPr lang="en-US" dirty="0" smtClean="0"/>
              <a:t>Standard definitions, business rules, and methods (commonality in what the data means)</a:t>
            </a:r>
          </a:p>
          <a:p>
            <a:pPr lvl="1" eaLnBrk="1" hangingPunct="1">
              <a:buFontTx/>
              <a:buChar char="•"/>
              <a:tabLst>
                <a:tab pos="336008" algn="l"/>
                <a:tab pos="622237" algn="l"/>
              </a:tabLst>
            </a:pPr>
            <a:r>
              <a:rPr lang="en-US" dirty="0" smtClean="0"/>
              <a:t>Multiple cost assignments and views</a:t>
            </a: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D11A89-5083-41AB-8296-F3891FBC4E47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43437" cy="3484563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96021" eaLnBrk="1" hangingPunct="1">
              <a:defRPr/>
            </a:pPr>
            <a:r>
              <a:rPr lang="en-US" b="1" dirty="0" smtClean="0"/>
              <a:t>Cost Controlling</a:t>
            </a:r>
            <a:r>
              <a:rPr lang="en-US" dirty="0" smtClean="0"/>
              <a:t> is to take “Best Value” and/or “Best Practice” actions to realign the organization to achieve the defined objectives</a:t>
            </a:r>
          </a:p>
          <a:p>
            <a:pPr eaLnBrk="1" hangingPunct="1"/>
            <a:endParaRPr lang="en-US" dirty="0" smtClean="0"/>
          </a:p>
          <a:p>
            <a:pPr marL="336008" indent="-336008">
              <a:buClr>
                <a:schemeClr val="tx1"/>
              </a:buClr>
            </a:pPr>
            <a:r>
              <a:rPr lang="en-US" dirty="0" smtClean="0"/>
              <a:t>It is actions taken based on information provided from Cost Analysis results. For instance: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Redeployment of resources between outputs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Change outputs (e.g. do more or less)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Update/revision of plan information, e.g. updated Std. Rate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Execution of trade-off decisions, e.g. OT versus external support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C2C54B-033D-4518-A668-67E82C5DD46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43437" cy="3484563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Cost management involves: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Cost accounting,</a:t>
            </a:r>
            <a:r>
              <a:rPr lang="en-US" baseline="0" dirty="0" smtClean="0"/>
              <a:t> in which we capture and valuate data that is accurate, timely, and relevant; connect operational output/performance data to financial data; and allocate overhead.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Cost analysis, which includes analysis of variance, depreciation, trends and forecasting, product, service, or activity cost by element, and full costs of organizations, operations, products and services.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Cost controlling, which consists of actions such as changing targets, changing resources, or changing quality.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And Cost planning, which sets cost targets and efficiency goals and computes standard rates.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E61EA1-E2BC-4597-961B-3539BD9AF1E8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43437" cy="3484563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Resource managers typically focus on accumulating the costs and reporting,</a:t>
            </a:r>
            <a:r>
              <a:rPr lang="en-US" baseline="0" dirty="0" smtClean="0"/>
              <a:t> and are most involved in the cost accounting and cost analysis domains.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Operational managers are focused on efficiency, and are most involved in the cost</a:t>
            </a:r>
            <a:r>
              <a:rPr lang="en-US" baseline="0" dirty="0" smtClean="0"/>
              <a:t> planning and cost controlling domains.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0E2F9-800C-4DD9-A433-D960E6A8CB81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 this section, we will present an overview of Cost Culture.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Culture is</a:t>
            </a:r>
            <a:r>
              <a:rPr lang="en-US" b="1" dirty="0" smtClean="0"/>
              <a:t> </a:t>
            </a:r>
            <a:r>
              <a:rPr lang="en-US" dirty="0" smtClean="0"/>
              <a:t>the Shared “Taken-For-Granted” Assumptions, Beliefs, Values, Expectations &amp; Rules that Members of a Work Unit Team or a Corporate Organization Hold</a:t>
            </a:r>
            <a:r>
              <a:rPr lang="en-US" b="1" dirty="0" smtClean="0"/>
              <a:t>  </a:t>
            </a:r>
            <a:endParaRPr lang="en-US" dirty="0" smtClean="0"/>
          </a:p>
          <a:p>
            <a:pPr eaLnBrk="1" hangingPunct="1"/>
            <a:r>
              <a:rPr lang="en-US" dirty="0" smtClean="0"/>
              <a:t>Change management is required to move towards a Cost Culture</a:t>
            </a:r>
          </a:p>
          <a:p>
            <a:pPr eaLnBrk="1" hangingPunct="1"/>
            <a:r>
              <a:rPr lang="en-US" dirty="0" smtClean="0"/>
              <a:t>Change management impacts the areas of People &amp; Other Resources, Processes, Policies &amp; Procedures, and Technology</a:t>
            </a:r>
          </a:p>
          <a:p>
            <a:pPr eaLnBrk="1" hangingPunct="1"/>
            <a:r>
              <a:rPr lang="en-US" dirty="0" smtClean="0"/>
              <a:t>Cultural shift to a Cost Culture is a maturation process moving from “What We Spent”, to  “What It Actually Costs”, to “What It Should Costs”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D7444F-1B58-4593-81D2-CDB5F450FA5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96021">
              <a:lnSpc>
                <a:spcPct val="105000"/>
              </a:lnSpc>
              <a:spcBef>
                <a:spcPct val="20000"/>
              </a:spcBef>
              <a:defRPr/>
            </a:pPr>
            <a:r>
              <a:rPr lang="en-US" b="1" dirty="0" smtClean="0"/>
              <a:t>What is a Cost Culture?</a:t>
            </a:r>
          </a:p>
          <a:p>
            <a:pPr>
              <a:lnSpc>
                <a:spcPct val="105000"/>
              </a:lnSpc>
              <a:spcBef>
                <a:spcPct val="20000"/>
              </a:spcBef>
              <a:defRPr/>
            </a:pPr>
            <a:endParaRPr lang="en-US" dirty="0" smtClean="0"/>
          </a:p>
          <a:p>
            <a:pPr marL="224005" indent="-224005">
              <a:tabLst>
                <a:tab pos="224005" algn="l"/>
              </a:tabLst>
              <a:defRPr/>
            </a:pPr>
            <a:r>
              <a:rPr lang="en-US" b="1" dirty="0" smtClean="0"/>
              <a:t>It Comprises the Attitudes, Experiences, Beliefs &amp; Values of an Organization</a:t>
            </a:r>
          </a:p>
          <a:p>
            <a:pPr marL="224005" indent="-224005">
              <a:tabLst>
                <a:tab pos="224005" algn="l"/>
              </a:tabLst>
              <a:defRPr/>
            </a:pPr>
            <a:endParaRPr lang="en-US" b="1" dirty="0" smtClean="0"/>
          </a:p>
          <a:p>
            <a:pPr marL="224005" indent="-224005">
              <a:tabLst>
                <a:tab pos="224005" algn="l"/>
              </a:tabLst>
              <a:defRPr/>
            </a:pPr>
            <a:r>
              <a:rPr lang="en-US" b="1" dirty="0" smtClean="0"/>
              <a:t>It is a Shared Behavior by People &amp; Groups in an Organization</a:t>
            </a:r>
          </a:p>
          <a:p>
            <a:pPr marL="224005" indent="-224005">
              <a:tabLst>
                <a:tab pos="224005" algn="l"/>
              </a:tabLst>
              <a:defRPr/>
            </a:pPr>
            <a:endParaRPr lang="en-US" b="1" dirty="0" smtClean="0"/>
          </a:p>
          <a:p>
            <a:pPr marL="224005" indent="-224005">
              <a:tabLst>
                <a:tab pos="224005" algn="l"/>
              </a:tabLst>
              <a:defRPr/>
            </a:pPr>
            <a:r>
              <a:rPr lang="en-US" b="1" dirty="0" smtClean="0"/>
              <a:t>Most Experts Agree that it is the Shared “Taken-For-Granted” Assumptions, Beliefs, Values, Expectations &amp; Rules that Members of a Work Unit Team or a Corporate Organization Hold  </a:t>
            </a:r>
          </a:p>
          <a:p>
            <a:pPr marL="224005" indent="-224005" defTabSz="896021">
              <a:tabLst>
                <a:tab pos="224005" algn="l"/>
              </a:tabLst>
              <a:defRPr/>
            </a:pPr>
            <a:r>
              <a:rPr lang="en-US" b="1" dirty="0" smtClean="0"/>
              <a:t>A Cost Culture is the Cultural Shift from “Accomplish the Mission at Any Cost” to “Accomplish the Mission Considering Cost”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Culture is the combined way an organization operates.  Moving to a culture of cost is a big change	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is important to note that a transition to cost culture does not imply that cost trumps everything, simply that it</a:t>
            </a:r>
            <a:r>
              <a:rPr lang="en-US" baseline="0" dirty="0" smtClean="0"/>
              <a:t> is</a:t>
            </a:r>
            <a:r>
              <a:rPr lang="en-US" dirty="0" smtClean="0"/>
              <a:t> considered and known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098745-DF7F-433D-A6BA-8797C7D206B6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defTabSz="896021" eaLnBrk="1" hangingPunct="1">
              <a:defRPr/>
            </a:pPr>
            <a:r>
              <a:rPr lang="en-US" b="1" dirty="0" smtClean="0"/>
              <a:t>Why Focus on Cost Culture?</a:t>
            </a:r>
          </a:p>
          <a:p>
            <a:pPr eaLnBrk="1" hangingPunct="1"/>
            <a:endParaRPr lang="en-US" dirty="0" smtClean="0"/>
          </a:p>
          <a:p>
            <a:pPr defTabSz="896021" eaLnBrk="1" hangingPunct="1">
              <a:defRPr/>
            </a:pPr>
            <a:r>
              <a:rPr lang="en-US" dirty="0" smtClean="0"/>
              <a:t>Deploying Systems, Improving Cost Models, Issuing  Policies, Training Staff, Recruiting Experts </a:t>
            </a:r>
            <a:br>
              <a:rPr lang="en-US" dirty="0" smtClean="0"/>
            </a:br>
            <a:r>
              <a:rPr lang="en-US" b="1" dirty="0" smtClean="0"/>
              <a:t>will not Enhance</a:t>
            </a:r>
            <a:r>
              <a:rPr lang="en-US" dirty="0" smtClean="0"/>
              <a:t> the Army’s ability to manage costs </a:t>
            </a:r>
            <a:br>
              <a:rPr lang="en-US" dirty="0" smtClean="0"/>
            </a:br>
            <a:r>
              <a:rPr lang="en-US" b="1" dirty="0" smtClean="0"/>
              <a:t>unless Army Soldiers / Civilians Understand &amp; Value the Need to Manage Costs</a:t>
            </a:r>
          </a:p>
          <a:p>
            <a:pPr eaLnBrk="1" hangingPunct="1"/>
            <a:endParaRPr lang="en-US" dirty="0" smtClean="0"/>
          </a:p>
          <a:p>
            <a:pPr marL="280006" indent="-280006">
              <a:spcAft>
                <a:spcPct val="25000"/>
              </a:spcAft>
              <a:buFontTx/>
              <a:buChar char="•"/>
            </a:pPr>
            <a:r>
              <a:rPr lang="en-US" b="1" dirty="0" smtClean="0">
                <a:solidFill>
                  <a:srgbClr val="006600"/>
                </a:solidFill>
              </a:rPr>
              <a:t>Knowing Our Costs &amp; Managing Them To Increase Our Mission Capability Must Become Ingrained in Our Culture</a:t>
            </a:r>
          </a:p>
          <a:p>
            <a:pPr marL="280006" indent="-280006">
              <a:spcAft>
                <a:spcPct val="25000"/>
              </a:spcAft>
              <a:buFontTx/>
              <a:buChar char="•"/>
            </a:pPr>
            <a:r>
              <a:rPr lang="en-US" b="1" dirty="0" smtClean="0">
                <a:solidFill>
                  <a:srgbClr val="006600"/>
                </a:solidFill>
              </a:rPr>
              <a:t>Leaders Must Demand Cost Information &amp; Use It In Decision-making — Otherwise It Provides No Utility To The Army</a:t>
            </a:r>
          </a:p>
          <a:p>
            <a:pPr marL="280006" indent="-280006">
              <a:spcAft>
                <a:spcPct val="25000"/>
              </a:spcAft>
              <a:buFontTx/>
              <a:buChar char="•"/>
            </a:pPr>
            <a:r>
              <a:rPr lang="en-US" b="1" dirty="0" smtClean="0">
                <a:solidFill>
                  <a:srgbClr val="006600"/>
                </a:solidFill>
              </a:rPr>
              <a:t>We Need A Lifestyle Change, Not A Diet!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2994B2-B848-439F-87FE-627EB7FC3233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Moving to a Cost Culture means transitioning</a:t>
            </a:r>
            <a:r>
              <a:rPr lang="en-US" baseline="0" dirty="0" smtClean="0"/>
              <a:t> from a culture that: is Budget-focused, is spend rate or inputs driven, where the performance objective  is to obligate 99.9% of available resources, and where free goods have an infinite demand, to a culture that is cost and performance focused, is results driven, where the performance objective is resource consumption optimization, and where only the resources necessary to obtain the objective are used.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51486-D0C3-4DA9-BCC1-08E22792A33C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 this section, we will present an overview of Cost enablers.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Enterprise Resource Planning, or</a:t>
            </a:r>
            <a:r>
              <a:rPr lang="en-US" baseline="0" dirty="0" smtClean="0"/>
              <a:t> ERP, </a:t>
            </a:r>
            <a:r>
              <a:rPr lang="en-US" dirty="0" smtClean="0"/>
              <a:t>is an enabler to Cost Management “Culture” by providing the necessary technology.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Army Cost Model is being designed into GFEBS which utilizes the SAP ERP 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ERP application is operational focused generating financial information as an outcome of an operational transaction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ERP application has a transactional component and an analytical component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transactional component has real-time integration for the various value streams/function modules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6F3002-3E1D-421D-A5D6-58E9CDBCD07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96021" eaLnBrk="1" hangingPunct="1">
              <a:defRPr/>
            </a:pPr>
            <a:r>
              <a:rPr lang="en-US" dirty="0" smtClean="0"/>
              <a:t>Cost Management is a New</a:t>
            </a:r>
            <a:r>
              <a:rPr lang="en-US" baseline="0" dirty="0" smtClean="0"/>
              <a:t> Process</a:t>
            </a:r>
            <a:endParaRPr lang="en-US" dirty="0" smtClean="0"/>
          </a:p>
          <a:p>
            <a:pPr eaLnBrk="1" hangingPunct="1"/>
            <a:r>
              <a:rPr lang="en-US" dirty="0" smtClean="0"/>
              <a:t>Cost Accounting / Management is New to Most of the Army as a formalized process</a:t>
            </a:r>
          </a:p>
          <a:p>
            <a:pPr eaLnBrk="1" hangingPunct="1"/>
            <a:r>
              <a:rPr lang="en-US" dirty="0" smtClean="0"/>
              <a:t>It provides Financial and Managerial Information,</a:t>
            </a:r>
            <a:r>
              <a:rPr lang="en-US" baseline="0" dirty="0" smtClean="0"/>
              <a:t> </a:t>
            </a:r>
            <a:r>
              <a:rPr lang="en-US" dirty="0" smtClean="0"/>
              <a:t>Cuts Across financial and operational organizations,</a:t>
            </a:r>
            <a:r>
              <a:rPr lang="en-US" baseline="0" dirty="0" smtClean="0"/>
              <a:t> and i</a:t>
            </a:r>
            <a:r>
              <a:rPr lang="en-US" dirty="0" smtClean="0"/>
              <a:t>s Driven by Information Needs of the </a:t>
            </a:r>
            <a:r>
              <a:rPr lang="en-US" u="sng" dirty="0" smtClean="0"/>
              <a:t>Operational Army</a:t>
            </a:r>
            <a:r>
              <a:rPr lang="en-US" dirty="0" smtClean="0"/>
              <a:t> not solely the Financial Community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062F97-8A92-4A69-95B3-F20A9881146D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6913"/>
            <a:ext cx="4643437" cy="3484562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08" y="4416222"/>
            <a:ext cx="5485785" cy="4183458"/>
          </a:xfrm>
          <a:noFill/>
          <a:ln/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Cost management means Managing Business Operations </a:t>
            </a:r>
            <a:r>
              <a:rPr lang="en-US" b="1" i="1" dirty="0" smtClean="0">
                <a:solidFill>
                  <a:srgbClr val="000099"/>
                </a:solidFill>
              </a:rPr>
              <a:t>Efficiently</a:t>
            </a:r>
            <a:r>
              <a:rPr lang="en-US" b="1" dirty="0" smtClean="0">
                <a:solidFill>
                  <a:schemeClr val="tx2"/>
                </a:solidFill>
              </a:rPr>
              <a:t> &amp;</a:t>
            </a:r>
            <a:r>
              <a:rPr lang="en-US" b="1" i="1" dirty="0" smtClean="0">
                <a:solidFill>
                  <a:srgbClr val="000099"/>
                </a:solidFill>
              </a:rPr>
              <a:t> Effectively</a:t>
            </a:r>
            <a:r>
              <a:rPr lang="en-US" b="1" dirty="0" smtClean="0">
                <a:solidFill>
                  <a:schemeClr val="tx2"/>
                </a:solidFill>
              </a:rPr>
              <a:t> Through the Accurate Measurement &amp; Thorough </a:t>
            </a:r>
            <a:r>
              <a:rPr lang="en-US" b="1" i="1" dirty="0" smtClean="0">
                <a:solidFill>
                  <a:srgbClr val="000099"/>
                </a:solidFill>
              </a:rPr>
              <a:t>Understanding of the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i="1" dirty="0" smtClean="0">
                <a:solidFill>
                  <a:srgbClr val="000099"/>
                </a:solidFill>
              </a:rPr>
              <a:t>"Full Cost"</a:t>
            </a:r>
            <a:r>
              <a:rPr lang="en-US" b="1" dirty="0" smtClean="0">
                <a:solidFill>
                  <a:schemeClr val="tx2"/>
                </a:solidFill>
              </a:rPr>
              <a:t> of an Organization's Business Processes, Products &amp; Services in Order to Provide the </a:t>
            </a:r>
            <a:r>
              <a:rPr lang="en-US" b="1" i="1" dirty="0" smtClean="0">
                <a:solidFill>
                  <a:srgbClr val="000099"/>
                </a:solidFill>
              </a:rPr>
              <a:t>Best Value</a:t>
            </a:r>
            <a:r>
              <a:rPr lang="en-US" b="1" dirty="0" smtClean="0">
                <a:solidFill>
                  <a:schemeClr val="tx2"/>
                </a:solidFill>
              </a:rPr>
              <a:t> to </a:t>
            </a:r>
            <a:r>
              <a:rPr lang="en-US" b="1" i="1" dirty="0" smtClean="0">
                <a:solidFill>
                  <a:srgbClr val="000099"/>
                </a:solidFill>
              </a:rPr>
              <a:t>Customers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pPr eaLnBrk="1" hangingPunct="1"/>
            <a:endParaRPr lang="en-US" dirty="0" smtClean="0"/>
          </a:p>
          <a:p>
            <a:pPr defTabSz="896021" eaLnBrk="1" hangingPunct="1">
              <a:defRPr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Efficiently</a:t>
            </a:r>
            <a:r>
              <a:rPr lang="en-US" dirty="0" smtClean="0"/>
              <a:t> means doing things "right“, e.g. in the best and most economical way, wasting no resources</a:t>
            </a:r>
          </a:p>
          <a:p>
            <a:pPr defTabSz="896021" eaLnBrk="1" hangingPunct="1">
              <a:defRPr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Effectively</a:t>
            </a:r>
            <a:r>
              <a:rPr lang="en-US" dirty="0" smtClean="0"/>
              <a:t> means doing the "right" things, e.g. setting targets to achieve an overall goal (the </a:t>
            </a:r>
            <a:r>
              <a:rPr lang="en-US" i="1" dirty="0" smtClean="0"/>
              <a:t>effect</a:t>
            </a:r>
            <a:r>
              <a:rPr lang="en-US" dirty="0" smtClean="0"/>
              <a:t>) and attaining the goal</a:t>
            </a:r>
          </a:p>
          <a:p>
            <a:pPr defTabSz="896021" eaLnBrk="1" hangingPunct="1">
              <a:defRPr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Full Costs</a:t>
            </a:r>
            <a:r>
              <a:rPr lang="en-US" dirty="0" smtClean="0"/>
              <a:t> are the inclusion of </a:t>
            </a:r>
            <a:r>
              <a:rPr lang="en-US" u="sng" dirty="0" smtClean="0"/>
              <a:t>all</a:t>
            </a:r>
            <a:r>
              <a:rPr lang="en-US" dirty="0" smtClean="0"/>
              <a:t> and </a:t>
            </a:r>
            <a:r>
              <a:rPr lang="en-US" u="sng" dirty="0" smtClean="0"/>
              <a:t>only</a:t>
            </a:r>
            <a:r>
              <a:rPr lang="en-US" dirty="0" smtClean="0"/>
              <a:t> those costs related to generating the output</a:t>
            </a:r>
          </a:p>
          <a:p>
            <a:pPr defTabSz="896021" eaLnBrk="1" hangingPunct="1">
              <a:defRPr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Best Value</a:t>
            </a:r>
            <a:r>
              <a:rPr lang="en-US" dirty="0" smtClean="0"/>
              <a:t> is a qualitative measurement to be taken into consideration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064643-131D-4726-A97F-D632C018B5C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6913"/>
            <a:ext cx="4643437" cy="3484562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08" y="4416222"/>
            <a:ext cx="5485785" cy="4183458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The cost management process consists of four components: Cost accounting,</a:t>
            </a:r>
            <a:r>
              <a:rPr lang="en-US" baseline="0" dirty="0" smtClean="0"/>
              <a:t> cost analysis, cost controlling, and cost planning.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25DA94-0E14-4629-B6C5-55F23933BE66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43437" cy="3484563"/>
          </a:xfrm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96021" eaLnBrk="1" hangingPunct="1">
              <a:defRPr/>
            </a:pPr>
            <a:r>
              <a:rPr lang="en-US" b="1" dirty="0" smtClean="0"/>
              <a:t>Cost Planning</a:t>
            </a:r>
            <a:r>
              <a:rPr lang="en-US" dirty="0" smtClean="0"/>
              <a:t> is the use of a Cost Model for “should-cost” forecasting to make informed decisions. It is often performed for:</a:t>
            </a:r>
          </a:p>
          <a:p>
            <a:pPr marL="622237" lvl="1" indent="-286229">
              <a:buClr>
                <a:schemeClr val="tx1"/>
              </a:buClr>
              <a:buFontTx/>
              <a:buChar char="•"/>
            </a:pPr>
            <a:r>
              <a:rPr lang="en-US" sz="2000" dirty="0" smtClean="0"/>
              <a:t>Budget Requirements Requests</a:t>
            </a:r>
          </a:p>
          <a:p>
            <a:pPr marL="622237" lvl="1" indent="-286229">
              <a:buClr>
                <a:schemeClr val="tx1"/>
              </a:buClr>
              <a:buFontTx/>
              <a:buChar char="•"/>
            </a:pPr>
            <a:r>
              <a:rPr lang="en-US" sz="2000" dirty="0" smtClean="0"/>
              <a:t>Costs Estimations</a:t>
            </a:r>
          </a:p>
          <a:p>
            <a:pPr marL="622237" lvl="1" indent="-286229">
              <a:buClr>
                <a:schemeClr val="tx1"/>
              </a:buClr>
              <a:buFontTx/>
              <a:buChar char="•"/>
            </a:pPr>
            <a:r>
              <a:rPr lang="en-US" sz="2000" dirty="0" smtClean="0"/>
              <a:t>Output Quantities</a:t>
            </a:r>
          </a:p>
          <a:p>
            <a:pPr marL="622237" lvl="1" indent="-286229">
              <a:buClr>
                <a:schemeClr val="tx1"/>
              </a:buClr>
              <a:buFontTx/>
              <a:buChar char="•"/>
            </a:pPr>
            <a:r>
              <a:rPr lang="en-US" sz="2000" dirty="0" smtClean="0"/>
              <a:t>Capacity Management</a:t>
            </a:r>
          </a:p>
          <a:p>
            <a:pPr marL="622237" lvl="1" indent="-286229">
              <a:buClr>
                <a:schemeClr val="tx1"/>
              </a:buClr>
              <a:buFontTx/>
              <a:buChar char="•"/>
            </a:pPr>
            <a:r>
              <a:rPr lang="en-US" sz="2000" dirty="0" smtClean="0"/>
              <a:t>Risk Analysis</a:t>
            </a:r>
          </a:p>
          <a:p>
            <a:pPr marL="622237" lvl="1" indent="-286229">
              <a:buClr>
                <a:schemeClr val="tx1"/>
              </a:buClr>
              <a:buFontTx/>
              <a:buChar char="•"/>
            </a:pPr>
            <a:r>
              <a:rPr lang="en-US" sz="2000" dirty="0" smtClean="0"/>
              <a:t>Various Time Frames: Out year / Current year, Quarterly, Monthly</a:t>
            </a:r>
          </a:p>
          <a:p>
            <a:pPr marL="622237" lvl="1" indent="-286229">
              <a:buClr>
                <a:schemeClr val="tx1"/>
              </a:buClr>
              <a:buFontTx/>
              <a:buChar char="•"/>
            </a:pPr>
            <a:r>
              <a:rPr lang="en-US" sz="2000" dirty="0" smtClean="0"/>
              <a:t>Standard Rates</a:t>
            </a:r>
          </a:p>
          <a:p>
            <a:pPr marL="622237" lvl="1" indent="-286229">
              <a:buClr>
                <a:schemeClr val="tx1"/>
              </a:buClr>
              <a:buFontTx/>
              <a:buChar char="•"/>
            </a:pPr>
            <a:r>
              <a:rPr lang="en-US" sz="2000" dirty="0" smtClean="0"/>
              <a:t>Defining Targets to Measure Efficiency and Effectiveness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Planning is performed</a:t>
            </a:r>
            <a:r>
              <a:rPr lang="en-US" baseline="0" dirty="0" smtClean="0"/>
              <a:t> b</a:t>
            </a:r>
            <a:r>
              <a:rPr lang="en-US" dirty="0" smtClean="0"/>
              <a:t>oth in terms of dollars,</a:t>
            </a:r>
            <a:r>
              <a:rPr lang="en-US" baseline="0" dirty="0" smtClean="0"/>
              <a:t> </a:t>
            </a:r>
            <a:r>
              <a:rPr lang="en-US" dirty="0" smtClean="0"/>
              <a:t>but since we are talking about efficiency and effectiveness,</a:t>
            </a:r>
            <a:r>
              <a:rPr lang="en-US" baseline="0" dirty="0" smtClean="0"/>
              <a:t> q</a:t>
            </a:r>
            <a:r>
              <a:rPr lang="en-US" dirty="0" smtClean="0"/>
              <a:t>uantity as well.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11C0B-C87B-46DE-8E39-F7887A3A598A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	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	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68990F-24BC-4AA2-BE65-9D1B7EC0F67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43437" cy="3484563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dirty="0" smtClean="0"/>
              <a:t>Cost Accounting</a:t>
            </a:r>
            <a:r>
              <a:rPr lang="en-US" dirty="0" smtClean="0"/>
              <a:t> translates the operational value chain into financial values.</a:t>
            </a:r>
          </a:p>
          <a:p>
            <a:pPr>
              <a:spcBef>
                <a:spcPct val="20000"/>
              </a:spcBef>
            </a:pPr>
            <a:endParaRPr lang="en-US" dirty="0" smtClean="0"/>
          </a:p>
          <a:p>
            <a:pPr lvl="1" indent="-224005">
              <a:buClr>
                <a:schemeClr val="tx1"/>
              </a:buClr>
              <a:buFontTx/>
              <a:buChar char="•"/>
            </a:pPr>
            <a:r>
              <a:rPr kumimoji="1" lang="en-US" sz="2000" dirty="0" smtClean="0"/>
              <a:t>Cost Accounting is </a:t>
            </a:r>
            <a:r>
              <a:rPr lang="en-US" sz="2000" dirty="0" smtClean="0"/>
              <a:t>the dollar valuation of the cost measurements resulting from business operations</a:t>
            </a:r>
            <a:endParaRPr kumimoji="1" lang="en-US" sz="2000" dirty="0" smtClean="0"/>
          </a:p>
          <a:p>
            <a:pPr lvl="1" indent="-224005">
              <a:buClr>
                <a:schemeClr val="tx1"/>
              </a:buClr>
              <a:buFontTx/>
              <a:buChar char="•"/>
            </a:pPr>
            <a:r>
              <a:rPr kumimoji="1" lang="en-US" sz="2000" dirty="0" smtClean="0"/>
              <a:t>Cost Measurement has meaning only when considering its </a:t>
            </a:r>
            <a:r>
              <a:rPr kumimoji="1" lang="en-US" sz="2000" u="sng" dirty="0" smtClean="0"/>
              <a:t>purpose</a:t>
            </a:r>
          </a:p>
          <a:p>
            <a:pPr lvl="1" indent="-224005">
              <a:buClr>
                <a:schemeClr val="tx1"/>
              </a:buClr>
              <a:buFontTx/>
              <a:buChar char="•"/>
            </a:pPr>
            <a:r>
              <a:rPr kumimoji="1" lang="en-US" sz="2000" dirty="0" smtClean="0"/>
              <a:t>Defining Cost Measurement should be carefully considered and evaluated</a:t>
            </a:r>
          </a:p>
          <a:p>
            <a:pPr lvl="1" indent="-224005">
              <a:buClr>
                <a:schemeClr val="tx1"/>
              </a:buClr>
              <a:buFontTx/>
              <a:buChar char="•"/>
            </a:pPr>
            <a:r>
              <a:rPr kumimoji="1" lang="en-US" sz="2000" dirty="0" smtClean="0"/>
              <a:t>Alternative cost methods should be evaluated under operating environment</a:t>
            </a:r>
          </a:p>
          <a:p>
            <a:pPr>
              <a:spcBef>
                <a:spcPct val="2000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DB6D9-84E4-473D-8820-B85FD8F6E66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43437" cy="3484563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96021" eaLnBrk="1" hangingPunct="1">
              <a:defRPr/>
            </a:pPr>
            <a:r>
              <a:rPr lang="en-US" b="1" dirty="0" smtClean="0"/>
              <a:t>Cost Analysis</a:t>
            </a:r>
            <a:r>
              <a:rPr lang="en-US" dirty="0" smtClean="0"/>
              <a:t> is the integration of functional outcome data with cost data to produce valid and verifiable information to conduct various forms of analysis</a:t>
            </a:r>
          </a:p>
          <a:p>
            <a:pPr marL="336008" indent="-336008">
              <a:buClr>
                <a:schemeClr val="tx1"/>
              </a:buClr>
            </a:pPr>
            <a:r>
              <a:rPr lang="en-US" dirty="0" smtClean="0"/>
              <a:t>Sample types of analysis include: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Organizational performance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Analysis of alternatives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Variance analysis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Economic analysis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Cost / Risk assessments</a:t>
            </a:r>
          </a:p>
          <a:p>
            <a:pPr marL="336008" indent="-336008">
              <a:buClr>
                <a:schemeClr val="tx1"/>
              </a:buClr>
              <a:buFontTx/>
              <a:buChar char="•"/>
            </a:pPr>
            <a:r>
              <a:rPr lang="en-US" dirty="0" smtClean="0"/>
              <a:t>Trending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B9B09-63FB-4331-A133-A311C1010889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Some types of cost analysis are: forecasting, variance analysis, trend analysis, and economic analysis.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defTabSz="896021" eaLnBrk="1" hangingPunct="1">
              <a:defRPr/>
            </a:pPr>
            <a:r>
              <a:rPr lang="en-US" b="1" i="1" u="sng" dirty="0" smtClean="0"/>
              <a:t>Forecasting is</a:t>
            </a:r>
            <a:r>
              <a:rPr lang="en-US" dirty="0" smtClean="0"/>
              <a:t> using prior period information to predict future dollars and quantities</a:t>
            </a:r>
          </a:p>
          <a:p>
            <a:pPr defTabSz="896021" eaLnBrk="1" hangingPunct="1">
              <a:defRPr/>
            </a:pPr>
            <a:endParaRPr lang="en-US" dirty="0" smtClean="0"/>
          </a:p>
          <a:p>
            <a:pPr defTabSz="896021" eaLnBrk="1" hangingPunct="1">
              <a:defRPr/>
            </a:pPr>
            <a:r>
              <a:rPr lang="en-US" b="1" i="1" u="sng" dirty="0" smtClean="0"/>
              <a:t>Variance Analysis is </a:t>
            </a:r>
            <a:r>
              <a:rPr lang="en-US" dirty="0" smtClean="0"/>
              <a:t>comparison analysis of standard vs. </a:t>
            </a:r>
            <a:r>
              <a:rPr lang="en-US" dirty="0" err="1" smtClean="0"/>
              <a:t>Actuals</a:t>
            </a:r>
            <a:r>
              <a:rPr lang="en-US" dirty="0" smtClean="0"/>
              <a:t>, Plan vs. </a:t>
            </a:r>
            <a:r>
              <a:rPr lang="en-US" dirty="0" err="1" smtClean="0"/>
              <a:t>Actuals</a:t>
            </a:r>
            <a:r>
              <a:rPr lang="en-US" dirty="0" smtClean="0"/>
              <a:t>, or multiple periods (e.g. Jan vs. Feb)</a:t>
            </a:r>
          </a:p>
          <a:p>
            <a:pPr defTabSz="896021" eaLnBrk="1" hangingPunct="1">
              <a:defRPr/>
            </a:pPr>
            <a:endParaRPr lang="en-US" dirty="0" smtClean="0"/>
          </a:p>
          <a:p>
            <a:pPr defTabSz="896021" eaLnBrk="1" hangingPunct="1">
              <a:defRPr/>
            </a:pPr>
            <a:r>
              <a:rPr lang="en-US" b="1" i="1" u="sng" dirty="0" smtClean="0"/>
              <a:t>Trend Analysis</a:t>
            </a:r>
            <a:r>
              <a:rPr lang="en-US" b="1" i="1" dirty="0" smtClean="0"/>
              <a:t> is</a:t>
            </a:r>
            <a:r>
              <a:rPr lang="en-US" dirty="0" smtClean="0"/>
              <a:t> Analysis of cost or </a:t>
            </a:r>
            <a:r>
              <a:rPr lang="en-US" dirty="0" err="1" smtClean="0"/>
              <a:t>quanitity</a:t>
            </a:r>
            <a:r>
              <a:rPr lang="en-US" dirty="0" smtClean="0"/>
              <a:t> over multiple consecutive time frames (e.g. Monthly to Month, Year to Year, etc.)</a:t>
            </a:r>
          </a:p>
          <a:p>
            <a:pPr defTabSz="896021" eaLnBrk="1" hangingPunct="1">
              <a:defRPr/>
            </a:pPr>
            <a:endParaRPr lang="en-US" dirty="0" smtClean="0"/>
          </a:p>
          <a:p>
            <a:pPr defTabSz="896021" eaLnBrk="1" hangingPunct="1">
              <a:defRPr/>
            </a:pPr>
            <a:r>
              <a:rPr lang="en-US" b="1" i="1" u="sng" dirty="0" smtClean="0"/>
              <a:t>Economic Analysis</a:t>
            </a:r>
            <a:r>
              <a:rPr lang="en-US" dirty="0" smtClean="0"/>
              <a:t> is Analysis of economic benefits of multiple options over different spans of time</a:t>
            </a: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AFM seal brigh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3" y="112713"/>
            <a:ext cx="1246187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146050"/>
            <a:ext cx="11017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22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S1L1_p</a:t>
            </a:r>
            <a:endParaRPr lang="en-US" dirty="0"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0903-0405-4385-947A-62A13C1F0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934200" cy="9445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76200" y="6324600"/>
            <a:ext cx="1219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S1L1_p</a:t>
            </a:r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762000" y="632460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30903-0405-4385-947A-62A13C1F0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858000" cy="8683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B24B-DAC6-44AD-8AEE-8B1A5FD7B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S1L1_p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858000" cy="9445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76200" y="6324600"/>
            <a:ext cx="1219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S1L1_p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762000" y="632460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30903-0405-4385-947A-62A13C1F0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858000" cy="8683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76200" y="6324600"/>
            <a:ext cx="1219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S1L1_p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762000" y="632460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30903-0405-4385-947A-62A13C1F0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AFM seal brigh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3" y="112713"/>
            <a:ext cx="1246187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146050"/>
            <a:ext cx="11017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10400" cy="944562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F9E19-3E78-400D-AF0B-C2BF9D58FC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dirty="0" smtClean="0"/>
              <a:t>S2L7_p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AFM seal bright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413" y="0"/>
            <a:ext cx="1246187" cy="1238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51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77188" y="57150"/>
            <a:ext cx="11017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76200" y="63246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S1L1_p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762000" y="63246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D38E4A-CFA6-4341-B8D4-144EE23848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6" r:id="rId2"/>
    <p:sldLayoutId id="2147483782" r:id="rId3"/>
    <p:sldLayoutId id="2147483778" r:id="rId4"/>
    <p:sldLayoutId id="2147483780" r:id="rId5"/>
    <p:sldLayoutId id="2147483781" r:id="rId6"/>
    <p:sldLayoutId id="2147483797" r:id="rId7"/>
    <p:sldLayoutId id="2147483798" r:id="rId8"/>
    <p:sldLayoutId id="2147483799" r:id="rId9"/>
    <p:sldLayoutId id="2147483800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making+a+decision&amp;source=images&amp;cd=&amp;cad=rja&amp;docid=fKihzTJUAKfulM&amp;tbnid=1RTj7idSFokGIM:&amp;ved=0CAUQjRw&amp;url=http://changecom.wordpress.com/2012/11/02/a-brief-history-of-decision-making/&amp;ei=mfjjUar9F8jC4AP77IGwBw&amp;bvm=bv.48705608,d.dmg&amp;psig=AFQjCNH9_5l704GrCUP8t6WIWR5eZJhp9g&amp;ust=1373981143557009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wmf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           Cost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DASA-CE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Types of Cost Analysis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i="1" u="sng" dirty="0" smtClean="0"/>
              <a:t>Forecasting:</a:t>
            </a:r>
            <a:r>
              <a:rPr lang="en-US" sz="2800" dirty="0" smtClean="0"/>
              <a:t> using prior period information to predict future dollars and quantities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i="1" u="sng" dirty="0" smtClean="0"/>
              <a:t>Variance Analysis:</a:t>
            </a:r>
            <a:r>
              <a:rPr lang="en-US" sz="2800" dirty="0" smtClean="0"/>
              <a:t> comparison analysis of standard vs. </a:t>
            </a:r>
            <a:r>
              <a:rPr lang="en-US" dirty="0"/>
              <a:t>a</a:t>
            </a:r>
            <a:r>
              <a:rPr lang="en-US" sz="2800" dirty="0" smtClean="0"/>
              <a:t>ctuals</a:t>
            </a:r>
            <a:r>
              <a:rPr lang="en-US" sz="2800" dirty="0" smtClean="0"/>
              <a:t>, </a:t>
            </a:r>
            <a:r>
              <a:rPr lang="en-US" sz="2800" dirty="0" smtClean="0"/>
              <a:t>plan </a:t>
            </a:r>
            <a:r>
              <a:rPr lang="en-US" sz="2800" dirty="0" smtClean="0"/>
              <a:t>vs. </a:t>
            </a:r>
            <a:r>
              <a:rPr lang="en-US" dirty="0"/>
              <a:t>a</a:t>
            </a:r>
            <a:r>
              <a:rPr lang="en-US" sz="2800" dirty="0" smtClean="0"/>
              <a:t>ctuals</a:t>
            </a:r>
            <a:r>
              <a:rPr lang="en-US" sz="2800" dirty="0" smtClean="0"/>
              <a:t>, or multiple periods (e.g. Jan vs. Feb)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i="1" u="sng" dirty="0" smtClean="0"/>
              <a:t>Trend Analysis</a:t>
            </a:r>
            <a:r>
              <a:rPr lang="en-US" sz="2800" b="1" i="1" dirty="0" smtClean="0"/>
              <a:t>:</a:t>
            </a:r>
            <a:r>
              <a:rPr lang="en-US" sz="2800" dirty="0" smtClean="0"/>
              <a:t> Analysis of cost/qty over multiple consecutive time frames (e.g. </a:t>
            </a:r>
            <a:r>
              <a:rPr lang="en-US" sz="2800" dirty="0" smtClean="0"/>
              <a:t>Month </a:t>
            </a:r>
            <a:r>
              <a:rPr lang="en-US" sz="2800" dirty="0" smtClean="0"/>
              <a:t>to Month, Year to Year, etc.)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i="1" u="sng" dirty="0" smtClean="0"/>
              <a:t>Economic Analysis</a:t>
            </a:r>
            <a:r>
              <a:rPr lang="en-US" sz="2800" b="1" i="1" dirty="0" smtClean="0"/>
              <a:t>:</a:t>
            </a:r>
            <a:r>
              <a:rPr lang="en-US" sz="2800" dirty="0" smtClean="0"/>
              <a:t> Analysis of economic benefits of multiple options over different </a:t>
            </a:r>
            <a:r>
              <a:rPr lang="en-US" dirty="0" smtClean="0"/>
              <a:t>periods</a:t>
            </a:r>
            <a:r>
              <a:rPr lang="en-US" sz="2800" dirty="0" smtClean="0"/>
              <a:t> </a:t>
            </a:r>
            <a:r>
              <a:rPr lang="en-US" sz="2800" dirty="0" smtClean="0"/>
              <a:t>of time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5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86800" y="6492875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Types of Cost Analysis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 i="1" u="sng" dirty="0" smtClean="0"/>
              <a:t>Cost/Benefit Analysis</a:t>
            </a:r>
            <a:r>
              <a:rPr lang="en-US" sz="2800" b="1" i="1" dirty="0" smtClean="0"/>
              <a:t>:</a:t>
            </a:r>
            <a:r>
              <a:rPr lang="en-US" sz="2800" dirty="0" smtClean="0"/>
              <a:t> Analysis of </a:t>
            </a:r>
            <a:r>
              <a:rPr lang="en-US" sz="2800" dirty="0" smtClean="0"/>
              <a:t>decision </a:t>
            </a:r>
            <a:r>
              <a:rPr lang="en-US" sz="2800" dirty="0" smtClean="0"/>
              <a:t>to examine costs </a:t>
            </a:r>
            <a:r>
              <a:rPr lang="en-US" sz="2800" dirty="0" smtClean="0"/>
              <a:t>vs. </a:t>
            </a:r>
            <a:r>
              <a:rPr lang="en-US" sz="2800" dirty="0" smtClean="0"/>
              <a:t>return</a:t>
            </a:r>
          </a:p>
          <a:p>
            <a:pPr eaLnBrk="1" hangingPunct="1"/>
            <a:r>
              <a:rPr lang="en-US" sz="2800" b="1" i="1" u="sng" dirty="0" smtClean="0"/>
              <a:t>Life Cycle Cost Estimate</a:t>
            </a:r>
            <a:r>
              <a:rPr lang="en-US" sz="2800" b="1" i="1" dirty="0" smtClean="0"/>
              <a:t>:</a:t>
            </a:r>
            <a:r>
              <a:rPr lang="en-US" sz="2800" dirty="0" smtClean="0"/>
              <a:t> Estimate of program or project cost over the full life cycle from concept development to disposal</a:t>
            </a:r>
          </a:p>
          <a:p>
            <a:pPr eaLnBrk="1" hangingPunct="1"/>
            <a:r>
              <a:rPr lang="en-US" sz="2800" b="1" i="1" u="sng" dirty="0" smtClean="0"/>
              <a:t>Cost/Risk Analysis</a:t>
            </a:r>
            <a:r>
              <a:rPr lang="en-US" sz="2800" b="1" i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smtClean="0"/>
              <a:t>Assesses cost </a:t>
            </a:r>
            <a:r>
              <a:rPr lang="en-US" sz="2800" dirty="0" smtClean="0"/>
              <a:t>in reference to probability/risk of potential outcome</a:t>
            </a:r>
          </a:p>
          <a:p>
            <a:pPr eaLnBrk="1" hangingPunct="1"/>
            <a:endParaRPr lang="en-US" sz="2800" b="1" i="1" u="sng" dirty="0" smtClean="0"/>
          </a:p>
          <a:p>
            <a:pPr lvl="1" eaLnBrk="1" hangingPunct="1"/>
            <a:endParaRPr lang="en-US" sz="2400" dirty="0" smtClean="0"/>
          </a:p>
        </p:txBody>
      </p:sp>
      <p:pic>
        <p:nvPicPr>
          <p:cNvPr id="9220" name="Picture 5" descr="money2_dele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998522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money2_ad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5181600"/>
            <a:ext cx="101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86800" y="6492875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/>
              <a:t>Analysis Supported by </a:t>
            </a:r>
            <a:r>
              <a:rPr lang="en-US" sz="3600" dirty="0" smtClean="0"/>
              <a:t>Enterprise Resource Planning (ERP) </a:t>
            </a:r>
            <a:r>
              <a:rPr lang="en-US" sz="3600" dirty="0" smtClean="0"/>
              <a:t>Reporting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133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tabLst>
                <a:tab pos="342900" algn="l"/>
                <a:tab pos="635000" algn="l"/>
              </a:tabLst>
            </a:pPr>
            <a:r>
              <a:rPr lang="en-US" dirty="0" smtClean="0"/>
              <a:t>The various types of analysis are supported by ERP reporting by providing:</a:t>
            </a:r>
          </a:p>
          <a:p>
            <a:pPr lvl="1" eaLnBrk="1" hangingPunct="1">
              <a:buFontTx/>
              <a:buChar char="•"/>
              <a:tabLst>
                <a:tab pos="342900" algn="l"/>
                <a:tab pos="635000" algn="l"/>
              </a:tabLst>
            </a:pPr>
            <a:r>
              <a:rPr lang="en-US" dirty="0" smtClean="0"/>
              <a:t>Real-time, accurate data</a:t>
            </a:r>
          </a:p>
          <a:p>
            <a:pPr lvl="1" eaLnBrk="1" hangingPunct="1">
              <a:buFontTx/>
              <a:buChar char="•"/>
              <a:tabLst>
                <a:tab pos="342900" algn="l"/>
                <a:tab pos="635000" algn="l"/>
              </a:tabLst>
            </a:pPr>
            <a:r>
              <a:rPr lang="en-US" dirty="0" smtClean="0"/>
              <a:t>Drill-down capabilities to generating document (e.g. transparency and audit/integrity)</a:t>
            </a:r>
          </a:p>
          <a:p>
            <a:pPr lvl="1" eaLnBrk="1" hangingPunct="1">
              <a:buFontTx/>
              <a:buChar char="•"/>
              <a:tabLst>
                <a:tab pos="342900" algn="l"/>
                <a:tab pos="635000" algn="l"/>
              </a:tabLst>
            </a:pPr>
            <a:r>
              <a:rPr lang="en-US" dirty="0" smtClean="0"/>
              <a:t>Standard definitions, business rules, and methods (commonality in what the data means)</a:t>
            </a:r>
          </a:p>
          <a:p>
            <a:pPr lvl="1" eaLnBrk="1" hangingPunct="1">
              <a:buFontTx/>
              <a:buChar char="•"/>
              <a:tabLst>
                <a:tab pos="342900" algn="l"/>
                <a:tab pos="635000" algn="l"/>
              </a:tabLst>
            </a:pPr>
            <a:r>
              <a:rPr lang="en-US" dirty="0" smtClean="0"/>
              <a:t>Multiple cost assignments and views</a:t>
            </a:r>
          </a:p>
        </p:txBody>
      </p:sp>
      <p:pic>
        <p:nvPicPr>
          <p:cNvPr id="10244" name="Picture 5" descr="date_time_preferen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648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86800" y="6481000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219200" y="2286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0" tIns="0" rIns="182880" bIns="0"/>
          <a:lstStyle/>
          <a:p>
            <a:pPr algn="ctr"/>
            <a:r>
              <a:rPr lang="en-US" sz="3600" b="1">
                <a:latin typeface="Arial" pitchFamily="34" charset="0"/>
              </a:rPr>
              <a:t>Cost Controlling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485775" y="13716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Arial" pitchFamily="34" charset="0"/>
              </a:rPr>
              <a:t>Cost Controlling</a:t>
            </a:r>
            <a:r>
              <a:rPr lang="en-US" sz="2400" dirty="0">
                <a:latin typeface="Arial" pitchFamily="34" charset="0"/>
              </a:rPr>
              <a:t> is </a:t>
            </a:r>
            <a:r>
              <a:rPr lang="en-US" sz="2400" dirty="0" smtClean="0">
                <a:latin typeface="Arial" pitchFamily="34" charset="0"/>
              </a:rPr>
              <a:t>taking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>
                <a:latin typeface="Arial" pitchFamily="34" charset="0"/>
              </a:rPr>
              <a:t>“Best Value” and/or “Best Practice” actions to realign the organization to achieve the defined objectives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343400" y="2590800"/>
            <a:ext cx="4343400" cy="4308872"/>
          </a:xfrm>
          <a:prstGeom prst="rect">
            <a:avLst/>
          </a:prstGeom>
          <a:noFill/>
          <a:ln w="76200" cmpd="tri" algn="ctr">
            <a:noFill/>
            <a:miter lim="800000"/>
            <a:headEnd/>
            <a:tailEnd/>
          </a:ln>
        </p:spPr>
        <p:txBody>
          <a:bodyPr lIns="92075" tIns="0" rIns="92075" bIns="0">
            <a:spAutoFit/>
          </a:bodyPr>
          <a:lstStyle/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Actions taken based on information provided from Cost Analysis results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Redeployment of resources between outputs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Change outputs (e.g. do more or less)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Update/revision of plan </a:t>
            </a:r>
            <a:r>
              <a:rPr lang="en-US" sz="2000" dirty="0" smtClean="0">
                <a:latin typeface="Arial" pitchFamily="34" charset="0"/>
              </a:rPr>
              <a:t>information - e.g</a:t>
            </a:r>
            <a:r>
              <a:rPr lang="en-US" sz="2000" dirty="0">
                <a:latin typeface="Arial" pitchFamily="34" charset="0"/>
              </a:rPr>
              <a:t>. updated Std. Rate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Execution of trade-off </a:t>
            </a:r>
            <a:r>
              <a:rPr lang="en-US" sz="2000" dirty="0" smtClean="0">
                <a:latin typeface="Arial" pitchFamily="34" charset="0"/>
              </a:rPr>
              <a:t>decisions - </a:t>
            </a:r>
            <a:r>
              <a:rPr lang="en-US" sz="2000" dirty="0">
                <a:latin typeface="Arial" pitchFamily="34" charset="0"/>
              </a:rPr>
              <a:t>e.g. OT </a:t>
            </a:r>
            <a:r>
              <a:rPr lang="en-US" sz="2000" dirty="0" smtClean="0">
                <a:latin typeface="Arial" pitchFamily="34" charset="0"/>
              </a:rPr>
              <a:t>vs. </a:t>
            </a:r>
            <a:r>
              <a:rPr lang="en-US" sz="2000" dirty="0">
                <a:latin typeface="Arial" pitchFamily="34" charset="0"/>
              </a:rPr>
              <a:t>external support</a:t>
            </a:r>
          </a:p>
          <a:p>
            <a:pPr marL="342900" indent="-342900">
              <a:buClr>
                <a:schemeClr val="tx1"/>
              </a:buClr>
            </a:pPr>
            <a:endParaRPr lang="en-US" sz="2000" dirty="0">
              <a:latin typeface="Arial" pitchFamily="34" charset="0"/>
            </a:endParaRPr>
          </a:p>
          <a:p>
            <a:pPr marL="342900" indent="-342900">
              <a:buClr>
                <a:schemeClr val="tx1"/>
              </a:buClr>
              <a:buFontTx/>
              <a:buChar char="•"/>
            </a:pPr>
            <a:endParaRPr lang="en-US" sz="2000" dirty="0"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895600"/>
            <a:ext cx="3657600" cy="3048000"/>
            <a:chOff x="192" y="1824"/>
            <a:chExt cx="2304" cy="1920"/>
          </a:xfrm>
        </p:grpSpPr>
        <p:sp>
          <p:nvSpPr>
            <p:cNvPr id="73736" name="Oval 6"/>
            <p:cNvSpPr>
              <a:spLocks noChangeArrowheads="1"/>
            </p:cNvSpPr>
            <p:nvPr/>
          </p:nvSpPr>
          <p:spPr bwMode="auto">
            <a:xfrm>
              <a:off x="192" y="2489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Planning</a:t>
              </a:r>
            </a:p>
          </p:txBody>
        </p:sp>
        <p:sp>
          <p:nvSpPr>
            <p:cNvPr id="73737" name="Oval 7"/>
            <p:cNvSpPr>
              <a:spLocks noChangeArrowheads="1"/>
            </p:cNvSpPr>
            <p:nvPr/>
          </p:nvSpPr>
          <p:spPr bwMode="auto">
            <a:xfrm>
              <a:off x="1013" y="3190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Controlling</a:t>
              </a:r>
            </a:p>
          </p:txBody>
        </p:sp>
        <p:sp>
          <p:nvSpPr>
            <p:cNvPr id="73738" name="Oval 8"/>
            <p:cNvSpPr>
              <a:spLocks noChangeArrowheads="1"/>
            </p:cNvSpPr>
            <p:nvPr/>
          </p:nvSpPr>
          <p:spPr bwMode="auto">
            <a:xfrm>
              <a:off x="1833" y="2489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Analysis</a:t>
              </a:r>
            </a:p>
          </p:txBody>
        </p:sp>
        <p:sp>
          <p:nvSpPr>
            <p:cNvPr id="73739" name="Oval 9"/>
            <p:cNvSpPr>
              <a:spLocks noChangeArrowheads="1"/>
            </p:cNvSpPr>
            <p:nvPr/>
          </p:nvSpPr>
          <p:spPr bwMode="auto">
            <a:xfrm>
              <a:off x="1013" y="1824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Accounting</a:t>
              </a:r>
            </a:p>
          </p:txBody>
        </p:sp>
        <p:cxnSp>
          <p:nvCxnSpPr>
            <p:cNvPr id="73740" name="AutoShape 10"/>
            <p:cNvCxnSpPr>
              <a:cxnSpLocks noChangeShapeType="1"/>
              <a:stCxn id="73736" idx="0"/>
              <a:endCxn id="73739" idx="2"/>
            </p:cNvCxnSpPr>
            <p:nvPr/>
          </p:nvCxnSpPr>
          <p:spPr bwMode="auto">
            <a:xfrm rot="-5400000">
              <a:off x="574" y="2050"/>
              <a:ext cx="388" cy="490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3741" name="AutoShape 11"/>
            <p:cNvCxnSpPr>
              <a:cxnSpLocks noChangeShapeType="1"/>
              <a:stCxn id="73739" idx="6"/>
              <a:endCxn id="73738" idx="0"/>
            </p:cNvCxnSpPr>
            <p:nvPr/>
          </p:nvCxnSpPr>
          <p:spPr bwMode="auto">
            <a:xfrm>
              <a:off x="1675" y="2101"/>
              <a:ext cx="490" cy="388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3742" name="AutoShape 12"/>
            <p:cNvCxnSpPr>
              <a:cxnSpLocks noChangeShapeType="1"/>
              <a:stCxn id="73738" idx="4"/>
              <a:endCxn id="73737" idx="6"/>
            </p:cNvCxnSpPr>
            <p:nvPr/>
          </p:nvCxnSpPr>
          <p:spPr bwMode="auto">
            <a:xfrm rot="5400000">
              <a:off x="1707" y="3010"/>
              <a:ext cx="425" cy="490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3743" name="AutoShape 13"/>
            <p:cNvCxnSpPr>
              <a:cxnSpLocks noChangeShapeType="1"/>
              <a:stCxn id="73737" idx="2"/>
              <a:endCxn id="73736" idx="4"/>
            </p:cNvCxnSpPr>
            <p:nvPr/>
          </p:nvCxnSpPr>
          <p:spPr bwMode="auto">
            <a:xfrm rot="10800000">
              <a:off x="523" y="3042"/>
              <a:ext cx="490" cy="425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sp>
          <p:nvSpPr>
            <p:cNvPr id="73744" name="Rectangle 14"/>
            <p:cNvSpPr>
              <a:spLocks noChangeArrowheads="1"/>
            </p:cNvSpPr>
            <p:nvPr/>
          </p:nvSpPr>
          <p:spPr bwMode="auto">
            <a:xfrm>
              <a:off x="967" y="2548"/>
              <a:ext cx="797" cy="4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Management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Process</a:t>
              </a:r>
            </a:p>
          </p:txBody>
        </p:sp>
      </p:grpSp>
      <p:sp>
        <p:nvSpPr>
          <p:cNvPr id="19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Controlling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733800"/>
          </a:xfrm>
        </p:spPr>
        <p:txBody>
          <a:bodyPr/>
          <a:lstStyle/>
          <a:p>
            <a:r>
              <a:rPr lang="en-US" dirty="0" smtClean="0"/>
              <a:t>It’s where </a:t>
            </a:r>
            <a:r>
              <a:rPr lang="en-US" dirty="0" smtClean="0"/>
              <a:t>the </a:t>
            </a:r>
            <a:r>
              <a:rPr lang="en-US" b="1" dirty="0" smtClean="0"/>
              <a:t>benefits of Cost Management are realized</a:t>
            </a:r>
          </a:p>
          <a:p>
            <a:r>
              <a:rPr lang="en-US" dirty="0" smtClean="0"/>
              <a:t>The step where leaders and decision-makers use the results of their cost analysis as decision support, </a:t>
            </a:r>
            <a:r>
              <a:rPr lang="en-US" dirty="0" smtClean="0"/>
              <a:t>and implement </a:t>
            </a:r>
            <a:r>
              <a:rPr lang="en-US" dirty="0" smtClean="0"/>
              <a:t>the </a:t>
            </a:r>
            <a:r>
              <a:rPr lang="en-US" dirty="0" smtClean="0"/>
              <a:t>changes </a:t>
            </a:r>
            <a:r>
              <a:rPr lang="en-US" dirty="0" smtClean="0"/>
              <a:t>and enhancements that ultimately move us to a more efficient Army</a:t>
            </a:r>
            <a:endParaRPr lang="en-US" dirty="0"/>
          </a:p>
        </p:txBody>
      </p:sp>
      <p:pic>
        <p:nvPicPr>
          <p:cNvPr id="249858" name="Picture 2" descr="http://changecom.files.wordpress.com/2012/11/decision-mak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962400"/>
            <a:ext cx="3581400" cy="266814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763000" y="65810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2"/>
                </a:solidFill>
                <a:latin typeface="+mn-lt"/>
              </a:rPr>
              <a:t>14</a:t>
            </a:r>
            <a:endParaRPr lang="en-US" sz="1200" b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219200" y="2286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0" tIns="0" rIns="182880" bIns="0"/>
          <a:lstStyle/>
          <a:p>
            <a:pPr algn="ctr"/>
            <a:r>
              <a:rPr lang="en-US" sz="3600" b="1" dirty="0">
                <a:latin typeface="Arial" pitchFamily="34" charset="0"/>
              </a:rPr>
              <a:t>Cost Management </a:t>
            </a:r>
            <a:r>
              <a:rPr lang="en-US" sz="3600" b="1" dirty="0" smtClean="0">
                <a:latin typeface="Arial" pitchFamily="34" charset="0"/>
              </a:rPr>
              <a:t>Involves..</a:t>
            </a:r>
            <a:endParaRPr lang="en-US" sz="3600" b="1" dirty="0">
              <a:latin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2286000"/>
            <a:ext cx="4267200" cy="3657600"/>
            <a:chOff x="1440" y="1248"/>
            <a:chExt cx="2304" cy="1920"/>
          </a:xfrm>
        </p:grpSpPr>
        <p:sp>
          <p:nvSpPr>
            <p:cNvPr id="74772" name="Oval 4"/>
            <p:cNvSpPr>
              <a:spLocks noChangeArrowheads="1"/>
            </p:cNvSpPr>
            <p:nvPr/>
          </p:nvSpPr>
          <p:spPr bwMode="auto">
            <a:xfrm>
              <a:off x="1440" y="1913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Planning</a:t>
              </a:r>
            </a:p>
          </p:txBody>
        </p:sp>
        <p:sp>
          <p:nvSpPr>
            <p:cNvPr id="74773" name="Oval 5"/>
            <p:cNvSpPr>
              <a:spLocks noChangeArrowheads="1"/>
            </p:cNvSpPr>
            <p:nvPr/>
          </p:nvSpPr>
          <p:spPr bwMode="auto">
            <a:xfrm>
              <a:off x="2261" y="2614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Controlling</a:t>
              </a:r>
            </a:p>
          </p:txBody>
        </p:sp>
        <p:sp>
          <p:nvSpPr>
            <p:cNvPr id="74774" name="Oval 6"/>
            <p:cNvSpPr>
              <a:spLocks noChangeArrowheads="1"/>
            </p:cNvSpPr>
            <p:nvPr/>
          </p:nvSpPr>
          <p:spPr bwMode="auto">
            <a:xfrm>
              <a:off x="3081" y="1913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Analysis</a:t>
              </a:r>
            </a:p>
          </p:txBody>
        </p:sp>
        <p:sp>
          <p:nvSpPr>
            <p:cNvPr id="74775" name="Oval 7"/>
            <p:cNvSpPr>
              <a:spLocks noChangeArrowheads="1"/>
            </p:cNvSpPr>
            <p:nvPr/>
          </p:nvSpPr>
          <p:spPr bwMode="auto">
            <a:xfrm>
              <a:off x="2261" y="1248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Accounting</a:t>
              </a:r>
            </a:p>
          </p:txBody>
        </p:sp>
        <p:cxnSp>
          <p:nvCxnSpPr>
            <p:cNvPr id="74776" name="AutoShape 8"/>
            <p:cNvCxnSpPr>
              <a:cxnSpLocks noChangeShapeType="1"/>
              <a:stCxn id="74772" idx="0"/>
              <a:endCxn id="74775" idx="2"/>
            </p:cNvCxnSpPr>
            <p:nvPr/>
          </p:nvCxnSpPr>
          <p:spPr bwMode="auto">
            <a:xfrm rot="-5400000">
              <a:off x="1823" y="1474"/>
              <a:ext cx="388" cy="489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4777" name="AutoShape 9"/>
            <p:cNvCxnSpPr>
              <a:cxnSpLocks noChangeShapeType="1"/>
              <a:stCxn id="74775" idx="6"/>
              <a:endCxn id="74774" idx="0"/>
            </p:cNvCxnSpPr>
            <p:nvPr/>
          </p:nvCxnSpPr>
          <p:spPr bwMode="auto">
            <a:xfrm>
              <a:off x="2923" y="1525"/>
              <a:ext cx="490" cy="388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4778" name="AutoShape 10"/>
            <p:cNvCxnSpPr>
              <a:cxnSpLocks noChangeShapeType="1"/>
              <a:stCxn id="74774" idx="4"/>
              <a:endCxn id="74773" idx="6"/>
            </p:cNvCxnSpPr>
            <p:nvPr/>
          </p:nvCxnSpPr>
          <p:spPr bwMode="auto">
            <a:xfrm rot="5400000">
              <a:off x="2955" y="2434"/>
              <a:ext cx="425" cy="490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4779" name="AutoShape 11"/>
            <p:cNvCxnSpPr>
              <a:cxnSpLocks noChangeShapeType="1"/>
              <a:stCxn id="74773" idx="2"/>
              <a:endCxn id="74772" idx="4"/>
            </p:cNvCxnSpPr>
            <p:nvPr/>
          </p:nvCxnSpPr>
          <p:spPr bwMode="auto">
            <a:xfrm rot="10800000">
              <a:off x="1771" y="2466"/>
              <a:ext cx="490" cy="425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sp>
          <p:nvSpPr>
            <p:cNvPr id="74780" name="Rectangle 12"/>
            <p:cNvSpPr>
              <a:spLocks noChangeArrowheads="1"/>
            </p:cNvSpPr>
            <p:nvPr/>
          </p:nvSpPr>
          <p:spPr bwMode="auto">
            <a:xfrm>
              <a:off x="2271" y="1972"/>
              <a:ext cx="684" cy="3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Management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Process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352800" y="1066800"/>
            <a:ext cx="4876800" cy="1905000"/>
            <a:chOff x="2112" y="672"/>
            <a:chExt cx="3072" cy="1200"/>
          </a:xfrm>
        </p:grpSpPr>
        <p:sp>
          <p:nvSpPr>
            <p:cNvPr id="74770" name="Rectangle 22"/>
            <p:cNvSpPr>
              <a:spLocks noChangeArrowheads="1"/>
            </p:cNvSpPr>
            <p:nvPr/>
          </p:nvSpPr>
          <p:spPr bwMode="auto">
            <a:xfrm>
              <a:off x="2496" y="672"/>
              <a:ext cx="2688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37160" bIns="137160"/>
            <a:lstStyle/>
            <a:p>
              <a:pPr marL="228600" indent="-228600">
                <a:spcBef>
                  <a:spcPct val="20000"/>
                </a:spcBef>
                <a:buFontTx/>
                <a:buChar char="•"/>
              </a:pPr>
              <a:r>
                <a:rPr lang="en-US" sz="1400" b="1" dirty="0" smtClean="0">
                  <a:latin typeface="Arial" pitchFamily="34" charset="0"/>
                </a:rPr>
                <a:t>Capturing </a:t>
              </a:r>
              <a:r>
                <a:rPr lang="en-US" sz="1400" b="1" dirty="0">
                  <a:latin typeface="Arial" pitchFamily="34" charset="0"/>
                </a:rPr>
                <a:t>and </a:t>
              </a:r>
              <a:r>
                <a:rPr lang="en-US" sz="1400" b="1" dirty="0" smtClean="0">
                  <a:latin typeface="Arial" pitchFamily="34" charset="0"/>
                </a:rPr>
                <a:t>Valuating </a:t>
              </a:r>
              <a:r>
                <a:rPr lang="en-US" sz="1400" b="1" dirty="0">
                  <a:latin typeface="Arial" pitchFamily="34" charset="0"/>
                </a:rPr>
                <a:t>Data</a:t>
              </a:r>
            </a:p>
            <a:p>
              <a:pPr marL="635000" lvl="1" indent="-292100">
                <a:spcBef>
                  <a:spcPct val="20000"/>
                </a:spcBef>
                <a:buFontTx/>
                <a:buChar char="–"/>
              </a:pPr>
              <a:r>
                <a:rPr lang="en-US" sz="1400" dirty="0">
                  <a:latin typeface="Arial" pitchFamily="34" charset="0"/>
                </a:rPr>
                <a:t>Accurate, timely and relevant data</a:t>
              </a:r>
            </a:p>
            <a:p>
              <a:pPr marL="635000" lvl="1" indent="-292100">
                <a:spcBef>
                  <a:spcPct val="20000"/>
                </a:spcBef>
                <a:buFontTx/>
                <a:buChar char="–"/>
              </a:pPr>
              <a:r>
                <a:rPr lang="en-US" sz="1400" dirty="0">
                  <a:latin typeface="Arial" pitchFamily="34" charset="0"/>
                </a:rPr>
                <a:t>Connecting operational output/performance data to financial data</a:t>
              </a:r>
            </a:p>
            <a:p>
              <a:pPr marL="635000" lvl="1" indent="-292100">
                <a:spcBef>
                  <a:spcPct val="20000"/>
                </a:spcBef>
                <a:buFontTx/>
                <a:buChar char="–"/>
              </a:pPr>
              <a:r>
                <a:rPr lang="en-US" sz="1400" dirty="0">
                  <a:latin typeface="Arial" pitchFamily="34" charset="0"/>
                </a:rPr>
                <a:t>Allocate Overhead</a:t>
              </a:r>
            </a:p>
          </p:txBody>
        </p:sp>
        <p:pic>
          <p:nvPicPr>
            <p:cNvPr id="74771" name="Picture 27" descr="currency_doll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816"/>
              <a:ext cx="52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715000" y="3048000"/>
            <a:ext cx="3276600" cy="2133600"/>
            <a:chOff x="3600" y="1920"/>
            <a:chExt cx="2064" cy="1344"/>
          </a:xfrm>
        </p:grpSpPr>
        <p:sp>
          <p:nvSpPr>
            <p:cNvPr id="74768" name="Rectangle 18"/>
            <p:cNvSpPr>
              <a:spLocks noChangeArrowheads="1"/>
            </p:cNvSpPr>
            <p:nvPr/>
          </p:nvSpPr>
          <p:spPr bwMode="auto">
            <a:xfrm>
              <a:off x="3600" y="2016"/>
              <a:ext cx="2064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37160" bIns="137160"/>
            <a:lstStyle/>
            <a:p>
              <a:pPr marL="342900" indent="-228600">
                <a:spcBef>
                  <a:spcPct val="20000"/>
                </a:spcBef>
                <a:buFontTx/>
                <a:buChar char="•"/>
              </a:pPr>
              <a:r>
                <a:rPr lang="en-US" sz="1400" b="1" dirty="0">
                  <a:latin typeface="Arial" pitchFamily="34" charset="0"/>
                </a:rPr>
                <a:t>Cost Analysis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1400" dirty="0">
                  <a:latin typeface="Arial" pitchFamily="34" charset="0"/>
                </a:rPr>
                <a:t>Variances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1400" dirty="0">
                  <a:latin typeface="Arial" pitchFamily="34" charset="0"/>
                </a:rPr>
                <a:t>Depreciation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1400" dirty="0">
                  <a:latin typeface="Arial" pitchFamily="34" charset="0"/>
                </a:rPr>
                <a:t>Trends and forecasting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1400" dirty="0">
                  <a:latin typeface="Arial" pitchFamily="34" charset="0"/>
                </a:rPr>
                <a:t>Product, service or activity cost by element (labor, </a:t>
              </a:r>
              <a:r>
                <a:rPr lang="en-US" sz="1400" dirty="0" smtClean="0">
                  <a:latin typeface="Arial" pitchFamily="34" charset="0"/>
                </a:rPr>
                <a:t>contract, etc.)</a:t>
              </a:r>
              <a:endParaRPr lang="en-US" sz="1400" dirty="0">
                <a:latin typeface="Arial" pitchFamily="34" charset="0"/>
              </a:endParaRP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1400" dirty="0">
                  <a:latin typeface="Arial" pitchFamily="34" charset="0"/>
                </a:rPr>
                <a:t>Understanding full costs of organizations, operations, products and services</a:t>
              </a:r>
            </a:p>
            <a:p>
              <a:pPr marL="342900" indent="-228600">
                <a:spcBef>
                  <a:spcPct val="20000"/>
                </a:spcBef>
                <a:buFontTx/>
                <a:buChar char="•"/>
              </a:pPr>
              <a:endParaRPr lang="en-US" sz="1400" dirty="0">
                <a:latin typeface="Arial" pitchFamily="34" charset="0"/>
              </a:endParaRPr>
            </a:p>
          </p:txBody>
        </p:sp>
        <p:pic>
          <p:nvPicPr>
            <p:cNvPr id="74769" name="Picture 31" descr="chart_lin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0" y="1920"/>
              <a:ext cx="52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0" y="2362200"/>
            <a:ext cx="2590800" cy="2209800"/>
            <a:chOff x="0" y="1488"/>
            <a:chExt cx="1632" cy="1392"/>
          </a:xfrm>
        </p:grpSpPr>
        <p:sp>
          <p:nvSpPr>
            <p:cNvPr id="74764" name="Rectangle 14"/>
            <p:cNvSpPr>
              <a:spLocks noChangeArrowheads="1"/>
            </p:cNvSpPr>
            <p:nvPr/>
          </p:nvSpPr>
          <p:spPr bwMode="auto">
            <a:xfrm>
              <a:off x="0" y="1488"/>
              <a:ext cx="1632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37160" bIns="137160"/>
            <a:lstStyle/>
            <a:p>
              <a:pPr marL="228600" indent="-228600">
                <a:spcBef>
                  <a:spcPct val="20000"/>
                </a:spcBef>
                <a:buFontTx/>
                <a:buChar char="•"/>
              </a:pPr>
              <a:r>
                <a:rPr lang="en-US" sz="1400" b="1">
                  <a:latin typeface="Arial" pitchFamily="34" charset="0"/>
                </a:rPr>
                <a:t>Cost Planning</a:t>
              </a:r>
              <a:endParaRPr lang="en-US" sz="1400">
                <a:latin typeface="Arial" pitchFamily="34" charset="0"/>
              </a:endParaRPr>
            </a:p>
            <a:p>
              <a:pPr marL="571500" lvl="1" indent="-228600">
                <a:spcBef>
                  <a:spcPct val="20000"/>
                </a:spcBef>
                <a:buFontTx/>
                <a:buChar char="–"/>
              </a:pPr>
              <a:r>
                <a:rPr lang="en-US" sz="1400">
                  <a:latin typeface="Arial" pitchFamily="34" charset="0"/>
                </a:rPr>
                <a:t>Set Cost Targets and Efficiency Goals</a:t>
              </a:r>
            </a:p>
            <a:p>
              <a:pPr marL="571500" lvl="1" indent="-228600">
                <a:spcBef>
                  <a:spcPct val="20000"/>
                </a:spcBef>
                <a:buFontTx/>
                <a:buChar char="–"/>
              </a:pPr>
              <a:r>
                <a:rPr lang="en-US" sz="1400">
                  <a:latin typeface="Arial" pitchFamily="34" charset="0"/>
                </a:rPr>
                <a:t>Compute Standard Rates</a:t>
              </a:r>
            </a:p>
          </p:txBody>
        </p: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84" y="2352"/>
              <a:ext cx="624" cy="528"/>
              <a:chOff x="384" y="2352"/>
              <a:chExt cx="624" cy="528"/>
            </a:xfrm>
          </p:grpSpPr>
          <p:pic>
            <p:nvPicPr>
              <p:cNvPr id="74766" name="Picture 33" descr="target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24" y="2352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4767" name="Picture 35" descr="d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-10260155">
                <a:off x="384" y="2496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04800" y="4876800"/>
            <a:ext cx="3276600" cy="1981200"/>
            <a:chOff x="192" y="3072"/>
            <a:chExt cx="2064" cy="1248"/>
          </a:xfrm>
        </p:grpSpPr>
        <p:sp>
          <p:nvSpPr>
            <p:cNvPr id="74762" name="Rectangle 25"/>
            <p:cNvSpPr>
              <a:spLocks noChangeArrowheads="1"/>
            </p:cNvSpPr>
            <p:nvPr/>
          </p:nvSpPr>
          <p:spPr bwMode="auto">
            <a:xfrm>
              <a:off x="192" y="3072"/>
              <a:ext cx="2064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37160" bIns="137160"/>
            <a:lstStyle/>
            <a:p>
              <a:pPr marL="177800" indent="-177800">
                <a:spcBef>
                  <a:spcPct val="20000"/>
                </a:spcBef>
                <a:buFontTx/>
                <a:buChar char="•"/>
              </a:pPr>
              <a:r>
                <a:rPr lang="en-US" sz="1400" b="1">
                  <a:latin typeface="Arial" pitchFamily="34" charset="0"/>
                </a:rPr>
                <a:t>Cost Controlling</a:t>
              </a:r>
            </a:p>
            <a:p>
              <a:pPr marL="571500" lvl="1" indent="-228600">
                <a:spcBef>
                  <a:spcPct val="20000"/>
                </a:spcBef>
                <a:buFontTx/>
                <a:buChar char="–"/>
              </a:pPr>
              <a:r>
                <a:rPr lang="en-US" sz="1400">
                  <a:latin typeface="Arial" pitchFamily="34" charset="0"/>
                </a:rPr>
                <a:t>Move to action based on analysis</a:t>
              </a:r>
            </a:p>
            <a:p>
              <a:pPr marL="571500" lvl="1" indent="-228600">
                <a:spcBef>
                  <a:spcPct val="20000"/>
                </a:spcBef>
                <a:buFontTx/>
                <a:buChar char="–"/>
              </a:pPr>
              <a:r>
                <a:rPr lang="en-US" sz="1400">
                  <a:latin typeface="Arial" pitchFamily="34" charset="0"/>
                </a:rPr>
                <a:t>Change targets</a:t>
              </a:r>
            </a:p>
            <a:p>
              <a:pPr marL="571500" lvl="1" indent="-228600">
                <a:spcBef>
                  <a:spcPct val="20000"/>
                </a:spcBef>
                <a:buFontTx/>
                <a:buChar char="–"/>
              </a:pPr>
              <a:r>
                <a:rPr lang="en-US" sz="1400">
                  <a:latin typeface="Arial" pitchFamily="34" charset="0"/>
                </a:rPr>
                <a:t>Change resources</a:t>
              </a:r>
            </a:p>
            <a:p>
              <a:pPr marL="571500" lvl="1" indent="-228600">
                <a:spcBef>
                  <a:spcPct val="20000"/>
                </a:spcBef>
                <a:buFontTx/>
                <a:buChar char="–"/>
              </a:pPr>
              <a:r>
                <a:rPr lang="en-US" sz="1400">
                  <a:latin typeface="Arial" pitchFamily="34" charset="0"/>
                </a:rPr>
                <a:t>Change quality</a:t>
              </a:r>
              <a:endParaRPr lang="en-US" sz="1200">
                <a:latin typeface="Arial" pitchFamily="34" charset="0"/>
              </a:endParaRPr>
            </a:p>
          </p:txBody>
        </p:sp>
        <p:pic>
          <p:nvPicPr>
            <p:cNvPr id="74763" name="Picture 38" descr="user_message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632" y="3552"/>
              <a:ext cx="52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70966" y="6477000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4572000" cy="2635250"/>
            <a:chOff x="2315" y="1728"/>
            <a:chExt cx="3157" cy="1687"/>
          </a:xfrm>
        </p:grpSpPr>
        <p:sp>
          <p:nvSpPr>
            <p:cNvPr id="75796" name="Oval 3"/>
            <p:cNvSpPr>
              <a:spLocks noChangeArrowheads="1"/>
            </p:cNvSpPr>
            <p:nvPr/>
          </p:nvSpPr>
          <p:spPr bwMode="auto">
            <a:xfrm rot="1694841">
              <a:off x="2315" y="1774"/>
              <a:ext cx="3157" cy="1641"/>
            </a:xfrm>
            <a:prstGeom prst="ellipse">
              <a:avLst/>
            </a:prstGeom>
            <a:solidFill>
              <a:srgbClr val="FFFFCC">
                <a:alpha val="5803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60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75797" name="Text Box 4"/>
            <p:cNvSpPr txBox="1">
              <a:spLocks noChangeArrowheads="1"/>
            </p:cNvSpPr>
            <p:nvPr/>
          </p:nvSpPr>
          <p:spPr bwMode="auto">
            <a:xfrm>
              <a:off x="2577" y="1728"/>
              <a:ext cx="510" cy="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  <a:latin typeface="Arial" pitchFamily="34" charset="0"/>
                </a:rPr>
                <a:t>RM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447800" y="2663825"/>
            <a:ext cx="4572000" cy="2746375"/>
            <a:chOff x="1344" y="2281"/>
            <a:chExt cx="3157" cy="1757"/>
          </a:xfrm>
        </p:grpSpPr>
        <p:sp>
          <p:nvSpPr>
            <p:cNvPr id="75794" name="Oval 6"/>
            <p:cNvSpPr>
              <a:spLocks noChangeArrowheads="1"/>
            </p:cNvSpPr>
            <p:nvPr/>
          </p:nvSpPr>
          <p:spPr bwMode="auto">
            <a:xfrm rot="1694841">
              <a:off x="1344" y="2353"/>
              <a:ext cx="3157" cy="1685"/>
            </a:xfrm>
            <a:prstGeom prst="ellipse">
              <a:avLst/>
            </a:prstGeom>
            <a:solidFill>
              <a:srgbClr val="CCECFF">
                <a:alpha val="5803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chemeClr val="tx1"/>
                </a:buClr>
              </a:pPr>
              <a:endParaRPr lang="en-US" sz="3200" b="1">
                <a:latin typeface="Arial" pitchFamily="34" charset="0"/>
              </a:endParaRPr>
            </a:p>
          </p:txBody>
        </p:sp>
        <p:sp>
          <p:nvSpPr>
            <p:cNvPr id="75795" name="Text Box 7"/>
            <p:cNvSpPr txBox="1">
              <a:spLocks noChangeArrowheads="1"/>
            </p:cNvSpPr>
            <p:nvPr/>
          </p:nvSpPr>
          <p:spPr bwMode="auto">
            <a:xfrm>
              <a:off x="1633" y="2281"/>
              <a:ext cx="523" cy="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  <a:latin typeface="Arial" pitchFamily="34" charset="0"/>
                </a:rPr>
                <a:t>OM</a:t>
              </a:r>
            </a:p>
          </p:txBody>
        </p:sp>
      </p:grpSp>
      <p:sp>
        <p:nvSpPr>
          <p:cNvPr id="75780" name="Rectangle 8"/>
          <p:cNvSpPr>
            <a:spLocks noChangeArrowheads="1"/>
          </p:cNvSpPr>
          <p:nvPr/>
        </p:nvSpPr>
        <p:spPr bwMode="auto">
          <a:xfrm>
            <a:off x="228600" y="5715000"/>
            <a:ext cx="296703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1600" b="1">
                <a:solidFill>
                  <a:srgbClr val="003300"/>
                </a:solidFill>
                <a:latin typeface="Arial" pitchFamily="34" charset="0"/>
              </a:rPr>
              <a:t> Resource Managers (RM)</a:t>
            </a:r>
          </a:p>
          <a:p>
            <a:r>
              <a:rPr lang="en-US" sz="1600">
                <a:solidFill>
                  <a:srgbClr val="003300"/>
                </a:solidFill>
                <a:latin typeface="Arial" pitchFamily="34" charset="0"/>
              </a:rPr>
              <a:t>- </a:t>
            </a:r>
            <a:r>
              <a:rPr lang="en-US" sz="1600" b="1">
                <a:solidFill>
                  <a:srgbClr val="003300"/>
                </a:solidFill>
                <a:latin typeface="Arial" pitchFamily="34" charset="0"/>
              </a:rPr>
              <a:t>Operational Managers (OM)</a:t>
            </a:r>
          </a:p>
        </p:txBody>
      </p:sp>
      <p:sp>
        <p:nvSpPr>
          <p:cNvPr id="757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6705600" cy="563563"/>
          </a:xfrm>
          <a:noFill/>
          <a:ln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Cost Management Process</a:t>
            </a:r>
            <a:br>
              <a:rPr lang="en-US" sz="3600" smtClean="0"/>
            </a:br>
            <a:r>
              <a:rPr lang="en-US" sz="2800" smtClean="0"/>
              <a:t>(Who Is Involved?)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286000" y="1752600"/>
            <a:ext cx="4267200" cy="3657600"/>
            <a:chOff x="1440" y="1248"/>
            <a:chExt cx="2304" cy="1920"/>
          </a:xfrm>
        </p:grpSpPr>
        <p:sp>
          <p:nvSpPr>
            <p:cNvPr id="75785" name="Oval 11"/>
            <p:cNvSpPr>
              <a:spLocks noChangeArrowheads="1"/>
            </p:cNvSpPr>
            <p:nvPr/>
          </p:nvSpPr>
          <p:spPr bwMode="auto">
            <a:xfrm>
              <a:off x="1440" y="1913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Planning</a:t>
              </a:r>
            </a:p>
          </p:txBody>
        </p:sp>
        <p:sp>
          <p:nvSpPr>
            <p:cNvPr id="75786" name="Oval 12"/>
            <p:cNvSpPr>
              <a:spLocks noChangeArrowheads="1"/>
            </p:cNvSpPr>
            <p:nvPr/>
          </p:nvSpPr>
          <p:spPr bwMode="auto">
            <a:xfrm>
              <a:off x="2261" y="2614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Controlling</a:t>
              </a:r>
            </a:p>
          </p:txBody>
        </p:sp>
        <p:sp>
          <p:nvSpPr>
            <p:cNvPr id="75787" name="Oval 13"/>
            <p:cNvSpPr>
              <a:spLocks noChangeArrowheads="1"/>
            </p:cNvSpPr>
            <p:nvPr/>
          </p:nvSpPr>
          <p:spPr bwMode="auto">
            <a:xfrm>
              <a:off x="3081" y="1913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Analysis</a:t>
              </a:r>
            </a:p>
          </p:txBody>
        </p:sp>
        <p:sp>
          <p:nvSpPr>
            <p:cNvPr id="75788" name="Oval 14"/>
            <p:cNvSpPr>
              <a:spLocks noChangeArrowheads="1"/>
            </p:cNvSpPr>
            <p:nvPr/>
          </p:nvSpPr>
          <p:spPr bwMode="auto">
            <a:xfrm>
              <a:off x="2261" y="1248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Accounting</a:t>
              </a:r>
            </a:p>
          </p:txBody>
        </p:sp>
        <p:cxnSp>
          <p:nvCxnSpPr>
            <p:cNvPr id="75789" name="AutoShape 15"/>
            <p:cNvCxnSpPr>
              <a:cxnSpLocks noChangeShapeType="1"/>
              <a:stCxn id="75785" idx="0"/>
              <a:endCxn id="75788" idx="2"/>
            </p:cNvCxnSpPr>
            <p:nvPr/>
          </p:nvCxnSpPr>
          <p:spPr bwMode="auto">
            <a:xfrm rot="-5400000">
              <a:off x="1823" y="1474"/>
              <a:ext cx="388" cy="489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5790" name="AutoShape 16"/>
            <p:cNvCxnSpPr>
              <a:cxnSpLocks noChangeShapeType="1"/>
              <a:stCxn id="75788" idx="6"/>
              <a:endCxn id="75787" idx="0"/>
            </p:cNvCxnSpPr>
            <p:nvPr/>
          </p:nvCxnSpPr>
          <p:spPr bwMode="auto">
            <a:xfrm>
              <a:off x="2923" y="1525"/>
              <a:ext cx="490" cy="388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5791" name="AutoShape 17"/>
            <p:cNvCxnSpPr>
              <a:cxnSpLocks noChangeShapeType="1"/>
              <a:stCxn id="75787" idx="4"/>
              <a:endCxn id="75786" idx="6"/>
            </p:cNvCxnSpPr>
            <p:nvPr/>
          </p:nvCxnSpPr>
          <p:spPr bwMode="auto">
            <a:xfrm rot="5400000">
              <a:off x="2955" y="2434"/>
              <a:ext cx="425" cy="490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5792" name="AutoShape 18"/>
            <p:cNvCxnSpPr>
              <a:cxnSpLocks noChangeShapeType="1"/>
              <a:stCxn id="75786" idx="2"/>
              <a:endCxn id="75785" idx="4"/>
            </p:cNvCxnSpPr>
            <p:nvPr/>
          </p:nvCxnSpPr>
          <p:spPr bwMode="auto">
            <a:xfrm rot="10800000">
              <a:off x="1771" y="2466"/>
              <a:ext cx="490" cy="425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sp>
          <p:nvSpPr>
            <p:cNvPr id="75793" name="Rectangle 19"/>
            <p:cNvSpPr>
              <a:spLocks noChangeArrowheads="1"/>
            </p:cNvSpPr>
            <p:nvPr/>
          </p:nvSpPr>
          <p:spPr bwMode="auto">
            <a:xfrm>
              <a:off x="2187" y="1972"/>
              <a:ext cx="853" cy="4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chemeClr val="tx2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800" b="1">
                  <a:solidFill>
                    <a:schemeClr val="tx2"/>
                  </a:solidFill>
                  <a:latin typeface="Arial" pitchFamily="34" charset="0"/>
                </a:rPr>
                <a:t>Management</a:t>
              </a:r>
            </a:p>
            <a:p>
              <a:pPr algn="ctr"/>
              <a:r>
                <a:rPr lang="en-US" sz="1800" b="1">
                  <a:solidFill>
                    <a:schemeClr val="tx2"/>
                  </a:solidFill>
                  <a:latin typeface="Arial" pitchFamily="34" charset="0"/>
                </a:rPr>
                <a:t>Process</a:t>
              </a:r>
            </a:p>
          </p:txBody>
        </p:sp>
      </p:grpSp>
      <p:sp>
        <p:nvSpPr>
          <p:cNvPr id="24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10600" y="6492875"/>
            <a:ext cx="5334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7138" y="228600"/>
            <a:ext cx="6697662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Cost Culture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Culture is</a:t>
            </a:r>
            <a:r>
              <a:rPr lang="en-US" sz="2400" b="1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 smtClean="0"/>
              <a:t>shared </a:t>
            </a:r>
            <a:r>
              <a:rPr lang="en-US" sz="2400" dirty="0" smtClean="0"/>
              <a:t>“Taken-For-Granted” </a:t>
            </a:r>
            <a:r>
              <a:rPr lang="en-US" sz="2400" dirty="0" smtClean="0"/>
              <a:t>assumptions</a:t>
            </a:r>
            <a:r>
              <a:rPr lang="en-US" sz="2400" dirty="0" smtClean="0"/>
              <a:t>, </a:t>
            </a:r>
            <a:r>
              <a:rPr lang="en-US" sz="2400" dirty="0" smtClean="0"/>
              <a:t>beliefs</a:t>
            </a:r>
            <a:r>
              <a:rPr lang="en-US" sz="2400" dirty="0" smtClean="0"/>
              <a:t>, </a:t>
            </a:r>
            <a:r>
              <a:rPr lang="en-US" sz="2400" dirty="0" smtClean="0"/>
              <a:t>values</a:t>
            </a:r>
            <a:r>
              <a:rPr lang="en-US" sz="2400" dirty="0" smtClean="0"/>
              <a:t>, </a:t>
            </a:r>
            <a:r>
              <a:rPr lang="en-US" sz="2400" dirty="0" smtClean="0"/>
              <a:t>expectations </a:t>
            </a:r>
            <a:r>
              <a:rPr lang="en-US" sz="2400" dirty="0" smtClean="0"/>
              <a:t>and</a:t>
            </a:r>
            <a:r>
              <a:rPr lang="en-US" sz="2400" dirty="0" smtClean="0"/>
              <a:t> rules </a:t>
            </a:r>
            <a:r>
              <a:rPr lang="en-US" sz="2400" dirty="0" smtClean="0"/>
              <a:t>that </a:t>
            </a:r>
            <a:r>
              <a:rPr lang="en-US" sz="2400" dirty="0" smtClean="0"/>
              <a:t>members </a:t>
            </a:r>
            <a:r>
              <a:rPr lang="en-US" sz="2400" dirty="0" smtClean="0"/>
              <a:t>of a </a:t>
            </a:r>
            <a:r>
              <a:rPr lang="en-US" sz="2400" dirty="0" smtClean="0"/>
              <a:t>work </a:t>
            </a:r>
            <a:r>
              <a:rPr lang="en-US" sz="2400" dirty="0"/>
              <a:t>u</a:t>
            </a:r>
            <a:r>
              <a:rPr lang="en-US" sz="2400" dirty="0" smtClean="0"/>
              <a:t>nit </a:t>
            </a:r>
            <a:r>
              <a:rPr lang="en-US" sz="2400" dirty="0"/>
              <a:t>t</a:t>
            </a:r>
            <a:r>
              <a:rPr lang="en-US" sz="2400" dirty="0" smtClean="0"/>
              <a:t>eam </a:t>
            </a:r>
            <a:r>
              <a:rPr lang="en-US" sz="2400" dirty="0" smtClean="0"/>
              <a:t>or a </a:t>
            </a:r>
            <a:r>
              <a:rPr lang="en-US" sz="2400" dirty="0" smtClean="0"/>
              <a:t>corporate </a:t>
            </a:r>
            <a:r>
              <a:rPr lang="en-US" sz="2400" dirty="0"/>
              <a:t>o</a:t>
            </a:r>
            <a:r>
              <a:rPr lang="en-US" sz="2400" dirty="0" smtClean="0"/>
              <a:t>rganization </a:t>
            </a:r>
            <a:r>
              <a:rPr lang="en-US" sz="2400" dirty="0"/>
              <a:t>h</a:t>
            </a:r>
            <a:r>
              <a:rPr lang="en-US" sz="2400" dirty="0" smtClean="0"/>
              <a:t>old</a:t>
            </a:r>
            <a:r>
              <a:rPr lang="en-US" sz="2400" b="1" dirty="0" smtClean="0"/>
              <a:t>  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Change management is required to move towards a Cost Culture</a:t>
            </a:r>
          </a:p>
          <a:p>
            <a:pPr eaLnBrk="1" hangingPunct="1"/>
            <a:r>
              <a:rPr lang="en-US" sz="2400" dirty="0" smtClean="0"/>
              <a:t>Change management impacts the areas of </a:t>
            </a:r>
            <a:r>
              <a:rPr lang="en-US" sz="2400" dirty="0" smtClean="0"/>
              <a:t>people </a:t>
            </a:r>
            <a:r>
              <a:rPr lang="en-US" sz="2400" dirty="0" smtClean="0"/>
              <a:t>&amp; </a:t>
            </a:r>
            <a:r>
              <a:rPr lang="en-US" sz="2400" dirty="0" smtClean="0"/>
              <a:t>other </a:t>
            </a:r>
            <a:r>
              <a:rPr lang="en-US" sz="2400" dirty="0"/>
              <a:t>r</a:t>
            </a:r>
            <a:r>
              <a:rPr lang="en-US" sz="2400" dirty="0" smtClean="0"/>
              <a:t>esources</a:t>
            </a:r>
            <a:r>
              <a:rPr lang="en-US" sz="2400" dirty="0" smtClean="0"/>
              <a:t>, </a:t>
            </a:r>
            <a:r>
              <a:rPr lang="en-US" sz="2400" dirty="0"/>
              <a:t>p</a:t>
            </a:r>
            <a:r>
              <a:rPr lang="en-US" sz="2400" dirty="0" smtClean="0"/>
              <a:t>rocesses</a:t>
            </a:r>
            <a:r>
              <a:rPr lang="en-US" sz="2400" dirty="0" smtClean="0"/>
              <a:t>, </a:t>
            </a:r>
            <a:r>
              <a:rPr lang="en-US" sz="2400" dirty="0"/>
              <a:t>p</a:t>
            </a:r>
            <a:r>
              <a:rPr lang="en-US" sz="2400" dirty="0" smtClean="0"/>
              <a:t>olicies </a:t>
            </a:r>
            <a:r>
              <a:rPr lang="en-US" sz="2400" dirty="0" smtClean="0"/>
              <a:t>and</a:t>
            </a:r>
            <a:r>
              <a:rPr lang="en-US" sz="2400" dirty="0" smtClean="0"/>
              <a:t> procedures</a:t>
            </a:r>
            <a:r>
              <a:rPr lang="en-US" sz="2400" dirty="0" smtClean="0"/>
              <a:t>, and </a:t>
            </a:r>
            <a:r>
              <a:rPr lang="en-US" sz="2400" dirty="0" smtClean="0"/>
              <a:t>technology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Cultural shift to a Cost Culture is a maturation process moving from “What We </a:t>
            </a:r>
            <a:r>
              <a:rPr lang="en-US" sz="2400" dirty="0" smtClean="0"/>
              <a:t>Spent,” </a:t>
            </a:r>
            <a:r>
              <a:rPr lang="en-US" sz="2400" dirty="0" smtClean="0"/>
              <a:t>to </a:t>
            </a:r>
            <a:r>
              <a:rPr lang="en-US" sz="2400" dirty="0" smtClean="0"/>
              <a:t>“</a:t>
            </a:r>
            <a:r>
              <a:rPr lang="en-US" sz="2400" dirty="0" smtClean="0"/>
              <a:t>What It Actually </a:t>
            </a:r>
            <a:r>
              <a:rPr lang="en-US" sz="2400" dirty="0" smtClean="0"/>
              <a:t>Costs,” </a:t>
            </a:r>
            <a:r>
              <a:rPr lang="en-US" sz="2400" dirty="0" smtClean="0"/>
              <a:t>to “What It Should </a:t>
            </a:r>
            <a:r>
              <a:rPr lang="en-US" sz="2400" dirty="0" smtClean="0"/>
              <a:t>Cost”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lvl="1" eaLnBrk="1" hangingPunct="1">
              <a:buFontTx/>
              <a:buNone/>
            </a:pPr>
            <a:endParaRPr lang="en-US" sz="2400" i="1" dirty="0" smtClean="0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59091" y="6492875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210" name="Rectangle 2"/>
          <p:cNvSpPr>
            <a:spLocks noChangeArrowheads="1"/>
          </p:cNvSpPr>
          <p:nvPr/>
        </p:nvSpPr>
        <p:spPr bwMode="auto">
          <a:xfrm>
            <a:off x="381000" y="1219200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Tx/>
              <a:buChar char="•"/>
              <a:tabLst>
                <a:tab pos="228600" algn="l"/>
              </a:tabLst>
              <a:defRPr/>
            </a:pPr>
            <a:r>
              <a:rPr lang="en-US" sz="2400" dirty="0" smtClean="0">
                <a:latin typeface="Arial" pitchFamily="34" charset="0"/>
                <a:cs typeface="+mn-cs"/>
              </a:rPr>
              <a:t>Comprises </a:t>
            </a:r>
            <a:r>
              <a:rPr lang="en-US" sz="2400" dirty="0">
                <a:latin typeface="Arial" pitchFamily="34" charset="0"/>
                <a:cs typeface="+mn-cs"/>
              </a:rPr>
              <a:t>the </a:t>
            </a:r>
            <a:r>
              <a:rPr lang="en-US" sz="2400" dirty="0" smtClean="0">
                <a:latin typeface="Arial" pitchFamily="34" charset="0"/>
                <a:cs typeface="+mn-cs"/>
              </a:rPr>
              <a:t>attitudes</a:t>
            </a:r>
            <a:r>
              <a:rPr lang="en-US" sz="2400" dirty="0">
                <a:latin typeface="Arial" pitchFamily="34" charset="0"/>
                <a:cs typeface="+mn-cs"/>
              </a:rPr>
              <a:t>, </a:t>
            </a:r>
            <a:r>
              <a:rPr lang="en-US" sz="2400" dirty="0" smtClean="0">
                <a:latin typeface="Arial" pitchFamily="34" charset="0"/>
                <a:cs typeface="+mn-cs"/>
              </a:rPr>
              <a:t>experiences</a:t>
            </a:r>
            <a:r>
              <a:rPr lang="en-US" sz="2400" dirty="0">
                <a:latin typeface="Arial" pitchFamily="34" charset="0"/>
                <a:cs typeface="+mn-cs"/>
              </a:rPr>
              <a:t>, </a:t>
            </a:r>
            <a:r>
              <a:rPr lang="en-US" sz="2400" dirty="0" smtClean="0">
                <a:latin typeface="Arial" pitchFamily="34" charset="0"/>
                <a:cs typeface="+mn-cs"/>
              </a:rPr>
              <a:t>beliefs </a:t>
            </a:r>
            <a:r>
              <a:rPr lang="en-US" sz="2400" dirty="0" smtClean="0">
                <a:latin typeface="Arial" pitchFamily="34" charset="0"/>
                <a:cs typeface="+mn-cs"/>
              </a:rPr>
              <a:t>and</a:t>
            </a:r>
            <a:r>
              <a:rPr lang="en-US" sz="2400" dirty="0" smtClean="0">
                <a:latin typeface="Arial" pitchFamily="34" charset="0"/>
                <a:cs typeface="+mn-cs"/>
              </a:rPr>
              <a:t> </a:t>
            </a:r>
            <a:r>
              <a:rPr lang="en-US" sz="2400" dirty="0">
                <a:latin typeface="Arial" pitchFamily="34" charset="0"/>
                <a:cs typeface="+mn-cs"/>
              </a:rPr>
              <a:t>v</a:t>
            </a:r>
            <a:r>
              <a:rPr lang="en-US" sz="2400" dirty="0" smtClean="0">
                <a:latin typeface="Arial" pitchFamily="34" charset="0"/>
                <a:cs typeface="+mn-cs"/>
              </a:rPr>
              <a:t>alues </a:t>
            </a:r>
            <a:r>
              <a:rPr lang="en-US" sz="2400" dirty="0">
                <a:latin typeface="Arial" pitchFamily="34" charset="0"/>
                <a:cs typeface="+mn-cs"/>
              </a:rPr>
              <a:t>of an </a:t>
            </a:r>
            <a:r>
              <a:rPr lang="en-US" sz="2400" dirty="0" smtClean="0">
                <a:latin typeface="Arial" pitchFamily="34" charset="0"/>
                <a:cs typeface="+mn-cs"/>
              </a:rPr>
              <a:t>organization</a:t>
            </a:r>
            <a:endParaRPr lang="en-US" sz="2400" dirty="0">
              <a:latin typeface="Arial" pitchFamily="34" charset="0"/>
              <a:cs typeface="+mn-cs"/>
            </a:endParaRPr>
          </a:p>
          <a:p>
            <a:pPr marL="228600" indent="-228600">
              <a:tabLst>
                <a:tab pos="228600" algn="l"/>
              </a:tabLst>
              <a:defRPr/>
            </a:pPr>
            <a:endParaRPr lang="en-US" sz="2400" dirty="0">
              <a:latin typeface="Arial" pitchFamily="34" charset="0"/>
              <a:cs typeface="+mn-cs"/>
            </a:endParaRPr>
          </a:p>
          <a:p>
            <a:pPr marL="228600" indent="-228600">
              <a:buFontTx/>
              <a:buChar char="•"/>
              <a:tabLst>
                <a:tab pos="228600" algn="l"/>
              </a:tabLst>
              <a:defRPr/>
            </a:pPr>
            <a:r>
              <a:rPr lang="en-US" sz="2400" dirty="0">
                <a:latin typeface="Arial" pitchFamily="34" charset="0"/>
                <a:cs typeface="+mn-cs"/>
              </a:rPr>
              <a:t>A </a:t>
            </a:r>
            <a:r>
              <a:rPr lang="en-US" sz="2400" dirty="0" smtClean="0">
                <a:latin typeface="Arial" pitchFamily="34" charset="0"/>
                <a:cs typeface="+mn-cs"/>
              </a:rPr>
              <a:t>shared </a:t>
            </a:r>
            <a:r>
              <a:rPr lang="en-US" sz="2400" dirty="0">
                <a:latin typeface="Arial" pitchFamily="34" charset="0"/>
                <a:cs typeface="+mn-cs"/>
              </a:rPr>
              <a:t>b</a:t>
            </a:r>
            <a:r>
              <a:rPr lang="en-US" sz="2400" dirty="0" smtClean="0">
                <a:latin typeface="Arial" pitchFamily="34" charset="0"/>
                <a:cs typeface="+mn-cs"/>
              </a:rPr>
              <a:t>ehavior </a:t>
            </a:r>
            <a:r>
              <a:rPr lang="en-US" sz="2400" dirty="0">
                <a:latin typeface="Arial" pitchFamily="34" charset="0"/>
                <a:cs typeface="+mn-cs"/>
              </a:rPr>
              <a:t>by </a:t>
            </a:r>
            <a:r>
              <a:rPr lang="en-US" sz="2400" dirty="0" smtClean="0">
                <a:latin typeface="Arial" pitchFamily="34" charset="0"/>
                <a:cs typeface="+mn-cs"/>
              </a:rPr>
              <a:t>people </a:t>
            </a:r>
            <a:r>
              <a:rPr lang="en-US" sz="2400" dirty="0">
                <a:latin typeface="Arial" pitchFamily="34" charset="0"/>
                <a:cs typeface="+mn-cs"/>
              </a:rPr>
              <a:t>&amp; </a:t>
            </a:r>
            <a:r>
              <a:rPr lang="en-US" sz="2400" dirty="0" smtClean="0">
                <a:latin typeface="Arial" pitchFamily="34" charset="0"/>
                <a:cs typeface="+mn-cs"/>
              </a:rPr>
              <a:t>groups </a:t>
            </a:r>
            <a:r>
              <a:rPr lang="en-US" sz="2400" dirty="0">
                <a:latin typeface="Arial" pitchFamily="34" charset="0"/>
                <a:cs typeface="+mn-cs"/>
              </a:rPr>
              <a:t>in an </a:t>
            </a:r>
            <a:r>
              <a:rPr lang="en-US" sz="2400" dirty="0" smtClean="0">
                <a:latin typeface="Arial" pitchFamily="34" charset="0"/>
                <a:cs typeface="+mn-cs"/>
              </a:rPr>
              <a:t>organization</a:t>
            </a:r>
            <a:endParaRPr lang="en-US" sz="2400" dirty="0">
              <a:latin typeface="Arial" pitchFamily="34" charset="0"/>
              <a:cs typeface="+mn-cs"/>
            </a:endParaRPr>
          </a:p>
          <a:p>
            <a:pPr marL="228600" indent="-228600">
              <a:tabLst>
                <a:tab pos="228600" algn="l"/>
              </a:tabLst>
              <a:defRPr/>
            </a:pPr>
            <a:endParaRPr lang="en-US" sz="2400" dirty="0">
              <a:latin typeface="Arial" pitchFamily="34" charset="0"/>
              <a:cs typeface="+mn-cs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3505200"/>
            <a:ext cx="7772400" cy="1219200"/>
            <a:chOff x="432" y="2352"/>
            <a:chExt cx="4704" cy="768"/>
          </a:xfrm>
        </p:grpSpPr>
        <p:sp>
          <p:nvSpPr>
            <p:cNvPr id="36871" name="Rectangle 4"/>
            <p:cNvSpPr>
              <a:spLocks noChangeArrowheads="1"/>
            </p:cNvSpPr>
            <p:nvPr/>
          </p:nvSpPr>
          <p:spPr bwMode="auto">
            <a:xfrm>
              <a:off x="432" y="2352"/>
              <a:ext cx="4704" cy="76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chemeClr val="tx1"/>
                </a:buClr>
              </a:pPr>
              <a:endParaRPr lang="en-US" sz="3200" b="1">
                <a:latin typeface="Arial" pitchFamily="34" charset="0"/>
              </a:endParaRPr>
            </a:p>
          </p:txBody>
        </p:sp>
        <p:sp>
          <p:nvSpPr>
            <p:cNvPr id="36872" name="Text Box 5"/>
            <p:cNvSpPr txBox="1">
              <a:spLocks noChangeArrowheads="1"/>
            </p:cNvSpPr>
            <p:nvPr/>
          </p:nvSpPr>
          <p:spPr bwMode="auto">
            <a:xfrm>
              <a:off x="480" y="2419"/>
              <a:ext cx="46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Arial" pitchFamily="34" charset="0"/>
                </a:rPr>
                <a:t>A Cost Culture is the </a:t>
              </a:r>
              <a:r>
                <a:rPr lang="en-US" sz="2000" b="1" dirty="0" smtClean="0">
                  <a:latin typeface="Arial" pitchFamily="34" charset="0"/>
                </a:rPr>
                <a:t>cultural </a:t>
              </a:r>
              <a:r>
                <a:rPr lang="en-US" sz="2000" b="1" dirty="0">
                  <a:latin typeface="Arial" pitchFamily="34" charset="0"/>
                </a:rPr>
                <a:t>s</a:t>
              </a:r>
              <a:r>
                <a:rPr lang="en-US" sz="2000" b="1" dirty="0" smtClean="0">
                  <a:latin typeface="Arial" pitchFamily="34" charset="0"/>
                </a:rPr>
                <a:t>hift </a:t>
              </a:r>
              <a:r>
                <a:rPr lang="en-US" sz="2000" b="1" dirty="0">
                  <a:latin typeface="Arial" pitchFamily="34" charset="0"/>
                </a:rPr>
                <a:t>from “Accomplish the Mission at Any Cost” to “Accomplish the Mission </a:t>
              </a:r>
              <a:r>
                <a:rPr lang="en-US" sz="2000" b="1" dirty="0" smtClean="0">
                  <a:latin typeface="Arial" pitchFamily="34" charset="0"/>
                </a:rPr>
                <a:t>While Considering </a:t>
              </a:r>
              <a:r>
                <a:rPr lang="en-US" sz="2000" b="1" dirty="0">
                  <a:latin typeface="Arial" pitchFamily="34" charset="0"/>
                </a:rPr>
                <a:t>Cost”</a:t>
              </a:r>
            </a:p>
          </p:txBody>
        </p:sp>
      </p:grp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1219200" y="2286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0" tIns="0" rIns="182880" bIns="0"/>
          <a:lstStyle/>
          <a:p>
            <a:pPr algn="ctr"/>
            <a:r>
              <a:rPr lang="en-US" sz="4000" b="1" dirty="0">
                <a:latin typeface="Arial" pitchFamily="34" charset="0"/>
              </a:rPr>
              <a:t>What is a Cost Culture?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62060" y="6492875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62000" y="4516224"/>
            <a:ext cx="7772400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marL="285750" indent="-285750">
              <a:spcAft>
                <a:spcPct val="25000"/>
              </a:spcAft>
              <a:buFontTx/>
              <a:buChar char="•"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Knowing 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our costs 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and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m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anaging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t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hem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t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o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ncrease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o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ur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m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ission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c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apability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m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ust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b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ecome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ngrained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in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o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ur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c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ulture</a:t>
            </a:r>
            <a:endParaRPr lang="en-US" sz="2000" b="1" dirty="0">
              <a:solidFill>
                <a:srgbClr val="006600"/>
              </a:solidFill>
              <a:latin typeface="Arial" pitchFamily="34" charset="0"/>
            </a:endParaRPr>
          </a:p>
          <a:p>
            <a:pPr marL="285750" indent="-285750">
              <a:spcAft>
                <a:spcPct val="25000"/>
              </a:spcAft>
              <a:buFontTx/>
              <a:buChar char="•"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Leaders 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must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d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emand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c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ost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nformation 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and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u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se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t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n 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d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ecision-making,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o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therwise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i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t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p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rovides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n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o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u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tility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t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o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t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</a:rPr>
              <a:t>he 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Army</a:t>
            </a:r>
          </a:p>
          <a:p>
            <a:pPr marL="285750" indent="-285750">
              <a:spcAft>
                <a:spcPct val="25000"/>
              </a:spcAft>
              <a:buFontTx/>
              <a:buChar char="•"/>
            </a:pPr>
            <a:r>
              <a:rPr lang="en-US" sz="2000" b="1" dirty="0">
                <a:solidFill>
                  <a:srgbClr val="006600"/>
                </a:solidFill>
                <a:latin typeface="Arial" pitchFamily="34" charset="0"/>
              </a:rPr>
              <a:t>We Need A Lifestyle Change, Not A Diet!</a:t>
            </a:r>
          </a:p>
          <a:p>
            <a:pPr marL="285750" indent="-285750" eaLnBrk="0" hangingPunct="0">
              <a:spcAft>
                <a:spcPct val="25000"/>
              </a:spcAft>
            </a:pPr>
            <a:endParaRPr lang="en-US" sz="1800" b="1" i="1" dirty="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54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</a:rPr>
              <a:t>Deploying Systems, Improving Cost Models, Issuing  Policies, Training Staff, Recruiting Experts </a:t>
            </a:r>
            <a:br>
              <a:rPr lang="en-US" sz="2400" dirty="0">
                <a:latin typeface="Arial" pitchFamily="34" charset="0"/>
              </a:rPr>
            </a:br>
            <a:r>
              <a:rPr lang="en-US" sz="2400" b="1" dirty="0">
                <a:latin typeface="Arial" pitchFamily="34" charset="0"/>
              </a:rPr>
              <a:t>will not </a:t>
            </a:r>
            <a:r>
              <a:rPr lang="en-US" sz="2400" b="1" dirty="0" smtClean="0">
                <a:latin typeface="Arial" pitchFamily="34" charset="0"/>
              </a:rPr>
              <a:t>enhance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>
                <a:latin typeface="Arial" pitchFamily="34" charset="0"/>
              </a:rPr>
              <a:t>the Army’s ability to manage costs </a:t>
            </a:r>
            <a:br>
              <a:rPr lang="en-US" sz="2400" dirty="0">
                <a:latin typeface="Arial" pitchFamily="34" charset="0"/>
              </a:rPr>
            </a:br>
            <a:r>
              <a:rPr lang="en-US" sz="2400" b="1" dirty="0">
                <a:latin typeface="Arial" pitchFamily="34" charset="0"/>
              </a:rPr>
              <a:t>unless Army Soldiers / Civilians </a:t>
            </a:r>
            <a:r>
              <a:rPr lang="en-US" sz="2400" b="1" dirty="0" smtClean="0">
                <a:latin typeface="Arial" pitchFamily="34" charset="0"/>
              </a:rPr>
              <a:t>understand and value </a:t>
            </a:r>
            <a:r>
              <a:rPr lang="en-US" sz="2400" b="1" dirty="0">
                <a:latin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</a:rPr>
              <a:t>need </a:t>
            </a:r>
            <a:r>
              <a:rPr lang="en-US" sz="2400" b="1" dirty="0">
                <a:latin typeface="Arial" pitchFamily="34" charset="0"/>
              </a:rPr>
              <a:t>to </a:t>
            </a:r>
            <a:r>
              <a:rPr lang="en-US" sz="2400" b="1" dirty="0" smtClean="0">
                <a:latin typeface="Arial" pitchFamily="34" charset="0"/>
              </a:rPr>
              <a:t>manage </a:t>
            </a:r>
            <a:r>
              <a:rPr lang="en-US" sz="2400" b="1" dirty="0">
                <a:latin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</a:rPr>
              <a:t>osts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685800" y="1676400"/>
            <a:ext cx="8001000" cy="2209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3200">
              <a:latin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85800" y="3048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0" tIns="0" rIns="182880" bIns="0"/>
          <a:lstStyle/>
          <a:p>
            <a:pPr algn="ctr"/>
            <a:r>
              <a:rPr lang="en-US" sz="3600" b="1" dirty="0">
                <a:latin typeface="Arial" pitchFamily="34" charset="0"/>
              </a:rPr>
              <a:t>Why Focus on Cost Culture?</a:t>
            </a: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70966" y="6492875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7138" y="228600"/>
            <a:ext cx="6697662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Cost Management – Overview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Cost Management = </a:t>
            </a:r>
            <a:r>
              <a:rPr lang="en-US" sz="2400" dirty="0" smtClean="0">
                <a:solidFill>
                  <a:schemeClr val="tx2"/>
                </a:solidFill>
              </a:rPr>
              <a:t>Managing Business Operations </a:t>
            </a:r>
            <a:r>
              <a:rPr lang="en-US" sz="2400" i="1" dirty="0" smtClean="0">
                <a:solidFill>
                  <a:srgbClr val="000099"/>
                </a:solidFill>
              </a:rPr>
              <a:t>Efficiently</a:t>
            </a:r>
            <a:r>
              <a:rPr lang="en-US" sz="2400" dirty="0" smtClean="0">
                <a:solidFill>
                  <a:schemeClr val="tx2"/>
                </a:solidFill>
              </a:rPr>
              <a:t> &amp;</a:t>
            </a:r>
            <a:r>
              <a:rPr lang="en-US" sz="2400" i="1" dirty="0" smtClean="0">
                <a:solidFill>
                  <a:srgbClr val="000099"/>
                </a:solidFill>
              </a:rPr>
              <a:t> Effectively</a:t>
            </a:r>
            <a:r>
              <a:rPr lang="en-US" sz="2400" dirty="0" smtClean="0">
                <a:solidFill>
                  <a:schemeClr val="tx2"/>
                </a:solidFill>
              </a:rPr>
              <a:t> Through the Accurate Measurement &amp; Thorough </a:t>
            </a:r>
            <a:r>
              <a:rPr lang="en-US" sz="2400" i="1" dirty="0" smtClean="0">
                <a:solidFill>
                  <a:srgbClr val="000099"/>
                </a:solidFill>
              </a:rPr>
              <a:t>Understanding of the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i="1" dirty="0" smtClean="0">
                <a:solidFill>
                  <a:srgbClr val="000099"/>
                </a:solidFill>
              </a:rPr>
              <a:t>"Full Cost"</a:t>
            </a:r>
            <a:r>
              <a:rPr lang="en-US" sz="2400" dirty="0" smtClean="0">
                <a:solidFill>
                  <a:schemeClr val="tx2"/>
                </a:solidFill>
              </a:rPr>
              <a:t> of an Organization's Business Processes, Products &amp; Services in Order to Provide the </a:t>
            </a:r>
            <a:r>
              <a:rPr lang="en-US" sz="2400" i="1" dirty="0" smtClean="0">
                <a:solidFill>
                  <a:srgbClr val="000099"/>
                </a:solidFill>
              </a:rPr>
              <a:t>Best Value</a:t>
            </a:r>
            <a:r>
              <a:rPr lang="en-US" sz="2400" dirty="0" smtClean="0">
                <a:solidFill>
                  <a:schemeClr val="tx2"/>
                </a:solidFill>
              </a:rPr>
              <a:t> to </a:t>
            </a:r>
            <a:r>
              <a:rPr lang="en-US" sz="2400" i="1" dirty="0" smtClean="0">
                <a:solidFill>
                  <a:srgbClr val="000099"/>
                </a:solidFill>
              </a:rPr>
              <a:t>Customers</a:t>
            </a: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2400" dirty="0" smtClean="0"/>
              <a:t>Cost Management Process consists of Cost Planning, Cost Accounting, Cost Analysis, and Cost Controlling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Cost Management involves Operational Managers and Resource Managers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i="1" dirty="0" smtClean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19074" y="2128838"/>
            <a:ext cx="3438526" cy="3281362"/>
          </a:xfrm>
          <a:prstGeom prst="rect">
            <a:avLst/>
          </a:prstGeom>
          <a:solidFill>
            <a:srgbClr val="CCECFF"/>
          </a:solidFill>
          <a:ln w="9525" cap="rnd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5844" name="Oval 24"/>
          <p:cNvSpPr>
            <a:spLocks noChangeArrowheads="1"/>
          </p:cNvSpPr>
          <p:nvPr/>
        </p:nvSpPr>
        <p:spPr bwMode="auto">
          <a:xfrm>
            <a:off x="5181600" y="1970088"/>
            <a:ext cx="3876675" cy="3592512"/>
          </a:xfrm>
          <a:prstGeom prst="ellipse">
            <a:avLst/>
          </a:prstGeom>
          <a:solidFill>
            <a:srgbClr val="FFE8D1"/>
          </a:solidFill>
          <a:ln w="952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</a:rPr>
              <a:t>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447800" y="5562600"/>
            <a:ext cx="6553200" cy="990600"/>
            <a:chOff x="1056" y="3842"/>
            <a:chExt cx="3840" cy="480"/>
          </a:xfrm>
        </p:grpSpPr>
        <p:sp>
          <p:nvSpPr>
            <p:cNvPr id="1512474" name="AutoShape 26"/>
            <p:cNvSpPr>
              <a:spLocks noChangeArrowheads="1"/>
            </p:cNvSpPr>
            <p:nvPr/>
          </p:nvSpPr>
          <p:spPr bwMode="auto">
            <a:xfrm>
              <a:off x="1056" y="3842"/>
              <a:ext cx="3840" cy="48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99FF33">
                    <a:alpha val="89999"/>
                  </a:srgbClr>
                </a:gs>
                <a:gs pos="50000">
                  <a:schemeClr val="bg1"/>
                </a:gs>
                <a:gs pos="100000">
                  <a:srgbClr val="99FF33">
                    <a:alpha val="89999"/>
                  </a:srgbClr>
                </a:gs>
              </a:gsLst>
              <a:lin ang="5400000" scaled="1"/>
            </a:gra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Clr>
                  <a:schemeClr val="tx1"/>
                </a:buClr>
                <a:defRPr/>
              </a:pPr>
              <a:endParaRPr lang="en-US" sz="3200" b="1">
                <a:latin typeface="Arial" pitchFamily="34" charset="0"/>
                <a:cs typeface="+mn-cs"/>
              </a:endParaRPr>
            </a:p>
          </p:txBody>
        </p:sp>
        <p:sp>
          <p:nvSpPr>
            <p:cNvPr id="35863" name="Text Box 27"/>
            <p:cNvSpPr txBox="1">
              <a:spLocks noChangeArrowheads="1"/>
            </p:cNvSpPr>
            <p:nvPr/>
          </p:nvSpPr>
          <p:spPr bwMode="auto">
            <a:xfrm>
              <a:off x="1815" y="3953"/>
              <a:ext cx="2043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Arial" pitchFamily="34" charset="0"/>
                </a:rPr>
                <a:t>From Budget to Cost</a:t>
              </a:r>
              <a:endParaRPr lang="en-US" sz="2400" b="1" dirty="0">
                <a:latin typeface="Arial" pitchFamily="34" charset="0"/>
              </a:endParaRPr>
            </a:p>
          </p:txBody>
        </p:sp>
      </p:grpSp>
      <p:sp>
        <p:nvSpPr>
          <p:cNvPr id="35847" name="Text Box 29"/>
          <p:cNvSpPr txBox="1">
            <a:spLocks noChangeArrowheads="1"/>
          </p:cNvSpPr>
          <p:nvPr/>
        </p:nvSpPr>
        <p:spPr bwMode="auto">
          <a:xfrm>
            <a:off x="279400" y="2120900"/>
            <a:ext cx="2514600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Tx/>
              <a:buChar char="•"/>
            </a:pPr>
            <a:r>
              <a:rPr lang="en-US" sz="1800" dirty="0">
                <a:latin typeface="Arial" pitchFamily="34" charset="0"/>
              </a:rPr>
              <a:t> </a:t>
            </a:r>
            <a:r>
              <a:rPr lang="en-US" sz="1600" dirty="0">
                <a:latin typeface="Arial" pitchFamily="34" charset="0"/>
              </a:rPr>
              <a:t>Budget-focused</a:t>
            </a:r>
          </a:p>
          <a:p>
            <a:pPr marL="177800" indent="-177800">
              <a:buFontTx/>
              <a:buChar char="•"/>
            </a:pPr>
            <a:endParaRPr lang="en-US" sz="1600" dirty="0">
              <a:latin typeface="Arial" pitchFamily="34" charset="0"/>
            </a:endParaRPr>
          </a:p>
          <a:p>
            <a:pPr marL="177800" indent="-177800">
              <a:buFontTx/>
              <a:buChar char="•"/>
            </a:pPr>
            <a:r>
              <a:rPr lang="en-US" sz="1600" dirty="0">
                <a:latin typeface="Arial" pitchFamily="34" charset="0"/>
              </a:rPr>
              <a:t>Spend rate driven </a:t>
            </a:r>
            <a:r>
              <a:rPr lang="en-US" sz="1600" dirty="0" smtClean="0">
                <a:latin typeface="Arial" pitchFamily="34" charset="0"/>
              </a:rPr>
              <a:t>–inputs</a:t>
            </a:r>
            <a:endParaRPr lang="en-US" sz="1600" dirty="0">
              <a:latin typeface="Arial" pitchFamily="34" charset="0"/>
            </a:endParaRPr>
          </a:p>
          <a:p>
            <a:pPr marL="177800" indent="-177800">
              <a:buFontTx/>
              <a:buChar char="•"/>
            </a:pPr>
            <a:endParaRPr lang="en-US" sz="1600" dirty="0">
              <a:latin typeface="Arial" pitchFamily="34" charset="0"/>
            </a:endParaRPr>
          </a:p>
          <a:p>
            <a:pPr marL="177800" indent="-177800">
              <a:buFontTx/>
              <a:buChar char="•"/>
            </a:pPr>
            <a:r>
              <a:rPr lang="en-US" sz="1600" dirty="0">
                <a:latin typeface="Arial" pitchFamily="34" charset="0"/>
              </a:rPr>
              <a:t>Performance objective -99.9% </a:t>
            </a:r>
            <a:r>
              <a:rPr lang="en-US" sz="1600" dirty="0" smtClean="0">
                <a:latin typeface="Arial" pitchFamily="34" charset="0"/>
              </a:rPr>
              <a:t>obligated</a:t>
            </a:r>
          </a:p>
          <a:p>
            <a:pPr marL="177800" indent="-177800">
              <a:buFontTx/>
              <a:buChar char="•"/>
            </a:pPr>
            <a:endParaRPr lang="en-US" sz="1600" dirty="0" smtClean="0">
              <a:latin typeface="Arial" pitchFamily="34" charset="0"/>
            </a:endParaRPr>
          </a:p>
          <a:p>
            <a:pPr marL="177800" indent="-177800">
              <a:buFontTx/>
              <a:buChar char="•"/>
            </a:pPr>
            <a:r>
              <a:rPr lang="en-US" sz="1600" dirty="0" smtClean="0">
                <a:latin typeface="Arial" pitchFamily="34" charset="0"/>
              </a:rPr>
              <a:t>Free </a:t>
            </a:r>
            <a:r>
              <a:rPr lang="en-US" sz="1600" dirty="0">
                <a:latin typeface="Arial" pitchFamily="34" charset="0"/>
              </a:rPr>
              <a:t>goods </a:t>
            </a:r>
            <a:r>
              <a:rPr lang="en-US" sz="1600" dirty="0" smtClean="0">
                <a:latin typeface="Arial" pitchFamily="34" charset="0"/>
              </a:rPr>
              <a:t>have </a:t>
            </a:r>
            <a:r>
              <a:rPr lang="en-US" sz="1600" dirty="0">
                <a:latin typeface="Arial" pitchFamily="34" charset="0"/>
              </a:rPr>
              <a:t>infinite demands</a:t>
            </a:r>
          </a:p>
          <a:p>
            <a:pPr marL="177800" indent="-177800"/>
            <a:endParaRPr lang="en-US" sz="1600" dirty="0">
              <a:latin typeface="Arial" pitchFamily="34" charset="0"/>
            </a:endParaRPr>
          </a:p>
          <a:p>
            <a:pPr marL="177800" indent="-177800"/>
            <a:endParaRPr lang="en-US" sz="1600" dirty="0">
              <a:latin typeface="Arial" pitchFamily="34" charset="0"/>
            </a:endParaRPr>
          </a:p>
        </p:txBody>
      </p:sp>
      <p:sp>
        <p:nvSpPr>
          <p:cNvPr id="35848" name="Rectangle 30"/>
          <p:cNvSpPr>
            <a:spLocks noChangeArrowheads="1"/>
          </p:cNvSpPr>
          <p:nvPr/>
        </p:nvSpPr>
        <p:spPr bwMode="auto">
          <a:xfrm>
            <a:off x="5791200" y="2278063"/>
            <a:ext cx="2790825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buFontTx/>
              <a:buChar char="•"/>
            </a:pPr>
            <a:r>
              <a:rPr lang="en-US" sz="1600" dirty="0">
                <a:latin typeface="Arial" pitchFamily="34" charset="0"/>
              </a:rPr>
              <a:t>Cost and performance focused</a:t>
            </a:r>
          </a:p>
          <a:p>
            <a:pPr marL="114300" indent="-114300">
              <a:lnSpc>
                <a:spcPct val="50000"/>
              </a:lnSpc>
              <a:buFontTx/>
              <a:buChar char="•"/>
            </a:pPr>
            <a:endParaRPr lang="en-US" sz="1600" dirty="0">
              <a:latin typeface="Arial" pitchFamily="34" charset="0"/>
            </a:endParaRPr>
          </a:p>
          <a:p>
            <a:pPr marL="114300" indent="-114300">
              <a:buFontTx/>
              <a:buChar char="•"/>
            </a:pPr>
            <a:r>
              <a:rPr lang="en-US" sz="1600" dirty="0">
                <a:latin typeface="Arial" pitchFamily="34" charset="0"/>
              </a:rPr>
              <a:t>Results driven - output &amp; outcome</a:t>
            </a:r>
            <a:endParaRPr lang="en-US" sz="3200" dirty="0">
              <a:latin typeface="Arial" pitchFamily="34" charset="0"/>
            </a:endParaRPr>
          </a:p>
          <a:p>
            <a:pPr marL="114300" indent="-114300">
              <a:lnSpc>
                <a:spcPct val="50000"/>
              </a:lnSpc>
              <a:buFontTx/>
              <a:buChar char="•"/>
            </a:pPr>
            <a:endParaRPr lang="en-US" sz="1600" dirty="0">
              <a:latin typeface="Arial" pitchFamily="34" charset="0"/>
            </a:endParaRPr>
          </a:p>
          <a:p>
            <a:pPr marL="114300" indent="-114300">
              <a:buFontTx/>
              <a:buChar char="•"/>
            </a:pPr>
            <a:r>
              <a:rPr lang="en-US" sz="1600" dirty="0">
                <a:latin typeface="Arial" pitchFamily="34" charset="0"/>
              </a:rPr>
              <a:t>Performance objective – resource consumption optimization (efficiency &amp; effectiveness)</a:t>
            </a:r>
            <a:endParaRPr lang="en-US" sz="3200" dirty="0">
              <a:latin typeface="Arial" pitchFamily="34" charset="0"/>
            </a:endParaRPr>
          </a:p>
          <a:p>
            <a:pPr marL="114300" indent="-114300">
              <a:lnSpc>
                <a:spcPct val="50000"/>
              </a:lnSpc>
              <a:buFontTx/>
              <a:buChar char="•"/>
            </a:pPr>
            <a:endParaRPr lang="en-US" sz="1600" dirty="0">
              <a:latin typeface="Arial" pitchFamily="34" charset="0"/>
            </a:endParaRPr>
          </a:p>
          <a:p>
            <a:pPr marL="114300" indent="-114300">
              <a:buFontTx/>
              <a:buChar char="•"/>
            </a:pPr>
            <a:r>
              <a:rPr lang="en-US" sz="1600" dirty="0">
                <a:latin typeface="Arial" pitchFamily="34" charset="0"/>
              </a:rPr>
              <a:t>Use what is necessary to obtain the objective</a:t>
            </a:r>
          </a:p>
        </p:txBody>
      </p:sp>
      <p:sp>
        <p:nvSpPr>
          <p:cNvPr id="35849" name="Rectangle 31"/>
          <p:cNvSpPr>
            <a:spLocks noChangeArrowheads="1"/>
          </p:cNvSpPr>
          <p:nvPr/>
        </p:nvSpPr>
        <p:spPr bwMode="auto">
          <a:xfrm>
            <a:off x="207963" y="1636713"/>
            <a:ext cx="302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“A Culture of Entitlement”</a:t>
            </a:r>
          </a:p>
        </p:txBody>
      </p:sp>
      <p:sp>
        <p:nvSpPr>
          <p:cNvPr id="35850" name="Rectangle 32"/>
          <p:cNvSpPr>
            <a:spLocks noChangeArrowheads="1"/>
          </p:cNvSpPr>
          <p:nvPr/>
        </p:nvSpPr>
        <p:spPr bwMode="auto">
          <a:xfrm>
            <a:off x="5638800" y="1608138"/>
            <a:ext cx="278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pitchFamily="34" charset="0"/>
              </a:rPr>
              <a:t>“A Culture of Influence”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 a Cost Culture</a:t>
            </a:r>
            <a:endParaRPr lang="en-US" dirty="0"/>
          </a:p>
        </p:txBody>
      </p:sp>
      <p:sp>
        <p:nvSpPr>
          <p:cNvPr id="14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86800" y="6492875"/>
            <a:ext cx="457200" cy="365125"/>
          </a:xfrm>
        </p:spPr>
        <p:txBody>
          <a:bodyPr/>
          <a:lstStyle/>
          <a:p>
            <a:pPr algn="r">
              <a:defRPr/>
            </a:pPr>
            <a:fld id="{2A630903-0405-4385-947A-62A13C1F0ED5}" type="slidenum">
              <a:rPr lang="en-US" b="1" smtClean="0">
                <a:latin typeface="+mn-lt"/>
              </a:rPr>
              <a:pPr algn="r">
                <a:defRPr/>
              </a:pPr>
              <a:t>20</a:t>
            </a:fld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Cost Enablers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270000"/>
            <a:ext cx="8255000" cy="5130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Enterprise Resource Planning (ERP) is an enabler to Cost Management “Culture” by providing the necessary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Cost Management Process is an enabler to Cost Management by incorporating cost impact into routine </a:t>
            </a:r>
            <a:r>
              <a:rPr lang="en-US" sz="2800" dirty="0" smtClean="0"/>
              <a:t>decision-making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i="1" dirty="0" smtClean="0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501743" y="6469124"/>
            <a:ext cx="6096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975" y="1647825"/>
            <a:ext cx="7740650" cy="452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Cost Accounting / Management is </a:t>
            </a:r>
            <a:r>
              <a:rPr lang="en-US" dirty="0" smtClean="0"/>
              <a:t>new </a:t>
            </a:r>
            <a:r>
              <a:rPr lang="en-US" dirty="0" smtClean="0"/>
              <a:t>to </a:t>
            </a:r>
            <a:r>
              <a:rPr lang="en-US" dirty="0" smtClean="0"/>
              <a:t>most </a:t>
            </a:r>
            <a:r>
              <a:rPr lang="en-US" dirty="0" smtClean="0"/>
              <a:t>of </a:t>
            </a:r>
            <a:r>
              <a:rPr lang="en-US" dirty="0" smtClean="0"/>
              <a:t>the Army </a:t>
            </a:r>
            <a:r>
              <a:rPr lang="en-US" dirty="0" smtClean="0"/>
              <a:t>as a formalized process</a:t>
            </a:r>
          </a:p>
          <a:p>
            <a:pPr eaLnBrk="1" hangingPunct="1"/>
            <a:r>
              <a:rPr lang="en-US" dirty="0" smtClean="0"/>
              <a:t>Provides Financial and Managerial Information</a:t>
            </a:r>
          </a:p>
          <a:p>
            <a:pPr eaLnBrk="1" hangingPunct="1"/>
            <a:r>
              <a:rPr lang="en-US" dirty="0" smtClean="0"/>
              <a:t>Cuts </a:t>
            </a:r>
            <a:r>
              <a:rPr lang="en-US" dirty="0" smtClean="0"/>
              <a:t>across </a:t>
            </a:r>
            <a:r>
              <a:rPr lang="en-US" dirty="0" smtClean="0"/>
              <a:t>financial and operational organizations</a:t>
            </a:r>
          </a:p>
          <a:p>
            <a:pPr eaLnBrk="1" hangingPunct="1"/>
            <a:r>
              <a:rPr lang="en-US" dirty="0" smtClean="0"/>
              <a:t>Is </a:t>
            </a:r>
            <a:r>
              <a:rPr lang="en-US" dirty="0" smtClean="0"/>
              <a:t>driven </a:t>
            </a:r>
            <a:r>
              <a:rPr lang="en-US" dirty="0" smtClean="0"/>
              <a:t>by </a:t>
            </a:r>
            <a:r>
              <a:rPr lang="en-US" dirty="0" smtClean="0"/>
              <a:t>information needs </a:t>
            </a:r>
            <a:r>
              <a:rPr lang="en-US" dirty="0" smtClean="0"/>
              <a:t>of the </a:t>
            </a:r>
            <a:r>
              <a:rPr lang="en-US" u="sng" dirty="0" smtClean="0"/>
              <a:t>Operational Army</a:t>
            </a:r>
            <a:r>
              <a:rPr lang="en-US" dirty="0" smtClean="0"/>
              <a:t> not solely the </a:t>
            </a:r>
            <a:r>
              <a:rPr lang="en-US" dirty="0" smtClean="0"/>
              <a:t>financial </a:t>
            </a:r>
            <a:r>
              <a:rPr lang="en-US" dirty="0"/>
              <a:t>c</a:t>
            </a:r>
            <a:r>
              <a:rPr lang="en-US" dirty="0" smtClean="0"/>
              <a:t>ommunity </a:t>
            </a: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 is a New</a:t>
            </a:r>
            <a:r>
              <a:rPr lang="en-US" baseline="0" dirty="0" smtClean="0"/>
              <a:t> Process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747166" y="6492875"/>
            <a:ext cx="3810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762000" y="1371600"/>
            <a:ext cx="7924800" cy="201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Managing Business Operations </a:t>
            </a:r>
            <a:r>
              <a:rPr lang="en-US" sz="2000" b="1" i="1" dirty="0">
                <a:solidFill>
                  <a:srgbClr val="000099"/>
                </a:solidFill>
                <a:latin typeface="Arial" pitchFamily="34" charset="0"/>
              </a:rPr>
              <a:t>Efficiently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 &amp;</a:t>
            </a:r>
            <a:r>
              <a:rPr lang="en-US" sz="2000" b="1" i="1" dirty="0">
                <a:solidFill>
                  <a:srgbClr val="000099"/>
                </a:solidFill>
                <a:latin typeface="Arial" pitchFamily="34" charset="0"/>
              </a:rPr>
              <a:t> Effectively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 Through the Accurate Measurement &amp; Thorough </a:t>
            </a:r>
            <a:r>
              <a:rPr lang="en-US" sz="2000" b="1" i="1" dirty="0">
                <a:solidFill>
                  <a:srgbClr val="000099"/>
                </a:solidFill>
                <a:latin typeface="Arial" pitchFamily="34" charset="0"/>
              </a:rPr>
              <a:t>Understanding of the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2000" b="1" i="1" dirty="0">
                <a:solidFill>
                  <a:srgbClr val="000099"/>
                </a:solidFill>
                <a:latin typeface="Arial" pitchFamily="34" charset="0"/>
              </a:rPr>
              <a:t>"Full Cost"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 of an Organization's Business Processes, Products &amp; Services in Order to Provide the </a:t>
            </a:r>
            <a:r>
              <a:rPr lang="en-US" sz="2000" b="1" i="1" dirty="0">
                <a:solidFill>
                  <a:srgbClr val="000099"/>
                </a:solidFill>
                <a:latin typeface="Arial" pitchFamily="34" charset="0"/>
              </a:rPr>
              <a:t>Best Value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 to </a:t>
            </a:r>
            <a:r>
              <a:rPr lang="en-US" sz="2000" b="1" i="1" dirty="0">
                <a:solidFill>
                  <a:srgbClr val="000099"/>
                </a:solidFill>
                <a:latin typeface="Arial" pitchFamily="34" charset="0"/>
              </a:rPr>
              <a:t>Customers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.</a:t>
            </a:r>
          </a:p>
          <a:p>
            <a:pPr>
              <a:lnSpc>
                <a:spcPct val="105000"/>
              </a:lnSpc>
            </a:pPr>
            <a:endParaRPr lang="en-US" sz="20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219200" y="2286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algn="ctr"/>
            <a:r>
              <a:rPr lang="en-US" sz="3600" b="1">
                <a:latin typeface="Arial" pitchFamily="34" charset="0"/>
              </a:rPr>
              <a:t>Cost Management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3348038"/>
            <a:ext cx="7620000" cy="1376362"/>
            <a:chOff x="528" y="2109"/>
            <a:chExt cx="4800" cy="867"/>
          </a:xfrm>
        </p:grpSpPr>
        <p:sp>
          <p:nvSpPr>
            <p:cNvPr id="68617" name="Text Box 5"/>
            <p:cNvSpPr txBox="1">
              <a:spLocks noChangeArrowheads="1"/>
            </p:cNvSpPr>
            <p:nvPr/>
          </p:nvSpPr>
          <p:spPr bwMode="auto">
            <a:xfrm>
              <a:off x="528" y="2109"/>
              <a:ext cx="4800" cy="38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92075" tIns="0" rIns="92075" bIns="0">
              <a:spAutoFit/>
            </a:bodyPr>
            <a:lstStyle/>
            <a:p>
              <a:pPr>
                <a:buClr>
                  <a:schemeClr val="tx1"/>
                </a:buClr>
                <a:buFontTx/>
                <a:buChar char="•"/>
              </a:pPr>
              <a:r>
                <a:rPr lang="en-US" sz="2000" dirty="0">
                  <a:latin typeface="Arial" pitchFamily="34" charset="0"/>
                </a:rPr>
                <a:t> </a:t>
              </a:r>
              <a:r>
                <a:rPr lang="en-US" sz="2000" b="1" i="1" dirty="0">
                  <a:solidFill>
                    <a:schemeClr val="accent2"/>
                  </a:solidFill>
                  <a:latin typeface="Arial" pitchFamily="34" charset="0"/>
                </a:rPr>
                <a:t>Efficiently</a:t>
              </a:r>
              <a:r>
                <a:rPr lang="en-US" sz="2000" dirty="0">
                  <a:latin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</a:rPr>
                <a:t>means doing </a:t>
              </a:r>
              <a:r>
                <a:rPr lang="en-US" sz="2000" dirty="0">
                  <a:latin typeface="Arial" pitchFamily="34" charset="0"/>
                </a:rPr>
                <a:t>things "</a:t>
              </a:r>
              <a:r>
                <a:rPr lang="en-US" sz="2000" dirty="0" smtClean="0">
                  <a:latin typeface="Arial" pitchFamily="34" charset="0"/>
                </a:rPr>
                <a:t>right” - </a:t>
              </a:r>
              <a:r>
                <a:rPr lang="en-US" sz="2000" dirty="0">
                  <a:latin typeface="Arial" pitchFamily="34" charset="0"/>
                </a:rPr>
                <a:t>e.g. in the best and most economical way, wasting no resources</a:t>
              </a:r>
            </a:p>
          </p:txBody>
        </p:sp>
        <p:sp>
          <p:nvSpPr>
            <p:cNvPr id="68618" name="Text Box 6"/>
            <p:cNvSpPr txBox="1">
              <a:spLocks noChangeArrowheads="1"/>
            </p:cNvSpPr>
            <p:nvPr/>
          </p:nvSpPr>
          <p:spPr bwMode="auto">
            <a:xfrm>
              <a:off x="528" y="2592"/>
              <a:ext cx="4800" cy="38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92075" tIns="0" rIns="92075" bIns="0">
              <a:spAutoFit/>
            </a:bodyPr>
            <a:lstStyle/>
            <a:p>
              <a:pPr>
                <a:buClr>
                  <a:schemeClr val="tx1"/>
                </a:buClr>
                <a:buFontTx/>
                <a:buChar char="•"/>
              </a:pPr>
              <a:r>
                <a:rPr lang="en-US" sz="2000" dirty="0">
                  <a:latin typeface="Arial" pitchFamily="34" charset="0"/>
                </a:rPr>
                <a:t> </a:t>
              </a:r>
              <a:r>
                <a:rPr lang="en-US" sz="2000" b="1" i="1" dirty="0">
                  <a:solidFill>
                    <a:schemeClr val="accent2"/>
                  </a:solidFill>
                  <a:latin typeface="Arial" pitchFamily="34" charset="0"/>
                </a:rPr>
                <a:t>Effectively</a:t>
              </a:r>
              <a:r>
                <a:rPr lang="en-US" sz="2000" dirty="0">
                  <a:latin typeface="Arial" pitchFamily="34" charset="0"/>
                </a:rPr>
                <a:t> </a:t>
              </a:r>
              <a:r>
                <a:rPr lang="en-US" sz="2000" dirty="0" smtClean="0">
                  <a:latin typeface="Arial" pitchFamily="34" charset="0"/>
                </a:rPr>
                <a:t>means doing the </a:t>
              </a:r>
              <a:r>
                <a:rPr lang="en-US" sz="2000" dirty="0">
                  <a:latin typeface="Arial" pitchFamily="34" charset="0"/>
                </a:rPr>
                <a:t>"right" </a:t>
              </a:r>
              <a:r>
                <a:rPr lang="en-US" sz="2000" dirty="0" smtClean="0">
                  <a:latin typeface="Arial" pitchFamily="34" charset="0"/>
                </a:rPr>
                <a:t>things - e.g</a:t>
              </a:r>
              <a:r>
                <a:rPr lang="en-US" sz="2000" dirty="0">
                  <a:latin typeface="Arial" pitchFamily="34" charset="0"/>
                </a:rPr>
                <a:t>. setting targets to achieve an overall goal (the </a:t>
              </a:r>
              <a:r>
                <a:rPr lang="en-US" sz="2000" i="1" dirty="0">
                  <a:latin typeface="Arial" pitchFamily="34" charset="0"/>
                </a:rPr>
                <a:t>effect</a:t>
              </a:r>
              <a:r>
                <a:rPr lang="en-US" sz="2000" dirty="0">
                  <a:latin typeface="Arial" pitchFamily="34" charset="0"/>
                </a:rPr>
                <a:t>) and attaining the goal</a:t>
              </a:r>
            </a:p>
          </p:txBody>
        </p:sp>
      </p:grpSp>
      <p:sp>
        <p:nvSpPr>
          <p:cNvPr id="1559559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7620000" cy="609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2075" tIns="0" rIns="92075" bIns="0"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Arial" pitchFamily="34" charset="0"/>
              </a:rPr>
              <a:t>Full Costs</a:t>
            </a:r>
            <a:r>
              <a:rPr lang="en-US" sz="2000" dirty="0">
                <a:latin typeface="Arial" pitchFamily="34" charset="0"/>
              </a:rPr>
              <a:t> is the inclusion of </a:t>
            </a:r>
            <a:r>
              <a:rPr lang="en-US" sz="2000" u="sng" dirty="0">
                <a:latin typeface="Arial" pitchFamily="34" charset="0"/>
              </a:rPr>
              <a:t>all</a:t>
            </a:r>
            <a:r>
              <a:rPr lang="en-US" sz="2000" dirty="0">
                <a:latin typeface="Arial" pitchFamily="34" charset="0"/>
              </a:rPr>
              <a:t> and </a:t>
            </a:r>
            <a:r>
              <a:rPr lang="en-US" sz="2000" u="sng" dirty="0">
                <a:latin typeface="Arial" pitchFamily="34" charset="0"/>
              </a:rPr>
              <a:t>only</a:t>
            </a:r>
            <a:r>
              <a:rPr lang="en-US" sz="2000" dirty="0">
                <a:latin typeface="Arial" pitchFamily="34" charset="0"/>
              </a:rPr>
              <a:t> those costs related to generating the output</a:t>
            </a:r>
          </a:p>
        </p:txBody>
      </p:sp>
      <p:sp>
        <p:nvSpPr>
          <p:cNvPr id="1559560" name="Text Box 8"/>
          <p:cNvSpPr txBox="1">
            <a:spLocks noChangeArrowheads="1"/>
          </p:cNvSpPr>
          <p:nvPr/>
        </p:nvSpPr>
        <p:spPr bwMode="auto">
          <a:xfrm>
            <a:off x="838200" y="5638800"/>
            <a:ext cx="7620000" cy="609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2075" tIns="0" rIns="92075" bIns="0"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Arial" pitchFamily="34" charset="0"/>
              </a:rPr>
              <a:t>Best Value</a:t>
            </a:r>
            <a:r>
              <a:rPr lang="en-US" sz="2000" dirty="0">
                <a:latin typeface="Arial" pitchFamily="34" charset="0"/>
              </a:rPr>
              <a:t> is a qualitative measurement to be taken into consideration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86800" y="6492875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59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5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5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9559" grpId="0"/>
      <p:bldP spid="15595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62000" y="1371600"/>
            <a:ext cx="7924800" cy="1247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Managing Business Operations </a:t>
            </a:r>
            <a:r>
              <a:rPr lang="en-US" sz="1800" b="1" i="1">
                <a:solidFill>
                  <a:srgbClr val="000099"/>
                </a:solidFill>
                <a:latin typeface="Arial" pitchFamily="34" charset="0"/>
              </a:rPr>
              <a:t>Efficiently</a:t>
            </a: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 &amp;</a:t>
            </a:r>
            <a:r>
              <a:rPr lang="en-US" sz="1800" b="1" i="1">
                <a:solidFill>
                  <a:srgbClr val="000099"/>
                </a:solidFill>
                <a:latin typeface="Arial" pitchFamily="34" charset="0"/>
              </a:rPr>
              <a:t> Effectively</a:t>
            </a: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 Through the Accurate Measurement &amp; Thorough </a:t>
            </a:r>
            <a:r>
              <a:rPr lang="en-US" sz="1800" b="1" i="1">
                <a:solidFill>
                  <a:srgbClr val="000099"/>
                </a:solidFill>
                <a:latin typeface="Arial" pitchFamily="34" charset="0"/>
              </a:rPr>
              <a:t>Understanding of the</a:t>
            </a: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1800" b="1" i="1">
                <a:solidFill>
                  <a:srgbClr val="000099"/>
                </a:solidFill>
                <a:latin typeface="Arial" pitchFamily="34" charset="0"/>
              </a:rPr>
              <a:t>"Full Cost"</a:t>
            </a: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 of an Organization's Business Processes, Products &amp; Services in Order to Provide the </a:t>
            </a:r>
            <a:r>
              <a:rPr lang="en-US" sz="1800" b="1" i="1">
                <a:solidFill>
                  <a:srgbClr val="000099"/>
                </a:solidFill>
                <a:latin typeface="Arial" pitchFamily="34" charset="0"/>
              </a:rPr>
              <a:t>Best Value</a:t>
            </a: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 to </a:t>
            </a:r>
            <a:r>
              <a:rPr lang="en-US" sz="1800" b="1" i="1">
                <a:solidFill>
                  <a:srgbClr val="000099"/>
                </a:solidFill>
                <a:latin typeface="Arial" pitchFamily="34" charset="0"/>
              </a:rPr>
              <a:t>Customers</a:t>
            </a: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69635" name="Oval 3"/>
          <p:cNvSpPr>
            <a:spLocks noChangeArrowheads="1"/>
          </p:cNvSpPr>
          <p:nvPr/>
        </p:nvSpPr>
        <p:spPr bwMode="auto">
          <a:xfrm>
            <a:off x="1143000" y="4114800"/>
            <a:ext cx="1905000" cy="1143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18900000" scaled="1"/>
          </a:gra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rgbClr val="000066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2000" b="1" u="sng">
                <a:solidFill>
                  <a:srgbClr val="000066"/>
                </a:solidFill>
                <a:latin typeface="Arial" pitchFamily="34" charset="0"/>
              </a:rPr>
              <a:t>Planning</a:t>
            </a:r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3505200" y="5562600"/>
            <a:ext cx="1905000" cy="1143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18900000" scaled="1"/>
          </a:gra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rgbClr val="000066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2000" b="1" u="sng">
                <a:solidFill>
                  <a:srgbClr val="000066"/>
                </a:solidFill>
                <a:latin typeface="Arial" pitchFamily="34" charset="0"/>
              </a:rPr>
              <a:t>Controlling</a:t>
            </a: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5867400" y="4114800"/>
            <a:ext cx="1905000" cy="1143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18900000" scaled="1"/>
          </a:gra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rgbClr val="000066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2000" b="1" u="sng">
                <a:solidFill>
                  <a:srgbClr val="000066"/>
                </a:solidFill>
                <a:latin typeface="Arial" pitchFamily="34" charset="0"/>
              </a:rPr>
              <a:t>Analysis</a:t>
            </a:r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3505200" y="2743200"/>
            <a:ext cx="1905000" cy="1143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18900000" scaled="1"/>
          </a:gra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u="sng">
                <a:solidFill>
                  <a:srgbClr val="000066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2000" b="1" u="sng">
                <a:solidFill>
                  <a:srgbClr val="000066"/>
                </a:solidFill>
                <a:latin typeface="Arial" pitchFamily="34" charset="0"/>
              </a:rPr>
              <a:t>Accounting</a:t>
            </a:r>
          </a:p>
        </p:txBody>
      </p:sp>
      <p:cxnSp>
        <p:nvCxnSpPr>
          <p:cNvPr id="69639" name="AutoShape 7"/>
          <p:cNvCxnSpPr>
            <a:cxnSpLocks noChangeShapeType="1"/>
            <a:stCxn id="69635" idx="0"/>
            <a:endCxn id="69638" idx="2"/>
          </p:cNvCxnSpPr>
          <p:nvPr/>
        </p:nvCxnSpPr>
        <p:spPr bwMode="auto">
          <a:xfrm rot="-5400000">
            <a:off x="2400300" y="3009900"/>
            <a:ext cx="800100" cy="1409700"/>
          </a:xfrm>
          <a:prstGeom prst="curvedConnector2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</p:cxnSp>
      <p:cxnSp>
        <p:nvCxnSpPr>
          <p:cNvPr id="69640" name="AutoShape 8"/>
          <p:cNvCxnSpPr>
            <a:cxnSpLocks noChangeShapeType="1"/>
            <a:stCxn id="69638" idx="6"/>
            <a:endCxn id="69637" idx="0"/>
          </p:cNvCxnSpPr>
          <p:nvPr/>
        </p:nvCxnSpPr>
        <p:spPr bwMode="auto">
          <a:xfrm>
            <a:off x="5410200" y="3314700"/>
            <a:ext cx="1409700" cy="800100"/>
          </a:xfrm>
          <a:prstGeom prst="curvedConnector2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</p:cxnSp>
      <p:cxnSp>
        <p:nvCxnSpPr>
          <p:cNvPr id="69641" name="AutoShape 9"/>
          <p:cNvCxnSpPr>
            <a:cxnSpLocks noChangeShapeType="1"/>
            <a:stCxn id="69637" idx="4"/>
            <a:endCxn id="69636" idx="6"/>
          </p:cNvCxnSpPr>
          <p:nvPr/>
        </p:nvCxnSpPr>
        <p:spPr bwMode="auto">
          <a:xfrm rot="5400000">
            <a:off x="5676900" y="4991100"/>
            <a:ext cx="876300" cy="1409700"/>
          </a:xfrm>
          <a:prstGeom prst="curvedConnector2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</p:cxnSp>
      <p:cxnSp>
        <p:nvCxnSpPr>
          <p:cNvPr id="69642" name="AutoShape 10"/>
          <p:cNvCxnSpPr>
            <a:cxnSpLocks noChangeShapeType="1"/>
            <a:stCxn id="69636" idx="2"/>
            <a:endCxn id="69635" idx="4"/>
          </p:cNvCxnSpPr>
          <p:nvPr/>
        </p:nvCxnSpPr>
        <p:spPr bwMode="auto">
          <a:xfrm rot="10800000">
            <a:off x="2095500" y="5257800"/>
            <a:ext cx="1409700" cy="876300"/>
          </a:xfrm>
          <a:prstGeom prst="curvedConnector2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</p:cxn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240088" y="3886200"/>
            <a:ext cx="2551112" cy="155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Arial" pitchFamily="34" charset="0"/>
              </a:rPr>
              <a:t>Management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Arial" pitchFamily="34" charset="0"/>
              </a:rPr>
              <a:t>Process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1219200" y="2286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algn="ctr"/>
            <a:r>
              <a:rPr lang="en-US" sz="3600" b="1">
                <a:latin typeface="Arial" pitchFamily="34" charset="0"/>
              </a:rPr>
              <a:t>Cost Management</a:t>
            </a:r>
          </a:p>
        </p:txBody>
      </p:sp>
      <p:sp>
        <p:nvSpPr>
          <p:cNvPr id="17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6991597" y="6481000"/>
            <a:ext cx="21336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219200" y="2286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0" tIns="0" rIns="182880" bIns="0"/>
          <a:lstStyle/>
          <a:p>
            <a:pPr algn="ctr"/>
            <a:r>
              <a:rPr lang="en-US" sz="3600" b="1">
                <a:latin typeface="Arial" pitchFamily="34" charset="0"/>
              </a:rPr>
              <a:t>Cost Planning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85775" y="13716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Arial" pitchFamily="34" charset="0"/>
              </a:rPr>
              <a:t>Cost Planning</a:t>
            </a:r>
            <a:r>
              <a:rPr lang="en-US" sz="2400" dirty="0">
                <a:latin typeface="Arial" pitchFamily="34" charset="0"/>
              </a:rPr>
              <a:t> is the use of a Cost Model for “should-cost” forecasting to make informed decisions</a:t>
            </a: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228600" y="3798888"/>
            <a:ext cx="1052513" cy="8778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18900000" scaled="1"/>
          </a:gra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u="sng">
                <a:solidFill>
                  <a:srgbClr val="000066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1200" b="1" u="sng">
                <a:solidFill>
                  <a:srgbClr val="000066"/>
                </a:solidFill>
                <a:latin typeface="Arial" pitchFamily="34" charset="0"/>
              </a:rPr>
              <a:t>Planning</a:t>
            </a:r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1531938" y="4911725"/>
            <a:ext cx="1050925" cy="879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18900000" scaled="1"/>
          </a:gra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u="sng">
                <a:solidFill>
                  <a:srgbClr val="000066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1200" b="1" u="sng">
                <a:solidFill>
                  <a:srgbClr val="000066"/>
                </a:solidFill>
                <a:latin typeface="Arial" pitchFamily="34" charset="0"/>
              </a:rPr>
              <a:t>Controlling</a:t>
            </a:r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2833688" y="3798888"/>
            <a:ext cx="1052512" cy="8778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18900000" scaled="1"/>
          </a:gra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u="sng">
                <a:solidFill>
                  <a:srgbClr val="000066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1200" b="1" u="sng">
                <a:solidFill>
                  <a:srgbClr val="000066"/>
                </a:solidFill>
                <a:latin typeface="Arial" pitchFamily="34" charset="0"/>
              </a:rPr>
              <a:t>Analysis</a:t>
            </a:r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1531938" y="2743200"/>
            <a:ext cx="1050925" cy="879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18900000" scaled="1"/>
          </a:gra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u="sng">
                <a:solidFill>
                  <a:srgbClr val="000066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1200" b="1" u="sng">
                <a:solidFill>
                  <a:srgbClr val="000066"/>
                </a:solidFill>
                <a:latin typeface="Arial" pitchFamily="34" charset="0"/>
              </a:rPr>
              <a:t>Accounting</a:t>
            </a:r>
          </a:p>
        </p:txBody>
      </p:sp>
      <p:cxnSp>
        <p:nvCxnSpPr>
          <p:cNvPr id="70664" name="AutoShape 8"/>
          <p:cNvCxnSpPr>
            <a:cxnSpLocks noChangeShapeType="1"/>
            <a:stCxn id="70660" idx="0"/>
            <a:endCxn id="70663" idx="2"/>
          </p:cNvCxnSpPr>
          <p:nvPr/>
        </p:nvCxnSpPr>
        <p:spPr bwMode="auto">
          <a:xfrm rot="-5400000">
            <a:off x="835026" y="3101975"/>
            <a:ext cx="615950" cy="777875"/>
          </a:xfrm>
          <a:prstGeom prst="curvedConnector2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</p:cxnSp>
      <p:cxnSp>
        <p:nvCxnSpPr>
          <p:cNvPr id="70665" name="AutoShape 9"/>
          <p:cNvCxnSpPr>
            <a:cxnSpLocks noChangeShapeType="1"/>
            <a:stCxn id="70663" idx="6"/>
            <a:endCxn id="70662" idx="0"/>
          </p:cNvCxnSpPr>
          <p:nvPr/>
        </p:nvCxnSpPr>
        <p:spPr bwMode="auto">
          <a:xfrm>
            <a:off x="2582863" y="3182938"/>
            <a:ext cx="777875" cy="615950"/>
          </a:xfrm>
          <a:prstGeom prst="curvedConnector2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</p:cxnSp>
      <p:cxnSp>
        <p:nvCxnSpPr>
          <p:cNvPr id="70666" name="AutoShape 10"/>
          <p:cNvCxnSpPr>
            <a:cxnSpLocks noChangeShapeType="1"/>
            <a:stCxn id="70662" idx="4"/>
            <a:endCxn id="70661" idx="6"/>
          </p:cNvCxnSpPr>
          <p:nvPr/>
        </p:nvCxnSpPr>
        <p:spPr bwMode="auto">
          <a:xfrm rot="5400000">
            <a:off x="2634457" y="4625181"/>
            <a:ext cx="674688" cy="777875"/>
          </a:xfrm>
          <a:prstGeom prst="curvedConnector2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</p:cxnSp>
      <p:cxnSp>
        <p:nvCxnSpPr>
          <p:cNvPr id="70667" name="AutoShape 11"/>
          <p:cNvCxnSpPr>
            <a:cxnSpLocks noChangeShapeType="1"/>
            <a:stCxn id="70661" idx="2"/>
            <a:endCxn id="70660" idx="4"/>
          </p:cNvCxnSpPr>
          <p:nvPr/>
        </p:nvCxnSpPr>
        <p:spPr bwMode="auto">
          <a:xfrm rot="10800000">
            <a:off x="754063" y="4676775"/>
            <a:ext cx="777875" cy="674688"/>
          </a:xfrm>
          <a:prstGeom prst="curvedConnector2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</p:cxn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458913" y="3892550"/>
            <a:ext cx="1265237" cy="73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Arial" pitchFamily="34" charset="0"/>
              </a:rPr>
              <a:t>Cost </a:t>
            </a:r>
          </a:p>
          <a:p>
            <a:pPr algn="ctr"/>
            <a:r>
              <a:rPr lang="en-US" sz="1400" b="1">
                <a:solidFill>
                  <a:schemeClr val="tx2"/>
                </a:solidFill>
                <a:latin typeface="Arial" pitchFamily="34" charset="0"/>
              </a:rPr>
              <a:t>Management</a:t>
            </a:r>
          </a:p>
          <a:p>
            <a:pPr algn="ctr"/>
            <a:r>
              <a:rPr lang="en-US" sz="1400" b="1">
                <a:solidFill>
                  <a:schemeClr val="tx2"/>
                </a:solidFill>
                <a:latin typeface="Arial" pitchFamily="34" charset="0"/>
              </a:rPr>
              <a:t>Process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3886200" y="2682875"/>
            <a:ext cx="4953000" cy="3754874"/>
          </a:xfrm>
          <a:prstGeom prst="rect">
            <a:avLst/>
          </a:prstGeom>
          <a:noFill/>
          <a:ln w="76200" cmpd="tri" algn="ctr">
            <a:noFill/>
            <a:miter lim="800000"/>
            <a:headEnd/>
            <a:tailEnd/>
          </a:ln>
        </p:spPr>
        <p:txBody>
          <a:bodyPr lIns="92075" tIns="0" rIns="92075" bIns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400" u="sng" dirty="0">
                <a:latin typeface="Arial" pitchFamily="34" charset="0"/>
              </a:rPr>
              <a:t>Often </a:t>
            </a:r>
            <a:r>
              <a:rPr lang="en-US" sz="2400" u="sng" dirty="0" smtClean="0">
                <a:latin typeface="Arial" pitchFamily="34" charset="0"/>
              </a:rPr>
              <a:t>performed </a:t>
            </a:r>
            <a:r>
              <a:rPr lang="en-US" sz="2400" u="sng" dirty="0">
                <a:latin typeface="Arial" pitchFamily="34" charset="0"/>
              </a:rPr>
              <a:t>for:</a:t>
            </a:r>
          </a:p>
          <a:p>
            <a:pPr marL="635000" lvl="1" indent="-2921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Budget </a:t>
            </a:r>
            <a:r>
              <a:rPr lang="en-US" sz="2000" dirty="0" smtClean="0">
                <a:latin typeface="Arial" pitchFamily="34" charset="0"/>
              </a:rPr>
              <a:t>Requirement </a:t>
            </a:r>
            <a:r>
              <a:rPr lang="en-US" sz="2000" dirty="0">
                <a:latin typeface="Arial" pitchFamily="34" charset="0"/>
              </a:rPr>
              <a:t>Requests</a:t>
            </a:r>
          </a:p>
          <a:p>
            <a:pPr marL="635000" lvl="1" indent="-292100"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pitchFamily="34" charset="0"/>
              </a:rPr>
              <a:t>Cost </a:t>
            </a:r>
            <a:r>
              <a:rPr lang="en-US" sz="2000" dirty="0">
                <a:latin typeface="Arial" pitchFamily="34" charset="0"/>
              </a:rPr>
              <a:t>Estimations</a:t>
            </a:r>
          </a:p>
          <a:p>
            <a:pPr marL="635000" lvl="1" indent="-2921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Output Quantities</a:t>
            </a:r>
          </a:p>
          <a:p>
            <a:pPr marL="635000" lvl="1" indent="-2921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Capacity Management</a:t>
            </a:r>
          </a:p>
          <a:p>
            <a:pPr marL="635000" lvl="1" indent="-2921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Risk Analysis</a:t>
            </a:r>
          </a:p>
          <a:p>
            <a:pPr marL="635000" lvl="1" indent="-2921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Various Time Frames: Out year / Current year, Quarterly, Monthly</a:t>
            </a:r>
          </a:p>
          <a:p>
            <a:pPr marL="635000" lvl="1" indent="-2921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Standard Rates</a:t>
            </a:r>
          </a:p>
          <a:p>
            <a:pPr marL="635000" lvl="1" indent="-2921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Defining Targets to Measure Efficiency and Effectiveness</a:t>
            </a:r>
          </a:p>
          <a:p>
            <a:pPr>
              <a:buClr>
                <a:schemeClr val="tx1"/>
              </a:buClr>
            </a:pPr>
            <a:endParaRPr lang="en-US" sz="2000" dirty="0">
              <a:latin typeface="Arial" pitchFamily="34" charset="0"/>
            </a:endParaRPr>
          </a:p>
        </p:txBody>
      </p:sp>
      <p:sp>
        <p:nvSpPr>
          <p:cNvPr id="18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AutoShape 2"/>
          <p:cNvSpPr>
            <a:spLocks noChangeArrowheads="1"/>
          </p:cNvSpPr>
          <p:nvPr/>
        </p:nvSpPr>
        <p:spPr bwMode="auto">
          <a:xfrm>
            <a:off x="3124200" y="4610100"/>
            <a:ext cx="3810000" cy="685800"/>
          </a:xfrm>
          <a:prstGeom prst="rightArrow">
            <a:avLst>
              <a:gd name="adj1" fmla="val 50000"/>
              <a:gd name="adj2" fmla="val 138889"/>
            </a:avLst>
          </a:prstGeom>
          <a:solidFill>
            <a:srgbClr val="FFFF99">
              <a:alpha val="89803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chemeClr val="tx1"/>
              </a:buClr>
            </a:pPr>
            <a:endParaRPr lang="en-US" sz="3200" b="1">
              <a:latin typeface="Arial" pitchFamily="34" charset="0"/>
            </a:endParaRPr>
          </a:p>
        </p:txBody>
      </p:sp>
      <p:sp>
        <p:nvSpPr>
          <p:cNvPr id="1036" name="AutoShape 3"/>
          <p:cNvSpPr>
            <a:spLocks noChangeArrowheads="1"/>
          </p:cNvSpPr>
          <p:nvPr/>
        </p:nvSpPr>
        <p:spPr bwMode="auto">
          <a:xfrm>
            <a:off x="3136900" y="5715000"/>
            <a:ext cx="3835400" cy="685800"/>
          </a:xfrm>
          <a:prstGeom prst="rightArrow">
            <a:avLst>
              <a:gd name="adj1" fmla="val 50000"/>
              <a:gd name="adj2" fmla="val 139815"/>
            </a:avLst>
          </a:prstGeom>
          <a:solidFill>
            <a:srgbClr val="FFFF99">
              <a:alpha val="89803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chemeClr val="tx1"/>
              </a:buClr>
            </a:pPr>
            <a:endParaRPr lang="en-US" sz="3200" b="1">
              <a:latin typeface="Arial" pitchFamily="34" charset="0"/>
            </a:endParaRPr>
          </a:p>
        </p:txBody>
      </p:sp>
      <p:sp>
        <p:nvSpPr>
          <p:cNvPr id="1037" name="AutoShape 4"/>
          <p:cNvSpPr>
            <a:spLocks noChangeArrowheads="1"/>
          </p:cNvSpPr>
          <p:nvPr/>
        </p:nvSpPr>
        <p:spPr bwMode="auto">
          <a:xfrm>
            <a:off x="3124200" y="3505200"/>
            <a:ext cx="3657600" cy="685800"/>
          </a:xfrm>
          <a:prstGeom prst="rightArrow">
            <a:avLst>
              <a:gd name="adj1" fmla="val 50000"/>
              <a:gd name="adj2" fmla="val 133333"/>
            </a:avLst>
          </a:prstGeom>
          <a:solidFill>
            <a:srgbClr val="FFFF99">
              <a:alpha val="89803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chemeClr val="tx1"/>
              </a:buClr>
            </a:pPr>
            <a:endParaRPr lang="en-US" sz="3200" b="1">
              <a:latin typeface="Arial" pitchFamily="34" charset="0"/>
            </a:endParaRPr>
          </a:p>
        </p:txBody>
      </p:sp>
      <p:sp>
        <p:nvSpPr>
          <p:cNvPr id="1038" name="AutoShape 5"/>
          <p:cNvSpPr>
            <a:spLocks noChangeArrowheads="1"/>
          </p:cNvSpPr>
          <p:nvPr/>
        </p:nvSpPr>
        <p:spPr bwMode="auto">
          <a:xfrm>
            <a:off x="3124200" y="2057400"/>
            <a:ext cx="3581400" cy="685800"/>
          </a:xfrm>
          <a:prstGeom prst="rightArrow">
            <a:avLst>
              <a:gd name="adj1" fmla="val 50000"/>
              <a:gd name="adj2" fmla="val 130556"/>
            </a:avLst>
          </a:prstGeom>
          <a:solidFill>
            <a:srgbClr val="FFFF99">
              <a:alpha val="89803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chemeClr val="tx1"/>
              </a:buClr>
            </a:pPr>
            <a:endParaRPr lang="en-US" sz="3200" b="1">
              <a:latin typeface="Arial" pitchFamily="34" charset="0"/>
            </a:endParaRPr>
          </a:p>
        </p:txBody>
      </p:sp>
      <p:sp>
        <p:nvSpPr>
          <p:cNvPr id="1039" name="AutoShape 6"/>
          <p:cNvSpPr>
            <a:spLocks noChangeArrowheads="1"/>
          </p:cNvSpPr>
          <p:nvPr/>
        </p:nvSpPr>
        <p:spPr bwMode="auto">
          <a:xfrm>
            <a:off x="2438400" y="1143000"/>
            <a:ext cx="4572000" cy="685800"/>
          </a:xfrm>
          <a:prstGeom prst="rightArrow">
            <a:avLst>
              <a:gd name="adj1" fmla="val 50000"/>
              <a:gd name="adj2" fmla="val 166667"/>
            </a:avLst>
          </a:prstGeom>
          <a:solidFill>
            <a:srgbClr val="FFFF99">
              <a:alpha val="89803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chemeClr val="tx1"/>
              </a:buClr>
            </a:pPr>
            <a:endParaRPr lang="en-US" sz="3200" b="1">
              <a:latin typeface="Arial" pitchFamily="34" charset="0"/>
            </a:endParaRPr>
          </a:p>
        </p:txBody>
      </p:sp>
      <p:sp>
        <p:nvSpPr>
          <p:cNvPr id="1040" name="Rectangle 7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209675" y="228600"/>
            <a:ext cx="6705600" cy="984885"/>
          </a:xfrm>
          <a:prstGeom prst="rect">
            <a:avLst/>
          </a:prstGeom>
          <a:noFill/>
          <a:ln w="76200" cmpd="tri" algn="ctr">
            <a:miter lim="800000"/>
            <a:headEnd/>
            <a:tailEnd/>
          </a:ln>
        </p:spPr>
        <p:txBody>
          <a:bodyPr lIns="92075" tIns="0" rIns="92075" bIns="0">
            <a:sp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3200" dirty="0" smtClean="0"/>
              <a:t> Cost = Converting and Measurement of  Work</a:t>
            </a:r>
          </a:p>
        </p:txBody>
      </p:sp>
      <p:sp>
        <p:nvSpPr>
          <p:cNvPr id="1041" name="Rectangle 8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901700" y="1295400"/>
            <a:ext cx="5715000" cy="5397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 dirty="0" smtClean="0"/>
              <a:t>Cost Center</a:t>
            </a:r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r>
              <a:rPr lang="en-US" sz="1600" dirty="0" smtClean="0"/>
              <a:t>Asset / Equipment</a:t>
            </a:r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r>
              <a:rPr lang="en-US" sz="1600" dirty="0" smtClean="0"/>
              <a:t>Project / Program</a:t>
            </a:r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r>
              <a:rPr lang="en-US" sz="1600" dirty="0" smtClean="0"/>
              <a:t>Internal Order </a:t>
            </a:r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r>
              <a:rPr lang="en-US" sz="1600" dirty="0" smtClean="0"/>
              <a:t>WBS / Work Order</a:t>
            </a:r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1042" name="Text Box 9"/>
          <p:cNvSpPr txBox="1">
            <a:spLocks noChangeArrowheads="1"/>
          </p:cNvSpPr>
          <p:nvPr/>
        </p:nvSpPr>
        <p:spPr bwMode="auto">
          <a:xfrm>
            <a:off x="2438400" y="1333500"/>
            <a:ext cx="441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Organization - Labor, Materials, Supplies</a:t>
            </a:r>
          </a:p>
        </p:txBody>
      </p:sp>
      <p:pic>
        <p:nvPicPr>
          <p:cNvPr id="1043" name="Picture 10" descr="MCj041032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3875" y="3506788"/>
            <a:ext cx="1050925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Text Box 11"/>
          <p:cNvSpPr txBox="1">
            <a:spLocks noChangeArrowheads="1"/>
          </p:cNvSpPr>
          <p:nvPr/>
        </p:nvSpPr>
        <p:spPr bwMode="auto">
          <a:xfrm rot="-5400000">
            <a:off x="-902494" y="2221707"/>
            <a:ext cx="256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Resources/Inputs</a:t>
            </a:r>
          </a:p>
        </p:txBody>
      </p:sp>
      <p:grpSp>
        <p:nvGrpSpPr>
          <p:cNvPr id="2" name="Organization Chart 12"/>
          <p:cNvGrpSpPr>
            <a:grpSpLocks/>
          </p:cNvGrpSpPr>
          <p:nvPr/>
        </p:nvGrpSpPr>
        <p:grpSpPr bwMode="auto">
          <a:xfrm>
            <a:off x="7239000" y="1104900"/>
            <a:ext cx="1143000" cy="571500"/>
            <a:chOff x="1152" y="1296"/>
            <a:chExt cx="2880" cy="720"/>
          </a:xfrm>
        </p:grpSpPr>
        <p:cxnSp>
          <p:nvCxnSpPr>
            <p:cNvPr id="67588" name="_s67588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3024" y="1152"/>
              <a:ext cx="144" cy="10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589" name="_s67589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2521" y="1655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590" name="_s67590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2017" y="1152"/>
              <a:ext cx="144" cy="100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67591"/>
            <p:cNvSpPr>
              <a:spLocks noChangeArrowheads="1"/>
            </p:cNvSpPr>
            <p:nvPr/>
          </p:nvSpPr>
          <p:spPr bwMode="auto">
            <a:xfrm>
              <a:off x="2160" y="12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_s67592"/>
            <p:cNvSpPr>
              <a:spLocks noChangeArrowheads="1"/>
            </p:cNvSpPr>
            <p:nvPr/>
          </p:nvSpPr>
          <p:spPr bwMode="auto">
            <a:xfrm>
              <a:off x="1152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_s67593"/>
            <p:cNvSpPr>
              <a:spLocks noChangeArrowheads="1"/>
            </p:cNvSpPr>
            <p:nvPr/>
          </p:nvSpPr>
          <p:spPr bwMode="auto">
            <a:xfrm>
              <a:off x="2160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_s67594"/>
            <p:cNvSpPr>
              <a:spLocks noChangeArrowheads="1"/>
            </p:cNvSpPr>
            <p:nvPr/>
          </p:nvSpPr>
          <p:spPr bwMode="auto">
            <a:xfrm>
              <a:off x="3168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5" name="Text Box 21"/>
          <p:cNvSpPr txBox="1">
            <a:spLocks noChangeArrowheads="1"/>
          </p:cNvSpPr>
          <p:nvPr/>
        </p:nvSpPr>
        <p:spPr bwMode="auto">
          <a:xfrm rot="-5400000">
            <a:off x="-419100" y="46101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Outputs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934200" y="2290763"/>
            <a:ext cx="685800" cy="681037"/>
            <a:chOff x="3984" y="1072"/>
            <a:chExt cx="671" cy="557"/>
          </a:xfrm>
        </p:grpSpPr>
        <p:pic>
          <p:nvPicPr>
            <p:cNvPr id="1061" name="Picture 23" descr="MCj0410347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1104"/>
              <a:ext cx="67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2" name="Rectangle 24"/>
            <p:cNvSpPr>
              <a:spLocks noChangeArrowheads="1"/>
            </p:cNvSpPr>
            <p:nvPr/>
          </p:nvSpPr>
          <p:spPr bwMode="auto">
            <a:xfrm>
              <a:off x="4152" y="1072"/>
              <a:ext cx="288" cy="14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buClr>
                  <a:schemeClr val="tx1"/>
                </a:buClr>
              </a:pPr>
              <a:endParaRPr lang="en-US" sz="3200" b="1">
                <a:latin typeface="Arial" pitchFamily="34" charset="0"/>
              </a:endParaRPr>
            </a:p>
          </p:txBody>
        </p:sp>
      </p:grpSp>
      <p:sp>
        <p:nvSpPr>
          <p:cNvPr id="1047" name="Text Box 25"/>
          <p:cNvSpPr txBox="1">
            <a:spLocks noChangeArrowheads="1"/>
          </p:cNvSpPr>
          <p:nvPr/>
        </p:nvSpPr>
        <p:spPr bwMode="auto">
          <a:xfrm>
            <a:off x="3200400" y="2254250"/>
            <a:ext cx="312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Plant, Property &amp; Equipment</a:t>
            </a:r>
          </a:p>
        </p:txBody>
      </p:sp>
      <p:sp>
        <p:nvSpPr>
          <p:cNvPr id="1048" name="Text Box 26"/>
          <p:cNvSpPr txBox="1">
            <a:spLocks noChangeArrowheads="1"/>
          </p:cNvSpPr>
          <p:nvPr/>
        </p:nvSpPr>
        <p:spPr bwMode="auto">
          <a:xfrm>
            <a:off x="3124200" y="3702050"/>
            <a:ext cx="365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Building Project, Weapon System</a:t>
            </a:r>
          </a:p>
        </p:txBody>
      </p:sp>
      <p:sp>
        <p:nvSpPr>
          <p:cNvPr id="1049" name="Text Box 27"/>
          <p:cNvSpPr txBox="1">
            <a:spLocks noChangeArrowheads="1"/>
          </p:cNvSpPr>
          <p:nvPr/>
        </p:nvSpPr>
        <p:spPr bwMode="auto">
          <a:xfrm>
            <a:off x="3276600" y="4800600"/>
            <a:ext cx="3276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Services, Events (SSP, Course)</a:t>
            </a:r>
          </a:p>
        </p:txBody>
      </p:sp>
      <p:sp>
        <p:nvSpPr>
          <p:cNvPr id="1050" name="Text Box 28"/>
          <p:cNvSpPr txBox="1">
            <a:spLocks noChangeArrowheads="1"/>
          </p:cNvSpPr>
          <p:nvPr/>
        </p:nvSpPr>
        <p:spPr bwMode="auto">
          <a:xfrm>
            <a:off x="3060700" y="5867400"/>
            <a:ext cx="403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Job (Set of Tasks) – Maint &amp; Repair</a:t>
            </a:r>
          </a:p>
        </p:txBody>
      </p:sp>
      <p:sp>
        <p:nvSpPr>
          <p:cNvPr id="1051" name="AutoShape 29"/>
          <p:cNvSpPr>
            <a:spLocks/>
          </p:cNvSpPr>
          <p:nvPr/>
        </p:nvSpPr>
        <p:spPr bwMode="auto">
          <a:xfrm>
            <a:off x="609600" y="1333500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buClr>
                <a:schemeClr val="tx1"/>
              </a:buClr>
            </a:pPr>
            <a:endParaRPr lang="en-US" sz="3200" b="1">
              <a:latin typeface="Arial" pitchFamily="34" charset="0"/>
            </a:endParaRPr>
          </a:p>
        </p:txBody>
      </p:sp>
      <p:sp>
        <p:nvSpPr>
          <p:cNvPr id="1052" name="AutoShape 30"/>
          <p:cNvSpPr>
            <a:spLocks/>
          </p:cNvSpPr>
          <p:nvPr/>
        </p:nvSpPr>
        <p:spPr bwMode="auto">
          <a:xfrm>
            <a:off x="533400" y="3797300"/>
            <a:ext cx="381000" cy="2362200"/>
          </a:xfrm>
          <a:prstGeom prst="leftBrace">
            <a:avLst>
              <a:gd name="adj1" fmla="val 51667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Clr>
                <a:schemeClr val="tx1"/>
              </a:buClr>
            </a:pPr>
            <a:endParaRPr lang="en-US" sz="3200" b="1">
              <a:latin typeface="Arial" pitchFamily="34" charset="0"/>
            </a:endParaRPr>
          </a:p>
        </p:txBody>
      </p:sp>
      <p:pic>
        <p:nvPicPr>
          <p:cNvPr id="1053" name="Picture 32" descr="work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5867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" name="Picture 33" descr="worker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5715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" name="Picture 34" descr="surgeon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4800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6" name="Picture 35" descr="docto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4572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7" name="Picture 36" descr="factor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2057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8" name="Picture 37" descr="house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4800" y="3276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Slide Number Placeholder 12"/>
          <p:cNvSpPr txBox="1">
            <a:spLocks/>
          </p:cNvSpPr>
          <p:nvPr/>
        </p:nvSpPr>
        <p:spPr>
          <a:xfrm>
            <a:off x="8763000" y="6497823"/>
            <a:ext cx="3810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630903-0405-4385-947A-62A13C1F0ED5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219200" y="2286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0" tIns="0" rIns="182880" bIns="0"/>
          <a:lstStyle/>
          <a:p>
            <a:pPr algn="ctr"/>
            <a:r>
              <a:rPr lang="en-US" sz="3600" b="1">
                <a:latin typeface="Arial" pitchFamily="34" charset="0"/>
              </a:rPr>
              <a:t>Cost Accounting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85775" y="1219200"/>
            <a:ext cx="8048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Arial" pitchFamily="34" charset="0"/>
              </a:rPr>
              <a:t>Cost Accounting</a:t>
            </a:r>
            <a:r>
              <a:rPr lang="en-US" sz="2400" dirty="0">
                <a:latin typeface="Arial" pitchFamily="34" charset="0"/>
              </a:rPr>
              <a:t> translates the operational value chain into financial values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209800"/>
            <a:ext cx="3657600" cy="3048000"/>
            <a:chOff x="144" y="1728"/>
            <a:chExt cx="2304" cy="1920"/>
          </a:xfrm>
        </p:grpSpPr>
        <p:sp>
          <p:nvSpPr>
            <p:cNvPr id="71691" name="Oval 5"/>
            <p:cNvSpPr>
              <a:spLocks noChangeArrowheads="1"/>
            </p:cNvSpPr>
            <p:nvPr/>
          </p:nvSpPr>
          <p:spPr bwMode="auto">
            <a:xfrm>
              <a:off x="144" y="2393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Planning</a:t>
              </a:r>
            </a:p>
          </p:txBody>
        </p:sp>
        <p:sp>
          <p:nvSpPr>
            <p:cNvPr id="71692" name="Oval 6"/>
            <p:cNvSpPr>
              <a:spLocks noChangeArrowheads="1"/>
            </p:cNvSpPr>
            <p:nvPr/>
          </p:nvSpPr>
          <p:spPr bwMode="auto">
            <a:xfrm>
              <a:off x="965" y="3094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Controlling</a:t>
              </a:r>
            </a:p>
          </p:txBody>
        </p:sp>
        <p:sp>
          <p:nvSpPr>
            <p:cNvPr id="71693" name="Oval 7"/>
            <p:cNvSpPr>
              <a:spLocks noChangeArrowheads="1"/>
            </p:cNvSpPr>
            <p:nvPr/>
          </p:nvSpPr>
          <p:spPr bwMode="auto">
            <a:xfrm>
              <a:off x="1785" y="2393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Analysis</a:t>
              </a:r>
            </a:p>
          </p:txBody>
        </p:sp>
        <p:sp>
          <p:nvSpPr>
            <p:cNvPr id="71694" name="Oval 8"/>
            <p:cNvSpPr>
              <a:spLocks noChangeArrowheads="1"/>
            </p:cNvSpPr>
            <p:nvPr/>
          </p:nvSpPr>
          <p:spPr bwMode="auto">
            <a:xfrm>
              <a:off x="965" y="1728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Accounting</a:t>
              </a:r>
            </a:p>
          </p:txBody>
        </p:sp>
        <p:cxnSp>
          <p:nvCxnSpPr>
            <p:cNvPr id="71695" name="AutoShape 9"/>
            <p:cNvCxnSpPr>
              <a:cxnSpLocks noChangeShapeType="1"/>
              <a:stCxn id="71691" idx="0"/>
              <a:endCxn id="71694" idx="2"/>
            </p:cNvCxnSpPr>
            <p:nvPr/>
          </p:nvCxnSpPr>
          <p:spPr bwMode="auto">
            <a:xfrm rot="-5400000">
              <a:off x="526" y="1954"/>
              <a:ext cx="388" cy="490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1696" name="AutoShape 10"/>
            <p:cNvCxnSpPr>
              <a:cxnSpLocks noChangeShapeType="1"/>
              <a:stCxn id="71694" idx="6"/>
              <a:endCxn id="71693" idx="0"/>
            </p:cNvCxnSpPr>
            <p:nvPr/>
          </p:nvCxnSpPr>
          <p:spPr bwMode="auto">
            <a:xfrm>
              <a:off x="1627" y="2005"/>
              <a:ext cx="490" cy="388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1697" name="AutoShape 11"/>
            <p:cNvCxnSpPr>
              <a:cxnSpLocks noChangeShapeType="1"/>
              <a:stCxn id="71693" idx="4"/>
              <a:endCxn id="71692" idx="6"/>
            </p:cNvCxnSpPr>
            <p:nvPr/>
          </p:nvCxnSpPr>
          <p:spPr bwMode="auto">
            <a:xfrm rot="5400000">
              <a:off x="1659" y="2914"/>
              <a:ext cx="425" cy="490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1698" name="AutoShape 12"/>
            <p:cNvCxnSpPr>
              <a:cxnSpLocks noChangeShapeType="1"/>
              <a:stCxn id="71692" idx="2"/>
              <a:endCxn id="71691" idx="4"/>
            </p:cNvCxnSpPr>
            <p:nvPr/>
          </p:nvCxnSpPr>
          <p:spPr bwMode="auto">
            <a:xfrm rot="10800000">
              <a:off x="475" y="2946"/>
              <a:ext cx="490" cy="425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sp>
          <p:nvSpPr>
            <p:cNvPr id="71699" name="Rectangle 13"/>
            <p:cNvSpPr>
              <a:spLocks noChangeArrowheads="1"/>
            </p:cNvSpPr>
            <p:nvPr/>
          </p:nvSpPr>
          <p:spPr bwMode="auto">
            <a:xfrm>
              <a:off x="919" y="2452"/>
              <a:ext cx="797" cy="4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Management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Process</a:t>
              </a:r>
            </a:p>
          </p:txBody>
        </p:sp>
      </p:grpSp>
      <p:sp>
        <p:nvSpPr>
          <p:cNvPr id="71685" name="Text Box 14"/>
          <p:cNvSpPr txBox="1">
            <a:spLocks noChangeArrowheads="1"/>
          </p:cNvSpPr>
          <p:nvPr/>
        </p:nvSpPr>
        <p:spPr bwMode="auto">
          <a:xfrm>
            <a:off x="3886200" y="2209800"/>
            <a:ext cx="4800600" cy="3352800"/>
          </a:xfrm>
          <a:prstGeom prst="rect">
            <a:avLst/>
          </a:prstGeom>
          <a:noFill/>
          <a:ln w="76200" cmpd="tri" algn="ctr">
            <a:noFill/>
            <a:miter lim="800000"/>
            <a:headEnd/>
            <a:tailEnd/>
          </a:ln>
        </p:spPr>
        <p:txBody>
          <a:bodyPr lIns="92075" tIns="0" rIns="92075" bIns="0">
            <a:spAutoFit/>
          </a:bodyPr>
          <a:lstStyle/>
          <a:p>
            <a:pPr lvl="1" indent="-228600">
              <a:buClr>
                <a:schemeClr val="tx1"/>
              </a:buClr>
              <a:buFontTx/>
              <a:buChar char="•"/>
            </a:pPr>
            <a:r>
              <a:rPr kumimoji="1" lang="en-US" sz="2000" dirty="0">
                <a:latin typeface="Arial" pitchFamily="34" charset="0"/>
              </a:rPr>
              <a:t>Cost Accounting is </a:t>
            </a:r>
            <a:r>
              <a:rPr lang="en-US" sz="2000" dirty="0">
                <a:latin typeface="Arial" pitchFamily="34" charset="0"/>
              </a:rPr>
              <a:t>the dollar </a:t>
            </a:r>
            <a:r>
              <a:rPr lang="en-US" sz="2000" dirty="0" smtClean="0">
                <a:latin typeface="Arial" pitchFamily="34" charset="0"/>
              </a:rPr>
              <a:t>value </a:t>
            </a:r>
            <a:r>
              <a:rPr lang="en-US" sz="2000" dirty="0">
                <a:latin typeface="Arial" pitchFamily="34" charset="0"/>
              </a:rPr>
              <a:t>of the cost measurements resulting from business operations</a:t>
            </a:r>
            <a:endParaRPr kumimoji="1" lang="en-US" sz="2000" dirty="0">
              <a:latin typeface="Arial" pitchFamily="34" charset="0"/>
            </a:endParaRPr>
          </a:p>
          <a:p>
            <a:pPr lvl="1" indent="-228600">
              <a:buClr>
                <a:schemeClr val="tx1"/>
              </a:buClr>
              <a:buFontTx/>
              <a:buChar char="•"/>
            </a:pPr>
            <a:r>
              <a:rPr kumimoji="1" lang="en-US" sz="2000" dirty="0">
                <a:latin typeface="Arial" pitchFamily="34" charset="0"/>
              </a:rPr>
              <a:t>Cost Measurement has meaning only when considering its </a:t>
            </a:r>
            <a:r>
              <a:rPr kumimoji="1" lang="en-US" sz="2000" u="sng" dirty="0">
                <a:latin typeface="Arial" pitchFamily="34" charset="0"/>
              </a:rPr>
              <a:t>purpose</a:t>
            </a:r>
          </a:p>
          <a:p>
            <a:pPr lvl="1" indent="-228600">
              <a:buClr>
                <a:schemeClr val="tx1"/>
              </a:buClr>
              <a:buFontTx/>
              <a:buChar char="•"/>
            </a:pPr>
            <a:r>
              <a:rPr kumimoji="1" lang="en-US" sz="2000" dirty="0">
                <a:latin typeface="Arial" pitchFamily="34" charset="0"/>
              </a:rPr>
              <a:t>Defining Cost Measurement should be carefully considered and evaluated</a:t>
            </a:r>
          </a:p>
          <a:p>
            <a:pPr lvl="1" indent="-228600">
              <a:buClr>
                <a:schemeClr val="tx1"/>
              </a:buClr>
              <a:buFontTx/>
              <a:buChar char="•"/>
            </a:pPr>
            <a:r>
              <a:rPr kumimoji="1" lang="en-US" sz="2000" dirty="0">
                <a:latin typeface="Arial" pitchFamily="34" charset="0"/>
              </a:rPr>
              <a:t>Alternative cost methods should be evaluated under operating environment</a:t>
            </a:r>
          </a:p>
        </p:txBody>
      </p:sp>
      <p:sp>
        <p:nvSpPr>
          <p:cNvPr id="1565714" name="Text Box 18"/>
          <p:cNvSpPr txBox="1">
            <a:spLocks noChangeArrowheads="1"/>
          </p:cNvSpPr>
          <p:nvPr/>
        </p:nvSpPr>
        <p:spPr bwMode="auto">
          <a:xfrm>
            <a:off x="838200" y="6623050"/>
            <a:ext cx="86106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2550" tIns="41275" rIns="82550" bIns="41275">
            <a:spAutoFit/>
            <a:flatTx/>
          </a:bodyPr>
          <a:lstStyle/>
          <a:p>
            <a:pPr eaLnBrk="0" hangingPunct="0">
              <a:defRPr/>
            </a:pPr>
            <a:r>
              <a:rPr kumimoji="1" lang="en-US" sz="10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Courier New" pitchFamily="49" charset="0"/>
              </a:rPr>
              <a:t>*  Source: The Federal Accounting Standards Advisory Board (FASAB) No. 4. Managerial Cost Accounting Standards</a:t>
            </a:r>
          </a:p>
        </p:txBody>
      </p:sp>
      <p:sp>
        <p:nvSpPr>
          <p:cNvPr id="22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839200" y="6492875"/>
            <a:ext cx="3048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219200" y="2286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0" tIns="0" rIns="182880" bIns="0"/>
          <a:lstStyle/>
          <a:p>
            <a:pPr algn="ctr"/>
            <a:r>
              <a:rPr lang="en-US" sz="3600" b="1">
                <a:latin typeface="Arial" pitchFamily="34" charset="0"/>
              </a:rPr>
              <a:t>Cost Analysis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485775" y="1285875"/>
            <a:ext cx="8153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/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Arial" pitchFamily="34" charset="0"/>
              </a:rPr>
              <a:t>Cost Analysis</a:t>
            </a:r>
            <a:r>
              <a:rPr lang="en-US" sz="2400" dirty="0">
                <a:latin typeface="Arial" pitchFamily="34" charset="0"/>
              </a:rPr>
              <a:t> is the integration of functional outcome data with cost data to produce valid and verifiable information to conduct various forms of analysis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419600" y="2971800"/>
            <a:ext cx="4343400" cy="2133600"/>
          </a:xfrm>
          <a:prstGeom prst="rect">
            <a:avLst/>
          </a:prstGeom>
          <a:noFill/>
          <a:ln w="76200" cmpd="tri" algn="ctr">
            <a:noFill/>
            <a:miter lim="800000"/>
            <a:headEnd/>
            <a:tailEnd/>
          </a:ln>
        </p:spPr>
        <p:txBody>
          <a:bodyPr lIns="92075" tIns="0" rIns="92075" bIns="0">
            <a:spAutoFit/>
          </a:bodyPr>
          <a:lstStyle/>
          <a:p>
            <a:pPr marL="342900" indent="-342900">
              <a:buClr>
                <a:schemeClr val="tx1"/>
              </a:buClr>
            </a:pPr>
            <a:r>
              <a:rPr lang="en-US" sz="2000" dirty="0">
                <a:latin typeface="Arial" pitchFamily="34" charset="0"/>
              </a:rPr>
              <a:t>Sample types of analysis include: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Organizational performance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Analysis of alternatives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Variance analysis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Economic analysis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Arial" pitchFamily="34" charset="0"/>
              </a:rPr>
              <a:t>Cost / Risk assessments</a:t>
            </a:r>
          </a:p>
          <a:p>
            <a:pPr marL="342900" indent="-342900"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Arial" pitchFamily="34" charset="0"/>
              </a:rPr>
              <a:t>Trends</a:t>
            </a:r>
            <a:endParaRPr lang="en-US" sz="2000" dirty="0">
              <a:latin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2895600"/>
            <a:ext cx="3657600" cy="3048000"/>
            <a:chOff x="192" y="1824"/>
            <a:chExt cx="2304" cy="1920"/>
          </a:xfrm>
        </p:grpSpPr>
        <p:sp>
          <p:nvSpPr>
            <p:cNvPr id="72712" name="Oval 6"/>
            <p:cNvSpPr>
              <a:spLocks noChangeArrowheads="1"/>
            </p:cNvSpPr>
            <p:nvPr/>
          </p:nvSpPr>
          <p:spPr bwMode="auto">
            <a:xfrm>
              <a:off x="192" y="2489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Planning</a:t>
              </a:r>
            </a:p>
          </p:txBody>
        </p:sp>
        <p:sp>
          <p:nvSpPr>
            <p:cNvPr id="72713" name="Oval 7"/>
            <p:cNvSpPr>
              <a:spLocks noChangeArrowheads="1"/>
            </p:cNvSpPr>
            <p:nvPr/>
          </p:nvSpPr>
          <p:spPr bwMode="auto">
            <a:xfrm>
              <a:off x="1013" y="3190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Controlling</a:t>
              </a:r>
            </a:p>
          </p:txBody>
        </p:sp>
        <p:sp>
          <p:nvSpPr>
            <p:cNvPr id="72714" name="Oval 8"/>
            <p:cNvSpPr>
              <a:spLocks noChangeArrowheads="1"/>
            </p:cNvSpPr>
            <p:nvPr/>
          </p:nvSpPr>
          <p:spPr bwMode="auto">
            <a:xfrm>
              <a:off x="1833" y="2489"/>
              <a:ext cx="663" cy="5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Analysis</a:t>
              </a:r>
            </a:p>
          </p:txBody>
        </p:sp>
        <p:sp>
          <p:nvSpPr>
            <p:cNvPr id="72715" name="Oval 9"/>
            <p:cNvSpPr>
              <a:spLocks noChangeArrowheads="1"/>
            </p:cNvSpPr>
            <p:nvPr/>
          </p:nvSpPr>
          <p:spPr bwMode="auto">
            <a:xfrm>
              <a:off x="1013" y="1824"/>
              <a:ext cx="662" cy="55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9CCFF"/>
                </a:gs>
              </a:gsLst>
              <a:lin ang="18900000" scaled="1"/>
            </a:gra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200" b="1" u="sng">
                  <a:solidFill>
                    <a:srgbClr val="000066"/>
                  </a:solidFill>
                  <a:latin typeface="Arial" pitchFamily="34" charset="0"/>
                </a:rPr>
                <a:t>Accounting</a:t>
              </a:r>
            </a:p>
          </p:txBody>
        </p:sp>
        <p:cxnSp>
          <p:nvCxnSpPr>
            <p:cNvPr id="72716" name="AutoShape 10"/>
            <p:cNvCxnSpPr>
              <a:cxnSpLocks noChangeShapeType="1"/>
              <a:stCxn id="72712" idx="0"/>
              <a:endCxn id="72715" idx="2"/>
            </p:cNvCxnSpPr>
            <p:nvPr/>
          </p:nvCxnSpPr>
          <p:spPr bwMode="auto">
            <a:xfrm rot="-5400000">
              <a:off x="574" y="2050"/>
              <a:ext cx="388" cy="490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2717" name="AutoShape 11"/>
            <p:cNvCxnSpPr>
              <a:cxnSpLocks noChangeShapeType="1"/>
              <a:stCxn id="72715" idx="6"/>
              <a:endCxn id="72714" idx="0"/>
            </p:cNvCxnSpPr>
            <p:nvPr/>
          </p:nvCxnSpPr>
          <p:spPr bwMode="auto">
            <a:xfrm>
              <a:off x="1675" y="2101"/>
              <a:ext cx="490" cy="388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2718" name="AutoShape 12"/>
            <p:cNvCxnSpPr>
              <a:cxnSpLocks noChangeShapeType="1"/>
              <a:stCxn id="72714" idx="4"/>
              <a:endCxn id="72713" idx="6"/>
            </p:cNvCxnSpPr>
            <p:nvPr/>
          </p:nvCxnSpPr>
          <p:spPr bwMode="auto">
            <a:xfrm rot="5400000">
              <a:off x="1707" y="3010"/>
              <a:ext cx="425" cy="490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72719" name="AutoShape 13"/>
            <p:cNvCxnSpPr>
              <a:cxnSpLocks noChangeShapeType="1"/>
              <a:stCxn id="72713" idx="2"/>
              <a:endCxn id="72712" idx="4"/>
            </p:cNvCxnSpPr>
            <p:nvPr/>
          </p:nvCxnSpPr>
          <p:spPr bwMode="auto">
            <a:xfrm rot="10800000">
              <a:off x="523" y="3042"/>
              <a:ext cx="490" cy="425"/>
            </a:xfrm>
            <a:prstGeom prst="curvedConnector2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sp>
          <p:nvSpPr>
            <p:cNvPr id="72720" name="Rectangle 14"/>
            <p:cNvSpPr>
              <a:spLocks noChangeArrowheads="1"/>
            </p:cNvSpPr>
            <p:nvPr/>
          </p:nvSpPr>
          <p:spPr bwMode="auto">
            <a:xfrm>
              <a:off x="967" y="2548"/>
              <a:ext cx="797" cy="4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Cost 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Management</a:t>
              </a:r>
            </a:p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pitchFamily="34" charset="0"/>
                </a:rPr>
                <a:t>Process</a:t>
              </a:r>
            </a:p>
          </p:txBody>
        </p:sp>
      </p:grpSp>
      <p:sp>
        <p:nvSpPr>
          <p:cNvPr id="19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667997" y="6492875"/>
            <a:ext cx="457200" cy="365125"/>
          </a:xfrm>
        </p:spPr>
        <p:txBody>
          <a:bodyPr/>
          <a:lstStyle/>
          <a:p>
            <a:pPr>
              <a:defRPr/>
            </a:pPr>
            <a:fld id="{2A630903-0405-4385-947A-62A13C1F0ED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COM Conference 2007">
  <a:themeElements>
    <a:clrScheme name="IMCOM Conference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MCOM Conferenc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0" rIns="92075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0" rIns="92075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MCOM Conference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COM Conference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COM Conference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COM Conference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COM Conference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COM Conference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COM Conference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COM Conference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COM Conference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COM Conference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COM Conference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COM Conference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29228</TotalTime>
  <Words>2639</Words>
  <Application>Microsoft Office PowerPoint</Application>
  <PresentationFormat>On-screen Show (4:3)</PresentationFormat>
  <Paragraphs>389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IMCOM Conference 2007</vt:lpstr>
      <vt:lpstr>Introduction to            Cost management</vt:lpstr>
      <vt:lpstr>Cost Management – Overview</vt:lpstr>
      <vt:lpstr>Cost Management is a New Process</vt:lpstr>
      <vt:lpstr>PowerPoint Presentation</vt:lpstr>
      <vt:lpstr>PowerPoint Presentation</vt:lpstr>
      <vt:lpstr>PowerPoint Presentation</vt:lpstr>
      <vt:lpstr> Cost = Converting and Measurement of  Work</vt:lpstr>
      <vt:lpstr>PowerPoint Presentation</vt:lpstr>
      <vt:lpstr>PowerPoint Presentation</vt:lpstr>
      <vt:lpstr>Types of Cost Analysis</vt:lpstr>
      <vt:lpstr>Types of Cost Analysis</vt:lpstr>
      <vt:lpstr>Analysis Supported by Enterprise Resource Planning (ERP) Reporting</vt:lpstr>
      <vt:lpstr>PowerPoint Presentation</vt:lpstr>
      <vt:lpstr>Cost Controlling</vt:lpstr>
      <vt:lpstr>PowerPoint Presentation</vt:lpstr>
      <vt:lpstr>Cost Management Process (Who Is Involved?)</vt:lpstr>
      <vt:lpstr>Cost Culture</vt:lpstr>
      <vt:lpstr>PowerPoint Presentation</vt:lpstr>
      <vt:lpstr>PowerPoint Presentation</vt:lpstr>
      <vt:lpstr>Moving to a Cost Culture</vt:lpstr>
      <vt:lpstr>Cost Enablers</vt:lpstr>
    </vt:vector>
  </TitlesOfParts>
  <Company>HQDA, US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IT</cp:lastModifiedBy>
  <cp:revision>1475</cp:revision>
  <dcterms:created xsi:type="dcterms:W3CDTF">2007-10-12T17:25:43Z</dcterms:created>
  <dcterms:modified xsi:type="dcterms:W3CDTF">2013-08-16T18:46:41Z</dcterms:modified>
</cp:coreProperties>
</file>