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4"/>
  </p:notesMasterIdLst>
  <p:handoutMasterIdLst>
    <p:handoutMasterId r:id="rId25"/>
  </p:handoutMasterIdLst>
  <p:sldIdLst>
    <p:sldId id="583" r:id="rId2"/>
    <p:sldId id="619" r:id="rId3"/>
    <p:sldId id="492" r:id="rId4"/>
    <p:sldId id="521" r:id="rId5"/>
    <p:sldId id="523" r:id="rId6"/>
    <p:sldId id="524" r:id="rId7"/>
    <p:sldId id="526" r:id="rId8"/>
    <p:sldId id="525" r:id="rId9"/>
    <p:sldId id="527" r:id="rId10"/>
    <p:sldId id="528" r:id="rId11"/>
    <p:sldId id="601" r:id="rId12"/>
    <p:sldId id="602" r:id="rId13"/>
    <p:sldId id="603" r:id="rId14"/>
    <p:sldId id="604" r:id="rId15"/>
    <p:sldId id="605" r:id="rId16"/>
    <p:sldId id="606" r:id="rId17"/>
    <p:sldId id="607" r:id="rId18"/>
    <p:sldId id="608" r:id="rId19"/>
    <p:sldId id="609" r:id="rId20"/>
    <p:sldId id="614" r:id="rId21"/>
    <p:sldId id="615" r:id="rId22"/>
    <p:sldId id="618" r:id="rId23"/>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FFFFCC"/>
    <a:srgbClr val="FFFF99"/>
    <a:srgbClr val="FF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94397" autoAdjust="0"/>
  </p:normalViewPr>
  <p:slideViewPr>
    <p:cSldViewPr showGuides="1">
      <p:cViewPr varScale="1">
        <p:scale>
          <a:sx n="101" d="100"/>
          <a:sy n="101" d="100"/>
        </p:scale>
        <p:origin x="-102"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10"/>
    </p:cViewPr>
  </p:sorterViewPr>
  <p:notesViewPr>
    <p:cSldViewPr showGuides="1">
      <p:cViewPr varScale="1">
        <p:scale>
          <a:sx n="79" d="100"/>
          <a:sy n="79" d="100"/>
        </p:scale>
        <p:origin x="-2004" y="-96"/>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4453D1-8365-409A-90D7-C1BC5A116567}"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n-US"/>
        </a:p>
      </dgm:t>
    </dgm:pt>
    <dgm:pt modelId="{68A84132-BE11-4A71-966C-67FEBC53F4EE}">
      <dgm:prSet phldrT="[Text]" custT="1"/>
      <dgm:spPr/>
      <dgm:t>
        <a:bodyPr/>
        <a:lstStyle/>
        <a:p>
          <a:pPr>
            <a:lnSpc>
              <a:spcPct val="80000"/>
            </a:lnSpc>
            <a:spcAft>
              <a:spcPts val="0"/>
            </a:spcAft>
          </a:pPr>
          <a:r>
            <a:rPr lang="en-US" sz="1190" b="1" dirty="0" smtClean="0">
              <a:solidFill>
                <a:schemeClr val="bg1"/>
              </a:solidFill>
            </a:rPr>
            <a:t>1. Define the Problem/Opportunity and Objective</a:t>
          </a:r>
          <a:endParaRPr lang="en-US" sz="1190" b="1" dirty="0">
            <a:solidFill>
              <a:schemeClr val="bg1"/>
            </a:solidFill>
          </a:endParaRPr>
        </a:p>
      </dgm:t>
    </dgm:pt>
    <dgm:pt modelId="{4AC98792-809A-4D14-81F5-F722D4F18BF2}" type="parTrans" cxnId="{06999F8A-FA35-47C0-90B2-1E6BB4AECFF0}">
      <dgm:prSet/>
      <dgm:spPr/>
      <dgm:t>
        <a:bodyPr/>
        <a:lstStyle/>
        <a:p>
          <a:endParaRPr lang="en-US" sz="1190" b="1">
            <a:solidFill>
              <a:schemeClr val="tx1"/>
            </a:solidFill>
          </a:endParaRPr>
        </a:p>
      </dgm:t>
    </dgm:pt>
    <dgm:pt modelId="{D6F0B71D-E702-4317-9B68-5BD7A4969634}" type="sibTrans" cxnId="{06999F8A-FA35-47C0-90B2-1E6BB4AECFF0}">
      <dgm:prSet/>
      <dgm:spPr/>
      <dgm:t>
        <a:bodyPr/>
        <a:lstStyle/>
        <a:p>
          <a:endParaRPr lang="en-US" sz="1190" b="1">
            <a:solidFill>
              <a:schemeClr val="tx1"/>
            </a:solidFill>
          </a:endParaRPr>
        </a:p>
      </dgm:t>
    </dgm:pt>
    <dgm:pt modelId="{411155A4-0CB5-4E9A-BCC7-477242FAEA32}">
      <dgm:prSet phldrT="[Text]" custT="1"/>
      <dgm:spPr/>
      <dgm:t>
        <a:bodyPr/>
        <a:lstStyle/>
        <a:p>
          <a:pPr>
            <a:lnSpc>
              <a:spcPct val="80000"/>
            </a:lnSpc>
            <a:spcAft>
              <a:spcPts val="0"/>
            </a:spcAft>
          </a:pPr>
          <a:r>
            <a:rPr lang="en-US" sz="1190" b="1" dirty="0" smtClean="0"/>
            <a:t>3. Define Alternatives</a:t>
          </a:r>
          <a:endParaRPr lang="en-US" sz="1190" b="1" dirty="0"/>
        </a:p>
      </dgm:t>
    </dgm:pt>
    <dgm:pt modelId="{96BF51D6-1F4D-4698-9D27-23C5CF884B53}" type="parTrans" cxnId="{04149A4F-825E-4B93-89A9-26080BAF8045}">
      <dgm:prSet/>
      <dgm:spPr/>
      <dgm:t>
        <a:bodyPr/>
        <a:lstStyle/>
        <a:p>
          <a:endParaRPr lang="en-US" sz="1190" b="1">
            <a:solidFill>
              <a:schemeClr val="tx1"/>
            </a:solidFill>
          </a:endParaRPr>
        </a:p>
      </dgm:t>
    </dgm:pt>
    <dgm:pt modelId="{5AF783F9-7F9F-4BFD-B564-227C2D3F2D40}" type="sibTrans" cxnId="{04149A4F-825E-4B93-89A9-26080BAF8045}">
      <dgm:prSet/>
      <dgm:spPr/>
      <dgm:t>
        <a:bodyPr/>
        <a:lstStyle/>
        <a:p>
          <a:endParaRPr lang="en-US" sz="1190" b="1">
            <a:solidFill>
              <a:schemeClr val="tx1"/>
            </a:solidFill>
          </a:endParaRPr>
        </a:p>
      </dgm:t>
    </dgm:pt>
    <dgm:pt modelId="{68FF9AA9-C7B8-45BF-A793-B6E59182E492}">
      <dgm:prSet phldrT="[Text]" custT="1"/>
      <dgm:spPr/>
      <dgm:t>
        <a:bodyPr/>
        <a:lstStyle/>
        <a:p>
          <a:pPr>
            <a:lnSpc>
              <a:spcPct val="80000"/>
            </a:lnSpc>
            <a:spcAft>
              <a:spcPts val="0"/>
            </a:spcAft>
          </a:pPr>
          <a:r>
            <a:rPr lang="en-US" sz="1190" b="1" dirty="0" smtClean="0"/>
            <a:t>4. Develop Cost Estimate for each Alternative</a:t>
          </a:r>
          <a:endParaRPr lang="en-US" sz="1190" b="1" dirty="0"/>
        </a:p>
      </dgm:t>
    </dgm:pt>
    <dgm:pt modelId="{C0EA194C-082E-4895-B411-9E95C5A47BD4}" type="parTrans" cxnId="{97B3C427-DD0A-45A5-B392-2EBCD71C3F41}">
      <dgm:prSet/>
      <dgm:spPr/>
      <dgm:t>
        <a:bodyPr/>
        <a:lstStyle/>
        <a:p>
          <a:endParaRPr lang="en-US" sz="1190" b="1">
            <a:solidFill>
              <a:schemeClr val="tx1"/>
            </a:solidFill>
          </a:endParaRPr>
        </a:p>
      </dgm:t>
    </dgm:pt>
    <dgm:pt modelId="{B2F93A38-3A87-4B18-AE7B-9287E3508113}" type="sibTrans" cxnId="{97B3C427-DD0A-45A5-B392-2EBCD71C3F41}">
      <dgm:prSet/>
      <dgm:spPr/>
      <dgm:t>
        <a:bodyPr/>
        <a:lstStyle/>
        <a:p>
          <a:endParaRPr lang="en-US" sz="1190" b="1">
            <a:solidFill>
              <a:schemeClr val="tx1"/>
            </a:solidFill>
          </a:endParaRPr>
        </a:p>
      </dgm:t>
    </dgm:pt>
    <dgm:pt modelId="{E28B8413-99C9-469C-91B1-7BFA751C7DCF}">
      <dgm:prSet phldrT="[Text]" custT="1"/>
      <dgm:spPr/>
      <dgm:t>
        <a:bodyPr/>
        <a:lstStyle/>
        <a:p>
          <a:pPr>
            <a:lnSpc>
              <a:spcPct val="80000"/>
            </a:lnSpc>
            <a:spcAft>
              <a:spcPts val="0"/>
            </a:spcAft>
          </a:pPr>
          <a:r>
            <a:rPr lang="en-US" sz="1190" b="1" dirty="0" smtClean="0"/>
            <a:t>5. Identify Quantifiable and </a:t>
          </a:r>
        </a:p>
        <a:p>
          <a:pPr>
            <a:lnSpc>
              <a:spcPct val="80000"/>
            </a:lnSpc>
            <a:spcAft>
              <a:spcPts val="0"/>
            </a:spcAft>
          </a:pPr>
          <a:r>
            <a:rPr lang="en-US" sz="1190" b="1" dirty="0" smtClean="0"/>
            <a:t>Non- Quantifiable Benefits</a:t>
          </a:r>
          <a:endParaRPr lang="en-US" sz="1190" b="1" dirty="0"/>
        </a:p>
      </dgm:t>
    </dgm:pt>
    <dgm:pt modelId="{C0EB74BC-2613-49F0-AC3F-884DFEC3571C}" type="parTrans" cxnId="{112FEE7A-6C82-44C2-9AF7-DD617CEC90AF}">
      <dgm:prSet/>
      <dgm:spPr/>
      <dgm:t>
        <a:bodyPr/>
        <a:lstStyle/>
        <a:p>
          <a:endParaRPr lang="en-US" sz="1190" b="1">
            <a:solidFill>
              <a:schemeClr val="tx1"/>
            </a:solidFill>
          </a:endParaRPr>
        </a:p>
      </dgm:t>
    </dgm:pt>
    <dgm:pt modelId="{8672E130-3FB4-424C-93B0-98A7E16A1E4D}" type="sibTrans" cxnId="{112FEE7A-6C82-44C2-9AF7-DD617CEC90AF}">
      <dgm:prSet/>
      <dgm:spPr/>
      <dgm:t>
        <a:bodyPr/>
        <a:lstStyle/>
        <a:p>
          <a:endParaRPr lang="en-US" sz="1190" b="1">
            <a:solidFill>
              <a:schemeClr val="tx1"/>
            </a:solidFill>
          </a:endParaRPr>
        </a:p>
      </dgm:t>
    </dgm:pt>
    <dgm:pt modelId="{A861FA0C-DFD1-4BBE-98E8-24D014A15335}">
      <dgm:prSet phldrT="[Text]" custT="1"/>
      <dgm:spPr/>
      <dgm:t>
        <a:bodyPr/>
        <a:lstStyle/>
        <a:p>
          <a:pPr>
            <a:lnSpc>
              <a:spcPct val="80000"/>
            </a:lnSpc>
            <a:spcAft>
              <a:spcPts val="0"/>
            </a:spcAft>
          </a:pPr>
          <a:r>
            <a:rPr lang="en-US" sz="1600" b="1" dirty="0" smtClean="0">
              <a:solidFill>
                <a:schemeClr val="tx1"/>
              </a:solidFill>
            </a:rPr>
            <a:t>6. Define Alternative </a:t>
          </a:r>
        </a:p>
        <a:p>
          <a:pPr>
            <a:lnSpc>
              <a:spcPct val="80000"/>
            </a:lnSpc>
            <a:spcAft>
              <a:spcPts val="0"/>
            </a:spcAft>
          </a:pPr>
          <a:r>
            <a:rPr lang="en-US" sz="1600" b="1" dirty="0" smtClean="0">
              <a:solidFill>
                <a:schemeClr val="tx1"/>
              </a:solidFill>
            </a:rPr>
            <a:t>Selection Criteria</a:t>
          </a:r>
          <a:endParaRPr lang="en-US" sz="1600" b="1" dirty="0">
            <a:solidFill>
              <a:schemeClr val="tx1"/>
            </a:solidFill>
          </a:endParaRPr>
        </a:p>
      </dgm:t>
    </dgm:pt>
    <dgm:pt modelId="{A78A4FD0-7646-414F-B647-1A66DC815570}" type="parTrans" cxnId="{8437ADDB-C2F8-47C3-869F-3A8E1A5B585D}">
      <dgm:prSet/>
      <dgm:spPr/>
      <dgm:t>
        <a:bodyPr/>
        <a:lstStyle/>
        <a:p>
          <a:endParaRPr lang="en-US" sz="1190" b="1">
            <a:solidFill>
              <a:schemeClr val="tx1"/>
            </a:solidFill>
          </a:endParaRPr>
        </a:p>
      </dgm:t>
    </dgm:pt>
    <dgm:pt modelId="{B69662F8-5047-43AC-A410-140D11660EC0}" type="sibTrans" cxnId="{8437ADDB-C2F8-47C3-869F-3A8E1A5B585D}">
      <dgm:prSet/>
      <dgm:spPr/>
      <dgm:t>
        <a:bodyPr/>
        <a:lstStyle/>
        <a:p>
          <a:endParaRPr lang="en-US" sz="1190" b="1">
            <a:solidFill>
              <a:schemeClr val="tx1"/>
            </a:solidFill>
          </a:endParaRPr>
        </a:p>
      </dgm:t>
    </dgm:pt>
    <dgm:pt modelId="{9890A59A-0E29-4918-B969-56BE80739FC6}">
      <dgm:prSet phldrT="[Text]" custT="1"/>
      <dgm:spPr/>
      <dgm:t>
        <a:bodyPr/>
        <a:lstStyle/>
        <a:p>
          <a:pPr>
            <a:lnSpc>
              <a:spcPct val="80000"/>
            </a:lnSpc>
            <a:spcAft>
              <a:spcPts val="0"/>
            </a:spcAft>
          </a:pPr>
          <a:r>
            <a:rPr lang="en-US" sz="1190" b="1" dirty="0" smtClean="0"/>
            <a:t>7.  Compare Alternatives</a:t>
          </a:r>
          <a:endParaRPr lang="en-US" sz="1190" b="1" dirty="0"/>
        </a:p>
      </dgm:t>
    </dgm:pt>
    <dgm:pt modelId="{7DC4EF6E-32C6-4FEB-94B6-20D002874082}" type="parTrans" cxnId="{F542EA17-18D0-4430-8194-18AC734B86ED}">
      <dgm:prSet/>
      <dgm:spPr/>
      <dgm:t>
        <a:bodyPr/>
        <a:lstStyle/>
        <a:p>
          <a:endParaRPr lang="en-US" sz="1190" b="1">
            <a:solidFill>
              <a:schemeClr val="tx1"/>
            </a:solidFill>
          </a:endParaRPr>
        </a:p>
      </dgm:t>
    </dgm:pt>
    <dgm:pt modelId="{1D0E72C1-304A-4CEF-B327-40A344AB15EA}" type="sibTrans" cxnId="{F542EA17-18D0-4430-8194-18AC734B86ED}">
      <dgm:prSet/>
      <dgm:spPr/>
      <dgm:t>
        <a:bodyPr/>
        <a:lstStyle/>
        <a:p>
          <a:endParaRPr lang="en-US" sz="1190" b="1">
            <a:solidFill>
              <a:schemeClr val="tx1"/>
            </a:solidFill>
          </a:endParaRPr>
        </a:p>
      </dgm:t>
    </dgm:pt>
    <dgm:pt modelId="{2084D5D8-D562-49E5-B56E-3C93E00653EF}">
      <dgm:prSet phldrT="[Text]" custT="1"/>
      <dgm:spPr/>
      <dgm:t>
        <a:bodyPr/>
        <a:lstStyle/>
        <a:p>
          <a:pPr>
            <a:lnSpc>
              <a:spcPct val="80000"/>
            </a:lnSpc>
            <a:spcAft>
              <a:spcPts val="0"/>
            </a:spcAft>
          </a:pPr>
          <a:r>
            <a:rPr lang="en-US" sz="1190" b="1" dirty="0" smtClean="0"/>
            <a:t>8.  Report Results and Recommendations</a:t>
          </a:r>
          <a:endParaRPr lang="en-US" sz="1190" b="1" dirty="0"/>
        </a:p>
      </dgm:t>
    </dgm:pt>
    <dgm:pt modelId="{D9899105-E10A-45BF-B029-00AC2431A984}" type="parTrans" cxnId="{E3A06065-5B83-46A3-9A7A-B6FFF8F37378}">
      <dgm:prSet/>
      <dgm:spPr/>
      <dgm:t>
        <a:bodyPr/>
        <a:lstStyle/>
        <a:p>
          <a:endParaRPr lang="en-US" sz="1190" b="1">
            <a:solidFill>
              <a:schemeClr val="tx1"/>
            </a:solidFill>
          </a:endParaRPr>
        </a:p>
      </dgm:t>
    </dgm:pt>
    <dgm:pt modelId="{D2474D4E-D0F3-4E8E-A917-42D3731327E7}" type="sibTrans" cxnId="{E3A06065-5B83-46A3-9A7A-B6FFF8F37378}">
      <dgm:prSet/>
      <dgm:spPr/>
      <dgm:t>
        <a:bodyPr/>
        <a:lstStyle/>
        <a:p>
          <a:endParaRPr lang="en-US" sz="1190" b="1">
            <a:solidFill>
              <a:schemeClr val="tx1"/>
            </a:solidFill>
          </a:endParaRPr>
        </a:p>
      </dgm:t>
    </dgm:pt>
    <dgm:pt modelId="{CF076F26-A36D-48DF-A765-FB9521E5B73A}">
      <dgm:prSet phldrT="[Text]" custT="1"/>
      <dgm:spPr/>
      <dgm:t>
        <a:bodyPr/>
        <a:lstStyle/>
        <a:p>
          <a:pPr>
            <a:lnSpc>
              <a:spcPct val="80000"/>
            </a:lnSpc>
            <a:spcAft>
              <a:spcPts val="0"/>
            </a:spcAft>
          </a:pPr>
          <a:r>
            <a:rPr lang="en-US" sz="1190" b="1" dirty="0" smtClean="0"/>
            <a:t>2. Define the Scope; Formulate Facts and Assumptions</a:t>
          </a:r>
          <a:endParaRPr lang="en-US" sz="1190" b="1" dirty="0"/>
        </a:p>
      </dgm:t>
    </dgm:pt>
    <dgm:pt modelId="{C046D3EB-070D-42B2-9FB3-BA0504C40F45}" type="parTrans" cxnId="{61FF8027-CE1A-4A70-B54C-2783EE49C123}">
      <dgm:prSet/>
      <dgm:spPr/>
      <dgm:t>
        <a:bodyPr/>
        <a:lstStyle/>
        <a:p>
          <a:endParaRPr lang="en-US" sz="1190">
            <a:solidFill>
              <a:schemeClr val="tx1"/>
            </a:solidFill>
          </a:endParaRPr>
        </a:p>
      </dgm:t>
    </dgm:pt>
    <dgm:pt modelId="{AB3669ED-5FB0-47AE-B5CA-9879019B60A9}" type="sibTrans" cxnId="{61FF8027-CE1A-4A70-B54C-2783EE49C123}">
      <dgm:prSet/>
      <dgm:spPr/>
      <dgm:t>
        <a:bodyPr/>
        <a:lstStyle/>
        <a:p>
          <a:endParaRPr lang="en-US" sz="1190">
            <a:solidFill>
              <a:schemeClr val="tx1"/>
            </a:solidFill>
          </a:endParaRPr>
        </a:p>
      </dgm:t>
    </dgm:pt>
    <dgm:pt modelId="{72543A36-2C1D-4C14-A7FD-A774211CA78A}" type="pres">
      <dgm:prSet presAssocID="{784453D1-8365-409A-90D7-C1BC5A116567}" presName="Name0" presStyleCnt="0">
        <dgm:presLayoutVars>
          <dgm:dir/>
          <dgm:animLvl val="lvl"/>
          <dgm:resizeHandles val="exact"/>
        </dgm:presLayoutVars>
      </dgm:prSet>
      <dgm:spPr/>
      <dgm:t>
        <a:bodyPr/>
        <a:lstStyle/>
        <a:p>
          <a:endParaRPr lang="en-US"/>
        </a:p>
      </dgm:t>
    </dgm:pt>
    <dgm:pt modelId="{3E31DECE-BBE7-420D-98CF-6CAB7BE526F0}" type="pres">
      <dgm:prSet presAssocID="{2084D5D8-D562-49E5-B56E-3C93E00653EF}" presName="boxAndChildren" presStyleCnt="0"/>
      <dgm:spPr/>
      <dgm:t>
        <a:bodyPr/>
        <a:lstStyle/>
        <a:p>
          <a:endParaRPr lang="en-US"/>
        </a:p>
      </dgm:t>
    </dgm:pt>
    <dgm:pt modelId="{C3C02C97-F6FF-48AE-943E-069E4991AC9F}" type="pres">
      <dgm:prSet presAssocID="{2084D5D8-D562-49E5-B56E-3C93E00653EF}" presName="parentTextBox" presStyleLbl="node1" presStyleIdx="0" presStyleCnt="8" custLinFactNeighborX="548"/>
      <dgm:spPr/>
      <dgm:t>
        <a:bodyPr/>
        <a:lstStyle/>
        <a:p>
          <a:endParaRPr lang="en-US"/>
        </a:p>
      </dgm:t>
    </dgm:pt>
    <dgm:pt modelId="{B175DA8D-66AC-4FC3-92E1-B022A7F84664}" type="pres">
      <dgm:prSet presAssocID="{1D0E72C1-304A-4CEF-B327-40A344AB15EA}" presName="sp" presStyleCnt="0"/>
      <dgm:spPr/>
      <dgm:t>
        <a:bodyPr/>
        <a:lstStyle/>
        <a:p>
          <a:endParaRPr lang="en-US"/>
        </a:p>
      </dgm:t>
    </dgm:pt>
    <dgm:pt modelId="{ABA29BB9-CFDE-468E-948E-FC2DF93B8CB0}" type="pres">
      <dgm:prSet presAssocID="{9890A59A-0E29-4918-B969-56BE80739FC6}" presName="arrowAndChildren" presStyleCnt="0"/>
      <dgm:spPr/>
      <dgm:t>
        <a:bodyPr/>
        <a:lstStyle/>
        <a:p>
          <a:endParaRPr lang="en-US"/>
        </a:p>
      </dgm:t>
    </dgm:pt>
    <dgm:pt modelId="{5CEBEB0B-5D88-4B54-8715-2DB78ADD74DC}" type="pres">
      <dgm:prSet presAssocID="{9890A59A-0E29-4918-B969-56BE80739FC6}" presName="parentTextArrow" presStyleLbl="node1" presStyleIdx="1" presStyleCnt="8" custScaleY="103011"/>
      <dgm:spPr/>
      <dgm:t>
        <a:bodyPr/>
        <a:lstStyle/>
        <a:p>
          <a:endParaRPr lang="en-US"/>
        </a:p>
      </dgm:t>
    </dgm:pt>
    <dgm:pt modelId="{24007370-7707-46A0-A7DF-3F96B2007295}" type="pres">
      <dgm:prSet presAssocID="{B69662F8-5047-43AC-A410-140D11660EC0}" presName="sp" presStyleCnt="0"/>
      <dgm:spPr/>
      <dgm:t>
        <a:bodyPr/>
        <a:lstStyle/>
        <a:p>
          <a:endParaRPr lang="en-US"/>
        </a:p>
      </dgm:t>
    </dgm:pt>
    <dgm:pt modelId="{70E6E787-EF62-487A-952A-BCF74690FFA0}" type="pres">
      <dgm:prSet presAssocID="{A861FA0C-DFD1-4BBE-98E8-24D014A15335}" presName="arrowAndChildren" presStyleCnt="0"/>
      <dgm:spPr/>
      <dgm:t>
        <a:bodyPr/>
        <a:lstStyle/>
        <a:p>
          <a:endParaRPr lang="en-US"/>
        </a:p>
      </dgm:t>
    </dgm:pt>
    <dgm:pt modelId="{03229E35-FFC8-4968-9BB4-9AFBE23E05BD}" type="pres">
      <dgm:prSet presAssocID="{A861FA0C-DFD1-4BBE-98E8-24D014A15335}" presName="parentTextArrow" presStyleLbl="node1" presStyleIdx="2" presStyleCnt="8" custScaleY="224846"/>
      <dgm:spPr/>
      <dgm:t>
        <a:bodyPr/>
        <a:lstStyle/>
        <a:p>
          <a:endParaRPr lang="en-US"/>
        </a:p>
      </dgm:t>
    </dgm:pt>
    <dgm:pt modelId="{DAD0C251-B45E-4153-8AAD-424336B294A2}" type="pres">
      <dgm:prSet presAssocID="{8672E130-3FB4-424C-93B0-98A7E16A1E4D}" presName="sp" presStyleCnt="0"/>
      <dgm:spPr/>
      <dgm:t>
        <a:bodyPr/>
        <a:lstStyle/>
        <a:p>
          <a:endParaRPr lang="en-US"/>
        </a:p>
      </dgm:t>
    </dgm:pt>
    <dgm:pt modelId="{F4193176-B5D1-4420-A7F2-262CC504D380}" type="pres">
      <dgm:prSet presAssocID="{E28B8413-99C9-469C-91B1-7BFA751C7DCF}" presName="arrowAndChildren" presStyleCnt="0"/>
      <dgm:spPr/>
      <dgm:t>
        <a:bodyPr/>
        <a:lstStyle/>
        <a:p>
          <a:endParaRPr lang="en-US"/>
        </a:p>
      </dgm:t>
    </dgm:pt>
    <dgm:pt modelId="{CA585CC8-B3E7-438D-B40D-CE0EF2DAFD60}" type="pres">
      <dgm:prSet presAssocID="{E28B8413-99C9-469C-91B1-7BFA751C7DCF}" presName="parentTextArrow" presStyleLbl="node1" presStyleIdx="3" presStyleCnt="8" custLinFactNeighborX="-3571" custLinFactNeighborY="1966"/>
      <dgm:spPr/>
      <dgm:t>
        <a:bodyPr/>
        <a:lstStyle/>
        <a:p>
          <a:endParaRPr lang="en-US"/>
        </a:p>
      </dgm:t>
    </dgm:pt>
    <dgm:pt modelId="{C5107405-F895-4489-B9CE-C97E9279B58C}" type="pres">
      <dgm:prSet presAssocID="{B2F93A38-3A87-4B18-AE7B-9287E3508113}" presName="sp" presStyleCnt="0"/>
      <dgm:spPr/>
      <dgm:t>
        <a:bodyPr/>
        <a:lstStyle/>
        <a:p>
          <a:endParaRPr lang="en-US"/>
        </a:p>
      </dgm:t>
    </dgm:pt>
    <dgm:pt modelId="{E890E110-3759-4C2C-85FE-6B7707970EAE}" type="pres">
      <dgm:prSet presAssocID="{68FF9AA9-C7B8-45BF-A793-B6E59182E492}" presName="arrowAndChildren" presStyleCnt="0"/>
      <dgm:spPr/>
      <dgm:t>
        <a:bodyPr/>
        <a:lstStyle/>
        <a:p>
          <a:endParaRPr lang="en-US"/>
        </a:p>
      </dgm:t>
    </dgm:pt>
    <dgm:pt modelId="{84535E4B-487E-44EA-A762-CA02F328E10B}" type="pres">
      <dgm:prSet presAssocID="{68FF9AA9-C7B8-45BF-A793-B6E59182E492}" presName="parentTextArrow" presStyleLbl="node1" presStyleIdx="4" presStyleCnt="8"/>
      <dgm:spPr/>
      <dgm:t>
        <a:bodyPr/>
        <a:lstStyle/>
        <a:p>
          <a:endParaRPr lang="en-US"/>
        </a:p>
      </dgm:t>
    </dgm:pt>
    <dgm:pt modelId="{581190EF-9480-485F-913D-8176321F211E}" type="pres">
      <dgm:prSet presAssocID="{5AF783F9-7F9F-4BFD-B564-227C2D3F2D40}" presName="sp" presStyleCnt="0"/>
      <dgm:spPr/>
      <dgm:t>
        <a:bodyPr/>
        <a:lstStyle/>
        <a:p>
          <a:endParaRPr lang="en-US"/>
        </a:p>
      </dgm:t>
    </dgm:pt>
    <dgm:pt modelId="{1C154A0D-28A4-469F-84FE-0353CB404696}" type="pres">
      <dgm:prSet presAssocID="{411155A4-0CB5-4E9A-BCC7-477242FAEA32}" presName="arrowAndChildren" presStyleCnt="0"/>
      <dgm:spPr/>
      <dgm:t>
        <a:bodyPr/>
        <a:lstStyle/>
        <a:p>
          <a:endParaRPr lang="en-US"/>
        </a:p>
      </dgm:t>
    </dgm:pt>
    <dgm:pt modelId="{92BD511C-4EEC-4A2D-B3C2-D9608F5F47A5}" type="pres">
      <dgm:prSet presAssocID="{411155A4-0CB5-4E9A-BCC7-477242FAEA32}" presName="parentTextArrow" presStyleLbl="node1" presStyleIdx="5" presStyleCnt="8"/>
      <dgm:spPr/>
      <dgm:t>
        <a:bodyPr/>
        <a:lstStyle/>
        <a:p>
          <a:endParaRPr lang="en-US"/>
        </a:p>
      </dgm:t>
    </dgm:pt>
    <dgm:pt modelId="{5EA52444-5765-4A94-BA06-5580135B33E3}" type="pres">
      <dgm:prSet presAssocID="{AB3669ED-5FB0-47AE-B5CA-9879019B60A9}" presName="sp" presStyleCnt="0"/>
      <dgm:spPr/>
      <dgm:t>
        <a:bodyPr/>
        <a:lstStyle/>
        <a:p>
          <a:endParaRPr lang="en-US"/>
        </a:p>
      </dgm:t>
    </dgm:pt>
    <dgm:pt modelId="{BDF4D9B7-A44B-4C03-B3D7-CF0458F95FBB}" type="pres">
      <dgm:prSet presAssocID="{CF076F26-A36D-48DF-A765-FB9521E5B73A}" presName="arrowAndChildren" presStyleCnt="0"/>
      <dgm:spPr/>
      <dgm:t>
        <a:bodyPr/>
        <a:lstStyle/>
        <a:p>
          <a:endParaRPr lang="en-US"/>
        </a:p>
      </dgm:t>
    </dgm:pt>
    <dgm:pt modelId="{94FF17FD-8EF5-4814-AECD-4896524E6E99}" type="pres">
      <dgm:prSet presAssocID="{CF076F26-A36D-48DF-A765-FB9521E5B73A}" presName="parentTextArrow" presStyleLbl="node1" presStyleIdx="6" presStyleCnt="8"/>
      <dgm:spPr/>
      <dgm:t>
        <a:bodyPr/>
        <a:lstStyle/>
        <a:p>
          <a:endParaRPr lang="en-US"/>
        </a:p>
      </dgm:t>
    </dgm:pt>
    <dgm:pt modelId="{DA0252D8-96DC-4A13-8CCA-858BDFC2D695}" type="pres">
      <dgm:prSet presAssocID="{D6F0B71D-E702-4317-9B68-5BD7A4969634}" presName="sp" presStyleCnt="0"/>
      <dgm:spPr/>
      <dgm:t>
        <a:bodyPr/>
        <a:lstStyle/>
        <a:p>
          <a:endParaRPr lang="en-US"/>
        </a:p>
      </dgm:t>
    </dgm:pt>
    <dgm:pt modelId="{7AA80CF6-B86D-4252-9404-4B7D2861324C}" type="pres">
      <dgm:prSet presAssocID="{68A84132-BE11-4A71-966C-67FEBC53F4EE}" presName="arrowAndChildren" presStyleCnt="0"/>
      <dgm:spPr/>
      <dgm:t>
        <a:bodyPr/>
        <a:lstStyle/>
        <a:p>
          <a:endParaRPr lang="en-US"/>
        </a:p>
      </dgm:t>
    </dgm:pt>
    <dgm:pt modelId="{59FC3274-AA25-43D5-8895-0001B4457CEB}" type="pres">
      <dgm:prSet presAssocID="{68A84132-BE11-4A71-966C-67FEBC53F4EE}" presName="parentTextArrow" presStyleLbl="node1" presStyleIdx="7" presStyleCnt="8" custLinFactNeighborX="-2326" custLinFactNeighborY="-3013"/>
      <dgm:spPr/>
      <dgm:t>
        <a:bodyPr/>
        <a:lstStyle/>
        <a:p>
          <a:endParaRPr lang="en-US"/>
        </a:p>
      </dgm:t>
    </dgm:pt>
  </dgm:ptLst>
  <dgm:cxnLst>
    <dgm:cxn modelId="{852FEC25-DFC5-45F6-872B-FF272CF02652}" type="presOf" srcId="{411155A4-0CB5-4E9A-BCC7-477242FAEA32}" destId="{92BD511C-4EEC-4A2D-B3C2-D9608F5F47A5}" srcOrd="0" destOrd="0" presId="urn:microsoft.com/office/officeart/2005/8/layout/process4"/>
    <dgm:cxn modelId="{965BD51B-1BB2-4D55-8B13-F9D9E83D8AA6}" type="presOf" srcId="{68A84132-BE11-4A71-966C-67FEBC53F4EE}" destId="{59FC3274-AA25-43D5-8895-0001B4457CEB}" srcOrd="0" destOrd="0" presId="urn:microsoft.com/office/officeart/2005/8/layout/process4"/>
    <dgm:cxn modelId="{94846EE4-B7B7-4CC6-99F9-B77E180B42A4}" type="presOf" srcId="{784453D1-8365-409A-90D7-C1BC5A116567}" destId="{72543A36-2C1D-4C14-A7FD-A774211CA78A}" srcOrd="0" destOrd="0" presId="urn:microsoft.com/office/officeart/2005/8/layout/process4"/>
    <dgm:cxn modelId="{1D69C213-3B35-4E22-B78E-B4A876B59094}" type="presOf" srcId="{A861FA0C-DFD1-4BBE-98E8-24D014A15335}" destId="{03229E35-FFC8-4968-9BB4-9AFBE23E05BD}" srcOrd="0" destOrd="0" presId="urn:microsoft.com/office/officeart/2005/8/layout/process4"/>
    <dgm:cxn modelId="{8437ADDB-C2F8-47C3-869F-3A8E1A5B585D}" srcId="{784453D1-8365-409A-90D7-C1BC5A116567}" destId="{A861FA0C-DFD1-4BBE-98E8-24D014A15335}" srcOrd="5" destOrd="0" parTransId="{A78A4FD0-7646-414F-B647-1A66DC815570}" sibTransId="{B69662F8-5047-43AC-A410-140D11660EC0}"/>
    <dgm:cxn modelId="{F542EA17-18D0-4430-8194-18AC734B86ED}" srcId="{784453D1-8365-409A-90D7-C1BC5A116567}" destId="{9890A59A-0E29-4918-B969-56BE80739FC6}" srcOrd="6" destOrd="0" parTransId="{7DC4EF6E-32C6-4FEB-94B6-20D002874082}" sibTransId="{1D0E72C1-304A-4CEF-B327-40A344AB15EA}"/>
    <dgm:cxn modelId="{97B3C427-DD0A-45A5-B392-2EBCD71C3F41}" srcId="{784453D1-8365-409A-90D7-C1BC5A116567}" destId="{68FF9AA9-C7B8-45BF-A793-B6E59182E492}" srcOrd="3" destOrd="0" parTransId="{C0EA194C-082E-4895-B411-9E95C5A47BD4}" sibTransId="{B2F93A38-3A87-4B18-AE7B-9287E3508113}"/>
    <dgm:cxn modelId="{112FEE7A-6C82-44C2-9AF7-DD617CEC90AF}" srcId="{784453D1-8365-409A-90D7-C1BC5A116567}" destId="{E28B8413-99C9-469C-91B1-7BFA751C7DCF}" srcOrd="4" destOrd="0" parTransId="{C0EB74BC-2613-49F0-AC3F-884DFEC3571C}" sibTransId="{8672E130-3FB4-424C-93B0-98A7E16A1E4D}"/>
    <dgm:cxn modelId="{A9F84DA1-6C36-4D26-B07A-9C6ED8BCBFD5}" type="presOf" srcId="{68FF9AA9-C7B8-45BF-A793-B6E59182E492}" destId="{84535E4B-487E-44EA-A762-CA02F328E10B}" srcOrd="0" destOrd="0" presId="urn:microsoft.com/office/officeart/2005/8/layout/process4"/>
    <dgm:cxn modelId="{23DF97AB-749C-4AB9-861E-25E3C23E8A73}" type="presOf" srcId="{E28B8413-99C9-469C-91B1-7BFA751C7DCF}" destId="{CA585CC8-B3E7-438D-B40D-CE0EF2DAFD60}" srcOrd="0" destOrd="0" presId="urn:microsoft.com/office/officeart/2005/8/layout/process4"/>
    <dgm:cxn modelId="{040A160B-EF82-4C0C-B63F-9E173571D6F7}" type="presOf" srcId="{CF076F26-A36D-48DF-A765-FB9521E5B73A}" destId="{94FF17FD-8EF5-4814-AECD-4896524E6E99}" srcOrd="0" destOrd="0" presId="urn:microsoft.com/office/officeart/2005/8/layout/process4"/>
    <dgm:cxn modelId="{06999F8A-FA35-47C0-90B2-1E6BB4AECFF0}" srcId="{784453D1-8365-409A-90D7-C1BC5A116567}" destId="{68A84132-BE11-4A71-966C-67FEBC53F4EE}" srcOrd="0" destOrd="0" parTransId="{4AC98792-809A-4D14-81F5-F722D4F18BF2}" sibTransId="{D6F0B71D-E702-4317-9B68-5BD7A4969634}"/>
    <dgm:cxn modelId="{E3A06065-5B83-46A3-9A7A-B6FFF8F37378}" srcId="{784453D1-8365-409A-90D7-C1BC5A116567}" destId="{2084D5D8-D562-49E5-B56E-3C93E00653EF}" srcOrd="7" destOrd="0" parTransId="{D9899105-E10A-45BF-B029-00AC2431A984}" sibTransId="{D2474D4E-D0F3-4E8E-A917-42D3731327E7}"/>
    <dgm:cxn modelId="{04149A4F-825E-4B93-89A9-26080BAF8045}" srcId="{784453D1-8365-409A-90D7-C1BC5A116567}" destId="{411155A4-0CB5-4E9A-BCC7-477242FAEA32}" srcOrd="2" destOrd="0" parTransId="{96BF51D6-1F4D-4698-9D27-23C5CF884B53}" sibTransId="{5AF783F9-7F9F-4BFD-B564-227C2D3F2D40}"/>
    <dgm:cxn modelId="{869FBCCD-F79A-460C-820F-468F16751DF0}" type="presOf" srcId="{9890A59A-0E29-4918-B969-56BE80739FC6}" destId="{5CEBEB0B-5D88-4B54-8715-2DB78ADD74DC}" srcOrd="0" destOrd="0" presId="urn:microsoft.com/office/officeart/2005/8/layout/process4"/>
    <dgm:cxn modelId="{61FF8027-CE1A-4A70-B54C-2783EE49C123}" srcId="{784453D1-8365-409A-90D7-C1BC5A116567}" destId="{CF076F26-A36D-48DF-A765-FB9521E5B73A}" srcOrd="1" destOrd="0" parTransId="{C046D3EB-070D-42B2-9FB3-BA0504C40F45}" sibTransId="{AB3669ED-5FB0-47AE-B5CA-9879019B60A9}"/>
    <dgm:cxn modelId="{27AFB520-9700-4FFF-877F-D22E64C9B89F}" type="presOf" srcId="{2084D5D8-D562-49E5-B56E-3C93E00653EF}" destId="{C3C02C97-F6FF-48AE-943E-069E4991AC9F}" srcOrd="0" destOrd="0" presId="urn:microsoft.com/office/officeart/2005/8/layout/process4"/>
    <dgm:cxn modelId="{18B5CB61-D57E-4FC7-85C6-21BEA8C69509}" type="presParOf" srcId="{72543A36-2C1D-4C14-A7FD-A774211CA78A}" destId="{3E31DECE-BBE7-420D-98CF-6CAB7BE526F0}" srcOrd="0" destOrd="0" presId="urn:microsoft.com/office/officeart/2005/8/layout/process4"/>
    <dgm:cxn modelId="{5718200A-F5DB-4870-A15C-838F02099A78}" type="presParOf" srcId="{3E31DECE-BBE7-420D-98CF-6CAB7BE526F0}" destId="{C3C02C97-F6FF-48AE-943E-069E4991AC9F}" srcOrd="0" destOrd="0" presId="urn:microsoft.com/office/officeart/2005/8/layout/process4"/>
    <dgm:cxn modelId="{F5411DFB-E929-470F-8DB3-F5D8B070BDEF}" type="presParOf" srcId="{72543A36-2C1D-4C14-A7FD-A774211CA78A}" destId="{B175DA8D-66AC-4FC3-92E1-B022A7F84664}" srcOrd="1" destOrd="0" presId="urn:microsoft.com/office/officeart/2005/8/layout/process4"/>
    <dgm:cxn modelId="{B45E1AEF-572B-48B6-960D-A74EA5E80692}" type="presParOf" srcId="{72543A36-2C1D-4C14-A7FD-A774211CA78A}" destId="{ABA29BB9-CFDE-468E-948E-FC2DF93B8CB0}" srcOrd="2" destOrd="0" presId="urn:microsoft.com/office/officeart/2005/8/layout/process4"/>
    <dgm:cxn modelId="{AD405C26-1BE5-4D13-8B54-F79094BCBE4C}" type="presParOf" srcId="{ABA29BB9-CFDE-468E-948E-FC2DF93B8CB0}" destId="{5CEBEB0B-5D88-4B54-8715-2DB78ADD74DC}" srcOrd="0" destOrd="0" presId="urn:microsoft.com/office/officeart/2005/8/layout/process4"/>
    <dgm:cxn modelId="{56A3A65E-727C-40DD-AA90-ACC85C7C8979}" type="presParOf" srcId="{72543A36-2C1D-4C14-A7FD-A774211CA78A}" destId="{24007370-7707-46A0-A7DF-3F96B2007295}" srcOrd="3" destOrd="0" presId="urn:microsoft.com/office/officeart/2005/8/layout/process4"/>
    <dgm:cxn modelId="{CA33B89B-9AD7-4362-918A-1805C5B319A4}" type="presParOf" srcId="{72543A36-2C1D-4C14-A7FD-A774211CA78A}" destId="{70E6E787-EF62-487A-952A-BCF74690FFA0}" srcOrd="4" destOrd="0" presId="urn:microsoft.com/office/officeart/2005/8/layout/process4"/>
    <dgm:cxn modelId="{8A5A385C-2F60-460E-8E6C-1F0CA2B0F606}" type="presParOf" srcId="{70E6E787-EF62-487A-952A-BCF74690FFA0}" destId="{03229E35-FFC8-4968-9BB4-9AFBE23E05BD}" srcOrd="0" destOrd="0" presId="urn:microsoft.com/office/officeart/2005/8/layout/process4"/>
    <dgm:cxn modelId="{A3DD7CCF-4DDA-4EE7-B6E4-697E7CC3A3C1}" type="presParOf" srcId="{72543A36-2C1D-4C14-A7FD-A774211CA78A}" destId="{DAD0C251-B45E-4153-8AAD-424336B294A2}" srcOrd="5" destOrd="0" presId="urn:microsoft.com/office/officeart/2005/8/layout/process4"/>
    <dgm:cxn modelId="{9F418079-142B-49D8-B36A-BB71B137F3DA}" type="presParOf" srcId="{72543A36-2C1D-4C14-A7FD-A774211CA78A}" destId="{F4193176-B5D1-4420-A7F2-262CC504D380}" srcOrd="6" destOrd="0" presId="urn:microsoft.com/office/officeart/2005/8/layout/process4"/>
    <dgm:cxn modelId="{44FFE52A-B178-48AB-93CC-4617CB77AAD0}" type="presParOf" srcId="{F4193176-B5D1-4420-A7F2-262CC504D380}" destId="{CA585CC8-B3E7-438D-B40D-CE0EF2DAFD60}" srcOrd="0" destOrd="0" presId="urn:microsoft.com/office/officeart/2005/8/layout/process4"/>
    <dgm:cxn modelId="{F99A3415-B893-409F-A701-5CCAB34E6BAB}" type="presParOf" srcId="{72543A36-2C1D-4C14-A7FD-A774211CA78A}" destId="{C5107405-F895-4489-B9CE-C97E9279B58C}" srcOrd="7" destOrd="0" presId="urn:microsoft.com/office/officeart/2005/8/layout/process4"/>
    <dgm:cxn modelId="{5BA1C0D2-0F9F-47EA-ACA0-6B1C311F339C}" type="presParOf" srcId="{72543A36-2C1D-4C14-A7FD-A774211CA78A}" destId="{E890E110-3759-4C2C-85FE-6B7707970EAE}" srcOrd="8" destOrd="0" presId="urn:microsoft.com/office/officeart/2005/8/layout/process4"/>
    <dgm:cxn modelId="{62CC74AB-7EB3-4DB6-B1A7-F3D5BC4B2E1B}" type="presParOf" srcId="{E890E110-3759-4C2C-85FE-6B7707970EAE}" destId="{84535E4B-487E-44EA-A762-CA02F328E10B}" srcOrd="0" destOrd="0" presId="urn:microsoft.com/office/officeart/2005/8/layout/process4"/>
    <dgm:cxn modelId="{A994BA25-B67E-498B-AFC0-F387F981272B}" type="presParOf" srcId="{72543A36-2C1D-4C14-A7FD-A774211CA78A}" destId="{581190EF-9480-485F-913D-8176321F211E}" srcOrd="9" destOrd="0" presId="urn:microsoft.com/office/officeart/2005/8/layout/process4"/>
    <dgm:cxn modelId="{8978E6D0-CEA9-4626-927E-8606DB71F8D9}" type="presParOf" srcId="{72543A36-2C1D-4C14-A7FD-A774211CA78A}" destId="{1C154A0D-28A4-469F-84FE-0353CB404696}" srcOrd="10" destOrd="0" presId="urn:microsoft.com/office/officeart/2005/8/layout/process4"/>
    <dgm:cxn modelId="{D5C001DD-1999-4AE1-B22E-3A494253853E}" type="presParOf" srcId="{1C154A0D-28A4-469F-84FE-0353CB404696}" destId="{92BD511C-4EEC-4A2D-B3C2-D9608F5F47A5}" srcOrd="0" destOrd="0" presId="urn:microsoft.com/office/officeart/2005/8/layout/process4"/>
    <dgm:cxn modelId="{F440E514-E56B-4670-92EF-B2F0349953FD}" type="presParOf" srcId="{72543A36-2C1D-4C14-A7FD-A774211CA78A}" destId="{5EA52444-5765-4A94-BA06-5580135B33E3}" srcOrd="11" destOrd="0" presId="urn:microsoft.com/office/officeart/2005/8/layout/process4"/>
    <dgm:cxn modelId="{0613E2CD-4293-4BE4-A652-FE21E0C7EFFD}" type="presParOf" srcId="{72543A36-2C1D-4C14-A7FD-A774211CA78A}" destId="{BDF4D9B7-A44B-4C03-B3D7-CF0458F95FBB}" srcOrd="12" destOrd="0" presId="urn:microsoft.com/office/officeart/2005/8/layout/process4"/>
    <dgm:cxn modelId="{1A07AAE7-633D-4731-9222-BB09E4AEF604}" type="presParOf" srcId="{BDF4D9B7-A44B-4C03-B3D7-CF0458F95FBB}" destId="{94FF17FD-8EF5-4814-AECD-4896524E6E99}" srcOrd="0" destOrd="0" presId="urn:microsoft.com/office/officeart/2005/8/layout/process4"/>
    <dgm:cxn modelId="{B73DE6EE-5575-4159-9554-4CFCA9FB603F}" type="presParOf" srcId="{72543A36-2C1D-4C14-A7FD-A774211CA78A}" destId="{DA0252D8-96DC-4A13-8CCA-858BDFC2D695}" srcOrd="13" destOrd="0" presId="urn:microsoft.com/office/officeart/2005/8/layout/process4"/>
    <dgm:cxn modelId="{DDE86EBA-05DF-4730-B100-E87B67244FB7}" type="presParOf" srcId="{72543A36-2C1D-4C14-A7FD-A774211CA78A}" destId="{7AA80CF6-B86D-4252-9404-4B7D2861324C}" srcOrd="14" destOrd="0" presId="urn:microsoft.com/office/officeart/2005/8/layout/process4"/>
    <dgm:cxn modelId="{C401EC6A-FF1C-4F17-A68C-16474A6386DE}" type="presParOf" srcId="{7AA80CF6-B86D-4252-9404-4B7D2861324C}" destId="{59FC3274-AA25-43D5-8895-0001B4457CEB}" srcOrd="0" destOrd="0" presId="urn:microsoft.com/office/officeart/2005/8/layout/process4"/>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C02C97-F6FF-48AE-943E-069E4991AC9F}">
      <dsp:nvSpPr>
        <dsp:cNvPr id="0" name=""/>
        <dsp:cNvSpPr/>
      </dsp:nvSpPr>
      <dsp:spPr>
        <a:xfrm>
          <a:off x="0" y="4574929"/>
          <a:ext cx="3276600" cy="362255"/>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8.  Report Results and Recommendations</a:t>
          </a:r>
          <a:endParaRPr lang="en-US" sz="1190" b="1" kern="1200" dirty="0"/>
        </a:p>
      </dsp:txBody>
      <dsp:txXfrm>
        <a:off x="0" y="4574929"/>
        <a:ext cx="3276600" cy="362255"/>
      </dsp:txXfrm>
    </dsp:sp>
    <dsp:sp modelId="{5CEBEB0B-5D88-4B54-8715-2DB78ADD74DC}">
      <dsp:nvSpPr>
        <dsp:cNvPr id="0" name=""/>
        <dsp:cNvSpPr/>
      </dsp:nvSpPr>
      <dsp:spPr>
        <a:xfrm rot="10800000">
          <a:off x="0" y="4006439"/>
          <a:ext cx="3276600" cy="573924"/>
        </a:xfrm>
        <a:prstGeom prst="upArrowCallout">
          <a:avLst/>
        </a:prstGeom>
        <a:gradFill rotWithShape="0">
          <a:gsLst>
            <a:gs pos="0">
              <a:schemeClr val="accent2">
                <a:hueOff val="668788"/>
                <a:satOff val="-834"/>
                <a:lumOff val="196"/>
                <a:alphaOff val="0"/>
                <a:shade val="51000"/>
                <a:satMod val="130000"/>
              </a:schemeClr>
            </a:gs>
            <a:gs pos="80000">
              <a:schemeClr val="accent2">
                <a:hueOff val="668788"/>
                <a:satOff val="-834"/>
                <a:lumOff val="196"/>
                <a:alphaOff val="0"/>
                <a:shade val="93000"/>
                <a:satMod val="130000"/>
              </a:schemeClr>
            </a:gs>
            <a:gs pos="100000">
              <a:schemeClr val="accent2">
                <a:hueOff val="668788"/>
                <a:satOff val="-834"/>
                <a:lumOff val="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7.  Compare Alternatives</a:t>
          </a:r>
          <a:endParaRPr lang="en-US" sz="1190" b="1" kern="1200" dirty="0"/>
        </a:p>
      </dsp:txBody>
      <dsp:txXfrm rot="10800000">
        <a:off x="0" y="4006439"/>
        <a:ext cx="3276600" cy="573924"/>
      </dsp:txXfrm>
    </dsp:sp>
    <dsp:sp modelId="{03229E35-FFC8-4968-9BB4-9AFBE23E05BD}">
      <dsp:nvSpPr>
        <dsp:cNvPr id="0" name=""/>
        <dsp:cNvSpPr/>
      </dsp:nvSpPr>
      <dsp:spPr>
        <a:xfrm rot="10800000">
          <a:off x="0" y="2759147"/>
          <a:ext cx="3276600" cy="1252725"/>
        </a:xfrm>
        <a:prstGeom prst="upArrowCallout">
          <a:avLst/>
        </a:prstGeom>
        <a:gradFill rotWithShape="0">
          <a:gsLst>
            <a:gs pos="0">
              <a:schemeClr val="accent2">
                <a:hueOff val="1337577"/>
                <a:satOff val="-1668"/>
                <a:lumOff val="392"/>
                <a:alphaOff val="0"/>
                <a:shade val="51000"/>
                <a:satMod val="130000"/>
              </a:schemeClr>
            </a:gs>
            <a:gs pos="80000">
              <a:schemeClr val="accent2">
                <a:hueOff val="1337577"/>
                <a:satOff val="-1668"/>
                <a:lumOff val="392"/>
                <a:alphaOff val="0"/>
                <a:shade val="93000"/>
                <a:satMod val="130000"/>
              </a:schemeClr>
            </a:gs>
            <a:gs pos="100000">
              <a:schemeClr val="accent2">
                <a:hueOff val="1337577"/>
                <a:satOff val="-1668"/>
                <a:lumOff val="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80000"/>
            </a:lnSpc>
            <a:spcBef>
              <a:spcPct val="0"/>
            </a:spcBef>
            <a:spcAft>
              <a:spcPts val="0"/>
            </a:spcAft>
          </a:pPr>
          <a:r>
            <a:rPr lang="en-US" sz="1600" b="1" kern="1200" dirty="0" smtClean="0">
              <a:solidFill>
                <a:schemeClr val="tx1"/>
              </a:solidFill>
            </a:rPr>
            <a:t>6. Define Alternative </a:t>
          </a:r>
        </a:p>
        <a:p>
          <a:pPr lvl="0" algn="ctr" defTabSz="711200">
            <a:lnSpc>
              <a:spcPct val="80000"/>
            </a:lnSpc>
            <a:spcBef>
              <a:spcPct val="0"/>
            </a:spcBef>
            <a:spcAft>
              <a:spcPts val="0"/>
            </a:spcAft>
          </a:pPr>
          <a:r>
            <a:rPr lang="en-US" sz="1600" b="1" kern="1200" dirty="0" smtClean="0">
              <a:solidFill>
                <a:schemeClr val="tx1"/>
              </a:solidFill>
            </a:rPr>
            <a:t>Selection Criteria</a:t>
          </a:r>
          <a:endParaRPr lang="en-US" sz="1600" b="1" kern="1200" dirty="0">
            <a:solidFill>
              <a:schemeClr val="tx1"/>
            </a:solidFill>
          </a:endParaRPr>
        </a:p>
      </dsp:txBody>
      <dsp:txXfrm rot="10800000">
        <a:off x="0" y="2759147"/>
        <a:ext cx="3276600" cy="1252725"/>
      </dsp:txXfrm>
    </dsp:sp>
    <dsp:sp modelId="{CA585CC8-B3E7-438D-B40D-CE0EF2DAFD60}">
      <dsp:nvSpPr>
        <dsp:cNvPr id="0" name=""/>
        <dsp:cNvSpPr/>
      </dsp:nvSpPr>
      <dsp:spPr>
        <a:xfrm rot="10800000">
          <a:off x="0" y="2218386"/>
          <a:ext cx="3276600" cy="557148"/>
        </a:xfrm>
        <a:prstGeom prst="upArrowCallout">
          <a:avLst/>
        </a:prstGeom>
        <a:gradFill rotWithShape="0">
          <a:gsLst>
            <a:gs pos="0">
              <a:schemeClr val="accent2">
                <a:hueOff val="2006365"/>
                <a:satOff val="-2502"/>
                <a:lumOff val="588"/>
                <a:alphaOff val="0"/>
                <a:shade val="51000"/>
                <a:satMod val="130000"/>
              </a:schemeClr>
            </a:gs>
            <a:gs pos="80000">
              <a:schemeClr val="accent2">
                <a:hueOff val="2006365"/>
                <a:satOff val="-2502"/>
                <a:lumOff val="588"/>
                <a:alphaOff val="0"/>
                <a:shade val="93000"/>
                <a:satMod val="130000"/>
              </a:schemeClr>
            </a:gs>
            <a:gs pos="100000">
              <a:schemeClr val="accent2">
                <a:hueOff val="2006365"/>
                <a:satOff val="-2502"/>
                <a:lumOff val="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5. Identify Quantifiable and </a:t>
          </a:r>
        </a:p>
        <a:p>
          <a:pPr lvl="0" algn="ctr" defTabSz="528955">
            <a:lnSpc>
              <a:spcPct val="80000"/>
            </a:lnSpc>
            <a:spcBef>
              <a:spcPct val="0"/>
            </a:spcBef>
            <a:spcAft>
              <a:spcPts val="0"/>
            </a:spcAft>
          </a:pPr>
          <a:r>
            <a:rPr lang="en-US" sz="1190" b="1" kern="1200" dirty="0" smtClean="0"/>
            <a:t>Non- Quantifiable Benefits</a:t>
          </a:r>
          <a:endParaRPr lang="en-US" sz="1190" b="1" kern="1200" dirty="0"/>
        </a:p>
      </dsp:txBody>
      <dsp:txXfrm rot="10800000">
        <a:off x="0" y="2218386"/>
        <a:ext cx="3276600" cy="557148"/>
      </dsp:txXfrm>
    </dsp:sp>
    <dsp:sp modelId="{84535E4B-487E-44EA-A762-CA02F328E10B}">
      <dsp:nvSpPr>
        <dsp:cNvPr id="0" name=""/>
        <dsp:cNvSpPr/>
      </dsp:nvSpPr>
      <dsp:spPr>
        <a:xfrm rot="10800000">
          <a:off x="0" y="1655718"/>
          <a:ext cx="3276600" cy="557148"/>
        </a:xfrm>
        <a:prstGeom prst="upArrowCallout">
          <a:avLst/>
        </a:prstGeom>
        <a:gradFill rotWithShape="0">
          <a:gsLst>
            <a:gs pos="0">
              <a:schemeClr val="accent2">
                <a:hueOff val="2675154"/>
                <a:satOff val="-3337"/>
                <a:lumOff val="785"/>
                <a:alphaOff val="0"/>
                <a:shade val="51000"/>
                <a:satMod val="130000"/>
              </a:schemeClr>
            </a:gs>
            <a:gs pos="80000">
              <a:schemeClr val="accent2">
                <a:hueOff val="2675154"/>
                <a:satOff val="-3337"/>
                <a:lumOff val="785"/>
                <a:alphaOff val="0"/>
                <a:shade val="93000"/>
                <a:satMod val="130000"/>
              </a:schemeClr>
            </a:gs>
            <a:gs pos="100000">
              <a:schemeClr val="accent2">
                <a:hueOff val="2675154"/>
                <a:satOff val="-3337"/>
                <a:lumOff val="7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4. Develop Cost Estimate for each Alternative</a:t>
          </a:r>
          <a:endParaRPr lang="en-US" sz="1190" b="1" kern="1200" dirty="0"/>
        </a:p>
      </dsp:txBody>
      <dsp:txXfrm rot="10800000">
        <a:off x="0" y="1655718"/>
        <a:ext cx="3276600" cy="557148"/>
      </dsp:txXfrm>
    </dsp:sp>
    <dsp:sp modelId="{92BD511C-4EEC-4A2D-B3C2-D9608F5F47A5}">
      <dsp:nvSpPr>
        <dsp:cNvPr id="0" name=""/>
        <dsp:cNvSpPr/>
      </dsp:nvSpPr>
      <dsp:spPr>
        <a:xfrm rot="10800000">
          <a:off x="0" y="1104004"/>
          <a:ext cx="3276600" cy="557148"/>
        </a:xfrm>
        <a:prstGeom prst="upArrowCallout">
          <a:avLst/>
        </a:prstGeom>
        <a:gradFill rotWithShape="0">
          <a:gsLst>
            <a:gs pos="0">
              <a:schemeClr val="accent2">
                <a:hueOff val="3343942"/>
                <a:satOff val="-4171"/>
                <a:lumOff val="981"/>
                <a:alphaOff val="0"/>
                <a:shade val="51000"/>
                <a:satMod val="130000"/>
              </a:schemeClr>
            </a:gs>
            <a:gs pos="80000">
              <a:schemeClr val="accent2">
                <a:hueOff val="3343942"/>
                <a:satOff val="-4171"/>
                <a:lumOff val="981"/>
                <a:alphaOff val="0"/>
                <a:shade val="93000"/>
                <a:satMod val="130000"/>
              </a:schemeClr>
            </a:gs>
            <a:gs pos="100000">
              <a:schemeClr val="accent2">
                <a:hueOff val="3343942"/>
                <a:satOff val="-4171"/>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3. Define Alternatives</a:t>
          </a:r>
          <a:endParaRPr lang="en-US" sz="1190" b="1" kern="1200" dirty="0"/>
        </a:p>
      </dsp:txBody>
      <dsp:txXfrm rot="10800000">
        <a:off x="0" y="1104004"/>
        <a:ext cx="3276600" cy="557148"/>
      </dsp:txXfrm>
    </dsp:sp>
    <dsp:sp modelId="{94FF17FD-8EF5-4814-AECD-4896524E6E99}">
      <dsp:nvSpPr>
        <dsp:cNvPr id="0" name=""/>
        <dsp:cNvSpPr/>
      </dsp:nvSpPr>
      <dsp:spPr>
        <a:xfrm rot="10800000">
          <a:off x="0" y="552289"/>
          <a:ext cx="3276600" cy="557148"/>
        </a:xfrm>
        <a:prstGeom prst="upArrowCallout">
          <a:avLst/>
        </a:prstGeom>
        <a:gradFill rotWithShape="0">
          <a:gsLst>
            <a:gs pos="0">
              <a:schemeClr val="accent2">
                <a:hueOff val="4012731"/>
                <a:satOff val="-5005"/>
                <a:lumOff val="1177"/>
                <a:alphaOff val="0"/>
                <a:shade val="51000"/>
                <a:satMod val="130000"/>
              </a:schemeClr>
            </a:gs>
            <a:gs pos="80000">
              <a:schemeClr val="accent2">
                <a:hueOff val="4012731"/>
                <a:satOff val="-5005"/>
                <a:lumOff val="1177"/>
                <a:alphaOff val="0"/>
                <a:shade val="93000"/>
                <a:satMod val="130000"/>
              </a:schemeClr>
            </a:gs>
            <a:gs pos="100000">
              <a:schemeClr val="accent2">
                <a:hueOff val="4012731"/>
                <a:satOff val="-5005"/>
                <a:lumOff val="11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t>2. Define the Scope; Formulate Facts and Assumptions</a:t>
          </a:r>
          <a:endParaRPr lang="en-US" sz="1190" b="1" kern="1200" dirty="0"/>
        </a:p>
      </dsp:txBody>
      <dsp:txXfrm rot="10800000">
        <a:off x="0" y="552289"/>
        <a:ext cx="3276600" cy="557148"/>
      </dsp:txXfrm>
    </dsp:sp>
    <dsp:sp modelId="{59FC3274-AA25-43D5-8895-0001B4457CEB}">
      <dsp:nvSpPr>
        <dsp:cNvPr id="0" name=""/>
        <dsp:cNvSpPr/>
      </dsp:nvSpPr>
      <dsp:spPr>
        <a:xfrm rot="10800000">
          <a:off x="0" y="0"/>
          <a:ext cx="3276600" cy="557148"/>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28955">
            <a:lnSpc>
              <a:spcPct val="80000"/>
            </a:lnSpc>
            <a:spcBef>
              <a:spcPct val="0"/>
            </a:spcBef>
            <a:spcAft>
              <a:spcPts val="0"/>
            </a:spcAft>
          </a:pPr>
          <a:r>
            <a:rPr lang="en-US" sz="1190" b="1" kern="1200" dirty="0" smtClean="0">
              <a:solidFill>
                <a:schemeClr val="bg1"/>
              </a:solidFill>
            </a:rPr>
            <a:t>1. Define the Problem/Opportunity and Objective</a:t>
          </a:r>
          <a:endParaRPr lang="en-US" sz="1190" b="1" kern="1200" dirty="0">
            <a:solidFill>
              <a:schemeClr val="bg1"/>
            </a:solidFill>
          </a:endParaRPr>
        </a:p>
      </dsp:txBody>
      <dsp:txXfrm rot="10800000">
        <a:off x="0" y="0"/>
        <a:ext cx="3276600" cy="5571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35413" y="0"/>
            <a:ext cx="3009900" cy="46196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pPr>
              <a:defRPr/>
            </a:pPr>
            <a:fld id="{D15C5A0B-5FAE-4E34-B00F-61CC82ABCBD7}" type="datetimeFigureOut">
              <a:rPr lang="en-US"/>
              <a:pPr>
                <a:defRPr/>
              </a:pPr>
              <a:t>7/30/2012</a:t>
            </a:fld>
            <a:endParaRPr lang="en-US"/>
          </a:p>
        </p:txBody>
      </p:sp>
      <p:sp>
        <p:nvSpPr>
          <p:cNvPr id="4" name="Footer Placeholder 3"/>
          <p:cNvSpPr>
            <a:spLocks noGrp="1"/>
          </p:cNvSpPr>
          <p:nvPr>
            <p:ph type="ftr" sz="quarter" idx="2"/>
          </p:nvPr>
        </p:nvSpPr>
        <p:spPr>
          <a:xfrm>
            <a:off x="0" y="8756650"/>
            <a:ext cx="3009900" cy="461963"/>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35413" y="8756650"/>
            <a:ext cx="3009900" cy="4619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pPr>
              <a:defRPr/>
            </a:pPr>
            <a:fld id="{DFA5FE26-77D7-4001-AADF-F5B4A5100E0E}" type="slidenum">
              <a:rPr lang="en-US"/>
              <a:pPr>
                <a:defRPr/>
              </a:pPr>
              <a:t>‹#›</a:t>
            </a:fld>
            <a:endParaRPr lang="en-US"/>
          </a:p>
        </p:txBody>
      </p:sp>
    </p:spTree>
    <p:extLst>
      <p:ext uri="{BB962C8B-B14F-4D97-AF65-F5344CB8AC3E}">
        <p14:creationId xmlns="" xmlns:p14="http://schemas.microsoft.com/office/powerpoint/2010/main" val="1625167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1963"/>
          </a:xfrm>
          <a:prstGeom prst="rect">
            <a:avLst/>
          </a:prstGeom>
        </p:spPr>
        <p:txBody>
          <a:bodyPr vert="horz" wrap="square" lIns="92382" tIns="46191" rIns="92382" bIns="46191" numCol="1" anchor="t"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3935413" y="0"/>
            <a:ext cx="3009900" cy="461963"/>
          </a:xfrm>
          <a:prstGeom prst="rect">
            <a:avLst/>
          </a:prstGeom>
        </p:spPr>
        <p:txBody>
          <a:bodyPr vert="horz" wrap="square" lIns="92382" tIns="46191" rIns="92382" bIns="46191" numCol="1" anchor="t" anchorCtr="0" compatLnSpc="1">
            <a:prstTxWarp prst="textNoShape">
              <a:avLst/>
            </a:prstTxWarp>
          </a:bodyPr>
          <a:lstStyle>
            <a:lvl1pPr algn="r">
              <a:defRPr sz="1200">
                <a:latin typeface="Calibri" pitchFamily="34" charset="0"/>
                <a:cs typeface="Arial" pitchFamily="34" charset="0"/>
              </a:defRPr>
            </a:lvl1pPr>
          </a:lstStyle>
          <a:p>
            <a:pPr>
              <a:defRPr/>
            </a:pPr>
            <a:fld id="{A310FE3D-5692-4134-933F-3829FB39A984}" type="datetimeFigureOut">
              <a:rPr lang="en-US"/>
              <a:pPr>
                <a:defRPr/>
              </a:pPr>
              <a:t>7/30/2012</a:t>
            </a:fld>
            <a:endParaRPr lang="en-US"/>
          </a:p>
        </p:txBody>
      </p:sp>
      <p:sp>
        <p:nvSpPr>
          <p:cNvPr id="4" name="Slide Image Placeholder 3"/>
          <p:cNvSpPr>
            <a:spLocks noGrp="1" noRot="1" noChangeAspect="1"/>
          </p:cNvSpPr>
          <p:nvPr>
            <p:ph type="sldImg" idx="2"/>
          </p:nvPr>
        </p:nvSpPr>
        <p:spPr>
          <a:xfrm>
            <a:off x="1168400" y="690563"/>
            <a:ext cx="4610100" cy="3457575"/>
          </a:xfrm>
          <a:prstGeom prst="rect">
            <a:avLst/>
          </a:prstGeom>
          <a:noFill/>
          <a:ln w="12700">
            <a:solidFill>
              <a:prstClr val="black"/>
            </a:solidFill>
          </a:ln>
        </p:spPr>
        <p:txBody>
          <a:bodyPr vert="horz" lIns="92382" tIns="46191" rIns="92382" bIns="46191" rtlCol="0" anchor="ctr"/>
          <a:lstStyle/>
          <a:p>
            <a:pPr lvl="0"/>
            <a:endParaRPr lang="en-US" noProof="0"/>
          </a:p>
        </p:txBody>
      </p:sp>
      <p:sp>
        <p:nvSpPr>
          <p:cNvPr id="5" name="Notes Placeholder 4"/>
          <p:cNvSpPr>
            <a:spLocks noGrp="1"/>
          </p:cNvSpPr>
          <p:nvPr>
            <p:ph type="body" sz="quarter" idx="3"/>
          </p:nvPr>
        </p:nvSpPr>
        <p:spPr>
          <a:xfrm>
            <a:off x="695325" y="4379913"/>
            <a:ext cx="5556250" cy="4149725"/>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56650"/>
            <a:ext cx="3009900" cy="461963"/>
          </a:xfrm>
          <a:prstGeom prst="rect">
            <a:avLst/>
          </a:prstGeom>
        </p:spPr>
        <p:txBody>
          <a:bodyPr vert="horz" wrap="square" lIns="92382" tIns="46191" rIns="92382" bIns="46191" numCol="1" anchor="b" anchorCtr="0" compatLnSpc="1">
            <a:prstTxWarp prst="textNoShape">
              <a:avLst/>
            </a:prstTxWarp>
          </a:bodyPr>
          <a:lstStyle>
            <a:lvl1pPr>
              <a:defRPr sz="1200">
                <a:latin typeface="Calibri" pitchFamily="34" charset="0"/>
                <a:cs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35413" y="8756650"/>
            <a:ext cx="3009900" cy="461963"/>
          </a:xfrm>
          <a:prstGeom prst="rect">
            <a:avLst/>
          </a:prstGeom>
        </p:spPr>
        <p:txBody>
          <a:bodyPr vert="horz" wrap="square" lIns="92382" tIns="46191" rIns="92382" bIns="46191" numCol="1" anchor="b" anchorCtr="0" compatLnSpc="1">
            <a:prstTxWarp prst="textNoShape">
              <a:avLst/>
            </a:prstTxWarp>
          </a:bodyPr>
          <a:lstStyle>
            <a:lvl1pPr algn="r">
              <a:defRPr sz="1200">
                <a:latin typeface="Calibri" pitchFamily="34" charset="0"/>
                <a:cs typeface="Arial" pitchFamily="34" charset="0"/>
              </a:defRPr>
            </a:lvl1pPr>
          </a:lstStyle>
          <a:p>
            <a:pPr>
              <a:defRPr/>
            </a:pPr>
            <a:fld id="{DE66309B-4331-4127-B505-FECEB85A79F3}" type="slidenum">
              <a:rPr lang="en-US"/>
              <a:pPr>
                <a:defRPr/>
              </a:pPr>
              <a:t>‹#›</a:t>
            </a:fld>
            <a:endParaRPr lang="en-US"/>
          </a:p>
        </p:txBody>
      </p:sp>
    </p:spTree>
    <p:extLst>
      <p:ext uri="{BB962C8B-B14F-4D97-AF65-F5344CB8AC3E}">
        <p14:creationId xmlns="" xmlns:p14="http://schemas.microsoft.com/office/powerpoint/2010/main" val="1942256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05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91BE094-A30D-4274-8FE7-406A310F2CFE}" type="slidenum">
              <a:rPr lang="en-US" smtClean="0">
                <a:latin typeface="Calibri" pitchFamily="34" charset="0"/>
              </a:rPr>
              <a:pPr eaLnBrk="1" hangingPunct="1"/>
              <a:t>1</a:t>
            </a:fld>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Note: If the level of risk is an important consideration to the analyst preparing the CBA or to decision maker who will use the CBA to select a solution to a problem, please see the section called “Risk Assessment and Mitigation” in the next Step (Step 7 Compare Alternatives) for more information. </a:t>
            </a:r>
          </a:p>
        </p:txBody>
      </p:sp>
      <p:sp>
        <p:nvSpPr>
          <p:cNvPr id="1198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F09020B-907B-481C-9F39-5628E245971C}" type="slidenum">
              <a:rPr lang="en-US" smtClean="0">
                <a:latin typeface="Calibri" pitchFamily="34" charset="0"/>
              </a:rPr>
              <a:pPr eaLnBrk="1" hangingPunct="1"/>
              <a:t>10</a:t>
            </a:fld>
            <a:endParaRPr lang="en-US"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3619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600F246-7E9B-45D9-91DD-D71937DFB895}" type="slidenum">
              <a:rPr lang="en-US" smtClean="0">
                <a:latin typeface="Calibri" pitchFamily="34" charset="0"/>
              </a:rPr>
              <a:pPr eaLnBrk="1" hangingPunct="1"/>
              <a:t>11</a:t>
            </a:fld>
            <a:endParaRPr lang="en-US"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Definition</a:t>
            </a:r>
          </a:p>
          <a:p>
            <a:r>
              <a:rPr lang="en-US" dirty="0" smtClean="0"/>
              <a:t>Compounding?</a:t>
            </a:r>
          </a:p>
          <a:p>
            <a:r>
              <a:rPr lang="en-US" dirty="0" smtClean="0"/>
              <a:t>Nominal vs. real dollars</a:t>
            </a:r>
          </a:p>
          <a:p>
            <a:r>
              <a:rPr lang="en-US" dirty="0" smtClean="0"/>
              <a:t>Discount rate</a:t>
            </a:r>
          </a:p>
          <a:p>
            <a:r>
              <a:rPr lang="en-US" dirty="0" smtClean="0"/>
              <a:t>Discount factor</a:t>
            </a:r>
          </a:p>
          <a:p>
            <a:r>
              <a:rPr lang="en-US" dirty="0" smtClean="0"/>
              <a:t>Present Value &amp; Calculations examples</a:t>
            </a:r>
          </a:p>
          <a:p>
            <a:r>
              <a:rPr lang="en-US" dirty="0" smtClean="0"/>
              <a:t>Net Present Value</a:t>
            </a:r>
          </a:p>
        </p:txBody>
      </p:sp>
      <p:sp>
        <p:nvSpPr>
          <p:cNvPr id="137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08F9AE-F254-4122-876E-F20688F172C8}" type="slidenum">
              <a:rPr lang="en-US" smtClean="0">
                <a:latin typeface="Calibri" pitchFamily="34" charset="0"/>
              </a:rPr>
              <a:pPr eaLnBrk="1" hangingPunct="1"/>
              <a:t>12</a:t>
            </a:fld>
            <a:endParaRPr lang="en-US"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77500" lnSpcReduction="20000"/>
          </a:bodyPr>
          <a:lstStyle/>
          <a:p>
            <a:pPr>
              <a:defRPr/>
            </a:pPr>
            <a:r>
              <a:rPr lang="en-US" b="1" dirty="0" smtClean="0"/>
              <a:t>Quantitative Tools /Methods </a:t>
            </a:r>
            <a:endParaRPr lang="en-US" dirty="0" smtClean="0"/>
          </a:p>
          <a:p>
            <a:pPr>
              <a:defRPr/>
            </a:pPr>
            <a:r>
              <a:rPr lang="en-US" dirty="0" smtClean="0"/>
              <a:t>There is a variety of quantitative methods for project selection criteria that provide a definitive basis for ranking alternatives. </a:t>
            </a:r>
          </a:p>
          <a:p>
            <a:pPr>
              <a:defRPr/>
            </a:pPr>
            <a:r>
              <a:rPr lang="en-US" dirty="0" smtClean="0"/>
              <a:t>Some of the most common financial methods for project selection are described below. Usually, the analyst should include no more than one of the following criteria in their decision matrix as they are all very closely related to one another. </a:t>
            </a:r>
          </a:p>
          <a:p>
            <a:pPr>
              <a:defRPr/>
            </a:pPr>
            <a:r>
              <a:rPr lang="en-US" dirty="0" smtClean="0"/>
              <a:t> </a:t>
            </a:r>
            <a:r>
              <a:rPr lang="en-US" i="1" dirty="0" smtClean="0"/>
              <a:t>Net Present Value (NPV) or *Present Value (PV) </a:t>
            </a:r>
            <a:endParaRPr lang="en-US" dirty="0" smtClean="0"/>
          </a:p>
          <a:p>
            <a:pPr>
              <a:defRPr/>
            </a:pPr>
            <a:endParaRPr lang="en-US" dirty="0" smtClean="0"/>
          </a:p>
          <a:p>
            <a:pPr>
              <a:defRPr/>
            </a:pPr>
            <a:r>
              <a:rPr lang="en-US" dirty="0" smtClean="0"/>
              <a:t>When the alternatives to satisfy a mission have the same economic life (time over which the benefits to be gained from the alternative may reasonably be expected to accrue), a NPV comparison can be used to determine the optimum alternative based on costs and benefits. With the NPV technique, all future cash flows are converted to present equivalent values then summed (also known as discounting). In the case that the benefits exceed the cost, the alternative with the </a:t>
            </a:r>
            <a:r>
              <a:rPr lang="en-US" b="1" dirty="0" smtClean="0"/>
              <a:t>greatest </a:t>
            </a:r>
            <a:r>
              <a:rPr lang="en-US" dirty="0" smtClean="0"/>
              <a:t>NPV is the preferred alternative. In those cases where benefits do not exceed cost, the preferred alternative is the one with the </a:t>
            </a:r>
            <a:r>
              <a:rPr lang="en-US" b="1" dirty="0" smtClean="0"/>
              <a:t>lowest </a:t>
            </a:r>
            <a:r>
              <a:rPr lang="en-US" dirty="0" smtClean="0"/>
              <a:t>NPV. The effects of inflation discussed in Step 4 of this Guide and discounting must be accounted for when performing current dollar analysis. Current dollars are expressed in the value of their year of occurrence (i.e. actual or projected amounts) Current dollars must be deflated and discounted to derive the present value of future cash flows. </a:t>
            </a:r>
            <a:r>
              <a:rPr lang="en-US" b="1" dirty="0" smtClean="0"/>
              <a:t>U.S. Army Cost Benefit Analysis Guide – V 2.0 74 </a:t>
            </a:r>
            <a:endParaRPr lang="en-US" dirty="0" smtClean="0"/>
          </a:p>
          <a:p>
            <a:pPr>
              <a:defRPr/>
            </a:pPr>
            <a:r>
              <a:rPr lang="en-US" dirty="0" smtClean="0"/>
              <a:t>*Note: When there are no cash inflows but only outflows dollars (expenditures) or only inflows of dollars and no outflows , then instead of calculating NPV, the analyst would calculate the a simple Present Value (PV). </a:t>
            </a:r>
          </a:p>
          <a:p>
            <a:pPr>
              <a:defRPr/>
            </a:pPr>
            <a:r>
              <a:rPr lang="en-US" dirty="0" smtClean="0"/>
              <a:t>Guidance on discounting whether for preset value (PV) calculations or net present value (NPV) calculations is contained in OMB Circular A-94 Guidelines and Discount Rates for Benefit-Cost Analysis of Federal Programs dated October 29, 1992 and DoDI 7041.3 Economic Analysis for Decision making dated November 7, 1995 . </a:t>
            </a:r>
          </a:p>
          <a:p>
            <a:pPr>
              <a:defRPr/>
            </a:pPr>
            <a:r>
              <a:rPr lang="en-US" dirty="0" smtClean="0"/>
              <a:t>According to DoDI 7041.3, the proper discount rate to use depends on whether the costs and benefits are expressed in current or constant dollars. </a:t>
            </a:r>
          </a:p>
          <a:p>
            <a:pPr>
              <a:defRPr/>
            </a:pPr>
            <a:r>
              <a:rPr lang="en-US" dirty="0" smtClean="0"/>
              <a:t>o If costs and benefits are expressed in constant dollars, then a real discount rate i.e. nominal rate that has been adjusted to exclude expected inflation, should be used to calculate a net present value / present value. </a:t>
            </a:r>
          </a:p>
          <a:p>
            <a:pPr>
              <a:defRPr/>
            </a:pPr>
            <a:r>
              <a:rPr lang="en-US" dirty="0" smtClean="0"/>
              <a:t>o If costs and benefits are measured in current dollars, then a nominal rate (which implicitly included inflation) should be used to calculate the net present value / present value. </a:t>
            </a:r>
          </a:p>
          <a:p>
            <a:pPr>
              <a:defRPr/>
            </a:pPr>
            <a:endParaRPr lang="en-US" dirty="0"/>
          </a:p>
        </p:txBody>
      </p:sp>
      <p:sp>
        <p:nvSpPr>
          <p:cNvPr id="13824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6F9119C-94A5-4DE2-9778-0FE3F664E575}" type="slidenum">
              <a:rPr lang="en-US" smtClean="0">
                <a:latin typeface="Calibri" pitchFamily="34" charset="0"/>
              </a:rPr>
              <a:pPr eaLnBrk="1" hangingPunct="1"/>
              <a:t>13</a:t>
            </a:fld>
            <a:endParaRPr lang="en-US" dirty="0" smtClean="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Net present value</a:t>
            </a:r>
          </a:p>
        </p:txBody>
      </p:sp>
      <p:sp>
        <p:nvSpPr>
          <p:cNvPr id="1392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D50F0F-FAD4-4F4D-AB0C-90BB3A4164D7}" type="slidenum">
              <a:rPr lang="en-US" smtClean="0">
                <a:latin typeface="Calibri" pitchFamily="34" charset="0"/>
              </a:rPr>
              <a:pPr eaLnBrk="1" hangingPunct="1"/>
              <a:t>14</a:t>
            </a:fld>
            <a:endParaRPr lang="en-US" dirty="0" smtClean="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02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B9BEDC-2DCB-4132-96D8-F3AF59100E10}" type="slidenum">
              <a:rPr lang="en-US" smtClean="0">
                <a:latin typeface="Calibri" pitchFamily="34" charset="0"/>
              </a:rPr>
              <a:pPr eaLnBrk="1" hangingPunct="1"/>
              <a:t>15</a:t>
            </a:fld>
            <a:endParaRPr lang="en-US" dirty="0"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Summary: Net Present Value (NPV): </a:t>
            </a:r>
          </a:p>
          <a:p>
            <a:r>
              <a:rPr lang="en-US" dirty="0" smtClean="0"/>
              <a:t> Used when all alternatives meet the mission requirement over the same period of analysis </a:t>
            </a:r>
          </a:p>
          <a:p>
            <a:r>
              <a:rPr lang="en-US" dirty="0" smtClean="0"/>
              <a:t> Value of future earnings in “today’s money” </a:t>
            </a:r>
          </a:p>
          <a:p>
            <a:r>
              <a:rPr lang="en-US" dirty="0" smtClean="0"/>
              <a:t> Calculated by applying a discount rate % to future costs </a:t>
            </a:r>
          </a:p>
          <a:p>
            <a:endParaRPr lang="en-US" dirty="0" smtClean="0"/>
          </a:p>
        </p:txBody>
      </p:sp>
      <p:sp>
        <p:nvSpPr>
          <p:cNvPr id="1413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F31094-C474-46C9-B8B0-82708CC4BA90}" type="slidenum">
              <a:rPr lang="en-US" smtClean="0">
                <a:latin typeface="Calibri" pitchFamily="34" charset="0"/>
              </a:rPr>
              <a:pPr eaLnBrk="1" hangingPunct="1"/>
              <a:t>16</a:t>
            </a:fld>
            <a:endParaRPr lang="en-US" dirty="0"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23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3653B8A-F347-4E81-8497-858C76C92E91}" type="slidenum">
              <a:rPr lang="en-US" smtClean="0">
                <a:latin typeface="Calibri" pitchFamily="34" charset="0"/>
              </a:rPr>
              <a:pPr eaLnBrk="1" hangingPunct="1"/>
              <a:t>17</a:t>
            </a:fld>
            <a:endParaRPr lang="en-US" dirty="0"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33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679793-8C54-4CFF-A7DF-F45925AD8D20}" type="slidenum">
              <a:rPr lang="en-US" smtClean="0">
                <a:latin typeface="Calibri" pitchFamily="34" charset="0"/>
              </a:rPr>
              <a:pPr eaLnBrk="1" hangingPunct="1"/>
              <a:t>18</a:t>
            </a:fld>
            <a:endParaRPr lang="en-US" dirty="0"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443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9CFB7CF-1527-4450-AF94-24E710CEFACB}" type="slidenum">
              <a:rPr lang="en-US" smtClean="0">
                <a:latin typeface="Calibri" pitchFamily="34" charset="0"/>
              </a:rPr>
              <a:pPr eaLnBrk="1" hangingPunct="1"/>
              <a:t>19</a:t>
            </a:fld>
            <a:endParaRPr lang="en-US" dirty="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1F03168-34D4-4BF9-87BF-E7362F4E94C4}" type="slidenum">
              <a:rPr lang="en-US" smtClean="0">
                <a:latin typeface="Calibri" pitchFamily="34" charset="0"/>
              </a:rPr>
              <a:pPr eaLnBrk="1" hangingPunct="1"/>
              <a:t>2</a:t>
            </a:fld>
            <a:endParaRPr lang="en-US" dirty="0"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break-even point is computed for each alternative. Break-even analysis is normally performed using undiscounted current dollars. Break-even analysis is not sensitive to the overall individual alternative benefits or streams of costs or benefits that occur after the break-even point is reached. </a:t>
            </a:r>
          </a:p>
        </p:txBody>
      </p:sp>
      <p:sp>
        <p:nvSpPr>
          <p:cNvPr id="14950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A07E371-2875-4190-8776-2D5BC2A42CBF}" type="slidenum">
              <a:rPr lang="en-US" smtClean="0">
                <a:latin typeface="Calibri" pitchFamily="34" charset="0"/>
              </a:rPr>
              <a:pPr eaLnBrk="1" hangingPunct="1"/>
              <a:t>20</a:t>
            </a:fld>
            <a:endParaRPr lang="en-US" dirty="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5053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BEB36AB-B074-4D28-B910-BD80E12F5F2D}" type="slidenum">
              <a:rPr lang="en-US" smtClean="0">
                <a:latin typeface="Calibri" pitchFamily="34" charset="0"/>
              </a:rPr>
              <a:pPr eaLnBrk="1" hangingPunct="1"/>
              <a:t>21</a:t>
            </a:fld>
            <a:endParaRPr 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366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80E2B5-F63D-4C94-8C08-F31360DF0CB7}" type="slidenum">
              <a:rPr lang="en-US" smtClean="0">
                <a:solidFill>
                  <a:srgbClr val="000000"/>
                </a:solidFill>
                <a:latin typeface="Calibri" pitchFamily="34" charset="0"/>
              </a:rPr>
              <a:pPr eaLnBrk="1" hangingPunct="1"/>
              <a:t>3</a:t>
            </a:fld>
            <a:endParaRPr lang="en-US" dirty="0" smtClean="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a:t>
            </a:r>
            <a:r>
              <a:rPr lang="en-US" baseline="0" dirty="0" smtClean="0"/>
              <a:t> think this page should have that 8-step methodology diagram showing that we are at step 6.</a:t>
            </a:r>
            <a:endParaRPr lang="en-US" dirty="0" smtClean="0"/>
          </a:p>
        </p:txBody>
      </p:sp>
      <p:sp>
        <p:nvSpPr>
          <p:cNvPr id="11469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2BF2743-B8C5-48E2-A7DC-6FF61E6A7C8F}" type="slidenum">
              <a:rPr lang="en-US" smtClean="0">
                <a:latin typeface="Calibri" pitchFamily="34" charset="0"/>
              </a:rPr>
              <a:pPr eaLnBrk="1" hangingPunct="1"/>
              <a:t>4</a:t>
            </a:fld>
            <a:endParaRPr lang="en-US" dirty="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After collecting and analyzing data for the proposed alternatives, and completing cost estimates, </a:t>
            </a:r>
          </a:p>
          <a:p>
            <a:endParaRPr lang="en-US" dirty="0" smtClean="0"/>
          </a:p>
          <a:p>
            <a:r>
              <a:rPr lang="en-US" dirty="0" smtClean="0"/>
              <a:t>Cost benefit analysis must contain documentation that defines decision criteria and their impact in making the recommendation of the preferred alternative. It is important to customize the criteria to the CBA. For example, if an organization wishes to buy a new passenger vehicle for its fleet, some of the criteria that would go into the evaluation of the alternatives could include size, mpg, number of seats and etc. </a:t>
            </a:r>
          </a:p>
        </p:txBody>
      </p:sp>
      <p:sp>
        <p:nvSpPr>
          <p:cNvPr id="11571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BADBC2-5DC3-4F95-ADCE-6FBEC57EAA3F}" type="slidenum">
              <a:rPr lang="en-US" smtClean="0">
                <a:latin typeface="Calibri" pitchFamily="34" charset="0"/>
              </a:rPr>
              <a:pPr eaLnBrk="1" hangingPunct="1"/>
              <a:t>5</a:t>
            </a:fld>
            <a:endParaRPr lang="en-US" dirty="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How</a:t>
            </a:r>
          </a:p>
          <a:p>
            <a:pPr marL="457200" indent="-457200">
              <a:buFont typeface="Arial" pitchFamily="34" charset="0"/>
              <a:buChar char="•"/>
              <a:defRPr/>
            </a:pPr>
            <a:r>
              <a:rPr lang="en-US" dirty="0" smtClean="0"/>
              <a:t>Use criteria to compare alternatives accurately and consistently; to prioritize needs; and to document rationale of decision making and thus increase transparency within the Army. Decision makers use criteria to examine the most important information and use it to evaluate the impact of the alternatives on the mission/objective. In addition to documentation that identifies the recommended decision criteria, every CBA must document the extent to which each alternative satisfies each of the decision criteria. Thus, the first requirement in this process is to develop a list of candidate selection criteria. </a:t>
            </a:r>
          </a:p>
          <a:p>
            <a:pPr>
              <a:defRPr/>
            </a:pPr>
            <a:r>
              <a:rPr lang="en-US" dirty="0" smtClean="0"/>
              <a:t>All criteria will be highly tailored to the specific CBA, but there are characteristics that make selection criteria more legitimate and qualified to support recommendation of alternatives.</a:t>
            </a:r>
          </a:p>
          <a:p>
            <a:pPr>
              <a:defRPr/>
            </a:pPr>
            <a:r>
              <a:rPr lang="en-US" b="1" dirty="0" smtClean="0"/>
              <a:t> to Develop Selection Criteria </a:t>
            </a:r>
            <a:endParaRPr lang="en-US" dirty="0"/>
          </a:p>
        </p:txBody>
      </p:sp>
      <p:sp>
        <p:nvSpPr>
          <p:cNvPr id="1167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C2AB8E8-4487-4C58-AA78-D45CF5F61818}" type="slidenum">
              <a:rPr lang="en-US" smtClean="0">
                <a:latin typeface="Calibri" pitchFamily="34" charset="0"/>
              </a:rPr>
              <a:pPr eaLnBrk="1" hangingPunct="1"/>
              <a:t>6</a:t>
            </a:fld>
            <a:endParaRPr lang="en-US" dirty="0"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776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446F456-6C5E-4F24-9426-9BDC25EEB06E}" type="slidenum">
              <a:rPr lang="en-US" smtClean="0">
                <a:latin typeface="Calibri" pitchFamily="34" charset="0"/>
              </a:rPr>
              <a:pPr eaLnBrk="1" hangingPunct="1"/>
              <a:t>7</a:t>
            </a:fld>
            <a:endParaRPr lang="en-US" dirty="0"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1878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CBF423D-515F-42BA-A652-058CDAA6108E}" type="slidenum">
              <a:rPr lang="en-US" smtClean="0">
                <a:latin typeface="Calibri" pitchFamily="34" charset="0"/>
              </a:rPr>
              <a:pPr eaLnBrk="1" hangingPunct="1"/>
              <a:t>8</a:t>
            </a:fld>
            <a:endParaRPr lang="en-US" dirty="0"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1208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4EF311-9A62-4638-8A0E-217363ACBCA7}" type="slidenum">
              <a:rPr lang="en-US" smtClean="0">
                <a:latin typeface="Calibri" pitchFamily="34" charset="0"/>
              </a:rPr>
              <a:pPr eaLnBrk="1" hangingPunct="1"/>
              <a:t>9</a:t>
            </a:fld>
            <a:endParaRPr lang="en-US" dirty="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066800"/>
            <a:ext cx="8610600" cy="5410200"/>
          </a:xfrm>
          <a:prstGeom prst="rect">
            <a:avLst/>
          </a:prstGeo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6C4CD50B-1E5C-4071-B595-E70607914033}" type="slidenum">
              <a:rPr lang="en-US"/>
              <a:pPr>
                <a:defRPr/>
              </a:pPr>
              <a:t>‹#›</a:t>
            </a:fld>
            <a:endParaRPr lang="en-US"/>
          </a:p>
        </p:txBody>
      </p:sp>
    </p:spTree>
    <p:extLst>
      <p:ext uri="{BB962C8B-B14F-4D97-AF65-F5344CB8AC3E}">
        <p14:creationId xmlns="" xmlns:p14="http://schemas.microsoft.com/office/powerpoint/2010/main" val="2726892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3" name="Title 1"/>
          <p:cNvSpPr txBox="1">
            <a:spLocks/>
          </p:cNvSpPr>
          <p:nvPr userDrawn="1"/>
        </p:nvSpPr>
        <p:spPr>
          <a:xfrm>
            <a:off x="914400" y="0"/>
            <a:ext cx="7391400" cy="685800"/>
          </a:xfrm>
          <a:prstGeom prst="rect">
            <a:avLst/>
          </a:prstGeom>
        </p:spPr>
        <p:txBody>
          <a:bodyPr anchor="ctr"/>
          <a:lstStyle>
            <a:lvl1pPr>
              <a:defRPr sz="3200"/>
            </a:lvl1pPr>
          </a:lstStyle>
          <a:p>
            <a:pPr algn="ctr" eaLnBrk="0" hangingPunct="0">
              <a:defRPr/>
            </a:pPr>
            <a:r>
              <a:rPr lang="en-US" smtClean="0">
                <a:solidFill>
                  <a:prstClr val="black"/>
                </a:solidFill>
                <a:latin typeface="Calibri"/>
                <a:cs typeface="Arial" pitchFamily="34" charset="0"/>
              </a:rPr>
              <a:t>Click to edit Master title style</a:t>
            </a:r>
            <a:endParaRPr lang="en-US" dirty="0">
              <a:solidFill>
                <a:prstClr val="black"/>
              </a:solidFill>
              <a:latin typeface="Calibri"/>
              <a:cs typeface="Arial" pitchFamily="34" charset="0"/>
            </a:endParaRPr>
          </a:p>
        </p:txBody>
      </p:sp>
      <p:sp>
        <p:nvSpPr>
          <p:cNvPr id="6"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12EB746E-84A5-429D-9228-597A4DE8EAAB}" type="slidenum">
              <a:rPr lang="en-US"/>
              <a:pPr>
                <a:defRPr/>
              </a:pPr>
              <a:t>‹#›</a:t>
            </a:fld>
            <a:endParaRPr lang="en-US"/>
          </a:p>
        </p:txBody>
      </p:sp>
    </p:spTree>
    <p:extLst>
      <p:ext uri="{BB962C8B-B14F-4D97-AF65-F5344CB8AC3E}">
        <p14:creationId xmlns="" xmlns:p14="http://schemas.microsoft.com/office/powerpoint/2010/main" val="3843678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3" name="Title 1"/>
          <p:cNvSpPr txBox="1">
            <a:spLocks/>
          </p:cNvSpPr>
          <p:nvPr userDrawn="1"/>
        </p:nvSpPr>
        <p:spPr>
          <a:xfrm>
            <a:off x="914400" y="0"/>
            <a:ext cx="7391400" cy="685800"/>
          </a:xfrm>
          <a:prstGeom prst="rect">
            <a:avLst/>
          </a:prstGeom>
        </p:spPr>
        <p:txBody>
          <a:bodyPr anchor="ctr"/>
          <a:lstStyle>
            <a:lvl1pPr>
              <a:defRPr sz="3200"/>
            </a:lvl1pPr>
          </a:lstStyle>
          <a:p>
            <a:pPr algn="ctr" eaLnBrk="0" hangingPunct="0">
              <a:defRPr/>
            </a:pPr>
            <a:r>
              <a:rPr lang="en-US" smtClean="0">
                <a:solidFill>
                  <a:prstClr val="black"/>
                </a:solidFill>
                <a:latin typeface="Calibri"/>
                <a:cs typeface="Arial" pitchFamily="34" charset="0"/>
              </a:rPr>
              <a:t>Click to edit Master title style</a:t>
            </a:r>
            <a:endParaRPr lang="en-US" dirty="0">
              <a:solidFill>
                <a:prstClr val="black"/>
              </a:solidFill>
              <a:latin typeface="Calibri"/>
              <a:cs typeface="Arial" pitchFamily="34" charset="0"/>
            </a:endParaRPr>
          </a:p>
        </p:txBody>
      </p:sp>
      <p:sp>
        <p:nvSpPr>
          <p:cNvPr id="6"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F9BDDD55-9A6B-440A-A076-0A24CC5262F0}" type="slidenum">
              <a:rPr lang="en-US"/>
              <a:pPr>
                <a:defRPr/>
              </a:pPr>
              <a:t>‹#›</a:t>
            </a:fld>
            <a:endParaRPr lang="en-US"/>
          </a:p>
        </p:txBody>
      </p:sp>
    </p:spTree>
    <p:extLst>
      <p:ext uri="{BB962C8B-B14F-4D97-AF65-F5344CB8AC3E}">
        <p14:creationId xmlns="" xmlns:p14="http://schemas.microsoft.com/office/powerpoint/2010/main" val="726615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w Bumper Sticker">
    <p:spTree>
      <p:nvGrpSpPr>
        <p:cNvPr id="1" name=""/>
        <p:cNvGrpSpPr/>
        <p:nvPr/>
      </p:nvGrpSpPr>
      <p:grpSpPr>
        <a:xfrm>
          <a:off x="0" y="0"/>
          <a:ext cx="0" cy="0"/>
          <a:chOff x="0" y="0"/>
          <a:chExt cx="0" cy="0"/>
        </a:xfrm>
      </p:grpSpPr>
      <p:sp>
        <p:nvSpPr>
          <p:cNvPr id="3" name="Title 1"/>
          <p:cNvSpPr txBox="1">
            <a:spLocks/>
          </p:cNvSpPr>
          <p:nvPr userDrawn="1"/>
        </p:nvSpPr>
        <p:spPr>
          <a:xfrm>
            <a:off x="685800" y="2819400"/>
            <a:ext cx="8001000" cy="1362075"/>
          </a:xfrm>
          <a:prstGeom prst="rect">
            <a:avLst/>
          </a:prstGeom>
        </p:spPr>
        <p:txBody>
          <a:bodyPr anchor="ctr"/>
          <a:lstStyle>
            <a:lvl1pPr algn="ctr">
              <a:defRPr sz="5400" b="0" cap="all" baseline="0"/>
            </a:lvl1pPr>
          </a:lstStyle>
          <a:p>
            <a:pPr fontAlgn="auto">
              <a:spcAft>
                <a:spcPts val="0"/>
              </a:spcAft>
              <a:defRPr/>
            </a:pPr>
            <a:r>
              <a:rPr lang="en-US" smtClean="0">
                <a:solidFill>
                  <a:prstClr val="black"/>
                </a:solidFill>
                <a:latin typeface="Calibri"/>
              </a:rPr>
              <a:t>Click to edit </a:t>
            </a:r>
            <a:endParaRPr lang="en-US" dirty="0">
              <a:solidFill>
                <a:prstClr val="black"/>
              </a:solidFill>
              <a:latin typeface="Calibri"/>
            </a:endParaRPr>
          </a:p>
        </p:txBody>
      </p:sp>
      <p:sp>
        <p:nvSpPr>
          <p:cNvPr id="5"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8FFEB1AA-C124-427F-8C1E-06B1A16E3DC3}" type="slidenum">
              <a:rPr lang="en-US"/>
              <a:pPr>
                <a:defRPr/>
              </a:pPr>
              <a:t>‹#›</a:t>
            </a:fld>
            <a:endParaRPr lang="en-US"/>
          </a:p>
        </p:txBody>
      </p:sp>
    </p:spTree>
    <p:extLst>
      <p:ext uri="{BB962C8B-B14F-4D97-AF65-F5344CB8AC3E}">
        <p14:creationId xmlns="" xmlns:p14="http://schemas.microsoft.com/office/powerpoint/2010/main" val="1622355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3"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F2D94629-C0FC-4252-8E94-59CEE5EBE471}" type="slidenum">
              <a:rPr lang="en-US"/>
              <a:pPr>
                <a:defRPr/>
              </a:pPr>
              <a:t>‹#›</a:t>
            </a:fld>
            <a:endParaRPr lang="en-US"/>
          </a:p>
        </p:txBody>
      </p:sp>
    </p:spTree>
    <p:extLst>
      <p:ext uri="{BB962C8B-B14F-4D97-AF65-F5344CB8AC3E}">
        <p14:creationId xmlns="" xmlns:p14="http://schemas.microsoft.com/office/powerpoint/2010/main" val="3794117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6"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3"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264109C8-95B1-4F00-BA41-B08BD0F19863}" type="slidenum">
              <a:rPr lang="en-US"/>
              <a:pPr>
                <a:defRPr/>
              </a:pPr>
              <a:t>‹#›</a:t>
            </a:fld>
            <a:endParaRPr lang="en-US"/>
          </a:p>
        </p:txBody>
      </p:sp>
    </p:spTree>
    <p:extLst>
      <p:ext uri="{BB962C8B-B14F-4D97-AF65-F5344CB8AC3E}">
        <p14:creationId xmlns="" xmlns:p14="http://schemas.microsoft.com/office/powerpoint/2010/main" val="1382939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Date Placeholder 3"/>
          <p:cNvSpPr txBox="1">
            <a:spLocks/>
          </p:cNvSpPr>
          <p:nvPr userDrawn="1"/>
        </p:nvSpPr>
        <p:spPr>
          <a:xfrm>
            <a:off x="228600" y="6664325"/>
            <a:ext cx="2133600" cy="182563"/>
          </a:xfrm>
          <a:prstGeom prst="rect">
            <a:avLst/>
          </a:prstGeom>
        </p:spPr>
        <p:txBody>
          <a:bodyPr anchor="ctr"/>
          <a:lstStyle/>
          <a:p>
            <a:pPr>
              <a:defRPr/>
            </a:pPr>
            <a:r>
              <a:rPr lang="en-US" sz="900">
                <a:solidFill>
                  <a:srgbClr val="808080"/>
                </a:solidFill>
                <a:latin typeface="Calibri" pitchFamily="34" charset="0"/>
              </a:rPr>
              <a:t>AS OF: </a:t>
            </a:r>
            <a:fld id="{EBA2078C-F3DD-4943-BA78-916203C025FD}" type="datetime8">
              <a:rPr lang="en-US" sz="900">
                <a:solidFill>
                  <a:srgbClr val="808080"/>
                </a:solidFill>
                <a:latin typeface="Calibri" pitchFamily="34" charset="0"/>
              </a:rPr>
              <a:pPr>
                <a:defRPr/>
              </a:pPr>
              <a:t>7/30/2012 10:38 AM</a:t>
            </a:fld>
            <a:endParaRPr lang="en-US" sz="900">
              <a:solidFill>
                <a:srgbClr val="808080"/>
              </a:solidFill>
              <a:latin typeface="Calibri" pitchFamily="34" charset="0"/>
            </a:endParaRPr>
          </a:p>
        </p:txBody>
      </p:sp>
      <p:sp>
        <p:nvSpPr>
          <p:cNvPr id="4"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5"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93BDC7D4-8DC0-4554-8542-B323FDD06BC4}" type="slidenum">
              <a:rPr lang="en-US"/>
              <a:pPr>
                <a:defRPr/>
              </a:pPr>
              <a:t>‹#›</a:t>
            </a:fld>
            <a:endParaRPr lang="en-US"/>
          </a:p>
        </p:txBody>
      </p:sp>
    </p:spTree>
    <p:extLst>
      <p:ext uri="{BB962C8B-B14F-4D97-AF65-F5344CB8AC3E}">
        <p14:creationId xmlns="" xmlns:p14="http://schemas.microsoft.com/office/powerpoint/2010/main" val="1303351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cs typeface="Arial" pitchFamily="34" charset="0"/>
              </a:defRPr>
            </a:lvl1pPr>
          </a:lstStyle>
          <a:p>
            <a:pPr>
              <a:defRPr/>
            </a:pPr>
            <a:endParaRPr lang="en-US"/>
          </a:p>
        </p:txBody>
      </p:sp>
      <p:sp>
        <p:nvSpPr>
          <p:cNvPr id="5" name="Rectangle 5"/>
          <p:cNvSpPr>
            <a:spLocks noGrp="1" noChangeArrowheads="1"/>
          </p:cNvSpPr>
          <p:nvPr>
            <p:ph type="ftr" sz="quarter" idx="11"/>
          </p:nvPr>
        </p:nvSpPr>
        <p:spPr>
          <a:xfrm>
            <a:off x="3124200" y="6356350"/>
            <a:ext cx="2895600" cy="365125"/>
          </a:xfrm>
          <a:prstGeom prst="rect">
            <a:avLst/>
          </a:prstGeom>
        </p:spPr>
        <p:txBody>
          <a:bodyPr/>
          <a:lstStyle>
            <a:lvl1pPr>
              <a:defRPr>
                <a:solidFill>
                  <a:prstClr val="black"/>
                </a:solidFill>
                <a:latin typeface="Arial" pitchFamily="34" charset="0"/>
                <a:cs typeface="Arial"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Arial" pitchFamily="34" charset="0"/>
              </a:defRPr>
            </a:lvl1pPr>
          </a:lstStyle>
          <a:p>
            <a:pPr>
              <a:defRPr/>
            </a:pPr>
            <a:fld id="{E70B6585-00DE-462E-9571-AFC498B1B2D6}" type="slidenum">
              <a:rPr lang="en-US"/>
              <a:pPr>
                <a:defRPr/>
              </a:pPr>
              <a:t>‹#›</a:t>
            </a:fld>
            <a:endParaRPr lang="en-US"/>
          </a:p>
        </p:txBody>
      </p:sp>
    </p:spTree>
    <p:extLst>
      <p:ext uri="{BB962C8B-B14F-4D97-AF65-F5344CB8AC3E}">
        <p14:creationId xmlns="" xmlns:p14="http://schemas.microsoft.com/office/powerpoint/2010/main" val="90565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610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7997D504-D798-4E8D-9BB7-BF99CCD4A775}" type="slidenum">
              <a:rPr lang="en-US"/>
              <a:pPr>
                <a:defRPr/>
              </a:pPr>
              <a:t>‹#›</a:t>
            </a:fld>
            <a:endParaRPr lang="en-US"/>
          </a:p>
        </p:txBody>
      </p:sp>
    </p:spTree>
    <p:extLst>
      <p:ext uri="{BB962C8B-B14F-4D97-AF65-F5344CB8AC3E}">
        <p14:creationId xmlns="" xmlns:p14="http://schemas.microsoft.com/office/powerpoint/2010/main" val="1716431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userDrawn="1"/>
        </p:nvSpPr>
        <p:spPr>
          <a:xfrm>
            <a:off x="914400" y="0"/>
            <a:ext cx="7391400" cy="685800"/>
          </a:xfrm>
          <a:prstGeom prst="rect">
            <a:avLst/>
          </a:prstGeom>
        </p:spPr>
        <p:txBody>
          <a:bodyPr anchor="ctr"/>
          <a:lstStyle>
            <a:lvl1pPr>
              <a:defRPr sz="3200"/>
            </a:lvl1pPr>
          </a:lstStyle>
          <a:p>
            <a:pPr algn="ctr" eaLnBrk="0" hangingPunct="0">
              <a:defRPr/>
            </a:pPr>
            <a:r>
              <a:rPr lang="en-US" smtClean="0">
                <a:solidFill>
                  <a:prstClr val="black"/>
                </a:solidFill>
                <a:latin typeface="Calibri"/>
                <a:cs typeface="Arial" pitchFamily="34" charset="0"/>
              </a:rPr>
              <a:t>Click to edit Master title style</a:t>
            </a:r>
            <a:endParaRPr lang="en-US" dirty="0">
              <a:solidFill>
                <a:prstClr val="black"/>
              </a:solidFill>
              <a:latin typeface="Calibri"/>
              <a:cs typeface="Arial" pitchFamily="34" charset="0"/>
            </a:endParaRPr>
          </a:p>
        </p:txBody>
      </p:sp>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D84B1AE6-064F-414D-94D7-5E7F91C67AF5}" type="slidenum">
              <a:rPr lang="en-US"/>
              <a:pPr>
                <a:defRPr/>
              </a:pPr>
              <a:t>‹#›</a:t>
            </a:fld>
            <a:endParaRPr lang="en-US"/>
          </a:p>
        </p:txBody>
      </p:sp>
    </p:spTree>
    <p:extLst>
      <p:ext uri="{BB962C8B-B14F-4D97-AF65-F5344CB8AC3E}">
        <p14:creationId xmlns="" xmlns:p14="http://schemas.microsoft.com/office/powerpoint/2010/main" val="2707140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5"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9DC43BB5-7803-4644-9790-6981735C0860}" type="slidenum">
              <a:rPr lang="en-US"/>
              <a:pPr>
                <a:defRPr/>
              </a:pPr>
              <a:t>‹#›</a:t>
            </a:fld>
            <a:endParaRPr lang="en-US"/>
          </a:p>
        </p:txBody>
      </p:sp>
    </p:spTree>
    <p:extLst>
      <p:ext uri="{BB962C8B-B14F-4D97-AF65-F5344CB8AC3E}">
        <p14:creationId xmlns="" xmlns:p14="http://schemas.microsoft.com/office/powerpoint/2010/main" val="315495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7"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8322E8C2-7EF8-4BC3-A142-3D3EA58F5A1B}" type="slidenum">
              <a:rPr lang="en-US"/>
              <a:pPr>
                <a:defRPr/>
              </a:pPr>
              <a:t>‹#›</a:t>
            </a:fld>
            <a:endParaRPr lang="en-US"/>
          </a:p>
        </p:txBody>
      </p:sp>
    </p:spTree>
    <p:extLst>
      <p:ext uri="{BB962C8B-B14F-4D97-AF65-F5344CB8AC3E}">
        <p14:creationId xmlns="" xmlns:p14="http://schemas.microsoft.com/office/powerpoint/2010/main" val="340618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3"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8BDCB9E7-7758-4FC2-BB47-F17F924A293E}" type="slidenum">
              <a:rPr lang="en-US"/>
              <a:pPr>
                <a:defRPr/>
              </a:pPr>
              <a:t>‹#›</a:t>
            </a:fld>
            <a:endParaRPr lang="en-US"/>
          </a:p>
        </p:txBody>
      </p:sp>
    </p:spTree>
    <p:extLst>
      <p:ext uri="{BB962C8B-B14F-4D97-AF65-F5344CB8AC3E}">
        <p14:creationId xmlns="" xmlns:p14="http://schemas.microsoft.com/office/powerpoint/2010/main" val="13505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4F2A5BC6-AA1C-4217-A8DA-95A21704E14A}" type="slidenum">
              <a:rPr lang="en-US"/>
              <a:pPr>
                <a:defRPr/>
              </a:pPr>
              <a:t>‹#›</a:t>
            </a:fld>
            <a:endParaRPr lang="en-US"/>
          </a:p>
        </p:txBody>
      </p:sp>
    </p:spTree>
    <p:extLst>
      <p:ext uri="{BB962C8B-B14F-4D97-AF65-F5344CB8AC3E}">
        <p14:creationId xmlns="" xmlns:p14="http://schemas.microsoft.com/office/powerpoint/2010/main" val="12004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3" name="Title 1"/>
          <p:cNvSpPr txBox="1">
            <a:spLocks/>
          </p:cNvSpPr>
          <p:nvPr userDrawn="1"/>
        </p:nvSpPr>
        <p:spPr>
          <a:xfrm>
            <a:off x="914400" y="0"/>
            <a:ext cx="7391400" cy="685800"/>
          </a:xfrm>
          <a:prstGeom prst="rect">
            <a:avLst/>
          </a:prstGeom>
        </p:spPr>
        <p:txBody>
          <a:bodyPr anchor="ctr"/>
          <a:lstStyle>
            <a:lvl1pPr>
              <a:defRPr sz="3200"/>
            </a:lvl1pPr>
          </a:lstStyle>
          <a:p>
            <a:pPr algn="ctr" eaLnBrk="0" hangingPunct="0">
              <a:defRPr/>
            </a:pPr>
            <a:r>
              <a:rPr lang="en-US" smtClean="0">
                <a:solidFill>
                  <a:prstClr val="black"/>
                </a:solidFill>
                <a:latin typeface="Calibri"/>
                <a:cs typeface="Arial" pitchFamily="34" charset="0"/>
              </a:rPr>
              <a:t>Click to edit Master title style</a:t>
            </a:r>
            <a:endParaRPr lang="en-US" dirty="0">
              <a:solidFill>
                <a:prstClr val="black"/>
              </a:solidFill>
              <a:latin typeface="Calibri"/>
              <a:cs typeface="Arial" pitchFamily="34" charset="0"/>
            </a:endParaRPr>
          </a:p>
        </p:txBody>
      </p:sp>
      <p:sp>
        <p:nvSpPr>
          <p:cNvPr id="2" name="Title 1"/>
          <p:cNvSpPr>
            <a:spLocks noGrp="1"/>
          </p:cNvSpPr>
          <p:nvPr>
            <p:ph type="title"/>
          </p:nvPr>
        </p:nvSpPr>
        <p:spPr>
          <a:xfrm>
            <a:off x="685800" y="2819400"/>
            <a:ext cx="8001000" cy="1362075"/>
          </a:xfrm>
          <a:prstGeom prst="rect">
            <a:avLst/>
          </a:prstGeom>
        </p:spPr>
        <p:txBody>
          <a:bodyPr anchor="ctr"/>
          <a:lstStyle>
            <a:lvl1pPr algn="ctr">
              <a:defRPr sz="5400" b="0" cap="all" baseline="0"/>
            </a:lvl1pPr>
          </a:lstStyle>
          <a:p>
            <a:r>
              <a:rPr lang="en-US" dirty="0" smtClean="0"/>
              <a:t>Click to edit </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3759ADEF-51C1-4ADC-83B1-33A1B3A135F6}" type="slidenum">
              <a:rPr lang="en-US"/>
              <a:pPr>
                <a:defRPr/>
              </a:pPr>
              <a:t>‹#›</a:t>
            </a:fld>
            <a:endParaRPr lang="en-US"/>
          </a:p>
        </p:txBody>
      </p:sp>
    </p:spTree>
    <p:extLst>
      <p:ext uri="{BB962C8B-B14F-4D97-AF65-F5344CB8AC3E}">
        <p14:creationId xmlns="" xmlns:p14="http://schemas.microsoft.com/office/powerpoint/2010/main" val="224782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w Bumper Sticke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itle 1"/>
          <p:cNvSpPr>
            <a:spLocks noGrp="1"/>
          </p:cNvSpPr>
          <p:nvPr>
            <p:ph type="ctrTitle"/>
          </p:nvPr>
        </p:nvSpPr>
        <p:spPr>
          <a:xfrm>
            <a:off x="914400" y="0"/>
            <a:ext cx="7391400" cy="685800"/>
          </a:xfrm>
          <a:prstGeom prst="rect">
            <a:avLst/>
          </a:prstGeom>
        </p:spPr>
        <p:txBody>
          <a:bodyPr anchor="ctr"/>
          <a:lstStyle>
            <a:lvl1pPr>
              <a:defRPr sz="3200"/>
            </a:lvl1pPr>
          </a:lstStyle>
          <a:p>
            <a:r>
              <a:rPr lang="en-US" dirty="0" smtClean="0"/>
              <a:t>Click to edit Master title style</a:t>
            </a:r>
            <a:endParaRPr lang="en-US" dirty="0"/>
          </a:p>
        </p:txBody>
      </p:sp>
      <p:sp>
        <p:nvSpPr>
          <p:cNvPr id="4" name="Slide Number Placeholder 11"/>
          <p:cNvSpPr>
            <a:spLocks noGrp="1"/>
          </p:cNvSpPr>
          <p:nvPr>
            <p:ph type="sldNum" sz="quarter" idx="10"/>
          </p:nvPr>
        </p:nvSpPr>
        <p:spPr>
          <a:xfrm>
            <a:off x="7010400" y="6650038"/>
            <a:ext cx="2133600" cy="195262"/>
          </a:xfrm>
        </p:spPr>
        <p:txBody>
          <a:bodyPr/>
          <a:lstStyle>
            <a:lvl1pPr>
              <a:defRPr>
                <a:latin typeface="Arial" charset="0"/>
                <a:cs typeface="Arial" pitchFamily="34" charset="0"/>
              </a:defRPr>
            </a:lvl1pPr>
          </a:lstStyle>
          <a:p>
            <a:pPr>
              <a:defRPr/>
            </a:pPr>
            <a:fld id="{68A4CC7C-353A-4168-BEA6-B9B8A9E62B27}" type="slidenum">
              <a:rPr lang="en-US"/>
              <a:pPr>
                <a:defRPr/>
              </a:pPr>
              <a:t>‹#›</a:t>
            </a:fld>
            <a:endParaRPr lang="en-US"/>
          </a:p>
        </p:txBody>
      </p:sp>
    </p:spTree>
    <p:extLst>
      <p:ext uri="{BB962C8B-B14F-4D97-AF65-F5344CB8AC3E}">
        <p14:creationId xmlns="" xmlns:p14="http://schemas.microsoft.com/office/powerpoint/2010/main" val="169115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10400" y="6629400"/>
            <a:ext cx="2133600" cy="228600"/>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898989"/>
                </a:solidFill>
                <a:latin typeface="Calibri" pitchFamily="34" charset="0"/>
              </a:defRPr>
            </a:lvl1pPr>
          </a:lstStyle>
          <a:p>
            <a:pPr>
              <a:defRPr/>
            </a:pPr>
            <a:fld id="{3F2FE00D-5774-45D2-B5C1-494AFAA80E97}" type="slidenum">
              <a:rPr lang="en-US"/>
              <a:pPr>
                <a:defRPr/>
              </a:pPr>
              <a:t>‹#›</a:t>
            </a:fld>
            <a:endParaRPr lang="en-US"/>
          </a:p>
        </p:txBody>
      </p:sp>
      <p:sp>
        <p:nvSpPr>
          <p:cNvPr id="8" name="Text Box 7"/>
          <p:cNvSpPr txBox="1">
            <a:spLocks noChangeArrowheads="1" noChangeShapeType="1"/>
          </p:cNvSpPr>
          <p:nvPr/>
        </p:nvSpPr>
        <p:spPr bwMode="auto">
          <a:xfrm>
            <a:off x="533400" y="0"/>
            <a:ext cx="8610600" cy="609600"/>
          </a:xfrm>
          <a:prstGeom prst="rect">
            <a:avLst/>
          </a:prstGeom>
          <a:solidFill>
            <a:srgbClr val="FFFFFF"/>
          </a:solidFill>
          <a:ln w="0" algn="in">
            <a:noFill/>
            <a:miter lim="800000"/>
            <a:headEnd/>
            <a:tailEnd/>
          </a:ln>
        </p:spPr>
        <p:txBody>
          <a:bodyPr lIns="36195" tIns="36195" rIns="36195" bIns="36195"/>
          <a:lstStyle/>
          <a:p>
            <a:pPr algn="ctr">
              <a:defRPr/>
            </a:pPr>
            <a:endParaRPr lang="en-US" sz="1400" b="1">
              <a:solidFill>
                <a:srgbClr val="999999"/>
              </a:solidFill>
              <a:latin typeface="Calisto MT" pitchFamily="18" charset="0"/>
            </a:endParaRPr>
          </a:p>
        </p:txBody>
      </p:sp>
      <p:sp>
        <p:nvSpPr>
          <p:cNvPr id="9" name="Line 6"/>
          <p:cNvSpPr>
            <a:spLocks noChangeShapeType="1"/>
          </p:cNvSpPr>
          <p:nvPr/>
        </p:nvSpPr>
        <p:spPr bwMode="auto">
          <a:xfrm>
            <a:off x="152400" y="685800"/>
            <a:ext cx="8991600" cy="0"/>
          </a:xfrm>
          <a:prstGeom prst="line">
            <a:avLst/>
          </a:prstGeom>
          <a:noFill/>
          <a:ln w="25400" algn="ctr">
            <a:solidFill>
              <a:srgbClr val="666633"/>
            </a:solidFill>
            <a:round/>
            <a:headEnd/>
            <a:tailEnd/>
          </a:ln>
          <a:effectLst/>
        </p:spPr>
        <p:txBody>
          <a:bodyPr lIns="36576" tIns="36576" rIns="36576" bIns="36576"/>
          <a:lstStyle/>
          <a:p>
            <a:pPr fontAlgn="auto">
              <a:spcBef>
                <a:spcPts val="0"/>
              </a:spcBef>
              <a:spcAft>
                <a:spcPts val="0"/>
              </a:spcAft>
              <a:defRPr/>
            </a:pPr>
            <a:endParaRPr lang="en-US">
              <a:solidFill>
                <a:prstClr val="black"/>
              </a:solidFill>
              <a:latin typeface="Calibri"/>
            </a:endParaRPr>
          </a:p>
        </p:txBody>
      </p:sp>
      <p:sp>
        <p:nvSpPr>
          <p:cNvPr id="13" name="Rectangle 5"/>
          <p:cNvSpPr>
            <a:spLocks noChangeArrowheads="1" noChangeShapeType="1"/>
          </p:cNvSpPr>
          <p:nvPr/>
        </p:nvSpPr>
        <p:spPr bwMode="auto">
          <a:xfrm>
            <a:off x="228600" y="685800"/>
            <a:ext cx="8915400" cy="228600"/>
          </a:xfrm>
          <a:prstGeom prst="rect">
            <a:avLst/>
          </a:prstGeom>
          <a:solidFill>
            <a:srgbClr val="999900">
              <a:alpha val="30000"/>
            </a:srgbClr>
          </a:solidFill>
          <a:ln w="0" algn="in">
            <a:noFill/>
            <a:miter lim="800000"/>
            <a:headEnd/>
            <a:tailEnd/>
          </a:ln>
          <a:effectLst/>
        </p:spPr>
        <p:txBody>
          <a:bodyPr lIns="36576" tIns="36576" rIns="36576" bIns="36576"/>
          <a:lstStyle/>
          <a:p>
            <a:pPr algn="ctr" fontAlgn="auto">
              <a:spcBef>
                <a:spcPts val="0"/>
              </a:spcBef>
              <a:spcAft>
                <a:spcPts val="0"/>
              </a:spcAft>
              <a:defRPr/>
            </a:pPr>
            <a:endParaRPr lang="en-US" sz="1600" b="1" dirty="0">
              <a:solidFill>
                <a:prstClr val="white">
                  <a:lumMod val="65000"/>
                </a:prstClr>
              </a:solidFill>
              <a:latin typeface="Calisto MT" pitchFamily="18" charset="0"/>
            </a:endParaRPr>
          </a:p>
        </p:txBody>
      </p:sp>
      <p:sp>
        <p:nvSpPr>
          <p:cNvPr id="4" name="Date Placeholder 3"/>
          <p:cNvSpPr>
            <a:spLocks noGrp="1"/>
          </p:cNvSpPr>
          <p:nvPr>
            <p:ph type="dt" sz="half" idx="2"/>
          </p:nvPr>
        </p:nvSpPr>
        <p:spPr>
          <a:xfrm>
            <a:off x="4419600" y="6248400"/>
            <a:ext cx="2362200" cy="609600"/>
          </a:xfrm>
          <a:prstGeom prst="rect">
            <a:avLst/>
          </a:prstGeom>
        </p:spPr>
        <p:txBody>
          <a:bodyPr vert="horz" wrap="square" lIns="91440" tIns="45720" rIns="91440" bIns="45720" numCol="1" anchor="ctr" anchorCtr="0" compatLnSpc="1">
            <a:prstTxWarp prst="textNoShape">
              <a:avLst/>
            </a:prstTxWarp>
          </a:bodyPr>
          <a:lstStyle>
            <a:lvl1pPr algn="ctr">
              <a:defRPr sz="2000" b="1">
                <a:solidFill>
                  <a:srgbClr val="333300"/>
                </a:solidFill>
                <a:latin typeface="Calisto MT" pitchFamily="18" charset="0"/>
              </a:defRPr>
            </a:lvl1pPr>
          </a:lstStyle>
          <a:p>
            <a:pPr>
              <a:defRPr/>
            </a:pPr>
            <a:endParaRPr lang="en-US"/>
          </a:p>
        </p:txBody>
      </p:sp>
      <p:pic>
        <p:nvPicPr>
          <p:cNvPr id="9224" name="Picture 10"/>
          <p:cNvPicPr>
            <a:picLocks noChangeAspect="1" noChangeArrowheads="1"/>
          </p:cNvPicPr>
          <p:nvPr/>
        </p:nvPicPr>
        <p:blipFill>
          <a:blip r:embed="rId18" cstate="print">
            <a:extLst>
              <a:ext uri="{28A0092B-C50C-407E-A947-70E740481C1C}">
                <a14:useLocalDpi xmlns="" xmlns:a14="http://schemas.microsoft.com/office/drawing/2010/main" val="0"/>
              </a:ext>
            </a:extLst>
          </a:blip>
          <a:srcRect/>
          <a:stretch>
            <a:fillRect/>
          </a:stretch>
        </p:blipFill>
        <p:spPr bwMode="auto">
          <a:xfrm>
            <a:off x="304800" y="26988"/>
            <a:ext cx="6096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10" name="Rectangle 2"/>
          <p:cNvSpPr>
            <a:spLocks noChangeArrowheads="1" noChangeShapeType="1"/>
          </p:cNvSpPr>
          <p:nvPr/>
        </p:nvSpPr>
        <p:spPr bwMode="auto">
          <a:xfrm>
            <a:off x="0" y="0"/>
            <a:ext cx="228600" cy="6858000"/>
          </a:xfrm>
          <a:prstGeom prst="rect">
            <a:avLst/>
          </a:prstGeom>
          <a:solidFill>
            <a:schemeClr val="bg2">
              <a:lumMod val="50000"/>
            </a:schemeClr>
          </a:solidFill>
          <a:ln w="0" algn="in">
            <a:noFill/>
            <a:miter lim="800000"/>
            <a:headEnd/>
            <a:tailEnd/>
          </a:ln>
          <a:effectLst/>
        </p:spPr>
        <p:txBody>
          <a:bodyPr vert="vert270" lIns="36576" tIns="36576" rIns="36576" bIns="36576"/>
          <a:lstStyle/>
          <a:p>
            <a:pPr algn="ctr">
              <a:defRPr/>
            </a:pPr>
            <a:r>
              <a:rPr lang="en-US" sz="1100" b="1" dirty="0">
                <a:solidFill>
                  <a:prstClr val="white">
                    <a:lumMod val="65000"/>
                  </a:prstClr>
                </a:solidFill>
                <a:latin typeface="Calisto MT" pitchFamily="18" charset="0"/>
              </a:rPr>
              <a:t>UNCLASSIFIED</a:t>
            </a:r>
          </a:p>
        </p:txBody>
      </p:sp>
      <p:sp>
        <p:nvSpPr>
          <p:cNvPr id="12" name="Rectangle 11"/>
          <p:cNvSpPr/>
          <p:nvPr/>
        </p:nvSpPr>
        <p:spPr>
          <a:xfrm rot="16200000">
            <a:off x="-1090612" y="5505450"/>
            <a:ext cx="2443162" cy="261938"/>
          </a:xfrm>
          <a:prstGeom prst="rect">
            <a:avLst/>
          </a:prstGeom>
        </p:spPr>
        <p:txBody>
          <a:bodyPr wrap="none">
            <a:spAutoFit/>
          </a:bodyPr>
          <a:lstStyle/>
          <a:p>
            <a:pPr>
              <a:defRPr/>
            </a:pPr>
            <a:r>
              <a:rPr lang="en-US" sz="1100" b="1" dirty="0">
                <a:solidFill>
                  <a:prstClr val="white">
                    <a:lumMod val="65000"/>
                  </a:prstClr>
                </a:solidFill>
                <a:latin typeface="Calisto MT" pitchFamily="18" charset="0"/>
              </a:rPr>
              <a:t>CBA  4-DAY  TRAINING  SLIDES</a:t>
            </a:r>
            <a:endParaRPr lang="en-US" dirty="0">
              <a:solidFill>
                <a:prstClr val="black"/>
              </a:solidFill>
            </a:endParaRPr>
          </a:p>
        </p:txBody>
      </p:sp>
      <p:pic>
        <p:nvPicPr>
          <p:cNvPr id="11" name="Picture 10" descr="dasa_ce_2"/>
          <p:cNvPicPr>
            <a:picLocks noChangeAspect="1" noChangeArrowheads="1"/>
          </p:cNvPicPr>
          <p:nvPr userDrawn="1"/>
        </p:nvPicPr>
        <p:blipFill>
          <a:blip r:embed="rId19" cstate="print"/>
          <a:srcRect/>
          <a:stretch>
            <a:fillRect/>
          </a:stretch>
        </p:blipFill>
        <p:spPr bwMode="auto">
          <a:xfrm>
            <a:off x="8077200" y="76200"/>
            <a:ext cx="990600" cy="552309"/>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1"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noChangeShapeType="1"/>
          </p:cNvSpPr>
          <p:nvPr/>
        </p:nvSpPr>
        <p:spPr bwMode="auto">
          <a:xfrm rot="16200000">
            <a:off x="4229100" y="2400300"/>
            <a:ext cx="609600" cy="8305800"/>
          </a:xfrm>
          <a:prstGeom prst="rect">
            <a:avLst/>
          </a:prstGeom>
          <a:solidFill>
            <a:schemeClr val="bg2">
              <a:lumMod val="50000"/>
            </a:schemeClr>
          </a:solidFill>
          <a:ln w="0" algn="in">
            <a:noFill/>
            <a:miter lim="800000"/>
            <a:headEnd/>
            <a:tailEnd/>
          </a:ln>
          <a:effectLst/>
        </p:spPr>
        <p:txBody>
          <a:bodyPr lIns="36576" tIns="36576" rIns="36576" bIns="36576"/>
          <a:lstStyle/>
          <a:p>
            <a:pPr>
              <a:defRPr/>
            </a:pPr>
            <a:endParaRPr lang="en-US" dirty="0">
              <a:solidFill>
                <a:srgbClr val="000000"/>
              </a:solidFill>
              <a:latin typeface="Calibri" pitchFamily="34" charset="0"/>
            </a:endParaRPr>
          </a:p>
        </p:txBody>
      </p:sp>
      <p:sp>
        <p:nvSpPr>
          <p:cNvPr id="27651" name="Rectangle 20"/>
          <p:cNvSpPr>
            <a:spLocks noChangeArrowheads="1"/>
          </p:cNvSpPr>
          <p:nvPr/>
        </p:nvSpPr>
        <p:spPr bwMode="auto">
          <a:xfrm>
            <a:off x="397429" y="6319838"/>
            <a:ext cx="24595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r>
              <a:rPr lang="en-US" sz="1200" dirty="0">
                <a:solidFill>
                  <a:srgbClr val="333300"/>
                </a:solidFill>
                <a:latin typeface="Calisto MT" pitchFamily="18" charset="0"/>
              </a:rPr>
              <a:t>Version </a:t>
            </a:r>
            <a:r>
              <a:rPr lang="en-US" sz="1200" dirty="0" smtClean="0">
                <a:solidFill>
                  <a:srgbClr val="333300"/>
                </a:solidFill>
                <a:latin typeface="Calisto MT" pitchFamily="18" charset="0"/>
              </a:rPr>
              <a:t>3.0 (Draft)</a:t>
            </a:r>
            <a:endParaRPr lang="en-US" sz="1200" dirty="0">
              <a:solidFill>
                <a:srgbClr val="333300"/>
              </a:solidFill>
              <a:latin typeface="Calisto MT" pitchFamily="18" charset="0"/>
            </a:endParaRPr>
          </a:p>
          <a:p>
            <a:pPr algn="ctr"/>
            <a:r>
              <a:rPr lang="en-US" sz="1200" dirty="0">
                <a:solidFill>
                  <a:srgbClr val="333300"/>
                </a:solidFill>
                <a:latin typeface="Calisto MT" pitchFamily="18" charset="0"/>
              </a:rPr>
              <a:t>Last Updated: </a:t>
            </a:r>
            <a:r>
              <a:rPr lang="en-US" sz="1200" dirty="0" smtClean="0">
                <a:solidFill>
                  <a:srgbClr val="333300"/>
                </a:solidFill>
                <a:latin typeface="Calisto MT" pitchFamily="18" charset="0"/>
              </a:rPr>
              <a:t>10 November 2011</a:t>
            </a:r>
            <a:endParaRPr lang="en-US" sz="1200" dirty="0">
              <a:solidFill>
                <a:srgbClr val="333300"/>
              </a:solidFill>
              <a:latin typeface="Calisto MT" pitchFamily="18" charset="0"/>
            </a:endParaRPr>
          </a:p>
        </p:txBody>
      </p:sp>
      <p:pic>
        <p:nvPicPr>
          <p:cNvPr id="2765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r="6061"/>
          <a:stretch>
            <a:fillRect/>
          </a:stretch>
        </p:blipFill>
        <p:spPr bwMode="auto">
          <a:xfrm>
            <a:off x="6781800" y="6248400"/>
            <a:ext cx="2362200" cy="61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4925" algn="in">
                <a:solidFill>
                  <a:srgbClr val="000000"/>
                </a:solidFill>
                <a:miter lim="800000"/>
                <a:headEnd/>
                <a:tailEnd/>
              </a14:hiddenLine>
            </a:ext>
          </a:extLst>
        </p:spPr>
      </p:pic>
      <p:sp>
        <p:nvSpPr>
          <p:cNvPr id="15" name="Rectangle 14"/>
          <p:cNvSpPr/>
          <p:nvPr/>
        </p:nvSpPr>
        <p:spPr>
          <a:xfrm>
            <a:off x="2895600" y="6248400"/>
            <a:ext cx="3886200" cy="609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100" dirty="0">
                <a:solidFill>
                  <a:prstClr val="black"/>
                </a:solidFill>
              </a:rPr>
              <a:t>Visit our CBA Website for more information regarding locations,  signing up, upcoming training sessions, and more</a:t>
            </a:r>
          </a:p>
          <a:p>
            <a:pPr algn="ctr" fontAlgn="auto">
              <a:spcBef>
                <a:spcPts val="0"/>
              </a:spcBef>
              <a:spcAft>
                <a:spcPts val="0"/>
              </a:spcAft>
              <a:defRPr/>
            </a:pPr>
            <a:r>
              <a:rPr lang="en-US" sz="1100" u="sng" dirty="0">
                <a:solidFill>
                  <a:prstClr val="black"/>
                </a:solidFill>
              </a:rPr>
              <a:t>https://cpp.army.mil</a:t>
            </a:r>
            <a:endParaRPr lang="en-US" sz="1100" dirty="0">
              <a:solidFill>
                <a:prstClr val="black"/>
              </a:solidFill>
            </a:endParaRPr>
          </a:p>
        </p:txBody>
      </p:sp>
      <p:sp>
        <p:nvSpPr>
          <p:cNvPr id="27654" name="Rectangle 9"/>
          <p:cNvSpPr>
            <a:spLocks noChangeArrowheads="1"/>
          </p:cNvSpPr>
          <p:nvPr/>
        </p:nvSpPr>
        <p:spPr bwMode="auto">
          <a:xfrm>
            <a:off x="228600" y="173038"/>
            <a:ext cx="89154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pPr algn="ctr"/>
            <a:r>
              <a:rPr lang="en-US" sz="1600" b="1" dirty="0">
                <a:solidFill>
                  <a:srgbClr val="A6A6A6"/>
                </a:solidFill>
                <a:latin typeface="Calisto MT" pitchFamily="18" charset="0"/>
              </a:rPr>
              <a:t>AMERICA’S ARMY: THE STRENGTH OF THE NATION</a:t>
            </a:r>
          </a:p>
        </p:txBody>
      </p:sp>
      <p:sp>
        <p:nvSpPr>
          <p:cNvPr id="27655" name="Text Box 8"/>
          <p:cNvSpPr txBox="1">
            <a:spLocks noChangeArrowheads="1" noChangeShapeType="1"/>
          </p:cNvSpPr>
          <p:nvPr/>
        </p:nvSpPr>
        <p:spPr bwMode="auto">
          <a:xfrm>
            <a:off x="228600" y="914400"/>
            <a:ext cx="8915400" cy="3048000"/>
          </a:xfrm>
          <a:prstGeom prst="rect">
            <a:avLst/>
          </a:prstGeom>
          <a:solidFill>
            <a:srgbClr val="FFFFFF"/>
          </a:solidFill>
          <a:ln>
            <a:noFill/>
          </a:ln>
          <a:extLst>
            <a:ext uri="{91240B29-F687-4F45-9708-019B960494DF}">
              <a14:hiddenLine xmlns="" xmlns:a14="http://schemas.microsoft.com/office/drawing/2010/main" w="0" algn="in">
                <a:solidFill>
                  <a:srgbClr val="000000"/>
                </a:solidFill>
                <a:miter lim="800000"/>
                <a:headEnd/>
                <a:tailEnd/>
              </a14:hiddenLine>
            </a:ext>
          </a:extLst>
        </p:spPr>
        <p:txBody>
          <a:bodyPr lIns="36195" tIns="36195" rIns="36195" bIns="36195"/>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3200" dirty="0">
                <a:solidFill>
                  <a:srgbClr val="333300"/>
                </a:solidFill>
                <a:latin typeface="Calisto MT" pitchFamily="18" charset="0"/>
              </a:rPr>
              <a:t>Cost-Benefit </a:t>
            </a:r>
            <a:r>
              <a:rPr lang="en-US" sz="3200" dirty="0" smtClean="0">
                <a:solidFill>
                  <a:srgbClr val="333300"/>
                </a:solidFill>
                <a:latin typeface="Calisto MT" pitchFamily="18" charset="0"/>
              </a:rPr>
              <a:t>Analysis (CBA)</a:t>
            </a:r>
            <a:endParaRPr lang="en-US" sz="3200" dirty="0">
              <a:solidFill>
                <a:srgbClr val="333300"/>
              </a:solidFill>
              <a:latin typeface="Calisto MT" pitchFamily="18" charset="0"/>
            </a:endParaRPr>
          </a:p>
          <a:p>
            <a:pPr algn="ctr" eaLnBrk="1" hangingPunct="1"/>
            <a:r>
              <a:rPr lang="en-US" sz="3200" dirty="0" smtClean="0">
                <a:solidFill>
                  <a:srgbClr val="333300"/>
                </a:solidFill>
                <a:latin typeface="Calisto MT" pitchFamily="18" charset="0"/>
              </a:rPr>
              <a:t>Four-Day </a:t>
            </a:r>
            <a:r>
              <a:rPr lang="en-US" sz="3200" dirty="0">
                <a:solidFill>
                  <a:srgbClr val="333300"/>
                </a:solidFill>
                <a:latin typeface="Calisto MT" pitchFamily="18" charset="0"/>
              </a:rPr>
              <a:t>Training Briefing</a:t>
            </a:r>
          </a:p>
          <a:p>
            <a:pPr algn="ctr" eaLnBrk="1" hangingPunct="1"/>
            <a:endParaRPr lang="en-US" sz="3200" b="1" dirty="0" smtClean="0">
              <a:solidFill>
                <a:srgbClr val="333300"/>
              </a:solidFill>
              <a:latin typeface="Calisto MT" pitchFamily="18" charset="0"/>
            </a:endParaRPr>
          </a:p>
          <a:p>
            <a:pPr algn="ctr" eaLnBrk="1" hangingPunct="1"/>
            <a:r>
              <a:rPr lang="en-US" sz="3200" b="1" dirty="0" smtClean="0">
                <a:solidFill>
                  <a:srgbClr val="333300"/>
                </a:solidFill>
                <a:latin typeface="Calisto MT" pitchFamily="18" charset="0"/>
              </a:rPr>
              <a:t>Step 6: Alternative </a:t>
            </a:r>
            <a:r>
              <a:rPr lang="en-US" sz="3200" b="1" dirty="0">
                <a:solidFill>
                  <a:srgbClr val="333300"/>
                </a:solidFill>
                <a:latin typeface="Calisto MT" pitchFamily="18" charset="0"/>
              </a:rPr>
              <a:t>Selection </a:t>
            </a:r>
            <a:r>
              <a:rPr lang="en-US" sz="3200" b="1" dirty="0" smtClean="0">
                <a:solidFill>
                  <a:srgbClr val="333300"/>
                </a:solidFill>
                <a:latin typeface="Calisto MT" pitchFamily="18" charset="0"/>
              </a:rPr>
              <a:t>Criteria</a:t>
            </a:r>
          </a:p>
        </p:txBody>
      </p:sp>
      <p:pic>
        <p:nvPicPr>
          <p:cNvPr id="27656" name="Picture 1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34085" y="3886200"/>
            <a:ext cx="22860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Lst>
        </p:spPr>
      </p:pic>
      <p:sp>
        <p:nvSpPr>
          <p:cNvPr id="27657" name="Slide Number Placeholder 12"/>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E91F8C7-9EE1-4846-B05D-682AF00FA8B1}" type="slidenum">
              <a:rPr lang="en-US" smtClean="0">
                <a:solidFill>
                  <a:srgbClr val="898989"/>
                </a:solidFill>
              </a:rPr>
              <a:pPr eaLnBrk="1" hangingPunct="1"/>
              <a:t>1</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0" y="1066800"/>
            <a:ext cx="8610600" cy="2819400"/>
          </a:xfrm>
        </p:spPr>
        <p:txBody>
          <a:bodyPr/>
          <a:lstStyle/>
          <a:p>
            <a:pPr>
              <a:defRPr/>
            </a:pPr>
            <a:r>
              <a:rPr lang="en-US" sz="2800" dirty="0" smtClean="0"/>
              <a:t>Financial Methodologies are only applicable in very specific cases where costs and/or benefits are precisely quantified. However, the principles and thought processes supporting these methodologies should be emulated in any CBA. Examples of such methodologies include</a:t>
            </a:r>
            <a:r>
              <a:rPr lang="en-US" sz="2800" dirty="0"/>
              <a:t>: </a:t>
            </a:r>
          </a:p>
          <a:p>
            <a:pPr marL="800100" lvl="1" indent="-342900" algn="l">
              <a:buFont typeface="Arial" pitchFamily="34" charset="0"/>
              <a:buChar char="•"/>
              <a:defRPr/>
            </a:pPr>
            <a:r>
              <a:rPr lang="en-US" sz="2400" dirty="0" smtClean="0">
                <a:solidFill>
                  <a:schemeClr val="tx1"/>
                </a:solidFill>
              </a:rPr>
              <a:t>Normalization</a:t>
            </a:r>
          </a:p>
          <a:p>
            <a:pPr marL="800100" lvl="1" indent="-342900" algn="l">
              <a:buFont typeface="Arial" pitchFamily="34" charset="0"/>
              <a:buChar char="•"/>
              <a:defRPr/>
            </a:pPr>
            <a:r>
              <a:rPr lang="en-US" sz="2400" dirty="0" smtClean="0">
                <a:solidFill>
                  <a:schemeClr val="tx1"/>
                </a:solidFill>
              </a:rPr>
              <a:t>Discounting</a:t>
            </a:r>
          </a:p>
          <a:p>
            <a:pPr marL="800100" lvl="1" indent="-342900" algn="l">
              <a:buFont typeface="Arial" pitchFamily="34" charset="0"/>
              <a:buChar char="•"/>
              <a:defRPr/>
            </a:pPr>
            <a:r>
              <a:rPr lang="en-US" sz="2400" dirty="0" smtClean="0">
                <a:solidFill>
                  <a:schemeClr val="tx1"/>
                </a:solidFill>
              </a:rPr>
              <a:t>Net Present Value (NPV)</a:t>
            </a:r>
          </a:p>
          <a:p>
            <a:pPr marL="800100" lvl="1" indent="-342900" algn="l">
              <a:buFont typeface="Arial" pitchFamily="34" charset="0"/>
              <a:buChar char="•"/>
              <a:defRPr/>
            </a:pPr>
            <a:r>
              <a:rPr lang="en-US" sz="2400" dirty="0" smtClean="0">
                <a:solidFill>
                  <a:schemeClr val="tx1"/>
                </a:solidFill>
              </a:rPr>
              <a:t>Break-Even Point (payback period)</a:t>
            </a:r>
          </a:p>
        </p:txBody>
      </p:sp>
      <p:sp>
        <p:nvSpPr>
          <p:cNvPr id="36867"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Financial Methodologies</a:t>
            </a:r>
          </a:p>
        </p:txBody>
      </p:sp>
      <p:sp>
        <p:nvSpPr>
          <p:cNvPr id="36868"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81AC63F-05E5-44E2-9D47-DC9592536C2C}" type="slidenum">
              <a:rPr lang="en-US" smtClean="0">
                <a:solidFill>
                  <a:srgbClr val="898989"/>
                </a:solidFill>
              </a:rPr>
              <a:pPr eaLnBrk="1" hangingPunct="1"/>
              <a:t>10</a:t>
            </a:fld>
            <a:endParaRPr lang="en-US" dirty="0" smtClean="0">
              <a:solidFill>
                <a:srgbClr val="898989"/>
              </a:solidFill>
            </a:endParaRPr>
          </a:p>
        </p:txBody>
      </p:sp>
      <p:pic>
        <p:nvPicPr>
          <p:cNvPr id="74753" name="Picture 1"/>
          <p:cNvPicPr>
            <a:picLocks noChangeAspect="1" noChangeArrowheads="1"/>
          </p:cNvPicPr>
          <p:nvPr/>
        </p:nvPicPr>
        <p:blipFill>
          <a:blip r:embed="rId3" cstate="print"/>
          <a:srcRect/>
          <a:stretch>
            <a:fillRect/>
          </a:stretch>
        </p:blipFill>
        <p:spPr bwMode="auto">
          <a:xfrm>
            <a:off x="5867400" y="3962400"/>
            <a:ext cx="3072222" cy="2292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bwMode="auto">
          <a:xfrm>
            <a:off x="381000" y="1066800"/>
            <a:ext cx="8915400" cy="5410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400" b="1" u="sng" dirty="0" smtClean="0"/>
              <a:t>Normalization:</a:t>
            </a:r>
            <a:endParaRPr lang="en-US" sz="2000" dirty="0" smtClean="0"/>
          </a:p>
          <a:p>
            <a:r>
              <a:rPr lang="en-US" sz="2000" dirty="0" smtClean="0"/>
              <a:t>The values of alternatives can easily be compared</a:t>
            </a:r>
          </a:p>
          <a:p>
            <a:pPr marL="800100" lvl="1" indent="-342900">
              <a:buFont typeface="Calibri" pitchFamily="34" charset="0"/>
              <a:buChar char="–"/>
            </a:pPr>
            <a:r>
              <a:rPr lang="en-US" sz="1600" dirty="0" smtClean="0"/>
              <a:t>Costs of today with costs of tomorrow</a:t>
            </a:r>
          </a:p>
          <a:p>
            <a:pPr marL="800100" lvl="1" indent="-342900">
              <a:buFont typeface="Calibri" pitchFamily="34" charset="0"/>
              <a:buChar char="–"/>
            </a:pPr>
            <a:r>
              <a:rPr lang="en-US" sz="1600" dirty="0" smtClean="0"/>
              <a:t>Present </a:t>
            </a:r>
            <a:r>
              <a:rPr lang="en-US" sz="1600" dirty="0"/>
              <a:t>with future benefits</a:t>
            </a:r>
          </a:p>
          <a:p>
            <a:pPr marL="800100" lvl="1" indent="-342900">
              <a:buFont typeface="Calibri" pitchFamily="34" charset="0"/>
              <a:buChar char="–"/>
            </a:pPr>
            <a:r>
              <a:rPr lang="en-US" sz="1600" dirty="0"/>
              <a:t>Costs with </a:t>
            </a:r>
            <a:r>
              <a:rPr lang="en-US" sz="1600" dirty="0" smtClean="0"/>
              <a:t>benefits</a:t>
            </a:r>
            <a:endParaRPr lang="en-US" sz="1600" dirty="0"/>
          </a:p>
          <a:p>
            <a:r>
              <a:rPr lang="en-US" sz="2000" dirty="0" smtClean="0"/>
              <a:t>Appropriate method must be chosen from many choices</a:t>
            </a:r>
          </a:p>
          <a:p>
            <a:r>
              <a:rPr lang="en-US" sz="2000" dirty="0" smtClean="0"/>
              <a:t>Costs and benefits may have to be recalculated based upon chosen method</a:t>
            </a:r>
          </a:p>
          <a:p>
            <a:r>
              <a:rPr lang="en-US" sz="2000" dirty="0" smtClean="0"/>
              <a:t>Common methods: </a:t>
            </a:r>
          </a:p>
          <a:p>
            <a:pPr marL="800100" lvl="1" indent="-342900">
              <a:buFont typeface="Calibri" pitchFamily="34" charset="0"/>
              <a:buChar char="–"/>
            </a:pPr>
            <a:r>
              <a:rPr lang="en-US" sz="1600" dirty="0" smtClean="0"/>
              <a:t>Discounting</a:t>
            </a:r>
          </a:p>
          <a:p>
            <a:pPr marL="800100" lvl="1" indent="-342900">
              <a:buFont typeface="Calibri" pitchFamily="34" charset="0"/>
              <a:buChar char="–"/>
            </a:pPr>
            <a:r>
              <a:rPr lang="en-US" sz="1600" dirty="0" smtClean="0"/>
              <a:t>Constant (base) year</a:t>
            </a:r>
          </a:p>
          <a:p>
            <a:endParaRPr lang="en-US" sz="1600" dirty="0" smtClean="0"/>
          </a:p>
          <a:p>
            <a:endParaRPr lang="en-US" sz="2000" dirty="0" smtClean="0"/>
          </a:p>
        </p:txBody>
      </p:sp>
      <p:sp>
        <p:nvSpPr>
          <p:cNvPr id="2" name="Title 1"/>
          <p:cNvSpPr>
            <a:spLocks noGrp="1"/>
          </p:cNvSpPr>
          <p:nvPr>
            <p:ph type="ctrTitle"/>
          </p:nvPr>
        </p:nvSpPr>
        <p:spPr/>
        <p:txBody>
          <a:bodyPr/>
          <a:lstStyle/>
          <a:p>
            <a:pPr>
              <a:defRPr/>
            </a:pPr>
            <a:r>
              <a:rPr lang="en-US" dirty="0" smtClean="0">
                <a:latin typeface="+mn-lt"/>
              </a:rPr>
              <a:t>Normalization of Value</a:t>
            </a:r>
            <a:endParaRPr lang="en-US" dirty="0">
              <a:latin typeface="+mn-lt"/>
            </a:endParaRPr>
          </a:p>
        </p:txBody>
      </p:sp>
      <p:pic>
        <p:nvPicPr>
          <p:cNvPr id="53252" name="Picture 2" descr="http://images.wikia.com/recipes/images/1/15/Red_Ap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43575" y="4876800"/>
            <a:ext cx="1800225" cy="162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3" name="Picture 2" descr="http://images.wikia.com/recipes/images/1/15/Red_Apple.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3600" y="4876800"/>
            <a:ext cx="1800225" cy="1622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Left-Right Arrow 5"/>
          <p:cNvSpPr/>
          <p:nvPr/>
        </p:nvSpPr>
        <p:spPr>
          <a:xfrm>
            <a:off x="4067175" y="5334000"/>
            <a:ext cx="1266825" cy="685800"/>
          </a:xfrm>
          <a:prstGeom prst="lef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53255" name="Slide Number Placeholder 7"/>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898989"/>
                </a:solidFill>
              </a:rPr>
              <a:t>26</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Discounting</a:t>
            </a:r>
          </a:p>
        </p:txBody>
      </p:sp>
      <p:sp>
        <p:nvSpPr>
          <p:cNvPr id="54275" name="Content Placeholder 2"/>
          <p:cNvSpPr>
            <a:spLocks noGrp="1"/>
          </p:cNvSpPr>
          <p:nvPr>
            <p:ph idx="1"/>
          </p:nvPr>
        </p:nvSpPr>
        <p:spPr bwMode="auto">
          <a:xfrm>
            <a:off x="381000" y="990600"/>
            <a:ext cx="5867400" cy="5410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Discounting:</a:t>
            </a:r>
          </a:p>
          <a:p>
            <a:pPr marL="342900" lvl="1" indent="-342900">
              <a:buFont typeface="Arial" pitchFamily="34" charset="0"/>
              <a:buChar char="•"/>
            </a:pPr>
            <a:r>
              <a:rPr lang="en-US" sz="2400" dirty="0" smtClean="0"/>
              <a:t>The process of calculating the present value of future amounts</a:t>
            </a:r>
          </a:p>
          <a:p>
            <a:pPr marL="342900" lvl="1" indent="-342900">
              <a:buFont typeface="Arial" pitchFamily="34" charset="0"/>
              <a:buChar char="•"/>
            </a:pPr>
            <a:r>
              <a:rPr lang="en-US" sz="2400" dirty="0" smtClean="0"/>
              <a:t>The opposite of compounding</a:t>
            </a:r>
          </a:p>
          <a:p>
            <a:pPr marL="342900" lvl="1" indent="-342900">
              <a:buFont typeface="Arial" pitchFamily="34" charset="0"/>
              <a:buChar char="•"/>
            </a:pPr>
            <a:r>
              <a:rPr lang="en-US" sz="2400" dirty="0" smtClean="0"/>
              <a:t>Method of accounting for risk</a:t>
            </a:r>
          </a:p>
          <a:p>
            <a:pPr marL="800100" lvl="1" indent="-342900">
              <a:buFont typeface="Calibri" pitchFamily="34" charset="0"/>
              <a:buChar char="–"/>
            </a:pPr>
            <a:r>
              <a:rPr lang="en-US" sz="2000" dirty="0" smtClean="0"/>
              <a:t>Puts more emphasis on present costs rather than future costs</a:t>
            </a:r>
          </a:p>
          <a:p>
            <a:pPr marL="800100" lvl="1" indent="-342900">
              <a:buFont typeface="Calibri" pitchFamily="34" charset="0"/>
              <a:buChar char="–"/>
            </a:pPr>
            <a:endParaRPr lang="en-US" sz="1000" dirty="0" smtClean="0"/>
          </a:p>
          <a:p>
            <a:pPr marL="0" lvl="1" indent="0">
              <a:buNone/>
            </a:pPr>
            <a:r>
              <a:rPr lang="en-US" b="1" u="sng" dirty="0" smtClean="0"/>
              <a:t>3 Methods:</a:t>
            </a:r>
          </a:p>
          <a:p>
            <a:pPr marL="342900" lvl="1" indent="-342900">
              <a:buFont typeface="Arial" pitchFamily="34" charset="0"/>
              <a:buChar char="•"/>
            </a:pPr>
            <a:r>
              <a:rPr lang="en-US" sz="2400" dirty="0" smtClean="0"/>
              <a:t>Base Year analysis</a:t>
            </a:r>
          </a:p>
          <a:p>
            <a:pPr marL="342900" lvl="1" indent="-342900">
              <a:buFont typeface="Arial" pitchFamily="34" charset="0"/>
              <a:buChar char="•"/>
            </a:pPr>
            <a:r>
              <a:rPr lang="en-US" sz="2400" dirty="0" smtClean="0"/>
              <a:t>Present value analysis</a:t>
            </a:r>
          </a:p>
          <a:p>
            <a:pPr marL="342900" lvl="1" indent="-342900">
              <a:buFont typeface="Arial" pitchFamily="34" charset="0"/>
              <a:buChar char="•"/>
            </a:pPr>
            <a:r>
              <a:rPr lang="en-US" sz="2400" dirty="0"/>
              <a:t>N</a:t>
            </a:r>
            <a:r>
              <a:rPr lang="en-US" sz="2400" dirty="0" smtClean="0"/>
              <a:t>et present value analysis</a:t>
            </a:r>
          </a:p>
        </p:txBody>
      </p:sp>
      <p:pic>
        <p:nvPicPr>
          <p:cNvPr id="83974" name="Picture 6" descr="http://blog.avangate.com/wp-content/uploads/2009/03/discount-coupons.jpg"/>
          <p:cNvPicPr>
            <a:picLocks noChangeAspect="1" noChangeArrowheads="1"/>
          </p:cNvPicPr>
          <p:nvPr/>
        </p:nvPicPr>
        <p:blipFill>
          <a:blip r:embed="rId3" cstate="print"/>
          <a:srcRect/>
          <a:stretch>
            <a:fillRect/>
          </a:stretch>
        </p:blipFill>
        <p:spPr bwMode="auto">
          <a:xfrm>
            <a:off x="6248400" y="3818125"/>
            <a:ext cx="2819400" cy="2811275"/>
          </a:xfrm>
          <a:prstGeom prst="ellipse">
            <a:avLst/>
          </a:prstGeom>
          <a:ln>
            <a:noFill/>
          </a:ln>
          <a:effectLst>
            <a:softEdge rad="112500"/>
          </a:effectLst>
        </p:spPr>
      </p:pic>
      <p:sp>
        <p:nvSpPr>
          <p:cNvPr id="6" name="Slide Number Placeholder 8"/>
          <p:cNvSpPr>
            <a:spLocks noGrp="1"/>
          </p:cNvSpPr>
          <p:nvPr>
            <p:ph type="sldNum" sz="quarter" idx="10"/>
          </p:nvPr>
        </p:nvSpPr>
        <p:spPr bwMode="auto">
          <a:xfrm>
            <a:off x="7010400" y="6650038"/>
            <a:ext cx="2133600" cy="195262"/>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solidFill>
                  <a:srgbClr val="898989"/>
                </a:solidFill>
              </a:rPr>
              <a:t>27</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Net Present Value (NPV):</a:t>
            </a:r>
          </a:p>
          <a:p>
            <a:r>
              <a:rPr lang="en-US" sz="2400" dirty="0" smtClean="0"/>
              <a:t>The difference between the present value of cash inflows and the present value of cash outflows</a:t>
            </a:r>
          </a:p>
          <a:p>
            <a:pPr marL="800100">
              <a:buFont typeface="Calibri" pitchFamily="34" charset="0"/>
              <a:buChar char="–"/>
            </a:pPr>
            <a:r>
              <a:rPr lang="en-US" sz="2000" dirty="0" smtClean="0"/>
              <a:t>Used to analyze the profitability of an investment</a:t>
            </a:r>
          </a:p>
          <a:p>
            <a:r>
              <a:rPr lang="en-US" sz="2400" dirty="0" smtClean="0"/>
              <a:t>This works only if </a:t>
            </a:r>
            <a:r>
              <a:rPr lang="en-US" sz="2400" dirty="0"/>
              <a:t>v</a:t>
            </a:r>
            <a:r>
              <a:rPr lang="en-US" sz="2400" dirty="0" smtClean="0"/>
              <a:t>alues, costs (outflows), and benefits (inflows) are quantified into monetary terms</a:t>
            </a:r>
          </a:p>
        </p:txBody>
      </p:sp>
      <p:sp>
        <p:nvSpPr>
          <p:cNvPr id="2" name="Title 1"/>
          <p:cNvSpPr>
            <a:spLocks noGrp="1"/>
          </p:cNvSpPr>
          <p:nvPr>
            <p:ph type="ctrTitle"/>
          </p:nvPr>
        </p:nvSpPr>
        <p:spPr/>
        <p:txBody>
          <a:bodyPr/>
          <a:lstStyle/>
          <a:p>
            <a:pPr>
              <a:defRPr/>
            </a:pPr>
            <a:r>
              <a:rPr lang="en-US" dirty="0" smtClean="0">
                <a:latin typeface="+mn-lt"/>
              </a:rPr>
              <a:t>Net Present Value</a:t>
            </a:r>
            <a:endParaRPr lang="en-US" dirty="0">
              <a:latin typeface="+mn-lt"/>
            </a:endParaRPr>
          </a:p>
        </p:txBody>
      </p:sp>
      <p:sp>
        <p:nvSpPr>
          <p:cNvPr id="5530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FCD8EE1-FB5A-4E56-BDFF-C40D9D83410A}" type="slidenum">
              <a:rPr lang="en-US" smtClean="0">
                <a:solidFill>
                  <a:srgbClr val="898989"/>
                </a:solidFill>
              </a:rPr>
              <a:pPr eaLnBrk="1" hangingPunct="1"/>
              <a:t>13</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Net Present Value Formula</a:t>
            </a:r>
          </a:p>
        </p:txBody>
      </p:sp>
      <p:sp>
        <p:nvSpPr>
          <p:cNvPr id="1028" name="Content Placeholder 2"/>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Net Present Value (NPV):</a:t>
            </a:r>
          </a:p>
          <a:p>
            <a:pPr marL="342900" lvl="1" indent="-342900">
              <a:buFont typeface="Arial" pitchFamily="34" charset="0"/>
              <a:buChar char="•"/>
            </a:pPr>
            <a:r>
              <a:rPr lang="en-US" sz="2400" dirty="0" smtClean="0"/>
              <a:t>The amount of dollars that would have to be invested during the base year at the assumed discount (interest) rate to cover the costs, match the revenues, or match the savings at a specific point in the future</a:t>
            </a:r>
          </a:p>
        </p:txBody>
      </p:sp>
      <p:graphicFrame>
        <p:nvGraphicFramePr>
          <p:cNvPr id="1026" name="Object 40"/>
          <p:cNvGraphicFramePr>
            <a:graphicFrameLocks noChangeAspect="1"/>
          </p:cNvGraphicFramePr>
          <p:nvPr/>
        </p:nvGraphicFramePr>
        <p:xfrm>
          <a:off x="-3302000" y="4724400"/>
          <a:ext cx="15798800" cy="838200"/>
        </p:xfrm>
        <a:graphic>
          <a:graphicData uri="http://schemas.openxmlformats.org/presentationml/2006/ole">
            <p:oleObj spid="_x0000_s158722" name="Document" r:id="rId4" imgW="5952781" imgH="316263" progId="Word.Document.12">
              <p:embed/>
            </p:oleObj>
          </a:graphicData>
        </a:graphic>
      </p:graphicFrame>
      <p:sp>
        <p:nvSpPr>
          <p:cNvPr id="1029" name="Slide Number Placeholder 5"/>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72D38B-874B-43CA-A752-1A0BD77E3D46}" type="slidenum">
              <a:rPr lang="en-US" smtClean="0">
                <a:solidFill>
                  <a:srgbClr val="898989"/>
                </a:solidFill>
              </a:rPr>
              <a:pPr eaLnBrk="1" hangingPunct="1"/>
              <a:t>14</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533400" y="1535113"/>
            <a:ext cx="4040188" cy="639762"/>
          </a:xfrm>
        </p:spPr>
        <p:style>
          <a:lnRef idx="2">
            <a:schemeClr val="accent3"/>
          </a:lnRef>
          <a:fillRef idx="1">
            <a:schemeClr val="lt1"/>
          </a:fillRef>
          <a:effectRef idx="0">
            <a:schemeClr val="accent3"/>
          </a:effectRef>
          <a:fontRef idx="minor">
            <a:schemeClr val="dk1"/>
          </a:fontRef>
        </p:style>
        <p:txBody>
          <a:bodyPr anchor="ctr"/>
          <a:lstStyle/>
          <a:p>
            <a:pPr algn="ctr">
              <a:defRPr/>
            </a:pPr>
            <a:r>
              <a:rPr lang="en-US" sz="4000" b="0" u="sng" dirty="0" smtClean="0"/>
              <a:t>Pros</a:t>
            </a:r>
            <a:endParaRPr lang="en-US" b="0" dirty="0"/>
          </a:p>
        </p:txBody>
      </p:sp>
      <p:sp>
        <p:nvSpPr>
          <p:cNvPr id="3" name="Content Placeholder 2"/>
          <p:cNvSpPr>
            <a:spLocks noGrp="1"/>
          </p:cNvSpPr>
          <p:nvPr>
            <p:ph sz="half" idx="2"/>
          </p:nvPr>
        </p:nvSpPr>
        <p:spPr>
          <a:xfrm>
            <a:off x="533400" y="2174875"/>
            <a:ext cx="4040188" cy="3951288"/>
          </a:xfrm>
        </p:spPr>
        <p:style>
          <a:lnRef idx="2">
            <a:schemeClr val="accent3"/>
          </a:lnRef>
          <a:fillRef idx="1">
            <a:schemeClr val="lt1"/>
          </a:fillRef>
          <a:effectRef idx="0">
            <a:schemeClr val="accent3"/>
          </a:effectRef>
          <a:fontRef idx="minor">
            <a:schemeClr val="dk1"/>
          </a:fontRef>
        </p:style>
        <p:txBody>
          <a:bodyPr/>
          <a:lstStyle/>
          <a:p>
            <a:pPr>
              <a:buFont typeface="Arial" charset="0"/>
              <a:buNone/>
              <a:defRPr/>
            </a:pPr>
            <a:endParaRPr lang="en-US" b="1" u="sng" dirty="0" smtClean="0"/>
          </a:p>
          <a:p>
            <a:pPr>
              <a:defRPr/>
            </a:pPr>
            <a:r>
              <a:rPr lang="en-US" sz="2800" dirty="0" smtClean="0"/>
              <a:t>Most fundamental analysis</a:t>
            </a:r>
          </a:p>
          <a:p>
            <a:pPr>
              <a:defRPr/>
            </a:pPr>
            <a:r>
              <a:rPr lang="en-US" sz="2800" dirty="0" smtClean="0"/>
              <a:t>Very easy to compare results</a:t>
            </a:r>
          </a:p>
          <a:p>
            <a:pPr>
              <a:defRPr/>
            </a:pPr>
            <a:r>
              <a:rPr lang="en-US" sz="2800" dirty="0" smtClean="0"/>
              <a:t>Incorporates discount rate, which can represent risk</a:t>
            </a:r>
          </a:p>
          <a:p>
            <a:pPr>
              <a:defRPr/>
            </a:pPr>
            <a:endParaRPr lang="en-US" sz="2800" dirty="0"/>
          </a:p>
        </p:txBody>
      </p:sp>
      <p:sp>
        <p:nvSpPr>
          <p:cNvPr id="6" name="Text Placeholder 5"/>
          <p:cNvSpPr>
            <a:spLocks noGrp="1"/>
          </p:cNvSpPr>
          <p:nvPr>
            <p:ph type="body" sz="quarter" idx="3"/>
          </p:nvPr>
        </p:nvSpPr>
        <p:spPr>
          <a:xfrm>
            <a:off x="4721225" y="1535113"/>
            <a:ext cx="4041775" cy="639762"/>
          </a:xfr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4000" b="0" u="sng" dirty="0" smtClean="0"/>
              <a:t>Cons</a:t>
            </a:r>
            <a:endParaRPr lang="en-US" b="0" dirty="0"/>
          </a:p>
        </p:txBody>
      </p:sp>
      <p:sp>
        <p:nvSpPr>
          <p:cNvPr id="7" name="Content Placeholder 6"/>
          <p:cNvSpPr>
            <a:spLocks noGrp="1"/>
          </p:cNvSpPr>
          <p:nvPr>
            <p:ph sz="quarter" idx="4"/>
          </p:nvPr>
        </p:nvSpPr>
        <p:spPr>
          <a:xfrm>
            <a:off x="4721225" y="2174875"/>
            <a:ext cx="4041775" cy="3951288"/>
          </a:xfrm>
        </p:spPr>
        <p:style>
          <a:lnRef idx="2">
            <a:schemeClr val="accent6"/>
          </a:lnRef>
          <a:fillRef idx="1">
            <a:schemeClr val="lt1"/>
          </a:fillRef>
          <a:effectRef idx="0">
            <a:schemeClr val="accent6"/>
          </a:effectRef>
          <a:fontRef idx="minor">
            <a:schemeClr val="dk1"/>
          </a:fontRef>
        </p:style>
        <p:txBody>
          <a:bodyPr/>
          <a:lstStyle/>
          <a:p>
            <a:pPr>
              <a:buFont typeface="Arial" charset="0"/>
              <a:buNone/>
              <a:defRPr/>
            </a:pPr>
            <a:endParaRPr lang="en-US" b="1" u="sng" dirty="0" smtClean="0"/>
          </a:p>
          <a:p>
            <a:pPr>
              <a:defRPr/>
            </a:pPr>
            <a:r>
              <a:rPr lang="en-US" sz="2800" dirty="0" smtClean="0"/>
              <a:t>Limited use in the Army</a:t>
            </a:r>
          </a:p>
          <a:p>
            <a:pPr>
              <a:defRPr/>
            </a:pPr>
            <a:r>
              <a:rPr lang="en-US" sz="2800" dirty="0" smtClean="0"/>
              <a:t>Benefits are purely monetary</a:t>
            </a:r>
          </a:p>
          <a:p>
            <a:pPr>
              <a:defRPr/>
            </a:pPr>
            <a:r>
              <a:rPr lang="en-US" sz="2800" dirty="0" smtClean="0"/>
              <a:t>Applying a discount rate can be difficult</a:t>
            </a:r>
            <a:endParaRPr lang="en-US" sz="2800" dirty="0"/>
          </a:p>
        </p:txBody>
      </p:sp>
      <p:sp>
        <p:nvSpPr>
          <p:cNvPr id="56326"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Present Value Merits</a:t>
            </a:r>
          </a:p>
        </p:txBody>
      </p:sp>
      <p:sp>
        <p:nvSpPr>
          <p:cNvPr id="56327" name="Slide Number Placeholder 8"/>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85F2C28-4E56-4D1C-A020-1B6BFE71A7B5}" type="slidenum">
              <a:rPr lang="en-US" smtClean="0">
                <a:solidFill>
                  <a:srgbClr val="898989"/>
                </a:solidFill>
              </a:rPr>
              <a:pPr eaLnBrk="1" hangingPunct="1"/>
              <a:t>15</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p:cNvSpPr>
            <a:spLocks noGrp="1"/>
          </p:cNvSpPr>
          <p:nvPr>
            <p:ph idx="1"/>
          </p:nvPr>
        </p:nvSpPr>
        <p:spPr bwMode="auto">
          <a:xfrm>
            <a:off x="5021262" y="3986213"/>
            <a:ext cx="3690938" cy="1905000"/>
          </a:xfrm>
          <a:extLst/>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en-US" sz="2800" dirty="0" smtClean="0">
                <a:solidFill>
                  <a:schemeClr val="tx1"/>
                </a:solidFill>
              </a:rPr>
              <a:t>Alternative B is the most efficient (from a time value of money perspective).</a:t>
            </a:r>
          </a:p>
        </p:txBody>
      </p:sp>
      <p:sp>
        <p:nvSpPr>
          <p:cNvPr id="57347"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Example - Present Value</a:t>
            </a:r>
          </a:p>
        </p:txBody>
      </p:sp>
      <p:pic>
        <p:nvPicPr>
          <p:cNvPr id="5734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34065" t="26389" r="34698" b="15625"/>
          <a:stretch>
            <a:fillRect/>
          </a:stretch>
        </p:blipFill>
        <p:spPr bwMode="auto">
          <a:xfrm>
            <a:off x="279400" y="1066800"/>
            <a:ext cx="4622800" cy="4824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9" name="Rectangle 4"/>
          <p:cNvSpPr>
            <a:spLocks noChangeArrowheads="1"/>
          </p:cNvSpPr>
          <p:nvPr/>
        </p:nvSpPr>
        <p:spPr bwMode="auto">
          <a:xfrm>
            <a:off x="330200" y="6335713"/>
            <a:ext cx="45720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200" i="1" dirty="0"/>
              <a:t>This example was adopted from DA PAM 415-3 Economic Analysis: Description and Methods dated 10 August 1992. </a:t>
            </a:r>
            <a:endParaRPr lang="en-US" sz="1200" dirty="0"/>
          </a:p>
        </p:txBody>
      </p:sp>
      <p:sp>
        <p:nvSpPr>
          <p:cNvPr id="57350" name="Slide Number Placeholder 6"/>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D3D740C-6469-469A-BF35-D5A75DCBAAF7}" type="slidenum">
              <a:rPr lang="en-US" smtClean="0">
                <a:solidFill>
                  <a:srgbClr val="898989"/>
                </a:solidFill>
              </a:rPr>
              <a:pPr eaLnBrk="1" hangingPunct="1"/>
              <a:t>16</a:t>
            </a:fld>
            <a:endParaRPr lang="en-US" dirty="0" smtClean="0">
              <a:solidFill>
                <a:srgbClr val="898989"/>
              </a:solidFill>
            </a:endParaRPr>
          </a:p>
        </p:txBody>
      </p:sp>
      <p:sp>
        <p:nvSpPr>
          <p:cNvPr id="7" name="Subtitle 2"/>
          <p:cNvSpPr txBox="1">
            <a:spLocks/>
          </p:cNvSpPr>
          <p:nvPr/>
        </p:nvSpPr>
        <p:spPr>
          <a:xfrm>
            <a:off x="5029200" y="1143000"/>
            <a:ext cx="3683000" cy="1371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smtClean="0"/>
              <a:t>The alternative with the </a:t>
            </a:r>
            <a:r>
              <a:rPr lang="en-US" sz="2800" u="sng" dirty="0" smtClean="0"/>
              <a:t>lowest </a:t>
            </a:r>
            <a:r>
              <a:rPr lang="en-US" sz="2800" u="sng" dirty="0"/>
              <a:t>p</a:t>
            </a:r>
            <a:r>
              <a:rPr lang="en-US" sz="2800" u="sng" dirty="0" smtClean="0"/>
              <a:t>resent value</a:t>
            </a:r>
            <a:r>
              <a:rPr lang="en-US" sz="2800" dirty="0" smtClean="0"/>
              <a:t> is preferred.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bwMode="auto">
          <a:xfrm>
            <a:off x="381000" y="1066800"/>
            <a:ext cx="8610600" cy="2133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lang="en-US" sz="2800" dirty="0" smtClean="0"/>
              <a:t>Which costs more?</a:t>
            </a:r>
          </a:p>
          <a:p>
            <a:pPr marL="514350" indent="-514350">
              <a:buFont typeface="+mj-lt"/>
              <a:buAutoNum type="arabicPeriod"/>
            </a:pPr>
            <a:r>
              <a:rPr lang="en-US" sz="2800" dirty="0" smtClean="0"/>
              <a:t>Present costs in base year 2000 dollars.</a:t>
            </a:r>
          </a:p>
          <a:p>
            <a:pPr marL="514350" indent="-514350">
              <a:buFont typeface="+mj-lt"/>
              <a:buAutoNum type="arabicPeriod"/>
            </a:pPr>
            <a:r>
              <a:rPr lang="en-US" sz="2800" dirty="0" smtClean="0"/>
              <a:t>Present costs in discounted present value.</a:t>
            </a:r>
          </a:p>
          <a:p>
            <a:endParaRPr lang="en-US" dirty="0" smtClean="0"/>
          </a:p>
        </p:txBody>
      </p:sp>
      <p:sp>
        <p:nvSpPr>
          <p:cNvPr id="58371"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Exercise - Present Value</a:t>
            </a:r>
          </a:p>
        </p:txBody>
      </p:sp>
      <p:sp>
        <p:nvSpPr>
          <p:cNvPr id="10" name="TextBox 9"/>
          <p:cNvSpPr txBox="1"/>
          <p:nvPr/>
        </p:nvSpPr>
        <p:spPr>
          <a:xfrm>
            <a:off x="3668713" y="4448175"/>
            <a:ext cx="1974850" cy="306388"/>
          </a:xfrm>
          <a:prstGeom prst="rect">
            <a:avLst/>
          </a:prstGeom>
          <a:noFill/>
        </p:spPr>
        <p:txBody>
          <a:bodyPr wrap="none">
            <a:spAutoFit/>
          </a:bodyPr>
          <a:lstStyle/>
          <a:p>
            <a:pPr>
              <a:defRPr/>
            </a:pPr>
            <a:r>
              <a:rPr lang="en-US" sz="1400" dirty="0">
                <a:latin typeface="+mn-lt"/>
                <a:cs typeface="Arial" pitchFamily="34" charset="0"/>
              </a:rPr>
              <a:t>Current/Then year $MM</a:t>
            </a:r>
          </a:p>
        </p:txBody>
      </p:sp>
      <p:graphicFrame>
        <p:nvGraphicFramePr>
          <p:cNvPr id="12" name="Table 11"/>
          <p:cNvGraphicFramePr>
            <a:graphicFrameLocks noGrp="1"/>
          </p:cNvGraphicFramePr>
          <p:nvPr>
            <p:extLst>
              <p:ext uri="{D42A27DB-BD31-4B8C-83A1-F6EECF244321}">
                <p14:modId xmlns="" xmlns:p14="http://schemas.microsoft.com/office/powerpoint/2010/main" val="3248966022"/>
              </p:ext>
            </p:extLst>
          </p:nvPr>
        </p:nvGraphicFramePr>
        <p:xfrm>
          <a:off x="382585" y="3692526"/>
          <a:ext cx="8378829" cy="755649"/>
        </p:xfrm>
        <a:graphic>
          <a:graphicData uri="http://schemas.openxmlformats.org/drawingml/2006/table">
            <a:tbl>
              <a:tblPr/>
              <a:tblGrid>
                <a:gridCol w="930981"/>
                <a:gridCol w="930981"/>
                <a:gridCol w="930981"/>
                <a:gridCol w="930981"/>
                <a:gridCol w="930981"/>
                <a:gridCol w="930981"/>
                <a:gridCol w="930981"/>
                <a:gridCol w="930981"/>
                <a:gridCol w="930981"/>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a:solidFill>
                            <a:srgbClr val="000000"/>
                          </a:solidFill>
                          <a:latin typeface="+mn-lt"/>
                        </a:rPr>
                        <a:t>2000</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2001</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2002</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2003</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2004</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2005</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2006</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TOTAL</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a:t>
                      </a:r>
                      <a:r>
                        <a:rPr lang="en-US" sz="1200" b="1" i="0" u="none" strike="noStrike" dirty="0">
                          <a:solidFill>
                            <a:srgbClr val="000000"/>
                          </a:solidFill>
                          <a:latin typeface="+mn-lt"/>
                        </a:rPr>
                        <a:t>1</a:t>
                      </a: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(23)</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(23)</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(24)</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a:t>
                      </a:r>
                      <a:r>
                        <a:rPr lang="en-US" sz="1600" b="0" i="0" u="none" strike="noStrike" dirty="0" smtClean="0">
                          <a:solidFill>
                            <a:srgbClr val="000000"/>
                          </a:solidFill>
                          <a:latin typeface="+mn-lt"/>
                        </a:rPr>
                        <a:t>219)</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a:t>
                      </a:r>
                      <a:r>
                        <a:rPr lang="en-US" sz="1200" b="1" i="0" u="none" strike="noStrike" dirty="0">
                          <a:solidFill>
                            <a:srgbClr val="000000"/>
                          </a:solidFill>
                          <a:latin typeface="+mn-lt"/>
                        </a:rPr>
                        <a:t>2</a:t>
                      </a: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(150)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(217)</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7" name="TextBox 16"/>
          <p:cNvSpPr txBox="1"/>
          <p:nvPr/>
        </p:nvSpPr>
        <p:spPr>
          <a:xfrm>
            <a:off x="6245225" y="4611688"/>
            <a:ext cx="2365375" cy="646112"/>
          </a:xfrm>
          <a:prstGeom prst="rect">
            <a:avLst/>
          </a:prstGeom>
          <a:noFill/>
        </p:spPr>
        <p:txBody>
          <a:bodyPr wrap="none">
            <a:spAutoFit/>
          </a:bodyPr>
          <a:lstStyle/>
          <a:p>
            <a:pPr>
              <a:defRPr/>
            </a:pPr>
            <a:r>
              <a:rPr lang="en-US" u="sng" dirty="0" smtClean="0">
                <a:latin typeface="+mn-lt"/>
                <a:cs typeface="Arial" pitchFamily="34" charset="0"/>
              </a:rPr>
              <a:t>Inflation:</a:t>
            </a:r>
            <a:r>
              <a:rPr lang="en-US" dirty="0">
                <a:latin typeface="+mn-lt"/>
                <a:cs typeface="Arial" pitchFamily="34" charset="0"/>
              </a:rPr>
              <a:t>		</a:t>
            </a:r>
            <a:r>
              <a:rPr lang="en-US" b="1" dirty="0">
                <a:latin typeface="+mn-lt"/>
                <a:cs typeface="Arial" pitchFamily="34" charset="0"/>
              </a:rPr>
              <a:t>3%</a:t>
            </a:r>
          </a:p>
          <a:p>
            <a:pPr>
              <a:defRPr/>
            </a:pPr>
            <a:r>
              <a:rPr lang="en-US" u="sng" dirty="0">
                <a:latin typeface="+mn-lt"/>
                <a:cs typeface="Arial" pitchFamily="34" charset="0"/>
              </a:rPr>
              <a:t>Discount </a:t>
            </a:r>
            <a:r>
              <a:rPr lang="en-US" u="sng" dirty="0" smtClean="0">
                <a:latin typeface="+mn-lt"/>
                <a:cs typeface="Arial" pitchFamily="34" charset="0"/>
              </a:rPr>
              <a:t>Rate:</a:t>
            </a:r>
            <a:r>
              <a:rPr lang="en-US" dirty="0">
                <a:latin typeface="+mn-lt"/>
                <a:cs typeface="Arial" pitchFamily="34" charset="0"/>
              </a:rPr>
              <a:t>	</a:t>
            </a:r>
            <a:r>
              <a:rPr lang="en-US" b="1" dirty="0">
                <a:latin typeface="+mn-lt"/>
                <a:cs typeface="Arial" pitchFamily="34" charset="0"/>
              </a:rPr>
              <a:t>5%</a:t>
            </a:r>
          </a:p>
        </p:txBody>
      </p:sp>
      <p:sp>
        <p:nvSpPr>
          <p:cNvPr id="58414" name="Slide Number Placeholder 8"/>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A854EAF-2AA8-48EC-AF6E-3065CE9ACA4E}" type="slidenum">
              <a:rPr lang="en-US" smtClean="0">
                <a:solidFill>
                  <a:srgbClr val="898989"/>
                </a:solidFill>
              </a:rPr>
              <a:pPr eaLnBrk="1" hangingPunct="1"/>
              <a:t>17</a:t>
            </a:fld>
            <a:endParaRPr lang="en-US" dirty="0"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7"/>
          <p:cNvSpPr>
            <a:spLocks noGrp="1"/>
          </p:cNvSpPr>
          <p:nvPr>
            <p:ph idx="1"/>
          </p:nvPr>
        </p:nvSpPr>
        <p:spPr bwMode="auto">
          <a:xfrm>
            <a:off x="2819400" y="1066800"/>
            <a:ext cx="3657600" cy="533400"/>
          </a:xfrm>
          <a:extLst/>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indent="0" algn="ctr">
              <a:buNone/>
            </a:pPr>
            <a:r>
              <a:rPr lang="en-US" sz="2800" dirty="0" smtClean="0">
                <a:solidFill>
                  <a:schemeClr val="tx1"/>
                </a:solidFill>
              </a:rPr>
              <a:t>Which costs more?</a:t>
            </a:r>
          </a:p>
        </p:txBody>
      </p:sp>
      <p:sp>
        <p:nvSpPr>
          <p:cNvPr id="59395"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Answer Key - Present Value</a:t>
            </a:r>
          </a:p>
        </p:txBody>
      </p:sp>
      <p:sp>
        <p:nvSpPr>
          <p:cNvPr id="10" name="TextBox 9"/>
          <p:cNvSpPr txBox="1"/>
          <p:nvPr/>
        </p:nvSpPr>
        <p:spPr>
          <a:xfrm>
            <a:off x="3671888" y="3044825"/>
            <a:ext cx="1974850" cy="307975"/>
          </a:xfrm>
          <a:prstGeom prst="rect">
            <a:avLst/>
          </a:prstGeom>
          <a:noFill/>
        </p:spPr>
        <p:txBody>
          <a:bodyPr wrap="none">
            <a:spAutoFit/>
          </a:bodyPr>
          <a:lstStyle/>
          <a:p>
            <a:pPr>
              <a:defRPr/>
            </a:pPr>
            <a:r>
              <a:rPr lang="en-US" sz="1400" dirty="0">
                <a:latin typeface="+mn-lt"/>
                <a:cs typeface="Arial" pitchFamily="34" charset="0"/>
              </a:rPr>
              <a:t>Current/Then year $MM</a:t>
            </a:r>
          </a:p>
        </p:txBody>
      </p:sp>
      <p:graphicFrame>
        <p:nvGraphicFramePr>
          <p:cNvPr id="12" name="Table 11"/>
          <p:cNvGraphicFramePr>
            <a:graphicFrameLocks noGrp="1"/>
          </p:cNvGraphicFramePr>
          <p:nvPr>
            <p:extLst>
              <p:ext uri="{D42A27DB-BD31-4B8C-83A1-F6EECF244321}">
                <p14:modId xmlns="" xmlns:p14="http://schemas.microsoft.com/office/powerpoint/2010/main" val="1193870063"/>
              </p:ext>
            </p:extLst>
          </p:nvPr>
        </p:nvGraphicFramePr>
        <p:xfrm>
          <a:off x="838200" y="2286000"/>
          <a:ext cx="7772400" cy="755649"/>
        </p:xfrm>
        <a:graphic>
          <a:graphicData uri="http://schemas.openxmlformats.org/drawingml/2006/table">
            <a:tbl>
              <a:tblPr/>
              <a:tblGrid>
                <a:gridCol w="863600"/>
                <a:gridCol w="863600"/>
                <a:gridCol w="863600"/>
                <a:gridCol w="863600"/>
                <a:gridCol w="863600"/>
                <a:gridCol w="863600"/>
                <a:gridCol w="863600"/>
                <a:gridCol w="863600"/>
                <a:gridCol w="863600"/>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a:solidFill>
                            <a:srgbClr val="000000"/>
                          </a:solidFill>
                          <a:latin typeface="+mn-lt"/>
                        </a:rPr>
                        <a:t>2000</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2001</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2002</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2003</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2004</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2005</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2006</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TOTAL</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1</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(23)</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(23)</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(24)</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a:t>
                      </a:r>
                      <a:r>
                        <a:rPr lang="en-US" sz="1600" b="0" i="0" u="none" strike="noStrike" dirty="0" smtClean="0">
                          <a:solidFill>
                            <a:srgbClr val="000000"/>
                          </a:solidFill>
                          <a:latin typeface="+mn-lt"/>
                        </a:rPr>
                        <a:t>219)</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a:t>
                      </a:r>
                      <a:r>
                        <a:rPr lang="en-US" sz="1200" b="1" i="0" u="none" strike="noStrike" baseline="0" dirty="0" smtClean="0">
                          <a:solidFill>
                            <a:srgbClr val="000000"/>
                          </a:solidFill>
                          <a:latin typeface="+mn-lt"/>
                        </a:rPr>
                        <a:t> 2</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(150)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(217)</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 12"/>
          <p:cNvGraphicFramePr>
            <a:graphicFrameLocks noGrp="1"/>
          </p:cNvGraphicFramePr>
          <p:nvPr>
            <p:extLst>
              <p:ext uri="{D42A27DB-BD31-4B8C-83A1-F6EECF244321}">
                <p14:modId xmlns="" xmlns:p14="http://schemas.microsoft.com/office/powerpoint/2010/main" val="342097337"/>
              </p:ext>
            </p:extLst>
          </p:nvPr>
        </p:nvGraphicFramePr>
        <p:xfrm>
          <a:off x="838200" y="3581400"/>
          <a:ext cx="7772400" cy="755649"/>
        </p:xfrm>
        <a:graphic>
          <a:graphicData uri="http://schemas.openxmlformats.org/drawingml/2006/table">
            <a:tbl>
              <a:tblPr/>
              <a:tblGrid>
                <a:gridCol w="863600"/>
                <a:gridCol w="863600"/>
                <a:gridCol w="863600"/>
                <a:gridCol w="863600"/>
                <a:gridCol w="863600"/>
                <a:gridCol w="863600"/>
                <a:gridCol w="863600"/>
                <a:gridCol w="863600"/>
                <a:gridCol w="863600"/>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smtClean="0">
                          <a:solidFill>
                            <a:srgbClr val="000000"/>
                          </a:solidFill>
                          <a:latin typeface="+mn-lt"/>
                        </a:rPr>
                        <a:t>2000</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2001</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2002</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2003</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2004</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2005</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2006</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smtClean="0">
                          <a:solidFill>
                            <a:srgbClr val="000000"/>
                          </a:solidFill>
                          <a:latin typeface="+mn-lt"/>
                        </a:rPr>
                        <a:t>TOTAL</a:t>
                      </a:r>
                      <a:endParaRPr lang="en-US" sz="1600" b="1" i="0" u="none" strike="noStrike" dirty="0">
                        <a:solidFill>
                          <a:srgbClr val="000000"/>
                        </a:solidFill>
                        <a:latin typeface="+mn-lt"/>
                      </a:endParaRP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1</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latin typeface="+mn-lt"/>
                        </a:rPr>
                        <a:t>(85)</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(205)</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2</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solidFill>
                            <a:srgbClr val="000000"/>
                          </a:solidFill>
                          <a:latin typeface="+mn-lt"/>
                        </a:rPr>
                        <a:t>(150)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mn-lt"/>
                        </a:rPr>
                        <a:t>(210)</a:t>
                      </a:r>
                      <a:endParaRPr lang="en-US" sz="1600" b="0" i="0" u="none" strike="noStrike" dirty="0">
                        <a:solidFill>
                          <a:srgbClr val="000000"/>
                        </a:solidFill>
                        <a:latin typeface="+mn-lt"/>
                      </a:endParaRP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3671888" y="4340225"/>
            <a:ext cx="2047875" cy="307975"/>
          </a:xfrm>
          <a:prstGeom prst="rect">
            <a:avLst/>
          </a:prstGeom>
          <a:noFill/>
        </p:spPr>
        <p:txBody>
          <a:bodyPr wrap="none">
            <a:spAutoFit/>
          </a:bodyPr>
          <a:lstStyle/>
          <a:p>
            <a:pPr>
              <a:defRPr/>
            </a:pPr>
            <a:r>
              <a:rPr lang="en-US" sz="1400" dirty="0">
                <a:latin typeface="+mn-lt"/>
                <a:cs typeface="Arial" pitchFamily="34" charset="0"/>
              </a:rPr>
              <a:t>Constant/Base year $MM</a:t>
            </a:r>
          </a:p>
        </p:txBody>
      </p:sp>
      <p:graphicFrame>
        <p:nvGraphicFramePr>
          <p:cNvPr id="15" name="Table 14"/>
          <p:cNvGraphicFramePr>
            <a:graphicFrameLocks noGrp="1"/>
          </p:cNvGraphicFramePr>
          <p:nvPr>
            <p:extLst>
              <p:ext uri="{D42A27DB-BD31-4B8C-83A1-F6EECF244321}">
                <p14:modId xmlns="" xmlns:p14="http://schemas.microsoft.com/office/powerpoint/2010/main" val="2084641856"/>
              </p:ext>
            </p:extLst>
          </p:nvPr>
        </p:nvGraphicFramePr>
        <p:xfrm>
          <a:off x="838200" y="4945063"/>
          <a:ext cx="7772400" cy="755649"/>
        </p:xfrm>
        <a:graphic>
          <a:graphicData uri="http://schemas.openxmlformats.org/drawingml/2006/table">
            <a:tbl>
              <a:tblPr/>
              <a:tblGrid>
                <a:gridCol w="863600"/>
                <a:gridCol w="863600"/>
                <a:gridCol w="863600"/>
                <a:gridCol w="863600"/>
                <a:gridCol w="863600"/>
                <a:gridCol w="863600"/>
                <a:gridCol w="863600"/>
                <a:gridCol w="863600"/>
                <a:gridCol w="863600"/>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a:solidFill>
                            <a:srgbClr val="000000"/>
                          </a:solidFill>
                          <a:latin typeface="+mn-lt"/>
                        </a:rPr>
                        <a:t>2000</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2001</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2002</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2003</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2004</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2005</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2006</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TOTAL</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1</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(18)</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(18)</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(197)</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a:t>
                      </a:r>
                      <a:r>
                        <a:rPr lang="en-US" sz="1200" b="1" i="0" u="none" strike="noStrike" baseline="0" dirty="0" smtClean="0">
                          <a:solidFill>
                            <a:srgbClr val="000000"/>
                          </a:solidFill>
                          <a:latin typeface="+mn-lt"/>
                        </a:rPr>
                        <a:t> 2</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(150)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(206)</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3429000" y="5711825"/>
            <a:ext cx="2443163" cy="307975"/>
          </a:xfrm>
          <a:prstGeom prst="rect">
            <a:avLst/>
          </a:prstGeom>
          <a:noFill/>
        </p:spPr>
        <p:txBody>
          <a:bodyPr wrap="none">
            <a:spAutoFit/>
          </a:bodyPr>
          <a:lstStyle/>
          <a:p>
            <a:pPr>
              <a:defRPr/>
            </a:pPr>
            <a:r>
              <a:rPr lang="en-US" sz="1400" dirty="0">
                <a:latin typeface="+mn-lt"/>
                <a:cs typeface="Arial" pitchFamily="34" charset="0"/>
              </a:rPr>
              <a:t>PV $MM discounted at 5% rate</a:t>
            </a:r>
          </a:p>
        </p:txBody>
      </p:sp>
      <p:sp>
        <p:nvSpPr>
          <p:cNvPr id="59519" name="Slide Number Placeholder 16"/>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138BA7-B908-4F10-8EEA-DF02D7B49062}" type="slidenum">
              <a:rPr lang="en-US" smtClean="0">
                <a:solidFill>
                  <a:srgbClr val="898989"/>
                </a:solidFill>
              </a:rPr>
              <a:pPr eaLnBrk="1" hangingPunct="1"/>
              <a:t>18</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Content Placeholder 7"/>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Relative Costs:</a:t>
            </a:r>
          </a:p>
          <a:p>
            <a:pPr marL="798513" lvl="1" indent="-341313">
              <a:buFont typeface="Calibri" pitchFamily="34" charset="0"/>
              <a:buChar char="–"/>
            </a:pPr>
            <a:r>
              <a:rPr lang="en-US" sz="2400" dirty="0" smtClean="0"/>
              <a:t>Compare annual savings</a:t>
            </a:r>
          </a:p>
          <a:p>
            <a:pPr marL="798513" lvl="1" indent="-341313">
              <a:buFont typeface="Calibri" pitchFamily="34" charset="0"/>
              <a:buChar char="–"/>
            </a:pPr>
            <a:r>
              <a:rPr lang="en-US" sz="2400" dirty="0" smtClean="0"/>
              <a:t>Discounts at cost of capital</a:t>
            </a:r>
          </a:p>
          <a:p>
            <a:pPr lvl="1"/>
            <a:endParaRPr lang="en-US" dirty="0" smtClean="0"/>
          </a:p>
        </p:txBody>
      </p:sp>
      <p:sp>
        <p:nvSpPr>
          <p:cNvPr id="60419" name="Title 1"/>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Exercise – Net Present Value</a:t>
            </a:r>
          </a:p>
        </p:txBody>
      </p:sp>
      <p:sp>
        <p:nvSpPr>
          <p:cNvPr id="10" name="TextBox 9"/>
          <p:cNvSpPr txBox="1"/>
          <p:nvPr/>
        </p:nvSpPr>
        <p:spPr>
          <a:xfrm>
            <a:off x="3595688" y="4264025"/>
            <a:ext cx="1974850" cy="307975"/>
          </a:xfrm>
          <a:prstGeom prst="rect">
            <a:avLst/>
          </a:prstGeom>
          <a:noFill/>
        </p:spPr>
        <p:txBody>
          <a:bodyPr wrap="none">
            <a:spAutoFit/>
          </a:bodyPr>
          <a:lstStyle/>
          <a:p>
            <a:pPr>
              <a:defRPr/>
            </a:pPr>
            <a:r>
              <a:rPr lang="en-US" sz="1400" dirty="0">
                <a:latin typeface="+mn-lt"/>
                <a:cs typeface="Arial" pitchFamily="34" charset="0"/>
              </a:rPr>
              <a:t>Current/Then year $MM</a:t>
            </a:r>
          </a:p>
        </p:txBody>
      </p:sp>
      <p:sp>
        <p:nvSpPr>
          <p:cNvPr id="16" name="TextBox 15"/>
          <p:cNvSpPr txBox="1"/>
          <p:nvPr/>
        </p:nvSpPr>
        <p:spPr>
          <a:xfrm>
            <a:off x="3378200" y="5635625"/>
            <a:ext cx="2559050" cy="307975"/>
          </a:xfrm>
          <a:prstGeom prst="rect">
            <a:avLst/>
          </a:prstGeom>
          <a:noFill/>
        </p:spPr>
        <p:txBody>
          <a:bodyPr wrap="none">
            <a:spAutoFit/>
          </a:bodyPr>
          <a:lstStyle/>
          <a:p>
            <a:pPr>
              <a:defRPr/>
            </a:pPr>
            <a:r>
              <a:rPr lang="en-US" sz="1400" dirty="0">
                <a:latin typeface="+mn-lt"/>
                <a:cs typeface="Arial" pitchFamily="34" charset="0"/>
              </a:rPr>
              <a:t>NPV $MM discounted at 5% rate</a:t>
            </a:r>
          </a:p>
        </p:txBody>
      </p:sp>
      <p:graphicFrame>
        <p:nvGraphicFramePr>
          <p:cNvPr id="17" name="Table 16"/>
          <p:cNvGraphicFramePr>
            <a:graphicFrameLocks noGrp="1"/>
          </p:cNvGraphicFramePr>
          <p:nvPr>
            <p:extLst>
              <p:ext uri="{D42A27DB-BD31-4B8C-83A1-F6EECF244321}">
                <p14:modId xmlns="" xmlns:p14="http://schemas.microsoft.com/office/powerpoint/2010/main" val="3152295144"/>
              </p:ext>
            </p:extLst>
          </p:nvPr>
        </p:nvGraphicFramePr>
        <p:xfrm>
          <a:off x="762000" y="3505200"/>
          <a:ext cx="7696197" cy="755649"/>
        </p:xfrm>
        <a:graphic>
          <a:graphicData uri="http://schemas.openxmlformats.org/drawingml/2006/table">
            <a:tbl>
              <a:tblPr/>
              <a:tblGrid>
                <a:gridCol w="855133"/>
                <a:gridCol w="855133"/>
                <a:gridCol w="855133"/>
                <a:gridCol w="855133"/>
                <a:gridCol w="855133"/>
                <a:gridCol w="855133"/>
                <a:gridCol w="855133"/>
                <a:gridCol w="855133"/>
                <a:gridCol w="855133"/>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a:solidFill>
                            <a:srgbClr val="000000"/>
                          </a:solidFill>
                          <a:latin typeface="+mn-lt"/>
                        </a:rPr>
                        <a:t>2000</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2001</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2002</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2003</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2004</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2005</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2006</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TOTAL</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1</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a:t>
                      </a:r>
                      <a:r>
                        <a:rPr lang="en-US" sz="1200" b="1" i="0" u="none" strike="noStrike" baseline="0" dirty="0" smtClean="0">
                          <a:solidFill>
                            <a:srgbClr val="000000"/>
                          </a:solidFill>
                          <a:latin typeface="+mn-lt"/>
                        </a:rPr>
                        <a:t> 2</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(150)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11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12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(83)</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8" name="Table 17"/>
          <p:cNvGraphicFramePr>
            <a:graphicFrameLocks noGrp="1"/>
          </p:cNvGraphicFramePr>
          <p:nvPr>
            <p:extLst>
              <p:ext uri="{D42A27DB-BD31-4B8C-83A1-F6EECF244321}">
                <p14:modId xmlns="" xmlns:p14="http://schemas.microsoft.com/office/powerpoint/2010/main" val="4131849892"/>
              </p:ext>
            </p:extLst>
          </p:nvPr>
        </p:nvGraphicFramePr>
        <p:xfrm>
          <a:off x="762000" y="4797425"/>
          <a:ext cx="7696197" cy="755649"/>
        </p:xfrm>
        <a:graphic>
          <a:graphicData uri="http://schemas.openxmlformats.org/drawingml/2006/table">
            <a:tbl>
              <a:tblPr/>
              <a:tblGrid>
                <a:gridCol w="855133"/>
                <a:gridCol w="855133"/>
                <a:gridCol w="855133"/>
                <a:gridCol w="855133"/>
                <a:gridCol w="855133"/>
                <a:gridCol w="855133"/>
                <a:gridCol w="855133"/>
                <a:gridCol w="855133"/>
                <a:gridCol w="855133"/>
              </a:tblGrid>
              <a:tr h="251883">
                <a:tc>
                  <a:txBody>
                    <a:bodyPr/>
                    <a:lstStyle/>
                    <a:p>
                      <a:pPr algn="l" fontAlgn="b"/>
                      <a:endParaRPr lang="en-US" sz="1600" b="0" i="0" u="none" strike="noStrike" dirty="0">
                        <a:solidFill>
                          <a:srgbClr val="000000"/>
                        </a:solidFill>
                        <a:latin typeface="+mn-lt"/>
                      </a:endParaRPr>
                    </a:p>
                  </a:txBody>
                  <a:tcPr marL="8021" marR="8021" marT="8022" marB="0" anchor="b">
                    <a:lnL>
                      <a:noFill/>
                    </a:lnL>
                    <a:lnR>
                      <a:noFill/>
                    </a:lnR>
                    <a:lnT>
                      <a:noFill/>
                    </a:lnT>
                    <a:lnB>
                      <a:noFill/>
                    </a:lnB>
                  </a:tcPr>
                </a:tc>
                <a:tc>
                  <a:txBody>
                    <a:bodyPr/>
                    <a:lstStyle/>
                    <a:p>
                      <a:pPr algn="ctr" fontAlgn="b"/>
                      <a:r>
                        <a:rPr lang="en-US" sz="1600" b="1" i="0" u="none" strike="noStrike" dirty="0">
                          <a:solidFill>
                            <a:srgbClr val="000000"/>
                          </a:solidFill>
                          <a:latin typeface="+mn-lt"/>
                        </a:rPr>
                        <a:t>2000</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2001</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2002</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2003</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2004</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2005</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2006</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mn-lt"/>
                        </a:rPr>
                        <a:t>TOTAL</a:t>
                      </a:r>
                    </a:p>
                  </a:txBody>
                  <a:tcPr marL="8021" marR="8021" marT="8022" marB="0" anchor="b">
                    <a:lnL>
                      <a:noFill/>
                    </a:lnL>
                    <a:lnR>
                      <a:noFill/>
                    </a:lnR>
                    <a:lnT>
                      <a:noFill/>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1</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(85)</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883">
                <a:tc>
                  <a:txBody>
                    <a:bodyPr/>
                    <a:lstStyle/>
                    <a:p>
                      <a:pPr algn="l" fontAlgn="b"/>
                      <a:r>
                        <a:rPr lang="en-US" sz="1200" b="1" i="0" u="none" strike="noStrike" dirty="0" smtClean="0">
                          <a:solidFill>
                            <a:srgbClr val="000000"/>
                          </a:solidFill>
                          <a:latin typeface="+mn-lt"/>
                        </a:rPr>
                        <a:t>Alternative 2</a:t>
                      </a:r>
                      <a:endParaRPr lang="en-US" sz="1200" b="1" i="0" u="none" strike="noStrike" dirty="0">
                        <a:solidFill>
                          <a:srgbClr val="000000"/>
                        </a:solidFill>
                        <a:latin typeface="+mn-lt"/>
                      </a:endParaRPr>
                    </a:p>
                  </a:txBody>
                  <a:tcPr marL="8021" marR="8021" marT="8022"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solidFill>
                            <a:srgbClr val="000000"/>
                          </a:solidFill>
                          <a:latin typeface="+mn-lt"/>
                        </a:rPr>
                        <a:t>(150)</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10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 </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mn-lt"/>
                        </a:rPr>
                        <a:t>(94)</a:t>
                      </a:r>
                    </a:p>
                  </a:txBody>
                  <a:tcPr marL="8021" marR="8021" marT="80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0502" name="Slide Number Placeholder 10"/>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1FF84BB-CB08-47DB-96D4-A917B1F9546D}" type="slidenum">
              <a:rPr lang="en-US" smtClean="0">
                <a:solidFill>
                  <a:srgbClr val="898989"/>
                </a:solidFill>
              </a:rPr>
              <a:pPr eaLnBrk="1" hangingPunct="1"/>
              <a:t>19</a:t>
            </a:fld>
            <a:endParaRPr lang="en-US" dirty="0" smtClean="0">
              <a:solidFill>
                <a:srgbClr val="898989"/>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ctr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Day 3 Agenda</a:t>
            </a:r>
          </a:p>
        </p:txBody>
      </p:sp>
      <p:sp>
        <p:nvSpPr>
          <p:cNvPr id="7" name="Subtitle 6"/>
          <p:cNvSpPr>
            <a:spLocks noGrp="1"/>
          </p:cNvSpPr>
          <p:nvPr>
            <p:ph type="subTitle" idx="1"/>
          </p:nvPr>
        </p:nvSpPr>
        <p:spPr>
          <a:xfrm>
            <a:off x="1143000" y="1143000"/>
            <a:ext cx="7467600" cy="5486400"/>
          </a:xfrm>
        </p:spPr>
        <p:txBody>
          <a:bodyPr/>
          <a:lstStyle/>
          <a:p>
            <a:pPr marL="342900" indent="-342900" eaLnBrk="1" hangingPunct="1">
              <a:buFont typeface="Arial" charset="0"/>
              <a:buChar char="•"/>
              <a:defRPr/>
            </a:pPr>
            <a:r>
              <a:rPr lang="en-US" sz="2400" dirty="0" smtClean="0">
                <a:solidFill>
                  <a:prstClr val="black"/>
                </a:solidFill>
              </a:rPr>
              <a:t>0830 – 0930: “Step 6: Define Alternative Selection Criteria”</a:t>
            </a:r>
          </a:p>
          <a:p>
            <a:pPr marL="342900" indent="-342900" eaLnBrk="1" hangingPunct="1">
              <a:buFont typeface="Arial" charset="0"/>
              <a:buChar char="•"/>
              <a:defRPr/>
            </a:pPr>
            <a:r>
              <a:rPr lang="en-US" sz="2400" dirty="0" smtClean="0">
                <a:solidFill>
                  <a:prstClr val="black"/>
                </a:solidFill>
              </a:rPr>
              <a:t>0940 – 1110: “Step 7/8: Compare Alternatives and Report Results and Recommendations”</a:t>
            </a:r>
          </a:p>
          <a:p>
            <a:pPr marL="342900" indent="-342900" eaLnBrk="1" hangingPunct="1">
              <a:buFont typeface="Arial" charset="0"/>
              <a:buChar char="•"/>
              <a:defRPr/>
            </a:pPr>
            <a:r>
              <a:rPr lang="en-US" sz="2400" dirty="0" smtClean="0">
                <a:solidFill>
                  <a:prstClr val="black"/>
                </a:solidFill>
              </a:rPr>
              <a:t>1120 – 1200: Mini-case Exercise #7</a:t>
            </a:r>
          </a:p>
          <a:p>
            <a:pPr marL="342900" indent="-342900" eaLnBrk="1" hangingPunct="1">
              <a:buFont typeface="Arial" charset="0"/>
              <a:buChar char="•"/>
              <a:defRPr/>
            </a:pPr>
            <a:r>
              <a:rPr lang="en-US" sz="2400" dirty="0" smtClean="0">
                <a:solidFill>
                  <a:prstClr val="black"/>
                </a:solidFill>
              </a:rPr>
              <a:t>1200 – 1300: Lunch</a:t>
            </a:r>
          </a:p>
          <a:p>
            <a:pPr marL="342900" indent="-342900" eaLnBrk="1" hangingPunct="1">
              <a:buFont typeface="Arial" charset="0"/>
              <a:buChar char="•"/>
              <a:defRPr/>
            </a:pPr>
            <a:r>
              <a:rPr lang="en-US" sz="2400" dirty="0" smtClean="0">
                <a:solidFill>
                  <a:prstClr val="black"/>
                </a:solidFill>
              </a:rPr>
              <a:t>1300 – 1330: Mini-case Exercise #8</a:t>
            </a:r>
          </a:p>
          <a:p>
            <a:pPr marL="342900" indent="-342900" eaLnBrk="1" hangingPunct="1">
              <a:buFont typeface="Arial" charset="0"/>
              <a:buChar char="•"/>
              <a:defRPr/>
            </a:pPr>
            <a:r>
              <a:rPr lang="en-US" sz="2400" dirty="0" smtClean="0">
                <a:solidFill>
                  <a:prstClr val="black"/>
                </a:solidFill>
              </a:rPr>
              <a:t>1345 – 1430: Mini-case Exercise #9</a:t>
            </a:r>
          </a:p>
          <a:p>
            <a:pPr marL="342900" indent="-342900" eaLnBrk="1" hangingPunct="1">
              <a:buFont typeface="Arial" charset="0"/>
              <a:buChar char="•"/>
              <a:defRPr/>
            </a:pPr>
            <a:r>
              <a:rPr lang="en-US" sz="2400" dirty="0" smtClean="0">
                <a:solidFill>
                  <a:prstClr val="black"/>
                </a:solidFill>
              </a:rPr>
              <a:t>1445 – 1530: Mini-case Exercise #10</a:t>
            </a:r>
          </a:p>
          <a:p>
            <a:pPr marL="342900" indent="-342900" eaLnBrk="1" hangingPunct="1">
              <a:buFont typeface="Arial" charset="0"/>
              <a:buChar char="•"/>
              <a:defRPr/>
            </a:pPr>
            <a:r>
              <a:rPr lang="en-US" sz="2400" smtClean="0">
                <a:solidFill>
                  <a:prstClr val="black"/>
                </a:solidFill>
              </a:rPr>
              <a:t>1530 – 1700 : </a:t>
            </a:r>
            <a:r>
              <a:rPr lang="en-US" sz="2400" dirty="0" smtClean="0">
                <a:solidFill>
                  <a:prstClr val="black"/>
                </a:solidFill>
              </a:rPr>
              <a:t>Capstone Case Study Working Groups</a:t>
            </a:r>
          </a:p>
          <a:p>
            <a:pPr marL="342900" indent="-342900" eaLnBrk="1" hangingPunct="1">
              <a:buFont typeface="Arial" charset="0"/>
              <a:buChar char="•"/>
              <a:defRPr/>
            </a:pPr>
            <a:endParaRPr lang="en-US" sz="2400" dirty="0" smtClean="0">
              <a:solidFill>
                <a:prstClr val="black"/>
              </a:solidFill>
            </a:endParaRPr>
          </a:p>
        </p:txBody>
      </p:sp>
      <p:sp>
        <p:nvSpPr>
          <p:cNvPr id="10" name="Rectangle 9"/>
          <p:cNvSpPr/>
          <p:nvPr/>
        </p:nvSpPr>
        <p:spPr>
          <a:xfrm>
            <a:off x="838200" y="1066800"/>
            <a:ext cx="7848600" cy="5638800"/>
          </a:xfrm>
          <a:prstGeom prst="rect">
            <a:avLst/>
          </a:prstGeom>
          <a:noFill/>
          <a:ln w="6350" cap="rnd" cmpd="sng" algn="ctr">
            <a:solidFill>
              <a:schemeClr val="bg2">
                <a:lumMod val="50000"/>
              </a:scheme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Gill Sans MT"/>
            </a:endParaRPr>
          </a:p>
        </p:txBody>
      </p:sp>
      <p:sp>
        <p:nvSpPr>
          <p:cNvPr id="11" name="Rectangle 10"/>
          <p:cNvSpPr/>
          <p:nvPr/>
        </p:nvSpPr>
        <p:spPr>
          <a:xfrm>
            <a:off x="609600" y="1219200"/>
            <a:ext cx="474663" cy="5029200"/>
          </a:xfrm>
          <a:prstGeom prst="rect">
            <a:avLst/>
          </a:prstGeom>
          <a:solidFill>
            <a:schemeClr val="bg2">
              <a:lumMod val="50000"/>
            </a:schemeClr>
          </a:solidFill>
          <a:ln w="6350" cap="rnd" cmpd="sng" algn="ctr">
            <a:solidFill>
              <a:schemeClr val="bg2">
                <a:lumMod val="50000"/>
              </a:scheme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Gill Sans MT"/>
            </a:endParaRPr>
          </a:p>
        </p:txBody>
      </p:sp>
      <p:sp>
        <p:nvSpPr>
          <p:cNvPr id="29702" name="Slide Number Placeholder 8"/>
          <p:cNvSpPr>
            <a:spLocks noGrp="1"/>
          </p:cNvSpPr>
          <p:nvPr>
            <p:ph type="sldNum" sz="quarter" idx="1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1E42EF-248B-47C2-A94B-8020F0C5E0C5}" type="slidenum">
              <a:rPr lang="en-US" smtClean="0">
                <a:solidFill>
                  <a:srgbClr val="898989"/>
                </a:solidFill>
              </a:rPr>
              <a:pPr eaLnBrk="1" hangingPunct="1"/>
              <a:t>2</a:t>
            </a:fld>
            <a:endParaRPr lang="en-US" dirty="0" smtClean="0">
              <a:solidFill>
                <a:srgbClr val="898989"/>
              </a:solidFill>
            </a:endParaRPr>
          </a:p>
        </p:txBody>
      </p:sp>
      <p:pic>
        <p:nvPicPr>
          <p:cNvPr id="8" name="Picture 2"/>
          <p:cNvPicPr>
            <a:picLocks noChangeAspect="1" noChangeArrowheads="1"/>
          </p:cNvPicPr>
          <p:nvPr/>
        </p:nvPicPr>
        <p:blipFill>
          <a:blip r:embed="rId3" cstate="print"/>
          <a:srcRect/>
          <a:stretch>
            <a:fillRect/>
          </a:stretch>
        </p:blipFill>
        <p:spPr bwMode="auto">
          <a:xfrm>
            <a:off x="6400800" y="2590800"/>
            <a:ext cx="207645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ubtitle 1"/>
          <p:cNvSpPr>
            <a:spLocks noGrp="1"/>
          </p:cNvSpPr>
          <p:nvPr>
            <p:ph type="subTitle" idx="1"/>
          </p:nvPr>
        </p:nvSpPr>
        <p:spPr bwMode="auto">
          <a:xfrm>
            <a:off x="381000" y="1700218"/>
            <a:ext cx="8610600" cy="1600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u="sng" dirty="0" smtClean="0"/>
              <a:t>Break-Even Point:</a:t>
            </a:r>
          </a:p>
          <a:p>
            <a:pPr marL="457200" indent="-457200">
              <a:buFont typeface="Arial" charset="0"/>
              <a:buChar char="•"/>
            </a:pPr>
            <a:r>
              <a:rPr lang="en-US" sz="2400" dirty="0"/>
              <a:t>U</a:t>
            </a:r>
            <a:r>
              <a:rPr lang="en-US" sz="2400" dirty="0" smtClean="0"/>
              <a:t>sed when a given </a:t>
            </a:r>
            <a:r>
              <a:rPr lang="en-US" sz="2400" dirty="0"/>
              <a:t>a</a:t>
            </a:r>
            <a:r>
              <a:rPr lang="en-US" sz="2400" dirty="0" smtClean="0"/>
              <a:t>lternative has a significant investment cost but is expected to experience cost reduction in future years</a:t>
            </a:r>
          </a:p>
          <a:p>
            <a:endParaRPr lang="en-US" sz="2400" dirty="0" smtClean="0"/>
          </a:p>
        </p:txBody>
      </p:sp>
      <p:sp>
        <p:nvSpPr>
          <p:cNvPr id="64515"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Break-Even Point</a:t>
            </a:r>
          </a:p>
        </p:txBody>
      </p:sp>
      <p:sp>
        <p:nvSpPr>
          <p:cNvPr id="64516"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1358536-C72F-4B7D-AC56-8441C4964EDA}" type="slidenum">
              <a:rPr lang="en-US" smtClean="0">
                <a:solidFill>
                  <a:srgbClr val="898989"/>
                </a:solidFill>
              </a:rPr>
              <a:pPr eaLnBrk="1" hangingPunct="1"/>
              <a:t>20</a:t>
            </a:fld>
            <a:endParaRPr lang="en-US" dirty="0" smtClean="0">
              <a:solidFill>
                <a:srgbClr val="898989"/>
              </a:solidFill>
            </a:endParaRPr>
          </a:p>
        </p:txBody>
      </p:sp>
      <p:sp>
        <p:nvSpPr>
          <p:cNvPr id="5" name="Subtitle 2"/>
          <p:cNvSpPr txBox="1">
            <a:spLocks/>
          </p:cNvSpPr>
          <p:nvPr/>
        </p:nvSpPr>
        <p:spPr>
          <a:xfrm>
            <a:off x="1371600" y="5086352"/>
            <a:ext cx="6553200" cy="1066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a:bodyPr>
          <a:lstStyle>
            <a:lvl1pPr marL="0" indent="0" algn="l"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3000" b="1" u="sng" dirty="0" smtClean="0"/>
              <a:t>This is also where (in current dollars):</a:t>
            </a:r>
          </a:p>
          <a:p>
            <a:pPr algn="ctr"/>
            <a:r>
              <a:rPr lang="en-US" sz="2600" dirty="0" smtClean="0"/>
              <a:t>(</a:t>
            </a:r>
            <a:r>
              <a:rPr lang="en-US" sz="2600" u="sng" dirty="0" smtClean="0"/>
              <a:t>savings</a:t>
            </a:r>
            <a:r>
              <a:rPr lang="en-US" sz="2600" dirty="0" smtClean="0"/>
              <a:t>) =  (</a:t>
            </a:r>
            <a:r>
              <a:rPr lang="en-US" sz="2600" u="sng" dirty="0" smtClean="0"/>
              <a:t>investment</a:t>
            </a:r>
            <a:r>
              <a:rPr lang="en-US" sz="2600" dirty="0" smtClean="0"/>
              <a:t>)</a:t>
            </a:r>
          </a:p>
        </p:txBody>
      </p:sp>
      <p:sp>
        <p:nvSpPr>
          <p:cNvPr id="6" name="Subtitle 2"/>
          <p:cNvSpPr txBox="1">
            <a:spLocks/>
          </p:cNvSpPr>
          <p:nvPr/>
        </p:nvSpPr>
        <p:spPr>
          <a:xfrm>
            <a:off x="1371600" y="1047752"/>
            <a:ext cx="6553200" cy="533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marL="0" indent="0" algn="l"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800" dirty="0" smtClean="0"/>
              <a:t>(</a:t>
            </a:r>
            <a:r>
              <a:rPr lang="en-US" sz="2800" u="sng" dirty="0"/>
              <a:t>C</a:t>
            </a:r>
            <a:r>
              <a:rPr lang="en-US" sz="2800" u="sng" dirty="0" smtClean="0"/>
              <a:t>ost </a:t>
            </a:r>
            <a:r>
              <a:rPr lang="en-US" sz="2800" u="sng" dirty="0"/>
              <a:t>R</a:t>
            </a:r>
            <a:r>
              <a:rPr lang="en-US" sz="2800" u="sng" dirty="0" smtClean="0"/>
              <a:t>eduction</a:t>
            </a:r>
            <a:r>
              <a:rPr lang="en-US" sz="2800" dirty="0" smtClean="0"/>
              <a:t>) = (</a:t>
            </a:r>
            <a:r>
              <a:rPr lang="en-US" sz="2800" u="sng" dirty="0"/>
              <a:t>U</a:t>
            </a:r>
            <a:r>
              <a:rPr lang="en-US" sz="2800" u="sng" dirty="0" smtClean="0"/>
              <a:t>pfront </a:t>
            </a:r>
            <a:r>
              <a:rPr lang="en-US" sz="2800" u="sng" dirty="0"/>
              <a:t>I</a:t>
            </a:r>
            <a:r>
              <a:rPr lang="en-US" sz="2800" u="sng" dirty="0" smtClean="0"/>
              <a:t>nvestment</a:t>
            </a:r>
            <a:r>
              <a:rPr lang="en-US" sz="2800"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33400" y="5465764"/>
            <a:ext cx="7924800" cy="1325564"/>
          </a:xfrm>
        </p:spPr>
        <p:style>
          <a:lnRef idx="2">
            <a:schemeClr val="accent3">
              <a:shade val="50000"/>
            </a:schemeClr>
          </a:lnRef>
          <a:fillRef idx="1">
            <a:schemeClr val="accent3"/>
          </a:fillRef>
          <a:effectRef idx="0">
            <a:schemeClr val="accent3"/>
          </a:effectRef>
          <a:fontRef idx="minor">
            <a:schemeClr val="lt1"/>
          </a:fontRef>
        </p:style>
        <p:txBody>
          <a:bodyPr/>
          <a:lstStyle/>
          <a:p>
            <a:pPr>
              <a:defRPr/>
            </a:pPr>
            <a:r>
              <a:rPr lang="en-US" sz="2000" b="1" u="sng" dirty="0" smtClean="0"/>
              <a:t>Summary of Break-Even Point:</a:t>
            </a:r>
          </a:p>
          <a:p>
            <a:pPr>
              <a:defRPr/>
            </a:pPr>
            <a:r>
              <a:rPr lang="en-US" sz="1800" dirty="0" smtClean="0"/>
              <a:t>- It’s the year </a:t>
            </a:r>
            <a:r>
              <a:rPr lang="en-US" sz="1800" dirty="0"/>
              <a:t>where the savings become </a:t>
            </a:r>
            <a:r>
              <a:rPr lang="en-US" sz="1800" u="sng" dirty="0" smtClean="0"/>
              <a:t>positive.</a:t>
            </a:r>
            <a:endParaRPr lang="en-US" sz="1800" u="sng" dirty="0"/>
          </a:p>
          <a:p>
            <a:pPr>
              <a:defRPr/>
            </a:pPr>
            <a:r>
              <a:rPr lang="en-US" sz="1800" dirty="0" smtClean="0"/>
              <a:t>- Using inflation indices, constant </a:t>
            </a:r>
            <a:r>
              <a:rPr lang="en-US" sz="1800" dirty="0"/>
              <a:t>dollars are converted </a:t>
            </a:r>
            <a:r>
              <a:rPr lang="en-US" sz="1800" dirty="0" smtClean="0"/>
              <a:t>into </a:t>
            </a:r>
            <a:r>
              <a:rPr lang="en-US" sz="1800" dirty="0"/>
              <a:t>c</a:t>
            </a:r>
            <a:r>
              <a:rPr lang="en-US" sz="1800" dirty="0" smtClean="0"/>
              <a:t>urrent dollars.</a:t>
            </a:r>
          </a:p>
          <a:p>
            <a:pPr>
              <a:defRPr/>
            </a:pPr>
            <a:r>
              <a:rPr lang="en-US" sz="1800" dirty="0" smtClean="0"/>
              <a:t>- Savings </a:t>
            </a:r>
            <a:r>
              <a:rPr lang="en-US" sz="1800" dirty="0"/>
              <a:t>are </a:t>
            </a:r>
            <a:r>
              <a:rPr lang="en-US" sz="1800" dirty="0" smtClean="0"/>
              <a:t>the </a:t>
            </a:r>
            <a:r>
              <a:rPr lang="en-US" sz="1800" dirty="0"/>
              <a:t>difference between cumulative </a:t>
            </a:r>
            <a:r>
              <a:rPr lang="en-US" sz="1800" dirty="0" smtClean="0"/>
              <a:t>costs.</a:t>
            </a:r>
            <a:endParaRPr lang="en-US" sz="1800" dirty="0"/>
          </a:p>
          <a:p>
            <a:pPr>
              <a:defRPr/>
            </a:pPr>
            <a:endParaRPr lang="en-US" sz="2000" dirty="0"/>
          </a:p>
        </p:txBody>
      </p:sp>
      <p:sp>
        <p:nvSpPr>
          <p:cNvPr id="65539"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Example - Break-Even Point</a:t>
            </a:r>
          </a:p>
        </p:txBody>
      </p:sp>
      <p:pic>
        <p:nvPicPr>
          <p:cNvPr id="6554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l="27818" t="36978" r="27672" b="20140"/>
          <a:stretch>
            <a:fillRect/>
          </a:stretch>
        </p:blipFill>
        <p:spPr bwMode="auto">
          <a:xfrm>
            <a:off x="533400" y="914400"/>
            <a:ext cx="8323263" cy="4508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Slide Number Placeholder 5"/>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A8B7D38-EC11-4B9F-A5B6-2021FCE6BA81}" type="slidenum">
              <a:rPr lang="en-US" smtClean="0">
                <a:solidFill>
                  <a:srgbClr val="898989"/>
                </a:solidFill>
              </a:rPr>
              <a:pPr eaLnBrk="1" hangingPunct="1"/>
              <a:t>21</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Given the following problem statements, suggest possible Selection Criteria:</a:t>
            </a:r>
          </a:p>
          <a:p>
            <a:pPr lvl="1"/>
            <a:r>
              <a:rPr lang="en-US" sz="2000" dirty="0" smtClean="0"/>
              <a:t>“Need to transport 4,000 lbs. of medical supplies from one bank of the Amazon River to another within 96 hours to support an Army humanitarian mission in Brazil.”</a:t>
            </a:r>
          </a:p>
          <a:p>
            <a:pPr lvl="1"/>
            <a:r>
              <a:rPr lang="en-US" sz="2000" dirty="0" smtClean="0"/>
              <a:t>“We need an extremely mobile weapon platform that can provide indirect fire support to assist in ground operations.”</a:t>
            </a:r>
          </a:p>
          <a:p>
            <a:pPr lvl="1"/>
            <a:r>
              <a:rPr lang="en-US" sz="2000" dirty="0" smtClean="0"/>
              <a:t>“Current residential facilities insufficient to accommodate influx of 400 new soldiers due to upcoming BRAC.”</a:t>
            </a:r>
          </a:p>
          <a:p>
            <a:pPr lvl="1"/>
            <a:r>
              <a:rPr lang="en-US" sz="2000" dirty="0" smtClean="0"/>
              <a:t>“Product manufacturing time exceeds the limit specified by mission requirement by 15%.”</a:t>
            </a:r>
          </a:p>
          <a:p>
            <a:pPr lvl="1"/>
            <a:endParaRPr lang="en-US" sz="2000" dirty="0" smtClean="0"/>
          </a:p>
          <a:p>
            <a:pPr lvl="1"/>
            <a:endParaRPr lang="en-US" sz="2000" dirty="0" smtClean="0"/>
          </a:p>
          <a:p>
            <a:endParaRPr lang="en-US" dirty="0"/>
          </a:p>
        </p:txBody>
      </p:sp>
      <p:sp>
        <p:nvSpPr>
          <p:cNvPr id="3" name="Title 2"/>
          <p:cNvSpPr>
            <a:spLocks noGrp="1"/>
          </p:cNvSpPr>
          <p:nvPr>
            <p:ph type="ctrTitle"/>
          </p:nvPr>
        </p:nvSpPr>
        <p:spPr/>
        <p:txBody>
          <a:bodyPr/>
          <a:lstStyle/>
          <a:p>
            <a:r>
              <a:rPr lang="en-US" dirty="0" smtClean="0"/>
              <a:t>Exercise: Defining Selection Criteria</a:t>
            </a:r>
            <a:endParaRPr lang="en-US" dirty="0"/>
          </a:p>
        </p:txBody>
      </p:sp>
      <p:sp>
        <p:nvSpPr>
          <p:cNvPr id="4" name="Slide Number Placeholder 3"/>
          <p:cNvSpPr>
            <a:spLocks noGrp="1"/>
          </p:cNvSpPr>
          <p:nvPr>
            <p:ph type="sldNum" sz="quarter" idx="10"/>
          </p:nvPr>
        </p:nvSpPr>
        <p:spPr/>
        <p:txBody>
          <a:bodyPr/>
          <a:lstStyle/>
          <a:p>
            <a:pPr>
              <a:defRPr/>
            </a:pPr>
            <a:fld id="{7997D504-D798-4E8D-9BB7-BF99CCD4A775}" type="slidenum">
              <a:rPr lang="en-US" smtClean="0"/>
              <a:pPr>
                <a:defRPr/>
              </a:pPr>
              <a:t>22</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 Key Learning Objectives</a:t>
            </a:r>
          </a:p>
        </p:txBody>
      </p:sp>
      <p:sp>
        <p:nvSpPr>
          <p:cNvPr id="30723" name="Subtitle 6"/>
          <p:cNvSpPr>
            <a:spLocks noGrp="1"/>
          </p:cNvSpPr>
          <p:nvPr>
            <p:ph type="subTitle" idx="1"/>
          </p:nvPr>
        </p:nvSpPr>
        <p:spPr bwMode="auto">
          <a:xfrm>
            <a:off x="1143000" y="1143000"/>
            <a:ext cx="7467600" cy="54864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u="sng" dirty="0" smtClean="0">
                <a:solidFill>
                  <a:srgbClr val="000000"/>
                </a:solidFill>
              </a:rPr>
              <a:t>This segment analyzes these seven topics: </a:t>
            </a:r>
          </a:p>
          <a:p>
            <a:pPr marL="342900" indent="-342900">
              <a:buFont typeface="Arial" charset="0"/>
              <a:buChar char="•"/>
            </a:pPr>
            <a:r>
              <a:rPr lang="en-US" sz="2400" dirty="0" smtClean="0">
                <a:solidFill>
                  <a:srgbClr val="000000"/>
                </a:solidFill>
              </a:rPr>
              <a:t>Define </a:t>
            </a:r>
            <a:r>
              <a:rPr lang="en-US" sz="2400" dirty="0">
                <a:solidFill>
                  <a:srgbClr val="000000"/>
                </a:solidFill>
              </a:rPr>
              <a:t>a</a:t>
            </a:r>
            <a:r>
              <a:rPr lang="en-US" sz="2400" dirty="0" smtClean="0">
                <a:solidFill>
                  <a:srgbClr val="000000"/>
                </a:solidFill>
              </a:rPr>
              <a:t>lternative </a:t>
            </a:r>
            <a:r>
              <a:rPr lang="en-US" sz="2400" dirty="0">
                <a:solidFill>
                  <a:srgbClr val="000000"/>
                </a:solidFill>
              </a:rPr>
              <a:t>s</a:t>
            </a:r>
            <a:r>
              <a:rPr lang="en-US" sz="2400" dirty="0" smtClean="0">
                <a:solidFill>
                  <a:srgbClr val="000000"/>
                </a:solidFill>
              </a:rPr>
              <a:t>election </a:t>
            </a:r>
            <a:r>
              <a:rPr lang="en-US" sz="2400" dirty="0">
                <a:solidFill>
                  <a:srgbClr val="000000"/>
                </a:solidFill>
              </a:rPr>
              <a:t>c</a:t>
            </a:r>
            <a:r>
              <a:rPr lang="en-US" sz="2400" dirty="0" smtClean="0">
                <a:solidFill>
                  <a:srgbClr val="000000"/>
                </a:solidFill>
              </a:rPr>
              <a:t>riteria</a:t>
            </a:r>
          </a:p>
          <a:p>
            <a:pPr marL="342900" indent="-342900">
              <a:buFont typeface="Arial" charset="0"/>
              <a:buChar char="•"/>
            </a:pPr>
            <a:r>
              <a:rPr lang="en-US" sz="2400" dirty="0" smtClean="0">
                <a:solidFill>
                  <a:srgbClr val="000000"/>
                </a:solidFill>
              </a:rPr>
              <a:t>Comparing costs with benefits</a:t>
            </a:r>
          </a:p>
          <a:p>
            <a:pPr marL="342900" indent="-342900">
              <a:buFont typeface="Arial" charset="0"/>
              <a:buChar char="•"/>
            </a:pPr>
            <a:r>
              <a:rPr lang="en-US" sz="2400" dirty="0" smtClean="0">
                <a:solidFill>
                  <a:srgbClr val="000000"/>
                </a:solidFill>
              </a:rPr>
              <a:t>Risk assessment</a:t>
            </a:r>
          </a:p>
          <a:p>
            <a:pPr marL="342900" indent="-342900">
              <a:buFont typeface="Arial" charset="0"/>
              <a:buChar char="•"/>
            </a:pPr>
            <a:r>
              <a:rPr lang="en-US" sz="2400" dirty="0" smtClean="0">
                <a:solidFill>
                  <a:srgbClr val="000000"/>
                </a:solidFill>
              </a:rPr>
              <a:t>Decision support tools and methods (bringing the CBA together)</a:t>
            </a:r>
          </a:p>
          <a:p>
            <a:pPr marL="342900" indent="-342900">
              <a:buFont typeface="Arial" charset="0"/>
              <a:buChar char="•"/>
            </a:pPr>
            <a:r>
              <a:rPr lang="en-US" sz="2400" dirty="0" smtClean="0">
                <a:solidFill>
                  <a:srgbClr val="000000"/>
                </a:solidFill>
              </a:rPr>
              <a:t>Sensitivity analysis </a:t>
            </a:r>
          </a:p>
          <a:p>
            <a:pPr marL="342900" indent="-342900">
              <a:buFont typeface="Arial" charset="0"/>
              <a:buChar char="•"/>
            </a:pPr>
            <a:r>
              <a:rPr lang="en-US" sz="2400" dirty="0" smtClean="0">
                <a:solidFill>
                  <a:srgbClr val="000000"/>
                </a:solidFill>
              </a:rPr>
              <a:t>Billpayers</a:t>
            </a:r>
          </a:p>
          <a:p>
            <a:pPr marL="342900" indent="-342900">
              <a:buFont typeface="Arial" charset="0"/>
              <a:buChar char="•"/>
            </a:pPr>
            <a:r>
              <a:rPr lang="en-US" sz="2400" dirty="0" smtClean="0">
                <a:solidFill>
                  <a:srgbClr val="000000"/>
                </a:solidFill>
              </a:rPr>
              <a:t>Developing a report for leadership</a:t>
            </a:r>
          </a:p>
          <a:p>
            <a:pPr marL="342900" indent="-342900" eaLnBrk="1" hangingPunct="1">
              <a:buFont typeface="Arial" charset="0"/>
              <a:buChar char="•"/>
            </a:pPr>
            <a:endParaRPr lang="en-US" sz="2400" dirty="0" smtClean="0">
              <a:solidFill>
                <a:srgbClr val="000000"/>
              </a:solidFill>
            </a:endParaRPr>
          </a:p>
          <a:p>
            <a:pPr marL="342900" indent="-342900" eaLnBrk="1" hangingPunct="1"/>
            <a:endParaRPr lang="en-US" sz="2000" dirty="0" smtClean="0">
              <a:solidFill>
                <a:srgbClr val="FF0000"/>
              </a:solidFill>
            </a:endParaRPr>
          </a:p>
        </p:txBody>
      </p:sp>
      <p:sp>
        <p:nvSpPr>
          <p:cNvPr id="10" name="Rectangle 9"/>
          <p:cNvSpPr/>
          <p:nvPr/>
        </p:nvSpPr>
        <p:spPr>
          <a:xfrm>
            <a:off x="838200" y="1066800"/>
            <a:ext cx="7848600" cy="5638800"/>
          </a:xfrm>
          <a:prstGeom prst="rect">
            <a:avLst/>
          </a:prstGeom>
          <a:noFill/>
          <a:ln w="6350" cap="rnd" cmpd="sng" algn="ctr">
            <a:solidFill>
              <a:schemeClr val="bg2">
                <a:lumMod val="50000"/>
              </a:scheme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Gill Sans MT"/>
            </a:endParaRPr>
          </a:p>
        </p:txBody>
      </p:sp>
      <p:sp>
        <p:nvSpPr>
          <p:cNvPr id="11" name="Rectangle 10"/>
          <p:cNvSpPr/>
          <p:nvPr/>
        </p:nvSpPr>
        <p:spPr>
          <a:xfrm>
            <a:off x="609600" y="1219200"/>
            <a:ext cx="474663" cy="5029200"/>
          </a:xfrm>
          <a:prstGeom prst="rect">
            <a:avLst/>
          </a:prstGeom>
          <a:solidFill>
            <a:schemeClr val="bg2">
              <a:lumMod val="50000"/>
            </a:schemeClr>
          </a:solidFill>
          <a:ln w="6350" cap="rnd" cmpd="sng" algn="ctr">
            <a:solidFill>
              <a:schemeClr val="bg2">
                <a:lumMod val="50000"/>
              </a:schemeClr>
            </a:solidFill>
            <a:prstDash val="solid"/>
          </a:ln>
          <a:effectLst/>
        </p:spPr>
        <p:txBody>
          <a:bodyPr anchor="ctr"/>
          <a:lstStyle/>
          <a:p>
            <a:pPr algn="ctr" fontAlgn="auto">
              <a:spcBef>
                <a:spcPts val="0"/>
              </a:spcBef>
              <a:spcAft>
                <a:spcPts val="0"/>
              </a:spcAft>
              <a:defRPr/>
            </a:pPr>
            <a:endParaRPr lang="en-US" kern="0" dirty="0">
              <a:solidFill>
                <a:sysClr val="window" lastClr="FFFFFF"/>
              </a:solidFill>
              <a:latin typeface="Gill Sans MT"/>
            </a:endParaRPr>
          </a:p>
        </p:txBody>
      </p:sp>
      <p:sp>
        <p:nvSpPr>
          <p:cNvPr id="30726" name="Slide Number Placeholder 8"/>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42C8D2E-8CF0-48FE-9EB9-62BB882F6AC3}" type="slidenum">
              <a:rPr lang="en-US" smtClean="0">
                <a:solidFill>
                  <a:srgbClr val="898989"/>
                </a:solidFill>
              </a:rPr>
              <a:pPr eaLnBrk="1" hangingPunct="1"/>
              <a:t>3</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86200" y="1076324"/>
            <a:ext cx="5105400" cy="2581275"/>
          </a:xfrm>
        </p:spPr>
        <p:txBody>
          <a:bodyPr/>
          <a:lstStyle/>
          <a:p>
            <a:pPr>
              <a:defRPr/>
            </a:pPr>
            <a:r>
              <a:rPr lang="en-US" sz="2800" b="1" u="sng" dirty="0" smtClean="0"/>
              <a:t>Step 6 discusses four topics: </a:t>
            </a:r>
            <a:endParaRPr lang="en-US" sz="2800" b="1" u="sng" dirty="0"/>
          </a:p>
          <a:p>
            <a:pPr marL="346075" lvl="1" indent="-346075" algn="l">
              <a:buFont typeface="Arial" pitchFamily="34" charset="0"/>
              <a:buChar char="•"/>
              <a:defRPr/>
            </a:pPr>
            <a:r>
              <a:rPr lang="en-US" sz="2400" dirty="0" smtClean="0">
                <a:solidFill>
                  <a:schemeClr val="tx1"/>
                </a:solidFill>
              </a:rPr>
              <a:t>Alternative selection criteria overview </a:t>
            </a:r>
            <a:endParaRPr lang="en-US" sz="2400" dirty="0">
              <a:solidFill>
                <a:schemeClr val="tx1"/>
              </a:solidFill>
            </a:endParaRPr>
          </a:p>
          <a:p>
            <a:pPr marL="346075" lvl="1" indent="-346075" algn="l">
              <a:buFont typeface="Arial" pitchFamily="34" charset="0"/>
              <a:buChar char="•"/>
              <a:defRPr/>
            </a:pPr>
            <a:r>
              <a:rPr lang="en-US" sz="2400" dirty="0" smtClean="0">
                <a:solidFill>
                  <a:schemeClr val="tx1"/>
                </a:solidFill>
              </a:rPr>
              <a:t>How </a:t>
            </a:r>
            <a:r>
              <a:rPr lang="en-US" sz="2400" dirty="0">
                <a:solidFill>
                  <a:schemeClr val="tx1"/>
                </a:solidFill>
              </a:rPr>
              <a:t>to </a:t>
            </a:r>
            <a:r>
              <a:rPr lang="en-US" sz="2400" dirty="0" smtClean="0">
                <a:solidFill>
                  <a:schemeClr val="tx1"/>
                </a:solidFill>
              </a:rPr>
              <a:t>develop selection criteria </a:t>
            </a:r>
            <a:endParaRPr lang="en-US" sz="2400" dirty="0">
              <a:solidFill>
                <a:schemeClr val="tx1"/>
              </a:solidFill>
            </a:endParaRPr>
          </a:p>
          <a:p>
            <a:pPr marL="346075" lvl="1" indent="-346075" algn="l">
              <a:buFont typeface="Arial" pitchFamily="34" charset="0"/>
              <a:buChar char="•"/>
              <a:defRPr/>
            </a:pPr>
            <a:r>
              <a:rPr lang="en-US" sz="2400" dirty="0" smtClean="0">
                <a:solidFill>
                  <a:schemeClr val="tx1"/>
                </a:solidFill>
              </a:rPr>
              <a:t>Examples of selection criteria</a:t>
            </a:r>
          </a:p>
          <a:p>
            <a:pPr marL="346075" lvl="1" indent="-346075" algn="l">
              <a:buFont typeface="Arial" pitchFamily="34" charset="0"/>
              <a:buChar char="•"/>
              <a:defRPr/>
            </a:pPr>
            <a:r>
              <a:rPr lang="en-US" sz="2400" dirty="0" smtClean="0">
                <a:solidFill>
                  <a:schemeClr val="tx1"/>
                </a:solidFill>
              </a:rPr>
              <a:t>Selection criteria exercise</a:t>
            </a:r>
          </a:p>
        </p:txBody>
      </p:sp>
      <p:sp>
        <p:nvSpPr>
          <p:cNvPr id="31747"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sz="2800" dirty="0" smtClean="0"/>
              <a:t>Step 6: Define Alternative Selection Criteria</a:t>
            </a:r>
          </a:p>
        </p:txBody>
      </p:sp>
      <p:sp>
        <p:nvSpPr>
          <p:cNvPr id="31748"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CD13A1-7667-4DE3-AB17-6F2F3D32CD1E}" type="slidenum">
              <a:rPr lang="en-US" smtClean="0">
                <a:solidFill>
                  <a:srgbClr val="898989"/>
                </a:solidFill>
              </a:rPr>
              <a:pPr eaLnBrk="1" hangingPunct="1"/>
              <a:t>4</a:t>
            </a:fld>
            <a:endParaRPr lang="en-US" dirty="0" smtClean="0">
              <a:solidFill>
                <a:srgbClr val="898989"/>
              </a:solidFill>
            </a:endParaRPr>
          </a:p>
        </p:txBody>
      </p:sp>
      <p:sp>
        <p:nvSpPr>
          <p:cNvPr id="5" name="Subtitle 2"/>
          <p:cNvSpPr txBox="1">
            <a:spLocks/>
          </p:cNvSpPr>
          <p:nvPr/>
        </p:nvSpPr>
        <p:spPr>
          <a:xfrm>
            <a:off x="3894221" y="4914900"/>
            <a:ext cx="5024440" cy="1447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2500" lnSpcReduction="10000"/>
          </a:bodyPr>
          <a:lstStyle>
            <a:lvl1pPr marL="0" indent="0" algn="l"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defRPr/>
            </a:pPr>
            <a:r>
              <a:rPr lang="en-US" b="1" u="sng" dirty="0" smtClean="0">
                <a:solidFill>
                  <a:schemeClr val="tx1"/>
                </a:solidFill>
              </a:rPr>
              <a:t>Transition to Step 7:</a:t>
            </a:r>
          </a:p>
          <a:p>
            <a:pPr algn="ctr">
              <a:defRPr/>
            </a:pPr>
            <a:r>
              <a:rPr lang="en-US" sz="2400" dirty="0" smtClean="0"/>
              <a:t>The analysis and calculations developed in this step will be used with the comparison of alternatives in Step 7.</a:t>
            </a:r>
          </a:p>
          <a:p>
            <a:pPr algn="ctr"/>
            <a:endParaRPr lang="en-US" dirty="0"/>
          </a:p>
        </p:txBody>
      </p:sp>
      <p:graphicFrame>
        <p:nvGraphicFramePr>
          <p:cNvPr id="6" name="Diagram 5"/>
          <p:cNvGraphicFramePr/>
          <p:nvPr>
            <p:extLst>
              <p:ext uri="{D42A27DB-BD31-4B8C-83A1-F6EECF244321}">
                <p14:modId xmlns="" xmlns:p14="http://schemas.microsoft.com/office/powerpoint/2010/main" val="935669312"/>
              </p:ext>
            </p:extLst>
          </p:nvPr>
        </p:nvGraphicFramePr>
        <p:xfrm>
          <a:off x="457200" y="1234440"/>
          <a:ext cx="3276600" cy="4937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381000" y="1162878"/>
            <a:ext cx="3429000" cy="28194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81000" y="5225062"/>
            <a:ext cx="3429000" cy="9906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Alternative Selection Criteria:</a:t>
            </a:r>
          </a:p>
          <a:p>
            <a:r>
              <a:rPr lang="en-US" sz="2400" dirty="0" smtClean="0"/>
              <a:t>The standards used to rank the alternatives and make a decision</a:t>
            </a:r>
            <a:endParaRPr lang="en-US" sz="2400" b="1" dirty="0" smtClean="0"/>
          </a:p>
          <a:p>
            <a:r>
              <a:rPr lang="en-US" sz="2400" dirty="0"/>
              <a:t>R</a:t>
            </a:r>
            <a:r>
              <a:rPr lang="en-US" sz="2400" dirty="0" smtClean="0"/>
              <a:t>eflect cost and the most significant benefits (quantitative and qualitative)—how well and how efficiently the course of action achieves the stated objective</a:t>
            </a:r>
          </a:p>
          <a:p>
            <a:r>
              <a:rPr lang="en-US" sz="2400" dirty="0"/>
              <a:t>C</a:t>
            </a:r>
            <a:r>
              <a:rPr lang="en-US" sz="2400" dirty="0" smtClean="0"/>
              <a:t>over both financial and non-financial aspects</a:t>
            </a:r>
          </a:p>
          <a:p>
            <a:pPr marL="795338">
              <a:buFont typeface="Calibri" pitchFamily="34" charset="0"/>
              <a:buChar char="–"/>
            </a:pPr>
            <a:r>
              <a:rPr lang="en-US" sz="2200" dirty="0" smtClean="0"/>
              <a:t>Financial results are essential to building a persuasive CBA</a:t>
            </a:r>
          </a:p>
        </p:txBody>
      </p:sp>
      <p:sp>
        <p:nvSpPr>
          <p:cNvPr id="32771"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Alternative Selection Criteria Overview</a:t>
            </a:r>
          </a:p>
        </p:txBody>
      </p:sp>
      <p:sp>
        <p:nvSpPr>
          <p:cNvPr id="32772"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D7E05E-F75C-4CD5-A40E-8035531EC327}" type="slidenum">
              <a:rPr lang="en-US" smtClean="0">
                <a:solidFill>
                  <a:srgbClr val="898989"/>
                </a:solidFill>
              </a:rPr>
              <a:pPr eaLnBrk="1" hangingPunct="1"/>
              <a:t>5</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81004" y="2514600"/>
            <a:ext cx="8610600" cy="3886200"/>
          </a:xfrm>
        </p:spPr>
        <p:txBody>
          <a:bodyPr/>
          <a:lstStyle/>
          <a:p>
            <a:pPr marL="342900" indent="-342900">
              <a:buFont typeface="Arial" pitchFamily="34" charset="0"/>
              <a:buChar char="•"/>
              <a:defRPr/>
            </a:pPr>
            <a:r>
              <a:rPr lang="en-US" sz="2400" b="1" u="sng" dirty="0" smtClean="0"/>
              <a:t>Criteria may include:</a:t>
            </a:r>
            <a:endParaRPr lang="en-US" sz="2800" b="1" u="sng" dirty="0" smtClean="0"/>
          </a:p>
          <a:p>
            <a:pPr marL="798513" indent="-346075">
              <a:buFont typeface="Calibri" pitchFamily="34" charset="0"/>
              <a:buChar char="–"/>
              <a:defRPr/>
            </a:pPr>
            <a:r>
              <a:rPr lang="en-US" sz="2000" dirty="0" smtClean="0"/>
              <a:t>Quality (performance)</a:t>
            </a:r>
          </a:p>
          <a:p>
            <a:pPr marL="798513" indent="-346075">
              <a:buFont typeface="Calibri" pitchFamily="34" charset="0"/>
              <a:buChar char="–"/>
              <a:defRPr/>
            </a:pPr>
            <a:r>
              <a:rPr lang="en-US" sz="2000" dirty="0" smtClean="0"/>
              <a:t>Cost (resources)</a:t>
            </a:r>
          </a:p>
          <a:p>
            <a:pPr marL="798513" indent="-346075">
              <a:buFont typeface="Calibri" pitchFamily="34" charset="0"/>
              <a:buChar char="–"/>
              <a:defRPr/>
            </a:pPr>
            <a:r>
              <a:rPr lang="en-US" sz="2000" dirty="0" smtClean="0"/>
              <a:t>Speed of delivery (schedule)</a:t>
            </a:r>
          </a:p>
          <a:p>
            <a:pPr marL="798513" indent="-346075">
              <a:buFont typeface="Calibri" pitchFamily="34" charset="0"/>
              <a:buChar char="–"/>
              <a:defRPr/>
            </a:pPr>
            <a:r>
              <a:rPr lang="en-US" sz="2000" dirty="0" smtClean="0"/>
              <a:t>Safety/risk</a:t>
            </a:r>
          </a:p>
          <a:p>
            <a:pPr marL="798513" indent="-346075">
              <a:buFont typeface="Calibri" pitchFamily="34" charset="0"/>
              <a:buChar char="–"/>
              <a:defRPr/>
            </a:pPr>
            <a:r>
              <a:rPr lang="en-US" sz="2000" dirty="0" smtClean="0"/>
              <a:t>Stewardship</a:t>
            </a:r>
          </a:p>
          <a:p>
            <a:pPr marL="798513" indent="-346075">
              <a:buFont typeface="Calibri" pitchFamily="34" charset="0"/>
              <a:buChar char="–"/>
              <a:defRPr/>
            </a:pPr>
            <a:r>
              <a:rPr lang="en-US" sz="2000" dirty="0" smtClean="0"/>
              <a:t>Resource management</a:t>
            </a:r>
          </a:p>
          <a:p>
            <a:pPr marL="346075" indent="-346075">
              <a:buFont typeface="Arial" pitchFamily="34" charset="0"/>
              <a:buChar char="•"/>
              <a:defRPr/>
            </a:pPr>
            <a:r>
              <a:rPr lang="en-US" sz="2400" b="1" u="sng" dirty="0" smtClean="0"/>
              <a:t>Decision makers </a:t>
            </a:r>
            <a:r>
              <a:rPr lang="en-US" sz="2400" b="1" u="sng" dirty="0"/>
              <a:t>use criteria </a:t>
            </a:r>
            <a:r>
              <a:rPr lang="en-US" sz="2400" b="1" u="sng" dirty="0" smtClean="0"/>
              <a:t>to:</a:t>
            </a:r>
          </a:p>
          <a:p>
            <a:pPr marL="798513" indent="-346075">
              <a:buFont typeface="Calibri" pitchFamily="34" charset="0"/>
              <a:buChar char="–"/>
              <a:defRPr/>
            </a:pPr>
            <a:r>
              <a:rPr lang="en-US" sz="2000" dirty="0"/>
              <a:t>E</a:t>
            </a:r>
            <a:r>
              <a:rPr lang="en-US" sz="2000" dirty="0" smtClean="0"/>
              <a:t>xamine </a:t>
            </a:r>
            <a:r>
              <a:rPr lang="en-US" sz="2000" dirty="0"/>
              <a:t>the most important information </a:t>
            </a:r>
            <a:endParaRPr lang="en-US" sz="2000" dirty="0" smtClean="0"/>
          </a:p>
          <a:p>
            <a:pPr marL="798513" indent="-346075">
              <a:buFont typeface="Calibri" pitchFamily="34" charset="0"/>
              <a:buChar char="–"/>
              <a:defRPr/>
            </a:pPr>
            <a:r>
              <a:rPr lang="en-US" sz="2000" dirty="0" smtClean="0"/>
              <a:t>Evaluate the </a:t>
            </a:r>
            <a:r>
              <a:rPr lang="en-US" sz="2000" dirty="0"/>
              <a:t>impact of the alternatives on the </a:t>
            </a:r>
            <a:r>
              <a:rPr lang="en-US" sz="2000" dirty="0" smtClean="0"/>
              <a:t>mission/objective</a:t>
            </a:r>
            <a:endParaRPr lang="en-US" sz="2000" dirty="0"/>
          </a:p>
        </p:txBody>
      </p:sp>
      <p:sp>
        <p:nvSpPr>
          <p:cNvPr id="33795"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How to Develop Selection Criteria</a:t>
            </a:r>
          </a:p>
        </p:txBody>
      </p:sp>
      <p:sp>
        <p:nvSpPr>
          <p:cNvPr id="33796"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9AC4BB6-42F0-406A-A4A0-BF4841CF01A7}" type="slidenum">
              <a:rPr lang="en-US" smtClean="0">
                <a:solidFill>
                  <a:srgbClr val="898989"/>
                </a:solidFill>
              </a:rPr>
              <a:pPr eaLnBrk="1" hangingPunct="1"/>
              <a:t>6</a:t>
            </a:fld>
            <a:endParaRPr lang="en-US" dirty="0" smtClean="0">
              <a:solidFill>
                <a:srgbClr val="898989"/>
              </a:solidFill>
            </a:endParaRPr>
          </a:p>
        </p:txBody>
      </p:sp>
      <p:sp>
        <p:nvSpPr>
          <p:cNvPr id="5" name="Subtitle 2"/>
          <p:cNvSpPr txBox="1">
            <a:spLocks/>
          </p:cNvSpPr>
          <p:nvPr/>
        </p:nvSpPr>
        <p:spPr>
          <a:xfrm>
            <a:off x="1371600" y="990600"/>
            <a:ext cx="6553200" cy="1371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oAutofit/>
          </a:bodyPr>
          <a:lstStyle>
            <a:lvl1pPr marL="0" indent="0" algn="l" rtl="0" eaLnBrk="0" fontAlgn="base" hangingPunct="0">
              <a:spcBef>
                <a:spcPct val="20000"/>
              </a:spcBef>
              <a:spcAft>
                <a:spcPct val="0"/>
              </a:spcAft>
              <a:buFont typeface="Arial" charset="0"/>
              <a:buNone/>
              <a:defRPr sz="3200" kern="1200">
                <a:solidFill>
                  <a:schemeClr val="tx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r>
              <a:rPr lang="en-US" sz="2800" dirty="0" smtClean="0"/>
              <a:t>In order to select the strongest value proposition, use stakeholder needs and objectives to help develop criteria.</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763000" cy="2667000"/>
          </a:xfrm>
        </p:spPr>
        <p:txBody>
          <a:bodyPr/>
          <a:lstStyle/>
          <a:p>
            <a:pPr>
              <a:buFont typeface="Arial" charset="0"/>
              <a:buNone/>
              <a:defRPr/>
            </a:pPr>
            <a:r>
              <a:rPr lang="en-US" sz="2800" b="1" u="sng" dirty="0" smtClean="0"/>
              <a:t>Steps to create candidate selection criteria:</a:t>
            </a:r>
            <a:endParaRPr lang="en-US" sz="2800" b="1" u="sng" dirty="0"/>
          </a:p>
          <a:p>
            <a:pPr marL="346075" indent="-346075">
              <a:buFont typeface="+mj-lt"/>
              <a:buAutoNum type="arabicPeriod"/>
              <a:defRPr/>
            </a:pPr>
            <a:r>
              <a:rPr lang="en-US" sz="2400" dirty="0" smtClean="0"/>
              <a:t>Consider the problem statement and objective. The selection criteria must reflect how well and how cost-effectively the objective is to be accomplished.</a:t>
            </a:r>
          </a:p>
          <a:p>
            <a:pPr marL="346075" indent="-346075">
              <a:buFont typeface="+mj-lt"/>
              <a:buAutoNum type="arabicPeriod"/>
              <a:defRPr/>
            </a:pPr>
            <a:r>
              <a:rPr lang="en-US" sz="2400" dirty="0" smtClean="0"/>
              <a:t>Comply with guidance provided </a:t>
            </a:r>
            <a:r>
              <a:rPr lang="en-US" sz="2400" dirty="0"/>
              <a:t>by higher </a:t>
            </a:r>
            <a:r>
              <a:rPr lang="en-US" sz="2400" dirty="0" smtClean="0"/>
              <a:t>command, based on leadership priorities like cost efficiency, level of product quality, etc. (See Step 2)</a:t>
            </a:r>
          </a:p>
          <a:p>
            <a:pPr marL="346075" indent="-346075">
              <a:buFont typeface="+mj-lt"/>
              <a:buAutoNum type="arabicPeriod"/>
              <a:defRPr/>
            </a:pPr>
            <a:r>
              <a:rPr lang="en-US" sz="2400" dirty="0" smtClean="0"/>
              <a:t>Identify </a:t>
            </a:r>
            <a:r>
              <a:rPr lang="en-US" sz="2400" dirty="0"/>
              <a:t>relevant cost issues </a:t>
            </a:r>
            <a:r>
              <a:rPr lang="en-US" sz="2400" dirty="0" smtClean="0"/>
              <a:t>(See Step 4) and benefits </a:t>
            </a:r>
            <a:r>
              <a:rPr lang="en-US" sz="2400" dirty="0"/>
              <a:t>(See Step </a:t>
            </a:r>
            <a:r>
              <a:rPr lang="en-US" sz="2400" dirty="0" smtClean="0"/>
              <a:t>5)</a:t>
            </a:r>
          </a:p>
          <a:p>
            <a:pPr>
              <a:buFont typeface="Arial" charset="0"/>
              <a:buNone/>
              <a:defRPr/>
            </a:pPr>
            <a:endParaRPr lang="en-US" sz="2400" dirty="0" smtClean="0"/>
          </a:p>
        </p:txBody>
      </p:sp>
      <p:sp>
        <p:nvSpPr>
          <p:cNvPr id="34819"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How to Develop Selection Criteria (Cont’d)</a:t>
            </a:r>
          </a:p>
        </p:txBody>
      </p:sp>
      <p:sp>
        <p:nvSpPr>
          <p:cNvPr id="34820"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9CAB4FA-E560-451E-B340-16CB0A106CB0}" type="slidenum">
              <a:rPr lang="en-US" smtClean="0">
                <a:solidFill>
                  <a:srgbClr val="898989"/>
                </a:solidFill>
              </a:rPr>
              <a:pPr eaLnBrk="1" hangingPunct="1"/>
              <a:t>7</a:t>
            </a:fld>
            <a:endParaRPr lang="en-US" dirty="0" smtClean="0">
              <a:solidFill>
                <a:srgbClr val="898989"/>
              </a:solidFill>
            </a:endParaRPr>
          </a:p>
        </p:txBody>
      </p:sp>
      <p:sp>
        <p:nvSpPr>
          <p:cNvPr id="6" name="Right Arrow 5"/>
          <p:cNvSpPr/>
          <p:nvPr/>
        </p:nvSpPr>
        <p:spPr>
          <a:xfrm rot="5400000">
            <a:off x="4038600" y="4633920"/>
            <a:ext cx="1066800" cy="1219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Subtitle 2"/>
          <p:cNvSpPr txBox="1">
            <a:spLocks/>
          </p:cNvSpPr>
          <p:nvPr/>
        </p:nvSpPr>
        <p:spPr>
          <a:xfrm>
            <a:off x="2514600" y="5748344"/>
            <a:ext cx="4114800" cy="8382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defRPr/>
            </a:pPr>
            <a:r>
              <a:rPr lang="en-US" sz="2000" dirty="0" smtClean="0"/>
              <a:t>Prioritize selection criteria </a:t>
            </a:r>
          </a:p>
          <a:p>
            <a:pPr algn="ctr">
              <a:defRPr/>
            </a:pPr>
            <a:r>
              <a:rPr lang="en-US" sz="2000" dirty="0" smtClean="0"/>
              <a:t>Determine weights, if appropriate</a:t>
            </a:r>
          </a:p>
          <a:p>
            <a:endParaRPr lang="en-US" dirty="0"/>
          </a:p>
        </p:txBody>
      </p:sp>
      <p:sp>
        <p:nvSpPr>
          <p:cNvPr id="8" name="Subtitle 2"/>
          <p:cNvSpPr txBox="1">
            <a:spLocks/>
          </p:cNvSpPr>
          <p:nvPr/>
        </p:nvSpPr>
        <p:spPr>
          <a:xfrm>
            <a:off x="3934325" y="4197704"/>
            <a:ext cx="1295400" cy="54725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US" sz="2800" b="1" u="sng" dirty="0" smtClean="0"/>
              <a:t>Then</a:t>
            </a:r>
            <a:endParaRPr lang="en-US" sz="2800" b="1" u="sn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Selection criteria should: </a:t>
            </a:r>
          </a:p>
          <a:p>
            <a:pPr marL="342900" lvl="1" indent="-342900">
              <a:buFont typeface="Arial" pitchFamily="34" charset="0"/>
              <a:buChar char="•"/>
            </a:pPr>
            <a:r>
              <a:rPr lang="en-US" sz="2400" dirty="0" smtClean="0"/>
              <a:t>Reflect the costs and benefits listed in the analysis</a:t>
            </a:r>
          </a:p>
          <a:p>
            <a:pPr marL="342900" lvl="1" indent="-342900">
              <a:buFont typeface="Arial" pitchFamily="34" charset="0"/>
              <a:buChar char="•"/>
            </a:pPr>
            <a:r>
              <a:rPr lang="en-US" sz="2400" dirty="0" smtClean="0"/>
              <a:t>Be concise and non-redundant </a:t>
            </a:r>
          </a:p>
          <a:p>
            <a:pPr marL="342900" lvl="1" indent="-342900">
              <a:buFont typeface="Arial" pitchFamily="34" charset="0"/>
              <a:buChar char="•"/>
            </a:pPr>
            <a:r>
              <a:rPr lang="en-US" sz="2400" dirty="0" smtClean="0"/>
              <a:t>Provide a standard against which to compare alternatives</a:t>
            </a:r>
          </a:p>
          <a:p>
            <a:pPr marL="342900" lvl="1" indent="-342900">
              <a:buFont typeface="Arial" pitchFamily="34" charset="0"/>
              <a:buChar char="•"/>
            </a:pPr>
            <a:r>
              <a:rPr lang="en-US" sz="2400" dirty="0" smtClean="0"/>
              <a:t>Expose uncertainty, risk, and/or tradeoffs</a:t>
            </a:r>
          </a:p>
          <a:p>
            <a:pPr marL="342900" lvl="1" indent="-342900">
              <a:buFont typeface="Arial" pitchFamily="34" charset="0"/>
              <a:buChar char="•"/>
            </a:pPr>
            <a:r>
              <a:rPr lang="en-US" sz="2400" dirty="0" smtClean="0"/>
              <a:t>Not be unrealistically biased in favor of one alternative</a:t>
            </a:r>
          </a:p>
          <a:p>
            <a:pPr marL="342900" lvl="1" indent="-342900">
              <a:buFont typeface="Arial" pitchFamily="34" charset="0"/>
              <a:buChar char="•"/>
            </a:pPr>
            <a:r>
              <a:rPr lang="en-US" sz="2400" dirty="0" smtClean="0"/>
              <a:t>Include enough information to make an informed decision</a:t>
            </a:r>
          </a:p>
          <a:p>
            <a:pPr marL="342900" lvl="1" indent="-342900">
              <a:buFont typeface="Arial" pitchFamily="34" charset="0"/>
              <a:buChar char="•"/>
            </a:pPr>
            <a:r>
              <a:rPr lang="en-US" sz="2400" dirty="0" smtClean="0"/>
              <a:t>Be aligned with the goals of senior leadership</a:t>
            </a:r>
          </a:p>
        </p:txBody>
      </p:sp>
      <p:sp>
        <p:nvSpPr>
          <p:cNvPr id="35843" name="Title 3"/>
          <p:cNvSpPr>
            <a:spLocks noGrp="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How to Develop Selection Criteria (Cont’d)</a:t>
            </a:r>
          </a:p>
        </p:txBody>
      </p:sp>
      <p:sp>
        <p:nvSpPr>
          <p:cNvPr id="35844"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9C61165-C1EB-4DCE-9F17-B4C617C8250E}" type="slidenum">
              <a:rPr lang="en-US" smtClean="0">
                <a:solidFill>
                  <a:srgbClr val="898989"/>
                </a:solidFill>
              </a:rPr>
              <a:pPr eaLnBrk="1" hangingPunct="1"/>
              <a:t>8</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bwMode="auto">
          <a:xfrm>
            <a:off x="381000" y="1066800"/>
            <a:ext cx="8610600" cy="4876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800" b="1" u="sng" dirty="0" smtClean="0"/>
              <a:t>Selection </a:t>
            </a:r>
            <a:r>
              <a:rPr lang="en-US" sz="2800" b="1" u="sng" dirty="0"/>
              <a:t>criteria might include: </a:t>
            </a:r>
            <a:endParaRPr lang="en-US" sz="2800" dirty="0" smtClean="0"/>
          </a:p>
          <a:p>
            <a:r>
              <a:rPr lang="en-US" sz="2200" dirty="0" smtClean="0"/>
              <a:t>Contribution to ARFORGEN</a:t>
            </a:r>
          </a:p>
          <a:p>
            <a:r>
              <a:rPr lang="en-US" sz="2200" dirty="0" smtClean="0"/>
              <a:t>Contribution to combat effectiveness (readiness) </a:t>
            </a:r>
          </a:p>
          <a:p>
            <a:r>
              <a:rPr lang="en-US" sz="2200" dirty="0" smtClean="0"/>
              <a:t>Compliance with laws, policies, and/or strategic planning documents</a:t>
            </a:r>
          </a:p>
          <a:p>
            <a:r>
              <a:rPr lang="en-US" sz="2200" dirty="0" smtClean="0"/>
              <a:t>Items produced</a:t>
            </a:r>
          </a:p>
          <a:p>
            <a:r>
              <a:rPr lang="en-US" sz="2200" dirty="0" smtClean="0"/>
              <a:t>Accuracy rates</a:t>
            </a:r>
          </a:p>
          <a:p>
            <a:r>
              <a:rPr lang="en-US" sz="2200" dirty="0" smtClean="0"/>
              <a:t>Compatibility with current systems</a:t>
            </a:r>
          </a:p>
          <a:p>
            <a:r>
              <a:rPr lang="en-US" sz="2200" dirty="0" smtClean="0"/>
              <a:t>Maintainability</a:t>
            </a:r>
          </a:p>
          <a:p>
            <a:r>
              <a:rPr lang="en-US" sz="2200" dirty="0" smtClean="0"/>
              <a:t>Political considerations </a:t>
            </a:r>
          </a:p>
          <a:p>
            <a:r>
              <a:rPr lang="en-US" sz="2200" dirty="0" smtClean="0"/>
              <a:t>Risk mitigation</a:t>
            </a:r>
          </a:p>
          <a:p>
            <a:r>
              <a:rPr lang="en-US" sz="2200" dirty="0" smtClean="0"/>
              <a:t>Cost, cost avoidance, savings, revenue generation, cash flow/outlay, etc.</a:t>
            </a:r>
          </a:p>
          <a:p>
            <a:endParaRPr lang="en-US" sz="2800" dirty="0" smtClean="0"/>
          </a:p>
          <a:p>
            <a:endParaRPr lang="en-US" sz="2800" dirty="0" smtClean="0"/>
          </a:p>
        </p:txBody>
      </p:sp>
      <p:sp>
        <p:nvSpPr>
          <p:cNvPr id="37891" name="Title 3"/>
          <p:cNvSpPr>
            <a:spLocks noGrp="1"/>
          </p:cNvSpPr>
          <p:nvPr>
            <p:ph type="ctrTitle"/>
          </p:nvPr>
        </p:nvSpPr>
        <p:spPr bwMode="auto">
          <a:xfrm>
            <a:off x="792480" y="0"/>
            <a:ext cx="7543800" cy="685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US" dirty="0" smtClean="0"/>
              <a:t>Examples </a:t>
            </a:r>
            <a:r>
              <a:rPr lang="en-US" dirty="0"/>
              <a:t>-</a:t>
            </a:r>
            <a:r>
              <a:rPr lang="en-US" dirty="0" smtClean="0"/>
              <a:t> Selection Criteria</a:t>
            </a:r>
          </a:p>
        </p:txBody>
      </p:sp>
      <p:sp>
        <p:nvSpPr>
          <p:cNvPr id="37892" name="Slide Number Placeholder 4"/>
          <p:cNvSpPr>
            <a:spLocks noGrp="1"/>
          </p:cNvSpPr>
          <p:nvPr>
            <p:ph type="sldNum"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6C7F597-8E9A-4F09-A6EC-5C0ECF635775}" type="slidenum">
              <a:rPr lang="en-US" smtClean="0">
                <a:solidFill>
                  <a:srgbClr val="898989"/>
                </a:solidFill>
              </a:rPr>
              <a:pPr eaLnBrk="1" hangingPunct="1"/>
              <a:t>9</a:t>
            </a:fld>
            <a:endParaRPr lang="en-US" dirty="0" smtClean="0">
              <a:solidFill>
                <a:srgbClr val="898989"/>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16120</TotalTime>
  <Words>2469</Words>
  <Application>Microsoft Office PowerPoint</Application>
  <PresentationFormat>On-screen Show (4:3)</PresentationFormat>
  <Paragraphs>411</Paragraphs>
  <Slides>22</Slides>
  <Notes>21</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1_Office Theme</vt:lpstr>
      <vt:lpstr>Document</vt:lpstr>
      <vt:lpstr>Slide 1</vt:lpstr>
      <vt:lpstr>Day 3 Agenda</vt:lpstr>
      <vt:lpstr> Key Learning Objectives</vt:lpstr>
      <vt:lpstr>Step 6: Define Alternative Selection Criteria</vt:lpstr>
      <vt:lpstr>Alternative Selection Criteria Overview</vt:lpstr>
      <vt:lpstr>How to Develop Selection Criteria</vt:lpstr>
      <vt:lpstr>How to Develop Selection Criteria (Cont’d)</vt:lpstr>
      <vt:lpstr>How to Develop Selection Criteria (Cont’d)</vt:lpstr>
      <vt:lpstr>Examples - Selection Criteria</vt:lpstr>
      <vt:lpstr>Financial Methodologies</vt:lpstr>
      <vt:lpstr>Normalization of Value</vt:lpstr>
      <vt:lpstr>Discounting</vt:lpstr>
      <vt:lpstr>Net Present Value</vt:lpstr>
      <vt:lpstr>Net Present Value Formula</vt:lpstr>
      <vt:lpstr>Present Value Merits</vt:lpstr>
      <vt:lpstr>Example - Present Value</vt:lpstr>
      <vt:lpstr>Exercise - Present Value</vt:lpstr>
      <vt:lpstr>Answer Key - Present Value</vt:lpstr>
      <vt:lpstr>Exercise – Net Present Value</vt:lpstr>
      <vt:lpstr>Break-Even Point</vt:lpstr>
      <vt:lpstr>Example - Break-Even Point</vt:lpstr>
      <vt:lpstr>Exercise: Defining Selection Criteria</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Administrator</cp:lastModifiedBy>
  <cp:revision>1322</cp:revision>
  <cp:lastPrinted>2011-06-09T02:52:45Z</cp:lastPrinted>
  <dcterms:created xsi:type="dcterms:W3CDTF">2011-03-18T18:52:42Z</dcterms:created>
  <dcterms:modified xsi:type="dcterms:W3CDTF">2012-07-30T14:53:19Z</dcterms:modified>
</cp:coreProperties>
</file>