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387" r:id="rId2"/>
    <p:sldId id="388" r:id="rId3"/>
    <p:sldId id="390" r:id="rId4"/>
    <p:sldId id="391" r:id="rId5"/>
    <p:sldId id="392" r:id="rId6"/>
    <p:sldId id="389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us" initials="P" lastIdx="1" clrIdx="0"/>
  <p:cmAuthor id="1" name="Kim, Pius" initials="KP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FF99"/>
    <a:srgbClr val="FFFF66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92" autoAdjust="0"/>
    <p:restoredTop sz="94536" autoAdjust="0"/>
  </p:normalViewPr>
  <p:slideViewPr>
    <p:cSldViewPr>
      <p:cViewPr>
        <p:scale>
          <a:sx n="70" d="100"/>
          <a:sy n="70" d="100"/>
        </p:scale>
        <p:origin x="-91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102" y="-82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5694" cy="462278"/>
          </a:xfrm>
          <a:prstGeom prst="rect">
            <a:avLst/>
          </a:prstGeom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315" y="0"/>
            <a:ext cx="3005694" cy="462278"/>
          </a:xfrm>
          <a:prstGeom prst="rect">
            <a:avLst/>
          </a:prstGeom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C64C7E4-694A-4CC0-80A8-8FAD64ABB9F8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927"/>
            <a:ext cx="3005694" cy="460166"/>
          </a:xfrm>
          <a:prstGeom prst="rect">
            <a:avLst/>
          </a:prstGeom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315" y="8757927"/>
            <a:ext cx="3005694" cy="460166"/>
          </a:xfrm>
          <a:prstGeom prst="rect">
            <a:avLst/>
          </a:prstGeom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8BB4E17-F50B-4780-BB6C-9439E593F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973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5694" cy="462278"/>
          </a:xfrm>
          <a:prstGeom prst="rect">
            <a:avLst/>
          </a:prstGeom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315" y="0"/>
            <a:ext cx="3005694" cy="462278"/>
          </a:xfrm>
          <a:prstGeom prst="rect">
            <a:avLst/>
          </a:prstGeom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4A80FAB-35BB-4AED-A2EE-D47102E75871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5" tIns="46147" rIns="92295" bIns="4614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898" y="4380020"/>
            <a:ext cx="5546406" cy="4149934"/>
          </a:xfrm>
          <a:prstGeom prst="rect">
            <a:avLst/>
          </a:prstGeom>
        </p:spPr>
        <p:txBody>
          <a:bodyPr vert="horz" lIns="92295" tIns="46147" rIns="92295" bIns="4614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7927"/>
            <a:ext cx="3005694" cy="460166"/>
          </a:xfrm>
          <a:prstGeom prst="rect">
            <a:avLst/>
          </a:prstGeom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315" y="8757927"/>
            <a:ext cx="3005694" cy="460166"/>
          </a:xfrm>
          <a:prstGeom prst="rect">
            <a:avLst/>
          </a:prstGeom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619282-E518-46FA-A843-A9BDD453C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391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610600" cy="5410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B262A2A-5880-4046-B985-2F759AA2A5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 w Bumper St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150" y="152400"/>
            <a:ext cx="62928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4"/>
          </p:nvPr>
        </p:nvSpPr>
        <p:spPr>
          <a:xfrm>
            <a:off x="6553200" y="6651625"/>
            <a:ext cx="2133600" cy="20637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A86CC4B-88FC-4752-B16A-B8E20F95A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124200" y="6618288"/>
            <a:ext cx="2895600" cy="23971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         CBA Training Slides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 w Bumper St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150" y="152400"/>
            <a:ext cx="62928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4"/>
          </p:nvPr>
        </p:nvSpPr>
        <p:spPr>
          <a:xfrm>
            <a:off x="6553200" y="6651625"/>
            <a:ext cx="2133600" cy="20637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A86CC4B-88FC-4752-B16A-B8E20F95A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124200" y="6618288"/>
            <a:ext cx="2895600" cy="23971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         CBA Training Slides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E23C560-AE14-411E-B28A-275DF5EC5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pPr algn="ctr" eaLnBrk="0" hangingPunct="0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Click to edit Master title style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4CDE1DB-C1DE-40C4-9147-177C7CBED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DBAC336-159D-4B65-A5DA-D1AAB2B0E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6EC6837-C0F3-4C34-95E5-0EEB008B2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66DEEBF-F0B8-43AF-8BA4-25757CC4B3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pPr algn="ctr" eaLnBrk="0" hangingPunct="0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Click to edit Master title style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8001000" cy="1362075"/>
          </a:xfrm>
          <a:prstGeom prst="rect">
            <a:avLst/>
          </a:prstGeom>
        </p:spPr>
        <p:txBody>
          <a:bodyPr anchor="ctr"/>
          <a:lstStyle>
            <a:lvl1pPr algn="ctr">
              <a:defRPr sz="5400" b="0" cap="all" baseline="0"/>
            </a:lvl1pPr>
          </a:lstStyle>
          <a:p>
            <a:r>
              <a:rPr lang="en-US" dirty="0" smtClean="0"/>
              <a:t>Click to edit 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A7DC0F7-DFCC-4487-A006-FF91868E3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 Bumper St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91400" cy="685800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7010400" y="6650038"/>
            <a:ext cx="2133600" cy="195262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DCB6772-5CEE-43AF-916D-DFCA7C2946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w Bumper St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150" y="152400"/>
            <a:ext cx="62928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0" y="6248400"/>
            <a:ext cx="9144000" cy="381000"/>
          </a:xfrm>
          <a:prstGeom prst="rect">
            <a:avLst/>
          </a:prstGeom>
          <a:solidFill>
            <a:srgbClr val="002060"/>
          </a:solidFill>
        </p:spPr>
        <p:txBody>
          <a:bodyPr anchor="ctr">
            <a:noAutofit/>
          </a:bodyPr>
          <a:lstStyle>
            <a:lvl1pPr algn="ctr">
              <a:buNone/>
              <a:defRPr sz="22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4"/>
          </p:nvPr>
        </p:nvSpPr>
        <p:spPr>
          <a:xfrm>
            <a:off x="6553200" y="6651625"/>
            <a:ext cx="2133600" cy="20637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A86CC4B-88FC-4752-B16A-B8E20F95A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124200" y="6618288"/>
            <a:ext cx="2895600" cy="23971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         CBA Training Slides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B77B1C4-736F-431B-A5BD-B5088C73C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Box 7"/>
          <p:cNvSpPr txBox="1">
            <a:spLocks noChangeArrowheads="1" noChangeShapeType="1"/>
          </p:cNvSpPr>
          <p:nvPr/>
        </p:nvSpPr>
        <p:spPr bwMode="auto">
          <a:xfrm>
            <a:off x="533400" y="0"/>
            <a:ext cx="8610600" cy="609600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>
              <a:defRPr/>
            </a:pPr>
            <a:endParaRPr lang="en-US" sz="1400" b="1" dirty="0">
              <a:solidFill>
                <a:srgbClr val="999999"/>
              </a:solidFill>
              <a:latin typeface="Calisto MT" pitchFamily="18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52400" y="685800"/>
            <a:ext cx="8991600" cy="0"/>
          </a:xfrm>
          <a:prstGeom prst="line">
            <a:avLst/>
          </a:prstGeom>
          <a:noFill/>
          <a:ln w="25400" algn="ctr">
            <a:solidFill>
              <a:srgbClr val="666633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Rectangle 5"/>
          <p:cNvSpPr>
            <a:spLocks noChangeArrowheads="1" noChangeShapeType="1"/>
          </p:cNvSpPr>
          <p:nvPr/>
        </p:nvSpPr>
        <p:spPr bwMode="auto">
          <a:xfrm>
            <a:off x="228600" y="685800"/>
            <a:ext cx="8915400" cy="228600"/>
          </a:xfrm>
          <a:prstGeom prst="rect">
            <a:avLst/>
          </a:prstGeom>
          <a:solidFill>
            <a:srgbClr val="999900">
              <a:alpha val="30000"/>
            </a:srgbClr>
          </a:soli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defRPr/>
            </a:pPr>
            <a:endParaRPr lang="en-US" sz="1600" b="1" dirty="0">
              <a:solidFill>
                <a:srgbClr val="A6A6A6"/>
              </a:solidFill>
              <a:latin typeface="Calisto MT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19600" y="6248400"/>
            <a:ext cx="2362200" cy="609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333300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4103" name="Picture 33" descr="ODASA_1"/>
          <p:cNvPicPr>
            <a:picLocks noChangeAspect="1" noChangeArrowheads="1"/>
          </p:cNvPicPr>
          <p:nvPr/>
        </p:nvPicPr>
        <p:blipFill>
          <a:blip r:embed="rId13" cstate="print"/>
          <a:srcRect l="5310" t="13577" r="4425" b="11740"/>
          <a:stretch>
            <a:fillRect/>
          </a:stretch>
        </p:blipFill>
        <p:spPr bwMode="auto">
          <a:xfrm>
            <a:off x="8305800" y="76200"/>
            <a:ext cx="8239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26988"/>
            <a:ext cx="609600" cy="609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ChangeArrowheads="1" noChangeShapeType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 w="0" algn="in">
            <a:noFill/>
            <a:miter lim="800000"/>
            <a:headEnd/>
            <a:tailEnd/>
          </a:ln>
          <a:effectLst/>
        </p:spPr>
        <p:txBody>
          <a:bodyPr vert="vert270" lIns="36576" tIns="36576" rIns="36576" bIns="36576"/>
          <a:lstStyle/>
          <a:p>
            <a:pPr algn="ctr">
              <a:defRPr/>
            </a:pPr>
            <a:r>
              <a:rPr lang="en-US" sz="1100" b="1" dirty="0" smtClean="0">
                <a:solidFill>
                  <a:prstClr val="white">
                    <a:lumMod val="65000"/>
                  </a:prstClr>
                </a:solidFill>
                <a:latin typeface="Calisto MT" pitchFamily="18" charset="0"/>
              </a:rPr>
              <a:t>UNCLASSIFIED</a:t>
            </a:r>
            <a:endParaRPr lang="en-US" sz="1100" b="1" dirty="0">
              <a:solidFill>
                <a:prstClr val="white">
                  <a:lumMod val="65000"/>
                </a:prstClr>
              </a:solidFill>
              <a:latin typeface="Calisto MT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-1166822" y="5505614"/>
            <a:ext cx="25955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A6A6A6"/>
                </a:solidFill>
                <a:latin typeface="Calisto MT" pitchFamily="18" charset="0"/>
              </a:rPr>
              <a:t>CBA  </a:t>
            </a:r>
            <a:r>
              <a:rPr lang="en-US" sz="1100" b="1" dirty="0" smtClean="0">
                <a:solidFill>
                  <a:srgbClr val="A6A6A6"/>
                </a:solidFill>
                <a:latin typeface="Calisto MT" pitchFamily="18" charset="0"/>
              </a:rPr>
              <a:t>Four-Day  </a:t>
            </a:r>
            <a:r>
              <a:rPr lang="en-US" sz="1100" b="1" dirty="0">
                <a:solidFill>
                  <a:srgbClr val="A6A6A6"/>
                </a:solidFill>
                <a:latin typeface="Calisto MT" pitchFamily="18" charset="0"/>
              </a:rPr>
              <a:t>TRAINING  SLIDES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40" r:id="rId9"/>
    <p:sldLayoutId id="2147484041" r:id="rId10"/>
    <p:sldLayoutId id="21474840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 noChangeShapeType="1"/>
          </p:cNvSpPr>
          <p:nvPr/>
        </p:nvSpPr>
        <p:spPr bwMode="auto">
          <a:xfrm rot="16200000">
            <a:off x="4229100" y="2400300"/>
            <a:ext cx="609600" cy="8305800"/>
          </a:xfrm>
          <a:prstGeom prst="rect">
            <a:avLst/>
          </a:prstGeom>
          <a:solidFill>
            <a:schemeClr val="bg2">
              <a:lumMod val="50000"/>
            </a:schemeClr>
          </a:soli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627" name="Text Box 8"/>
          <p:cNvSpPr txBox="1">
            <a:spLocks noChangeArrowheads="1" noChangeShapeType="1"/>
          </p:cNvSpPr>
          <p:nvPr/>
        </p:nvSpPr>
        <p:spPr bwMode="auto">
          <a:xfrm>
            <a:off x="381000" y="1066800"/>
            <a:ext cx="8610600" cy="1371600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</p:spPr>
        <p:txBody>
          <a:bodyPr lIns="36195" tIns="36195" rIns="36195" bIns="36195"/>
          <a:lstStyle/>
          <a:p>
            <a:pPr algn="ctr"/>
            <a:r>
              <a:rPr lang="en-US" sz="3600" dirty="0">
                <a:solidFill>
                  <a:srgbClr val="333300"/>
                </a:solidFill>
                <a:latin typeface="Calisto MT" pitchFamily="18" charset="0"/>
              </a:rPr>
              <a:t>Cost-Benefit </a:t>
            </a:r>
            <a:r>
              <a:rPr lang="en-US" sz="3600" dirty="0" smtClean="0">
                <a:solidFill>
                  <a:srgbClr val="333300"/>
                </a:solidFill>
                <a:latin typeface="Calisto MT" pitchFamily="18" charset="0"/>
              </a:rPr>
              <a:t>Analysis (CBA)</a:t>
            </a:r>
            <a:endParaRPr lang="en-US" sz="3600" dirty="0">
              <a:solidFill>
                <a:srgbClr val="333300"/>
              </a:solidFill>
              <a:latin typeface="Calisto MT" pitchFamily="18" charset="0"/>
            </a:endParaRPr>
          </a:p>
          <a:p>
            <a:pPr algn="ctr"/>
            <a:r>
              <a:rPr lang="en-US" sz="3600" dirty="0" smtClean="0">
                <a:solidFill>
                  <a:srgbClr val="333300"/>
                </a:solidFill>
                <a:latin typeface="Calisto MT" pitchFamily="18" charset="0"/>
              </a:rPr>
              <a:t>Four-Day </a:t>
            </a:r>
            <a:r>
              <a:rPr lang="en-US" sz="3600" dirty="0">
                <a:solidFill>
                  <a:srgbClr val="333300"/>
                </a:solidFill>
                <a:latin typeface="Calisto MT" pitchFamily="18" charset="0"/>
              </a:rPr>
              <a:t>Training Briefing</a:t>
            </a:r>
          </a:p>
          <a:p>
            <a:pPr algn="ctr"/>
            <a:r>
              <a:rPr lang="en-US" sz="3600" dirty="0">
                <a:solidFill>
                  <a:srgbClr val="333300"/>
                </a:solidFill>
                <a:latin typeface="Calisto MT" pitchFamily="18" charset="0"/>
              </a:rPr>
              <a:t>Day </a:t>
            </a:r>
            <a:r>
              <a:rPr lang="en-US" sz="3600" dirty="0" smtClean="0">
                <a:solidFill>
                  <a:srgbClr val="333300"/>
                </a:solidFill>
                <a:latin typeface="Calisto MT" pitchFamily="18" charset="0"/>
              </a:rPr>
              <a:t>4</a:t>
            </a:r>
            <a:endParaRPr lang="en-US" sz="3600" dirty="0">
              <a:solidFill>
                <a:srgbClr val="333300"/>
              </a:solidFill>
              <a:latin typeface="Calisto MT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333300"/>
                </a:solidFill>
                <a:latin typeface="Calisto MT" pitchFamily="18" charset="0"/>
              </a:rPr>
              <a:t>CBA Capstone Case Presentations</a:t>
            </a:r>
            <a:endParaRPr lang="en-US" sz="3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662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4217" y="3629304"/>
            <a:ext cx="2286000" cy="2286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26629" name="Rectangle 20"/>
          <p:cNvSpPr>
            <a:spLocks noChangeArrowheads="1"/>
          </p:cNvSpPr>
          <p:nvPr/>
        </p:nvSpPr>
        <p:spPr bwMode="auto">
          <a:xfrm>
            <a:off x="1108461" y="6319838"/>
            <a:ext cx="10374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333300"/>
                </a:solidFill>
                <a:latin typeface="Calisto MT" pitchFamily="18" charset="0"/>
              </a:rPr>
              <a:t>25 June 2012</a:t>
            </a:r>
            <a:endParaRPr lang="en-US" sz="1200" dirty="0">
              <a:solidFill>
                <a:srgbClr val="333300"/>
              </a:solidFill>
              <a:latin typeface="Calisto MT" pitchFamily="18" charset="0"/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/>
          <a:srcRect r="6061"/>
          <a:stretch>
            <a:fillRect/>
          </a:stretch>
        </p:blipFill>
        <p:spPr bwMode="auto">
          <a:xfrm>
            <a:off x="6781800" y="6248400"/>
            <a:ext cx="2362200" cy="619125"/>
          </a:xfrm>
          <a:prstGeom prst="rect">
            <a:avLst/>
          </a:prstGeom>
          <a:noFill/>
          <a:ln w="34925" algn="in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895600" y="6248400"/>
            <a:ext cx="38862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black"/>
                </a:solidFill>
              </a:rPr>
              <a:t>Visit our CBA Website for more information regarding locations,  signing up, upcoming training sessions, and more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u="sng" dirty="0">
                <a:solidFill>
                  <a:prstClr val="black"/>
                </a:solidFill>
              </a:rPr>
              <a:t>https://cpp.army.mil</a:t>
            </a: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228600" y="173038"/>
            <a:ext cx="891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 dirty="0">
                <a:solidFill>
                  <a:srgbClr val="A6A6A6"/>
                </a:solidFill>
                <a:latin typeface="Calisto MT" pitchFamily="18" charset="0"/>
              </a:rPr>
              <a:t>AMERICA’S ARMY: THE STRENGTH OF THE NATION</a:t>
            </a:r>
          </a:p>
        </p:txBody>
      </p:sp>
      <p:sp>
        <p:nvSpPr>
          <p:cNvPr id="26633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564939-6AEB-4B11-A389-7F7F12C3CF2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groups of 3-4 students each</a:t>
            </a:r>
          </a:p>
          <a:p>
            <a:r>
              <a:rPr lang="en-US" dirty="0" smtClean="0"/>
              <a:t>Groups A (3 people), B (3), and C (3) will be assigned to Case 1</a:t>
            </a:r>
          </a:p>
          <a:p>
            <a:r>
              <a:rPr lang="en-US" dirty="0" smtClean="0"/>
              <a:t>Groups X (4 people), Y (4), and </a:t>
            </a:r>
            <a:r>
              <a:rPr lang="en-US" smtClean="0"/>
              <a:t>Z </a:t>
            </a:r>
            <a:r>
              <a:rPr lang="en-US" smtClean="0"/>
              <a:t>(4) </a:t>
            </a:r>
            <a:r>
              <a:rPr lang="en-US" dirty="0" smtClean="0"/>
              <a:t>will be assigned to Case 2</a:t>
            </a:r>
          </a:p>
          <a:p>
            <a:r>
              <a:rPr lang="en-US" dirty="0" smtClean="0"/>
              <a:t>Each group will present once and serve as CBARB reviewer twice. Groups will receive grades for their performance in their presentations as well as their reviews.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3C560-AE14-411E-B28A-275DF5EC59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presentation, upload PowerPoint file and all supporting documents to the classroom share folder. </a:t>
            </a:r>
          </a:p>
          <a:p>
            <a:r>
              <a:rPr lang="en-US" dirty="0" smtClean="0"/>
              <a:t>Each member of the group must participate in the presentation.</a:t>
            </a:r>
          </a:p>
          <a:p>
            <a:r>
              <a:rPr lang="en-US" dirty="0" smtClean="0"/>
              <a:t>Questions will be fielded throughout and after the presentation.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Instructions for Presenters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3C560-AE14-411E-B28A-275DF5EC59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may be raised throughout the presentation. </a:t>
            </a:r>
          </a:p>
          <a:p>
            <a:r>
              <a:rPr lang="en-US" dirty="0" smtClean="0"/>
              <a:t>At the conclusion of the presentation and Q&amp;A session, each reviewing group convenes to write a CBARB memo which should address</a:t>
            </a:r>
          </a:p>
          <a:p>
            <a:pPr lvl="1"/>
            <a:r>
              <a:rPr lang="en-US" dirty="0" smtClean="0"/>
              <a:t>Whether or not the CBA is sufficient to support decision making.</a:t>
            </a:r>
          </a:p>
          <a:p>
            <a:pPr lvl="1"/>
            <a:r>
              <a:rPr lang="en-US" dirty="0" smtClean="0"/>
              <a:t>Comments on the accuracy of cost estimates</a:t>
            </a:r>
          </a:p>
          <a:p>
            <a:pPr lvl="1"/>
            <a:r>
              <a:rPr lang="en-US" dirty="0" smtClean="0"/>
              <a:t>Descriptions of benefit comparison among the COAs</a:t>
            </a:r>
          </a:p>
          <a:p>
            <a:pPr lvl="1"/>
            <a:r>
              <a:rPr lang="en-US" dirty="0" smtClean="0"/>
              <a:t>Other considerations that could affect the CBA, and to what degree of sensitivity.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Instructions for Reviewers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3C560-AE14-411E-B28A-275DF5EC59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reviewing group has completed both of its reviews, it will assign a final evaluation to each presentation: high pass, low pass, or fail. Each reviewing group can only give one high pass and only one low pass, and there are no limits on the number of fails.</a:t>
            </a:r>
          </a:p>
          <a:p>
            <a:r>
              <a:rPr lang="en-US" dirty="0" smtClean="0"/>
              <a:t>After all groups have presented, each group submits a total ranking of every other group.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Instructions for Reviewers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3C560-AE14-411E-B28A-275DF5EC59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610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Reviewer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0900 - 1000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1010 – 1110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A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1120 - 1220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1330 - 1430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1440 - 1540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1550 - 1650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Schedule of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3C560-AE14-411E-B28A-275DF5EC59A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16226</TotalTime>
  <Words>384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Slide 1</vt:lpstr>
      <vt:lpstr>Instructions</vt:lpstr>
      <vt:lpstr>Instructions for Presenters</vt:lpstr>
      <vt:lpstr>Instructions for Reviewers</vt:lpstr>
      <vt:lpstr>Instructions for Reviewers</vt:lpstr>
      <vt:lpstr>Schedule of Presentation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1329</cp:revision>
  <dcterms:created xsi:type="dcterms:W3CDTF">2011-03-29T16:38:22Z</dcterms:created>
  <dcterms:modified xsi:type="dcterms:W3CDTF">2012-07-17T18:48:36Z</dcterms:modified>
</cp:coreProperties>
</file>