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58" r:id="rId6"/>
    <p:sldId id="259" r:id="rId7"/>
    <p:sldId id="283" r:id="rId8"/>
    <p:sldId id="284" r:id="rId9"/>
    <p:sldId id="285" r:id="rId10"/>
    <p:sldId id="263" r:id="rId11"/>
    <p:sldId id="261" r:id="rId12"/>
    <p:sldId id="290" r:id="rId13"/>
    <p:sldId id="291" r:id="rId14"/>
    <p:sldId id="262" r:id="rId15"/>
    <p:sldId id="279" r:id="rId16"/>
    <p:sldId id="292" r:id="rId17"/>
    <p:sldId id="293" r:id="rId18"/>
    <p:sldId id="294" r:id="rId19"/>
    <p:sldId id="265" r:id="rId20"/>
    <p:sldId id="266" r:id="rId21"/>
    <p:sldId id="295" r:id="rId22"/>
    <p:sldId id="296" r:id="rId23"/>
    <p:sldId id="267" r:id="rId24"/>
    <p:sldId id="286" r:id="rId25"/>
    <p:sldId id="287" r:id="rId26"/>
    <p:sldId id="268" r:id="rId27"/>
    <p:sldId id="280" r:id="rId28"/>
    <p:sldId id="297" r:id="rId29"/>
    <p:sldId id="298" r:id="rId30"/>
    <p:sldId id="299" r:id="rId31"/>
    <p:sldId id="300" r:id="rId32"/>
    <p:sldId id="270" r:id="rId33"/>
    <p:sldId id="271" r:id="rId34"/>
    <p:sldId id="301" r:id="rId35"/>
    <p:sldId id="272" r:id="rId36"/>
    <p:sldId id="273" r:id="rId37"/>
    <p:sldId id="274" r:id="rId38"/>
    <p:sldId id="275" r:id="rId39"/>
    <p:sldId id="302" r:id="rId40"/>
    <p:sldId id="276" r:id="rId41"/>
    <p:sldId id="277" r:id="rId42"/>
    <p:sldId id="303" r:id="rId43"/>
    <p:sldId id="304" r:id="rId44"/>
    <p:sldId id="278" r:id="rId45"/>
    <p:sldId id="288" r:id="rId46"/>
    <p:sldId id="28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la Trump-Roberts" initials="KT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876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7150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1" name="TextBox 10"/>
          <p:cNvSpPr txBox="1"/>
          <p:nvPr/>
        </p:nvSpPr>
        <p:spPr>
          <a:xfrm>
            <a:off x="457200" y="6400800"/>
            <a:ext cx="556260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ABE4E-BBD6-4463-BC77-FBFDC9C142F2}" type="datetimeFigureOut">
              <a:rPr lang="en-US" smtClean="0"/>
              <a:pPr/>
              <a:t>10/18/2013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B5ACC4-1242-4D72-BA11-D5AA5AAA2D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Revised">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3" name="Text Placeholder 12"/>
          <p:cNvSpPr>
            <a:spLocks noGrp="1"/>
          </p:cNvSpPr>
          <p:nvPr>
            <p:ph type="body" sz="quarter" idx="13" hasCustomPrompt="1"/>
          </p:nvPr>
        </p:nvSpPr>
        <p:spPr>
          <a:xfrm>
            <a:off x="1295400" y="6172200"/>
            <a:ext cx="914400" cy="533400"/>
          </a:xfrm>
        </p:spPr>
        <p:txBody>
          <a:bodyPr>
            <a:normAutofit/>
          </a:bodyPr>
          <a:lstStyle>
            <a:lvl1pPr>
              <a:buNone/>
              <a:defRPr sz="2800" baseline="0"/>
            </a:lvl1pPr>
          </a:lstStyle>
          <a:p>
            <a:pPr lvl="0"/>
            <a:r>
              <a:rPr lang="en-US" dirty="0" smtClean="0"/>
              <a:t>#</a:t>
            </a:r>
            <a:endParaRPr lang="en-US" dirty="0"/>
          </a:p>
        </p:txBody>
      </p:sp>
      <p:sp>
        <p:nvSpPr>
          <p:cNvPr id="12" name="TextBox 11"/>
          <p:cNvSpPr txBox="1"/>
          <p:nvPr/>
        </p:nvSpPr>
        <p:spPr>
          <a:xfrm>
            <a:off x="0" y="6172200"/>
            <a:ext cx="1524000" cy="523220"/>
          </a:xfrm>
          <a:prstGeom prst="rect">
            <a:avLst/>
          </a:prstGeom>
          <a:noFill/>
        </p:spPr>
        <p:txBody>
          <a:bodyPr wrap="square" rtlCol="0">
            <a:spAutoFit/>
          </a:bodyPr>
          <a:lstStyle/>
          <a:p>
            <a:r>
              <a:rPr lang="en-US" sz="2800" dirty="0" smtClean="0"/>
              <a:t>Chapter</a:t>
            </a:r>
            <a:endParaRPr lang="en-US" sz="2800" dirty="0"/>
          </a:p>
        </p:txBody>
      </p:sp>
      <p:sp>
        <p:nvSpPr>
          <p:cNvPr id="16" name="TextBox 15"/>
          <p:cNvSpPr txBox="1"/>
          <p:nvPr/>
        </p:nvSpPr>
        <p:spPr>
          <a:xfrm rot="16200000">
            <a:off x="-2543145" y="2771745"/>
            <a:ext cx="5638800" cy="400110"/>
          </a:xfrm>
          <a:prstGeom prst="rect">
            <a:avLst/>
          </a:prstGeom>
          <a:noFill/>
        </p:spPr>
        <p:txBody>
          <a:bodyPr wrap="square" rtlCol="0">
            <a:spAutoFit/>
          </a:bodyPr>
          <a:lstStyle/>
          <a:p>
            <a:r>
              <a:rPr lang="en-US" sz="1000" dirty="0" smtClean="0">
                <a:cs typeface="Arial" charset="0"/>
              </a:rPr>
              <a:t>© 2015 Cengage</a:t>
            </a:r>
            <a:r>
              <a:rPr lang="en-US" sz="1000" baseline="0" dirty="0" smtClean="0">
                <a:cs typeface="Arial" charset="0"/>
              </a:rPr>
              <a:t> Learning. </a:t>
            </a:r>
            <a:r>
              <a:rPr lang="en-US" sz="1000" dirty="0" smtClean="0">
                <a:cs typeface="Arial" charset="0"/>
              </a:rPr>
              <a:t>All Rights Reserved. May not be scanned, copied or duplicated, or posted to a publicly accessible website, in whole or in part.</a:t>
            </a:r>
            <a:endParaRPr lang="en-US" sz="1000" dirty="0"/>
          </a:p>
        </p:txBody>
      </p:sp>
      <p:sp>
        <p:nvSpPr>
          <p:cNvPr id="15" name="TextBox 14"/>
          <p:cNvSpPr txBox="1"/>
          <p:nvPr userDrawn="1"/>
        </p:nvSpPr>
        <p:spPr>
          <a:xfrm>
            <a:off x="2362200" y="3733800"/>
            <a:ext cx="6705600" cy="2123658"/>
          </a:xfrm>
          <a:prstGeom prst="rect">
            <a:avLst/>
          </a:prstGeom>
          <a:noFill/>
        </p:spPr>
        <p:txBody>
          <a:bodyPr wrap="square" rtlCol="0">
            <a:spAutoFit/>
          </a:bodyPr>
          <a:lstStyle/>
          <a:p>
            <a:r>
              <a:rPr kumimoji="0" lang="en-US" sz="4400" cap="all" baseline="0" dirty="0" smtClean="0"/>
              <a:t>Business Analytics:</a:t>
            </a:r>
            <a:br>
              <a:rPr kumimoji="0" lang="en-US" sz="4400" cap="all" baseline="0" dirty="0" smtClean="0"/>
            </a:br>
            <a:r>
              <a:rPr kumimoji="0" lang="en-US" sz="4400" cap="all" baseline="0" dirty="0" smtClean="0"/>
              <a:t>Data Analysis and</a:t>
            </a:r>
            <a:br>
              <a:rPr kumimoji="0" lang="en-US" sz="4400" cap="all" baseline="0" dirty="0" smtClean="0"/>
            </a:br>
            <a:r>
              <a:rPr kumimoji="0" lang="en-US" sz="4400" cap="all" baseline="0" dirty="0" smtClean="0"/>
              <a:t>Decision Making</a:t>
            </a:r>
            <a:endParaRPr lang="en-US" sz="4400" b="1" cap="all" baseline="0"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4"/>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4038600"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724400" y="1589566"/>
            <a:ext cx="4006701" cy="48874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724400" y="2209800"/>
            <a:ext cx="3962400" cy="4267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600200"/>
            <a:ext cx="3962400" cy="60960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724400" y="1600200"/>
            <a:ext cx="3962400" cy="60960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8" name="TextBox 7"/>
          <p:cNvSpPr txBox="1"/>
          <p:nvPr/>
        </p:nvSpPr>
        <p:spPr>
          <a:xfrm>
            <a:off x="609600" y="6553200"/>
            <a:ext cx="80772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TextBox 3"/>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1066800"/>
          </a:xfrm>
        </p:spPr>
        <p:txBody>
          <a:bodyPr/>
          <a:lstStyle>
            <a:lvl1pPr>
              <a:defRPr>
                <a:solidFill>
                  <a:schemeClr val="accent2"/>
                </a:solidFill>
              </a:defRPr>
            </a:lvl1pPr>
          </a:lstStyle>
          <a:p>
            <a:r>
              <a:rPr lang="en-US" smtClean="0"/>
              <a:t>Click to edit Master title style</a:t>
            </a:r>
            <a:endParaRPr lang="en-US" dirty="0"/>
          </a:p>
        </p:txBody>
      </p:sp>
      <p:pic>
        <p:nvPicPr>
          <p:cNvPr id="6" name="Picture 5" descr="Excel-2013.png"/>
          <p:cNvPicPr>
            <a:picLocks noChangeAspect="1"/>
          </p:cNvPicPr>
          <p:nvPr userDrawn="1"/>
        </p:nvPicPr>
        <p:blipFill>
          <a:blip r:embed="rId2" cstate="print"/>
          <a:stretch>
            <a:fillRect/>
          </a:stretch>
        </p:blipFill>
        <p:spPr>
          <a:xfrm>
            <a:off x="0" y="685800"/>
            <a:ext cx="533893" cy="533893"/>
          </a:xfrm>
          <a:prstGeom prst="rect">
            <a:avLst/>
          </a:prstGeom>
        </p:spPr>
      </p:pic>
      <p:sp>
        <p:nvSpPr>
          <p:cNvPr id="7" name="TextBox 6"/>
          <p:cNvSpPr txBox="1"/>
          <p:nvPr userDrawn="1"/>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
        <p:nvSpPr>
          <p:cNvPr id="9" name="Content Placeholder 7"/>
          <p:cNvSpPr>
            <a:spLocks noGrp="1"/>
          </p:cNvSpPr>
          <p:nvPr>
            <p:ph sz="quarter" idx="1"/>
          </p:nvPr>
        </p:nvSpPr>
        <p:spPr>
          <a:xfrm>
            <a:off x="612648" y="1600200"/>
            <a:ext cx="8153400" cy="4876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TextBox 2"/>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09600" y="1752600"/>
            <a:ext cx="1295400" cy="4724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1981200" y="1752600"/>
            <a:ext cx="6781800" cy="4724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TextBox 5"/>
          <p:cNvSpPr txBox="1"/>
          <p:nvPr/>
        </p:nvSpPr>
        <p:spPr>
          <a:xfrm>
            <a:off x="609600" y="6553200"/>
            <a:ext cx="81534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charset="0"/>
              </a:rPr>
              <a:t>© 2015 Cengage Learning. All Rights Reserved. May not be scanned, copied or duplicated, or posted to a publicly accessible website, in whole or in part.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2ABE4E-BBD6-4463-BC77-FBFDC9C142F2}" type="datetimeFigureOut">
              <a:rPr lang="en-US" smtClean="0"/>
              <a:pPr/>
              <a:t>10/18/2013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6B5ACC4-1242-4D72-BA11-D5AA5AAA2D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71" r:id="rId7"/>
    <p:sldLayoutId id="2147483666" r:id="rId8"/>
    <p:sldLayoutId id="2147483667" r:id="rId9"/>
    <p:sldLayoutId id="2147483668" r:id="rId10"/>
    <p:sldLayoutId id="2147483669" r:id="rId11"/>
    <p:sldLayoutId id="2147483670"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Analysis of Variance and Experimental Design</a:t>
            </a:r>
            <a:endParaRPr lang="en-US" dirty="0"/>
          </a:p>
        </p:txBody>
      </p:sp>
      <p:sp>
        <p:nvSpPr>
          <p:cNvPr id="6" name="Text Placeholder 5"/>
          <p:cNvSpPr>
            <a:spLocks noGrp="1"/>
          </p:cNvSpPr>
          <p:nvPr>
            <p:ph type="body" sz="quarter" idx="13"/>
          </p:nvPr>
        </p:nvSpPr>
        <p:spPr/>
        <p:txBody>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Intervals for </a:t>
            </a:r>
            <a:br>
              <a:rPr lang="en-US" dirty="0" smtClean="0"/>
            </a:br>
            <a:r>
              <a:rPr lang="en-US" dirty="0" smtClean="0"/>
              <a:t>Differences between Means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If we can reject the equal-means hypothesis, then it is customary to form confidence intervals for the differences between pairs of population means.</a:t>
            </a:r>
          </a:p>
          <a:p>
            <a:r>
              <a:rPr lang="en-US" dirty="0" smtClean="0"/>
              <a:t>The confidence interval for any difference μ</a:t>
            </a:r>
            <a:r>
              <a:rPr lang="en-US" baseline="-25000" dirty="0" smtClean="0"/>
              <a:t>1</a:t>
            </a:r>
            <a:r>
              <a:rPr lang="en-US" dirty="0" smtClean="0"/>
              <a:t> − μ</a:t>
            </a:r>
            <a:r>
              <a:rPr lang="en-US" baseline="-25000" dirty="0"/>
              <a:t>j</a:t>
            </a:r>
            <a:r>
              <a:rPr lang="en-US" dirty="0" smtClean="0"/>
              <a:t> is of the form shown in the expression below:</a:t>
            </a:r>
          </a:p>
          <a:p>
            <a:endParaRPr lang="en-US" dirty="0" smtClean="0"/>
          </a:p>
          <a:p>
            <a:pPr lvl="1"/>
            <a:r>
              <a:rPr lang="en-US" dirty="0" smtClean="0"/>
              <a:t>There are several possibilities for the appropriate multiplier in this expression.</a:t>
            </a:r>
          </a:p>
          <a:p>
            <a:pPr lvl="1"/>
            <a:r>
              <a:rPr lang="en-US" dirty="0" smtClean="0"/>
              <a:t>Regardless of the multiplier, we are always looking for confidence intervals that do </a:t>
            </a:r>
            <a:r>
              <a:rPr lang="en-US" i="1" dirty="0" smtClean="0"/>
              <a:t>not</a:t>
            </a:r>
            <a:r>
              <a:rPr lang="en-US" dirty="0" smtClean="0"/>
              <a:t> include 0.</a:t>
            </a:r>
          </a:p>
          <a:p>
            <a:pPr lvl="1"/>
            <a:r>
              <a:rPr lang="en-US" dirty="0" smtClean="0"/>
              <a:t>If the confidence interval for </a:t>
            </a:r>
            <a:r>
              <a:rPr lang="en-US" dirty="0"/>
              <a:t>μ</a:t>
            </a:r>
            <a:r>
              <a:rPr lang="en-US" baseline="-25000" dirty="0"/>
              <a:t>1</a:t>
            </a:r>
            <a:r>
              <a:rPr lang="en-US" dirty="0"/>
              <a:t> − μ</a:t>
            </a:r>
            <a:r>
              <a:rPr lang="en-US" baseline="-25000" dirty="0"/>
              <a:t>j</a:t>
            </a:r>
            <a:r>
              <a:rPr lang="en-US" dirty="0"/>
              <a:t> </a:t>
            </a:r>
            <a:r>
              <a:rPr lang="en-US" dirty="0" smtClean="0"/>
              <a:t>is all positive, then we can conclude with high confidence that these two means are not equal and that μ</a:t>
            </a:r>
            <a:r>
              <a:rPr lang="en-US" baseline="-25000" dirty="0" smtClean="0"/>
              <a:t>1 </a:t>
            </a:r>
            <a:r>
              <a:rPr lang="en-US" dirty="0" smtClean="0"/>
              <a:t>is larger than μ</a:t>
            </a:r>
            <a:r>
              <a:rPr lang="en-US" baseline="-25000" dirty="0" smtClean="0"/>
              <a:t>j.</a:t>
            </a:r>
            <a:endParaRPr lang="en-US" dirty="0"/>
          </a:p>
          <a:p>
            <a:endParaRPr lang="en-US" dirty="0"/>
          </a:p>
        </p:txBody>
      </p:sp>
      <p:pic>
        <p:nvPicPr>
          <p:cNvPr id="4" name="Picture 3"/>
          <p:cNvPicPr>
            <a:picLocks noChangeAspect="1"/>
          </p:cNvPicPr>
          <p:nvPr/>
        </p:nvPicPr>
        <p:blipFill>
          <a:blip r:embed="rId2" cstate="print"/>
          <a:stretch>
            <a:fillRect/>
          </a:stretch>
        </p:blipFill>
        <p:spPr>
          <a:xfrm>
            <a:off x="2286000" y="3429000"/>
            <a:ext cx="4432300" cy="457200"/>
          </a:xfrm>
          <a:prstGeom prst="rect">
            <a:avLst/>
          </a:prstGeom>
        </p:spPr>
      </p:pic>
    </p:spTree>
    <p:extLst>
      <p:ext uri="{BB962C8B-B14F-4D97-AF65-F5344CB8AC3E}">
        <p14:creationId xmlns:p14="http://schemas.microsoft.com/office/powerpoint/2010/main" xmlns="" val="4192891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19.1:</a:t>
            </a:r>
            <a:br>
              <a:rPr lang="en-US" dirty="0" smtClean="0"/>
            </a:br>
            <a:r>
              <a:rPr lang="en-US" dirty="0" smtClean="0"/>
              <a:t>Cereal Sales.xlsx  </a:t>
            </a:r>
            <a:r>
              <a:rPr lang="en-US" sz="2200" dirty="0" smtClean="0"/>
              <a:t>(slide 1 of 3)</a:t>
            </a:r>
            <a:endParaRPr lang="en-US" sz="2200" dirty="0"/>
          </a:p>
        </p:txBody>
      </p:sp>
      <p:sp>
        <p:nvSpPr>
          <p:cNvPr id="5" name="Content Placeholder 4"/>
          <p:cNvSpPr>
            <a:spLocks noGrp="1"/>
          </p:cNvSpPr>
          <p:nvPr>
            <p:ph sz="quarter" idx="1"/>
          </p:nvPr>
        </p:nvSpPr>
        <p:spPr>
          <a:xfrm>
            <a:off x="612648" y="1600200"/>
            <a:ext cx="8153400" cy="3429000"/>
          </a:xfrm>
        </p:spPr>
        <p:txBody>
          <a:bodyPr>
            <a:normAutofit fontScale="70000" lnSpcReduction="20000"/>
          </a:bodyPr>
          <a:lstStyle/>
          <a:p>
            <a:pPr>
              <a:buSzPct val="70000"/>
            </a:pPr>
            <a:r>
              <a:rPr lang="en-US" b="1" dirty="0" smtClean="0"/>
              <a:t>Objective: </a:t>
            </a:r>
            <a:r>
              <a:rPr lang="en-US" dirty="0" smtClean="0"/>
              <a:t>To use one-way ANOVA to see whether shelf height makes any difference in mean sales of Brand X, and if so, to discover which shelf heights outperform the others.</a:t>
            </a:r>
          </a:p>
          <a:p>
            <a:r>
              <a:rPr lang="en-US" b="1" dirty="0" smtClean="0"/>
              <a:t>Solution: </a:t>
            </a:r>
            <a:r>
              <a:rPr lang="en-US" dirty="0" smtClean="0"/>
              <a:t>For this experiment, Midway supermarket chain selects 125 of its stores to be as alike as possible. Each store stocks cereal on five-shelf displays.</a:t>
            </a:r>
          </a:p>
          <a:p>
            <a:r>
              <a:rPr lang="en-US" dirty="0" smtClean="0"/>
              <a:t>The stores are divided into five randomly selected groups, and each group of 25 stores places Brand X of cereal on a specific shelf for a month.</a:t>
            </a:r>
          </a:p>
          <a:p>
            <a:r>
              <a:rPr lang="en-US" dirty="0" smtClean="0"/>
              <a:t>The number of boxes of Brand X sold is recorded at each of the stores for the last two weeks of the experiment.</a:t>
            </a:r>
          </a:p>
          <a:p>
            <a:pPr lvl="1"/>
            <a:r>
              <a:rPr lang="en-US" dirty="0" smtClean="0"/>
              <a:t>The resulting data are shown below, where the column headings indicate the shelf heights.</a:t>
            </a:r>
          </a:p>
          <a:p>
            <a:endParaRPr lang="en-US" dirty="0" smtClean="0"/>
          </a:p>
          <a:p>
            <a:endParaRPr lang="en-US" dirty="0"/>
          </a:p>
        </p:txBody>
      </p:sp>
      <p:pic>
        <p:nvPicPr>
          <p:cNvPr id="2" name="Picture 1"/>
          <p:cNvPicPr>
            <a:picLocks noChangeAspect="1"/>
          </p:cNvPicPr>
          <p:nvPr/>
        </p:nvPicPr>
        <p:blipFill>
          <a:blip r:embed="rId2" cstate="print"/>
          <a:stretch>
            <a:fillRect/>
          </a:stretch>
        </p:blipFill>
        <p:spPr>
          <a:xfrm>
            <a:off x="2667000" y="4724400"/>
            <a:ext cx="5088560" cy="1761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19.1:</a:t>
            </a:r>
            <a:br>
              <a:rPr lang="en-US" dirty="0" smtClean="0"/>
            </a:br>
            <a:r>
              <a:rPr lang="en-US" dirty="0" smtClean="0"/>
              <a:t>Cereal Sales.xlsx  </a:t>
            </a:r>
            <a:r>
              <a:rPr lang="en-US" sz="2200" dirty="0" smtClean="0"/>
              <a:t>(slide 2 of 3)</a:t>
            </a:r>
            <a:endParaRPr lang="en-US" sz="2200" dirty="0"/>
          </a:p>
        </p:txBody>
      </p:sp>
      <p:sp>
        <p:nvSpPr>
          <p:cNvPr id="5" name="Content Placeholder 4"/>
          <p:cNvSpPr>
            <a:spLocks noGrp="1"/>
          </p:cNvSpPr>
          <p:nvPr>
            <p:ph sz="quarter" idx="1"/>
          </p:nvPr>
        </p:nvSpPr>
        <p:spPr>
          <a:xfrm>
            <a:off x="612648" y="1600200"/>
            <a:ext cx="3806952" cy="4038600"/>
          </a:xfrm>
        </p:spPr>
        <p:txBody>
          <a:bodyPr>
            <a:normAutofit fontScale="77500" lnSpcReduction="20000"/>
          </a:bodyPr>
          <a:lstStyle/>
          <a:p>
            <a:pPr>
              <a:buSzPct val="70000"/>
            </a:pPr>
            <a:r>
              <a:rPr lang="en-US" dirty="0" smtClean="0"/>
              <a:t>To analyze the data, select One-Way ANOVA from the StatTools Statistical Inference group, and fill in the resulting dialog box.</a:t>
            </a:r>
          </a:p>
          <a:p>
            <a:pPr lvl="1"/>
            <a:r>
              <a:rPr lang="en-US" dirty="0" smtClean="0"/>
              <a:t>Click the Format button, and select the Unstacked option, all five variables, and the Tukey Correction option.</a:t>
            </a:r>
          </a:p>
          <a:p>
            <a:pPr lvl="1"/>
            <a:r>
              <a:rPr lang="en-US" dirty="0" smtClean="0"/>
              <a:t>The resulting one-way ANOVA output is shown to the right.</a:t>
            </a:r>
          </a:p>
          <a:p>
            <a:endParaRPr lang="en-US" dirty="0" smtClean="0"/>
          </a:p>
          <a:p>
            <a:endParaRPr lang="en-US" dirty="0"/>
          </a:p>
        </p:txBody>
      </p:sp>
      <p:pic>
        <p:nvPicPr>
          <p:cNvPr id="3" name="Picture 2"/>
          <p:cNvPicPr>
            <a:picLocks noChangeAspect="1"/>
          </p:cNvPicPr>
          <p:nvPr/>
        </p:nvPicPr>
        <p:blipFill>
          <a:blip r:embed="rId2" cstate="print"/>
          <a:stretch>
            <a:fillRect/>
          </a:stretch>
        </p:blipFill>
        <p:spPr>
          <a:xfrm>
            <a:off x="4419600" y="1676400"/>
            <a:ext cx="4036506" cy="4724400"/>
          </a:xfrm>
          <a:prstGeom prst="rect">
            <a:avLst/>
          </a:prstGeom>
        </p:spPr>
      </p:pic>
    </p:spTree>
    <p:extLst>
      <p:ext uri="{BB962C8B-B14F-4D97-AF65-F5344CB8AC3E}">
        <p14:creationId xmlns:p14="http://schemas.microsoft.com/office/powerpoint/2010/main" xmlns="" val="269114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19.1:</a:t>
            </a:r>
            <a:br>
              <a:rPr lang="en-US" dirty="0" smtClean="0"/>
            </a:br>
            <a:r>
              <a:rPr lang="en-US" dirty="0" smtClean="0"/>
              <a:t>Cereal Sales.xlsx  </a:t>
            </a:r>
            <a:r>
              <a:rPr lang="en-US" sz="2200" dirty="0" smtClean="0"/>
              <a:t>(slide 3 of 3)</a:t>
            </a:r>
            <a:endParaRPr lang="en-US" sz="2200" dirty="0"/>
          </a:p>
        </p:txBody>
      </p:sp>
      <p:sp>
        <p:nvSpPr>
          <p:cNvPr id="5" name="Content Placeholder 4"/>
          <p:cNvSpPr>
            <a:spLocks noGrp="1"/>
          </p:cNvSpPr>
          <p:nvPr>
            <p:ph sz="quarter" idx="1"/>
          </p:nvPr>
        </p:nvSpPr>
        <p:spPr>
          <a:xfrm>
            <a:off x="612648" y="1600200"/>
            <a:ext cx="8150352" cy="4876800"/>
          </a:xfrm>
        </p:spPr>
        <p:txBody>
          <a:bodyPr>
            <a:normAutofit fontScale="92500" lnSpcReduction="20000"/>
          </a:bodyPr>
          <a:lstStyle/>
          <a:p>
            <a:r>
              <a:rPr lang="en-US" dirty="0" smtClean="0"/>
              <a:t>From the </a:t>
            </a:r>
            <a:r>
              <a:rPr lang="en-US" dirty="0"/>
              <a:t>summary </a:t>
            </a:r>
            <a:r>
              <a:rPr lang="en-US" dirty="0" smtClean="0"/>
              <a:t>statistics, it appears </a:t>
            </a:r>
            <a:r>
              <a:rPr lang="en-US" dirty="0"/>
              <a:t>that mean sales differ for different shelf heights, but are the differences significant</a:t>
            </a:r>
            <a:r>
              <a:rPr lang="en-US" dirty="0" smtClean="0"/>
              <a:t>?</a:t>
            </a:r>
          </a:p>
          <a:p>
            <a:pPr lvl="1"/>
            <a:r>
              <a:rPr lang="en-US" dirty="0" smtClean="0"/>
              <a:t>The test of equal means in rows 26-28 answers this question.</a:t>
            </a:r>
          </a:p>
          <a:p>
            <a:pPr lvl="2"/>
            <a:r>
              <a:rPr lang="en-US" dirty="0" smtClean="0"/>
              <a:t>The </a:t>
            </a:r>
            <a:r>
              <a:rPr lang="en-US" i="1" dirty="0" smtClean="0"/>
              <a:t>p</a:t>
            </a:r>
            <a:r>
              <a:rPr lang="en-US" dirty="0" smtClean="0"/>
              <a:t>-value is nearly zero, which leaves practically no doubt that the five population means are </a:t>
            </a:r>
            <a:r>
              <a:rPr lang="en-US" i="1" dirty="0" smtClean="0"/>
              <a:t>not</a:t>
            </a:r>
            <a:r>
              <a:rPr lang="en-US" dirty="0" smtClean="0"/>
              <a:t> all equal. </a:t>
            </a:r>
          </a:p>
          <a:p>
            <a:pPr lvl="2"/>
            <a:r>
              <a:rPr lang="en-US" dirty="0" smtClean="0"/>
              <a:t>Shelf height evidently does make a significant difference in sales.</a:t>
            </a:r>
          </a:p>
          <a:p>
            <a:pPr lvl="1"/>
            <a:r>
              <a:rPr lang="en-US" dirty="0" smtClean="0"/>
              <a:t>The 95% </a:t>
            </a:r>
            <a:r>
              <a:rPr lang="en-US" b="1" dirty="0" smtClean="0">
                <a:solidFill>
                  <a:srgbClr val="04617B"/>
                </a:solidFill>
              </a:rPr>
              <a:t>confidence intervals for ANOVA </a:t>
            </a:r>
            <a:r>
              <a:rPr lang="en-US" dirty="0" smtClean="0"/>
              <a:t>in rows 32-41 indicate which shelf heights differ significantly from which others. </a:t>
            </a:r>
          </a:p>
          <a:p>
            <a:pPr lvl="2"/>
            <a:r>
              <a:rPr lang="en-US" dirty="0" smtClean="0"/>
              <a:t>Only one difference (the one in boldface) does </a:t>
            </a:r>
            <a:r>
              <a:rPr lang="en-US" i="1" dirty="0" smtClean="0"/>
              <a:t>not</a:t>
            </a:r>
            <a:r>
              <a:rPr lang="en-US" dirty="0" smtClean="0"/>
              <a:t> include 0. This is the only difference that is statistically significant.</a:t>
            </a:r>
          </a:p>
          <a:p>
            <a:pPr lvl="2"/>
            <a:r>
              <a:rPr lang="en-US" dirty="0" smtClean="0"/>
              <a:t>We can conclude that customers tend to purchase fewer boxes when they are placed on the lowest shelf, and they tend to purchase more when they are placed on the next-to-highest shelf.</a:t>
            </a:r>
          </a:p>
          <a:p>
            <a:endParaRPr lang="en-US" dirty="0"/>
          </a:p>
          <a:p>
            <a:endParaRPr lang="en-US" dirty="0" smtClean="0"/>
          </a:p>
          <a:p>
            <a:endParaRPr lang="en-US" dirty="0"/>
          </a:p>
        </p:txBody>
      </p:sp>
    </p:spTree>
    <p:extLst>
      <p:ext uri="{BB962C8B-B14F-4D97-AF65-F5344CB8AC3E}">
        <p14:creationId xmlns:p14="http://schemas.microsoft.com/office/powerpoint/2010/main" xmlns="" val="8093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mn-lt"/>
                <a:ea typeface="+mn-ea"/>
                <a:cs typeface="+mn-cs"/>
              </a:rPr>
              <a:t>Using a Logarithmic Transformation</a:t>
            </a:r>
          </a:p>
        </p:txBody>
      </p:sp>
      <p:sp>
        <p:nvSpPr>
          <p:cNvPr id="5" name="Content Placeholder 4"/>
          <p:cNvSpPr>
            <a:spLocks noGrp="1"/>
          </p:cNvSpPr>
          <p:nvPr>
            <p:ph sz="quarter" idx="1"/>
          </p:nvPr>
        </p:nvSpPr>
        <p:spPr/>
        <p:txBody>
          <a:bodyPr/>
          <a:lstStyle/>
          <a:p>
            <a:r>
              <a:rPr lang="en-US" dirty="0" smtClean="0"/>
              <a:t>Inferences based on the ANOVA procedure rely on two assumptions: equal variances across treatment levels and normally distributed data.</a:t>
            </a:r>
          </a:p>
          <a:p>
            <a:pPr lvl="1"/>
            <a:r>
              <a:rPr lang="en-US" dirty="0" smtClean="0"/>
              <a:t>Often a look at side-by-side box plots can indicate whether there are serious violations of these assumptions.</a:t>
            </a:r>
          </a:p>
          <a:p>
            <a:pPr lvl="1"/>
            <a:r>
              <a:rPr lang="en-US" dirty="0" smtClean="0"/>
              <a:t>If the assumptions are seriously violated, you should not blindly report the ANOVA results.</a:t>
            </a:r>
          </a:p>
          <a:p>
            <a:pPr lvl="2"/>
            <a:r>
              <a:rPr lang="en-US" dirty="0" smtClean="0"/>
              <a:t>In some cases, a transformation of the data will help, as shown in the next example.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19.2:</a:t>
            </a:r>
            <a:br>
              <a:rPr lang="en-US" dirty="0"/>
            </a:br>
            <a:r>
              <a:rPr lang="en-US" dirty="0"/>
              <a:t>Rebco </a:t>
            </a:r>
            <a:r>
              <a:rPr lang="en-US" dirty="0" smtClean="0"/>
              <a:t>Payments.xlsx  </a:t>
            </a:r>
            <a:r>
              <a:rPr lang="en-US" sz="2200" dirty="0" smtClean="0"/>
              <a:t>(slide 1 of 4)</a:t>
            </a:r>
            <a:endParaRPr lang="en-US" sz="2200" dirty="0"/>
          </a:p>
        </p:txBody>
      </p:sp>
      <p:sp>
        <p:nvSpPr>
          <p:cNvPr id="3" name="Content Placeholder 2"/>
          <p:cNvSpPr>
            <a:spLocks noGrp="1"/>
          </p:cNvSpPr>
          <p:nvPr>
            <p:ph sz="quarter" idx="1"/>
          </p:nvPr>
        </p:nvSpPr>
        <p:spPr>
          <a:xfrm>
            <a:off x="612648" y="1600200"/>
            <a:ext cx="8153400" cy="2514600"/>
          </a:xfrm>
        </p:spPr>
        <p:txBody>
          <a:bodyPr>
            <a:normAutofit fontScale="77500" lnSpcReduction="20000"/>
          </a:bodyPr>
          <a:lstStyle/>
          <a:p>
            <a:r>
              <a:rPr lang="en-US" b="1" dirty="0"/>
              <a:t>Objective</a:t>
            </a:r>
            <a:r>
              <a:rPr lang="en-US" dirty="0"/>
              <a:t>: To see how a logarithm transformation can be used to ensure the validity of the ANOVA assumptions, and to see how the resulting output should be interpreted.</a:t>
            </a:r>
          </a:p>
          <a:p>
            <a:r>
              <a:rPr lang="en-US" b="1" dirty="0"/>
              <a:t>Solution</a:t>
            </a:r>
            <a:r>
              <a:rPr lang="en-US" dirty="0" smtClean="0"/>
              <a:t>: The data file contains data on the most recent payment from 91 of Rebco’s customers. A subset of the data is shown below.</a:t>
            </a:r>
          </a:p>
          <a:p>
            <a:pPr lvl="1"/>
            <a:r>
              <a:rPr lang="en-US" dirty="0" smtClean="0"/>
              <a:t>The customers are categorized as small, medium, and large.</a:t>
            </a:r>
          </a:p>
          <a:p>
            <a:pPr lvl="1"/>
            <a:r>
              <a:rPr lang="en-US" dirty="0" smtClean="0"/>
              <a:t>For each customer, the number of days it took the customer to pay and the amount of the payment are given.</a:t>
            </a:r>
          </a:p>
          <a:p>
            <a:endParaRPr lang="en-US" dirty="0"/>
          </a:p>
          <a:p>
            <a:endParaRPr lang="en-US" dirty="0"/>
          </a:p>
        </p:txBody>
      </p:sp>
      <p:pic>
        <p:nvPicPr>
          <p:cNvPr id="4" name="Picture 3"/>
          <p:cNvPicPr>
            <a:picLocks noChangeAspect="1"/>
          </p:cNvPicPr>
          <p:nvPr/>
        </p:nvPicPr>
        <p:blipFill>
          <a:blip r:embed="rId2" cstate="print"/>
          <a:stretch>
            <a:fillRect/>
          </a:stretch>
        </p:blipFill>
        <p:spPr>
          <a:xfrm>
            <a:off x="2362200" y="4038600"/>
            <a:ext cx="4648200" cy="2555354"/>
          </a:xfrm>
          <a:prstGeom prst="rect">
            <a:avLst/>
          </a:prstGeom>
        </p:spPr>
      </p:pic>
    </p:spTree>
    <p:extLst>
      <p:ext uri="{BB962C8B-B14F-4D97-AF65-F5344CB8AC3E}">
        <p14:creationId xmlns:p14="http://schemas.microsoft.com/office/powerpoint/2010/main" xmlns="" val="1618368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19.2:</a:t>
            </a:r>
            <a:br>
              <a:rPr lang="en-US" dirty="0"/>
            </a:br>
            <a:r>
              <a:rPr lang="en-US" dirty="0"/>
              <a:t>Rebco </a:t>
            </a:r>
            <a:r>
              <a:rPr lang="en-US" dirty="0" smtClean="0"/>
              <a:t>Payments.xlsx  </a:t>
            </a:r>
            <a:r>
              <a:rPr lang="en-US" sz="2200" dirty="0" smtClean="0"/>
              <a:t>(slide 2 of 4)</a:t>
            </a:r>
            <a:endParaRPr lang="en-US" sz="2200" dirty="0"/>
          </a:p>
        </p:txBody>
      </p:sp>
      <p:sp>
        <p:nvSpPr>
          <p:cNvPr id="3" name="Content Placeholder 2"/>
          <p:cNvSpPr>
            <a:spLocks noGrp="1"/>
          </p:cNvSpPr>
          <p:nvPr>
            <p:ph sz="quarter" idx="1"/>
          </p:nvPr>
        </p:nvSpPr>
        <p:spPr>
          <a:xfrm>
            <a:off x="612648" y="1600200"/>
            <a:ext cx="3730752" cy="4953000"/>
          </a:xfrm>
        </p:spPr>
        <p:txBody>
          <a:bodyPr>
            <a:normAutofit fontScale="70000" lnSpcReduction="20000"/>
          </a:bodyPr>
          <a:lstStyle/>
          <a:p>
            <a:r>
              <a:rPr lang="en-US" sz="2600" dirty="0" smtClean="0"/>
              <a:t>This is a one-factor observational study, where the single factor is customer size at three levels: small, medium, and large.</a:t>
            </a:r>
          </a:p>
          <a:p>
            <a:r>
              <a:rPr lang="en-US" sz="2600" dirty="0" smtClean="0"/>
              <a:t>The experimental units are the bills for the orders, and there are two dependent variables, days until payment and payment amount.</a:t>
            </a:r>
          </a:p>
          <a:p>
            <a:r>
              <a:rPr lang="en-US" sz="2600" dirty="0" smtClean="0"/>
              <a:t>Focusing first on days until payment, the summary statistics and the ANOVA table (to the right) show that the differences between the sample means are not even close to being statistically significant.</a:t>
            </a:r>
          </a:p>
          <a:p>
            <a:r>
              <a:rPr lang="en-US" sz="2600" dirty="0" smtClean="0"/>
              <a:t>Rebco</a:t>
            </a:r>
            <a:r>
              <a:rPr lang="en-US" sz="2600" dirty="0"/>
              <a:t> </a:t>
            </a:r>
            <a:r>
              <a:rPr lang="en-US" sz="2600" dirty="0" smtClean="0"/>
              <a:t>cannot reject the null hypothesis that customers of all sizes take, on average, the same number of days to pay.</a:t>
            </a:r>
          </a:p>
          <a:p>
            <a:endParaRPr lang="en-US" dirty="0"/>
          </a:p>
          <a:p>
            <a:endParaRPr lang="en-US" dirty="0"/>
          </a:p>
        </p:txBody>
      </p:sp>
      <p:pic>
        <p:nvPicPr>
          <p:cNvPr id="5" name="Picture 4"/>
          <p:cNvPicPr>
            <a:picLocks noChangeAspect="1"/>
          </p:cNvPicPr>
          <p:nvPr/>
        </p:nvPicPr>
        <p:blipFill>
          <a:blip r:embed="rId2" cstate="print"/>
          <a:stretch>
            <a:fillRect/>
          </a:stretch>
        </p:blipFill>
        <p:spPr>
          <a:xfrm>
            <a:off x="4267200" y="2057400"/>
            <a:ext cx="4450778" cy="3411287"/>
          </a:xfrm>
          <a:prstGeom prst="rect">
            <a:avLst/>
          </a:prstGeom>
        </p:spPr>
      </p:pic>
    </p:spTree>
    <p:extLst>
      <p:ext uri="{BB962C8B-B14F-4D97-AF65-F5344CB8AC3E}">
        <p14:creationId xmlns:p14="http://schemas.microsoft.com/office/powerpoint/2010/main" xmlns="" val="424252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19.2:</a:t>
            </a:r>
            <a:br>
              <a:rPr lang="en-US" dirty="0"/>
            </a:br>
            <a:r>
              <a:rPr lang="en-US" dirty="0"/>
              <a:t>Rebco </a:t>
            </a:r>
            <a:r>
              <a:rPr lang="en-US" dirty="0" smtClean="0"/>
              <a:t>Payments.xlsx  </a:t>
            </a:r>
            <a:r>
              <a:rPr lang="en-US" sz="2200" dirty="0" smtClean="0"/>
              <a:t>(slide 3 of 4)</a:t>
            </a:r>
            <a:endParaRPr lang="en-US" sz="2200" dirty="0"/>
          </a:p>
        </p:txBody>
      </p:sp>
      <p:sp>
        <p:nvSpPr>
          <p:cNvPr id="3" name="Content Placeholder 2"/>
          <p:cNvSpPr>
            <a:spLocks noGrp="1"/>
          </p:cNvSpPr>
          <p:nvPr>
            <p:ph sz="quarter" idx="1"/>
          </p:nvPr>
        </p:nvSpPr>
        <p:spPr>
          <a:xfrm>
            <a:off x="612648" y="1600200"/>
            <a:ext cx="7997952" cy="2362200"/>
          </a:xfrm>
        </p:spPr>
        <p:txBody>
          <a:bodyPr>
            <a:normAutofit fontScale="77500" lnSpcReduction="20000"/>
          </a:bodyPr>
          <a:lstStyle/>
          <a:p>
            <a:r>
              <a:rPr lang="en-US" sz="2600" dirty="0" smtClean="0"/>
              <a:t>The analysis of the </a:t>
            </a:r>
            <a:r>
              <a:rPr lang="en-US" sz="2600" i="1" dirty="0" smtClean="0"/>
              <a:t>amounts</a:t>
            </a:r>
            <a:r>
              <a:rPr lang="en-US" sz="2600" dirty="0" smtClean="0"/>
              <a:t> these customers pay is quite different. This is immediately evident from the side-by-side box plots shown below.</a:t>
            </a:r>
          </a:p>
          <a:p>
            <a:pPr lvl="1"/>
            <a:r>
              <a:rPr lang="en-US" sz="2300" dirty="0" smtClean="0"/>
              <a:t>Small customers tend to have lower bills than medium-size customers, who in turn tend to have lower bills than large customers.</a:t>
            </a:r>
          </a:p>
          <a:p>
            <a:pPr lvl="1"/>
            <a:r>
              <a:rPr lang="en-US" sz="2300" dirty="0" smtClean="0"/>
              <a:t>However, the equal-variance assumption is grossly violated: There is very little variation in payment amount from small customers and a large amount of variation from large customers.</a:t>
            </a:r>
          </a:p>
          <a:p>
            <a:pPr lvl="1"/>
            <a:r>
              <a:rPr lang="en-US" sz="2300" dirty="0" smtClean="0"/>
              <a:t>This situation should be remedied before running any formal ANOVA</a:t>
            </a:r>
            <a:r>
              <a:rPr lang="en-US" dirty="0" smtClean="0"/>
              <a:t>.</a:t>
            </a:r>
          </a:p>
          <a:p>
            <a:pPr marL="685800" lvl="2" indent="0">
              <a:buNone/>
            </a:pPr>
            <a:endParaRPr lang="en-US" sz="2000" dirty="0" smtClean="0"/>
          </a:p>
          <a:p>
            <a:pPr lvl="2"/>
            <a:endParaRPr lang="en-US" sz="2000" dirty="0" smtClean="0"/>
          </a:p>
          <a:p>
            <a:endParaRPr lang="en-US" sz="2600" dirty="0" smtClean="0"/>
          </a:p>
          <a:p>
            <a:endParaRPr lang="en-US" dirty="0"/>
          </a:p>
          <a:p>
            <a:endParaRPr lang="en-US" dirty="0"/>
          </a:p>
        </p:txBody>
      </p:sp>
      <p:pic>
        <p:nvPicPr>
          <p:cNvPr id="4" name="Picture 3"/>
          <p:cNvPicPr>
            <a:picLocks noChangeAspect="1"/>
          </p:cNvPicPr>
          <p:nvPr/>
        </p:nvPicPr>
        <p:blipFill>
          <a:blip r:embed="rId2" cstate="print"/>
          <a:stretch>
            <a:fillRect/>
          </a:stretch>
        </p:blipFill>
        <p:spPr>
          <a:xfrm>
            <a:off x="2362200" y="3810000"/>
            <a:ext cx="3961130" cy="2695665"/>
          </a:xfrm>
          <a:prstGeom prst="rect">
            <a:avLst/>
          </a:prstGeom>
        </p:spPr>
      </p:pic>
    </p:spTree>
    <p:extLst>
      <p:ext uri="{BB962C8B-B14F-4D97-AF65-F5344CB8AC3E}">
        <p14:creationId xmlns:p14="http://schemas.microsoft.com/office/powerpoint/2010/main" xmlns="" val="1174400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19.2:</a:t>
            </a:r>
            <a:br>
              <a:rPr lang="en-US" dirty="0"/>
            </a:br>
            <a:r>
              <a:rPr lang="en-US" dirty="0"/>
              <a:t>Rebco </a:t>
            </a:r>
            <a:r>
              <a:rPr lang="en-US" dirty="0" smtClean="0"/>
              <a:t>Payments.xlsx  </a:t>
            </a:r>
            <a:r>
              <a:rPr lang="en-US" sz="2200" dirty="0" smtClean="0"/>
              <a:t>(slide 4 of 4)</a:t>
            </a:r>
            <a:endParaRPr lang="en-US" sz="2200" dirty="0"/>
          </a:p>
        </p:txBody>
      </p:sp>
      <p:sp>
        <p:nvSpPr>
          <p:cNvPr id="3" name="Content Placeholder 2"/>
          <p:cNvSpPr>
            <a:spLocks noGrp="1"/>
          </p:cNvSpPr>
          <p:nvPr>
            <p:ph sz="quarter" idx="1"/>
          </p:nvPr>
        </p:nvSpPr>
        <p:spPr>
          <a:xfrm>
            <a:off x="612648" y="1600200"/>
            <a:ext cx="3578352" cy="4953000"/>
          </a:xfrm>
        </p:spPr>
        <p:txBody>
          <a:bodyPr>
            <a:normAutofit fontScale="77500" lnSpcReduction="20000"/>
          </a:bodyPr>
          <a:lstStyle/>
          <a:p>
            <a:r>
              <a:rPr lang="en-US" sz="2600" dirty="0" smtClean="0"/>
              <a:t>To equalize variances, take logarithms of the dependent variables and then use the transformed variable as the new dependent variable.</a:t>
            </a:r>
          </a:p>
          <a:p>
            <a:pPr lvl="1"/>
            <a:r>
              <a:rPr lang="en-US" sz="2300" dirty="0" smtClean="0"/>
              <a:t>This log transformation tends to spread apart small values and compress together large values.</a:t>
            </a:r>
          </a:p>
          <a:p>
            <a:pPr lvl="1"/>
            <a:r>
              <a:rPr lang="en-US" sz="2300" dirty="0" smtClean="0"/>
              <a:t>The resulting ANOVA on the log variable appears to the right.</a:t>
            </a:r>
          </a:p>
          <a:p>
            <a:pPr lvl="1"/>
            <a:r>
              <a:rPr lang="en-US" sz="2300" dirty="0" smtClean="0"/>
              <a:t>The bottom line is that Rebco’s large customers have bills that are typically over twice as large as those for medium-sized customers, which in turn are typically over twice as large as those for small customers.</a:t>
            </a:r>
          </a:p>
          <a:p>
            <a:pPr marL="685800" lvl="2" indent="0">
              <a:buNone/>
            </a:pPr>
            <a:endParaRPr lang="en-US" sz="2000" dirty="0" smtClean="0"/>
          </a:p>
          <a:p>
            <a:pPr lvl="2"/>
            <a:endParaRPr lang="en-US" sz="2000" dirty="0" smtClean="0"/>
          </a:p>
          <a:p>
            <a:endParaRPr lang="en-US" sz="2600" dirty="0" smtClean="0"/>
          </a:p>
          <a:p>
            <a:endParaRPr lang="en-US" dirty="0"/>
          </a:p>
          <a:p>
            <a:endParaRPr lang="en-US" dirty="0"/>
          </a:p>
        </p:txBody>
      </p:sp>
      <p:pic>
        <p:nvPicPr>
          <p:cNvPr id="5" name="Picture 4"/>
          <p:cNvPicPr>
            <a:picLocks noChangeAspect="1"/>
          </p:cNvPicPr>
          <p:nvPr/>
        </p:nvPicPr>
        <p:blipFill>
          <a:blip r:embed="rId2" cstate="print"/>
          <a:stretch>
            <a:fillRect/>
          </a:stretch>
        </p:blipFill>
        <p:spPr>
          <a:xfrm>
            <a:off x="4114800" y="1905000"/>
            <a:ext cx="4536056" cy="4172688"/>
          </a:xfrm>
          <a:prstGeom prst="rect">
            <a:avLst/>
          </a:prstGeom>
        </p:spPr>
      </p:pic>
    </p:spTree>
    <p:extLst>
      <p:ext uri="{BB962C8B-B14F-4D97-AF65-F5344CB8AC3E}">
        <p14:creationId xmlns:p14="http://schemas.microsoft.com/office/powerpoint/2010/main" xmlns="" val="1639866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Regression to Perform ANOVA</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Most of the same ANOVA results obtained by traditional ANOVA can be obtained by multiple regression analysis.</a:t>
            </a:r>
          </a:p>
          <a:p>
            <a:pPr lvl="1"/>
            <a:r>
              <a:rPr lang="en-US" dirty="0" smtClean="0"/>
              <a:t>The advantage of using regression is that many people understand regression better than the formulas used in traditional ANOVA.</a:t>
            </a:r>
          </a:p>
          <a:p>
            <a:pPr lvl="1"/>
            <a:r>
              <a:rPr lang="en-US" dirty="0" smtClean="0"/>
              <a:t>The disadvantage is that some of the traditional ANOVA output can be obtained with regression only with some difficulty.</a:t>
            </a:r>
          </a:p>
          <a:p>
            <a:r>
              <a:rPr lang="en-US" dirty="0" smtClean="0"/>
              <a:t>To perform ANOVA with regression, we run a regression with the same dependent variable as in ANOVA and use dummy variables for the treatment levels as the </a:t>
            </a:r>
            <a:r>
              <a:rPr lang="en-US" i="1" dirty="0" smtClean="0"/>
              <a:t>only</a:t>
            </a:r>
            <a:r>
              <a:rPr lang="en-US" dirty="0" smtClean="0"/>
              <a:t> explanatory variables.</a:t>
            </a:r>
          </a:p>
          <a:p>
            <a:pPr lvl="1"/>
            <a:r>
              <a:rPr lang="en-US" dirty="0" smtClean="0"/>
              <a:t>In the resulting regression output, the ANOVA table will be exactly the same as the ANOVA table we obtain from traditional ANOVA, and the coefficients of the dummy variables will be estimates of the mean differences between the corresponding treatment levels and the reference level.</a:t>
            </a:r>
          </a:p>
          <a:p>
            <a:pPr lvl="1"/>
            <a:r>
              <a:rPr lang="en-US" dirty="0" smtClean="0"/>
              <a:t>The regression output also provides an </a:t>
            </a:r>
            <a:r>
              <a:rPr lang="en-US" i="1" dirty="0" smtClean="0"/>
              <a:t>R</a:t>
            </a:r>
            <a:r>
              <a:rPr lang="en-US" i="1" baseline="30000" dirty="0" smtClean="0"/>
              <a:t>2</a:t>
            </a:r>
            <a:r>
              <a:rPr lang="en-US" dirty="0" smtClean="0"/>
              <a:t> value, the percentage of the variation of the dependent variable explained by the various treatment levels of the single factor. This </a:t>
            </a:r>
            <a:r>
              <a:rPr lang="en-US" i="1" dirty="0" smtClean="0"/>
              <a:t>R</a:t>
            </a:r>
            <a:r>
              <a:rPr lang="en-US" i="1" baseline="30000" dirty="0" smtClean="0"/>
              <a:t>2</a:t>
            </a:r>
            <a:r>
              <a:rPr lang="en-US" dirty="0" smtClean="0"/>
              <a:t> value is </a:t>
            </a:r>
            <a:r>
              <a:rPr lang="en-US" i="1" dirty="0" smtClean="0"/>
              <a:t>not</a:t>
            </a:r>
            <a:r>
              <a:rPr lang="en-US" dirty="0" smtClean="0"/>
              <a:t> part of the traditional ANOVA output.</a:t>
            </a:r>
          </a:p>
          <a:p>
            <a:pPr lvl="1"/>
            <a:r>
              <a:rPr lang="en-US" dirty="0" smtClean="0"/>
              <a:t>However, we do not automatically obtain confidence intervals for some mean differences, and the confidence intervals we do obtain are not of “Tukey” type we obtain with ANOVA.</a:t>
            </a:r>
          </a:p>
          <a:p>
            <a:pPr lvl="1"/>
            <a:endParaRPr lang="en-US" dirty="0" smtClean="0"/>
          </a:p>
        </p:txBody>
      </p:sp>
    </p:spTree>
    <p:extLst>
      <p:ext uri="{BB962C8B-B14F-4D97-AF65-F5344CB8AC3E}">
        <p14:creationId xmlns:p14="http://schemas.microsoft.com/office/powerpoint/2010/main" xmlns="" val="363250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The procedure for analyzing the difference between more than two population means is commonly called </a:t>
            </a:r>
            <a:r>
              <a:rPr lang="en-US" b="1" dirty="0" smtClean="0">
                <a:solidFill>
                  <a:schemeClr val="tx2"/>
                </a:solidFill>
              </a:rPr>
              <a:t>analysis of variance</a:t>
            </a:r>
            <a:r>
              <a:rPr lang="en-US" dirty="0" smtClean="0"/>
              <a:t>, or </a:t>
            </a:r>
            <a:r>
              <a:rPr lang="en-US" b="1" dirty="0" smtClean="0">
                <a:solidFill>
                  <a:srgbClr val="04617B"/>
                </a:solidFill>
              </a:rPr>
              <a:t>ANOVA</a:t>
            </a:r>
            <a:r>
              <a:rPr lang="en-US" dirty="0" smtClean="0"/>
              <a:t>.</a:t>
            </a:r>
          </a:p>
          <a:p>
            <a:pPr lvl="1"/>
            <a:r>
              <a:rPr lang="en-US" dirty="0" smtClean="0"/>
              <a:t>There are two typical situations where ANOVA is used:</a:t>
            </a:r>
          </a:p>
          <a:p>
            <a:pPr lvl="2"/>
            <a:r>
              <a:rPr lang="en-US" dirty="0"/>
              <a:t>W</a:t>
            </a:r>
            <a:r>
              <a:rPr lang="en-US" dirty="0" smtClean="0"/>
              <a:t>hen there are several distinct populations</a:t>
            </a:r>
          </a:p>
          <a:p>
            <a:pPr lvl="2"/>
            <a:r>
              <a:rPr lang="en-US" dirty="0" smtClean="0"/>
              <a:t>In randomized experiments; in this case, a single population is treated in one of several ways.</a:t>
            </a:r>
          </a:p>
          <a:p>
            <a:pPr lvl="1"/>
            <a:r>
              <a:rPr lang="en-US" dirty="0" smtClean="0"/>
              <a:t>In an </a:t>
            </a:r>
            <a:r>
              <a:rPr lang="en-US" b="1" dirty="0" smtClean="0">
                <a:solidFill>
                  <a:srgbClr val="04617B"/>
                </a:solidFill>
              </a:rPr>
              <a:t>observational study</a:t>
            </a:r>
            <a:r>
              <a:rPr lang="en-US" dirty="0" smtClean="0"/>
              <a:t>, we analyze data already available to us.</a:t>
            </a:r>
          </a:p>
          <a:p>
            <a:pPr lvl="2"/>
            <a:r>
              <a:rPr lang="en-US" dirty="0" smtClean="0"/>
              <a:t>The disadvantage is that it is difficult or impossible to rule out factors over which we have no control for the effects we observe.</a:t>
            </a:r>
          </a:p>
          <a:p>
            <a:pPr lvl="1"/>
            <a:r>
              <a:rPr lang="en-US" dirty="0" smtClean="0"/>
              <a:t>In a </a:t>
            </a:r>
            <a:r>
              <a:rPr lang="en-US" b="1" dirty="0" smtClean="0">
                <a:solidFill>
                  <a:srgbClr val="04617B"/>
                </a:solidFill>
              </a:rPr>
              <a:t>designed experiment</a:t>
            </a:r>
            <a:r>
              <a:rPr lang="en-US" dirty="0" smtClean="0"/>
              <a:t>, we control for various factors such as age, gender, or socioeconomic status so that we can learn more precisely what is responsible for the effects we observe.</a:t>
            </a:r>
          </a:p>
          <a:p>
            <a:pPr lvl="2"/>
            <a:r>
              <a:rPr lang="en-US" dirty="0" smtClean="0"/>
              <a:t>In a carefully designed experiment, we can be fairly sure that any differences across groups are due to the variables that we purposely manipulate.</a:t>
            </a:r>
          </a:p>
          <a:p>
            <a:pPr lvl="2"/>
            <a:r>
              <a:rPr lang="en-US" dirty="0" smtClean="0"/>
              <a:t>This ability to infer causal relationships is never possible with observational studies.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19.1 (Continued):</a:t>
            </a:r>
            <a:br>
              <a:rPr lang="en-US" dirty="0" smtClean="0"/>
            </a:br>
            <a:r>
              <a:rPr lang="en-US" dirty="0" smtClean="0"/>
              <a:t>Cereal Sales.xlsx  </a:t>
            </a:r>
            <a:r>
              <a:rPr lang="en-US" sz="2200" dirty="0" smtClean="0"/>
              <a:t>(slide 1 of 3)</a:t>
            </a:r>
            <a:endParaRPr lang="en-US" sz="2200" dirty="0"/>
          </a:p>
        </p:txBody>
      </p:sp>
      <p:sp>
        <p:nvSpPr>
          <p:cNvPr id="3" name="Content Placeholder 2"/>
          <p:cNvSpPr>
            <a:spLocks noGrp="1"/>
          </p:cNvSpPr>
          <p:nvPr>
            <p:ph sz="quarter" idx="1"/>
          </p:nvPr>
        </p:nvSpPr>
        <p:spPr>
          <a:xfrm>
            <a:off x="612648" y="1600200"/>
            <a:ext cx="8153400" cy="3352800"/>
          </a:xfrm>
        </p:spPr>
        <p:txBody>
          <a:bodyPr>
            <a:normAutofit fontScale="70000" lnSpcReduction="20000"/>
          </a:bodyPr>
          <a:lstStyle/>
          <a:p>
            <a:r>
              <a:rPr lang="en-US" b="1" dirty="0" smtClean="0"/>
              <a:t>Objective</a:t>
            </a:r>
            <a:r>
              <a:rPr lang="en-US" dirty="0" smtClean="0"/>
              <a:t>: To see how Midway can analyze its data with regression, using only dummy variables for the treatment levels.</a:t>
            </a:r>
          </a:p>
          <a:p>
            <a:r>
              <a:rPr lang="en-US" b="1" dirty="0" smtClean="0"/>
              <a:t>Solution</a:t>
            </a:r>
            <a:r>
              <a:rPr lang="en-US" dirty="0" smtClean="0"/>
              <a:t>: Midway supermarket chain ran a study on 125 stores to see whether shelf height, set at five different levels, has any effect on sales.</a:t>
            </a:r>
          </a:p>
          <a:p>
            <a:r>
              <a:rPr lang="en-US" dirty="0" smtClean="0"/>
              <a:t>To run a regression, the data must be in stacked form.</a:t>
            </a:r>
          </a:p>
          <a:p>
            <a:pPr lvl="1"/>
            <a:r>
              <a:rPr lang="en-US" dirty="0" smtClean="0"/>
              <a:t>In StatTools, check all five variables, and specify Shelf Height as the Category Name and Sales as the Value Name.</a:t>
            </a:r>
          </a:p>
          <a:p>
            <a:pPr lvl="1"/>
            <a:r>
              <a:rPr lang="en-US" dirty="0" smtClean="0"/>
              <a:t>Next, create a new StatTools data set for the stacked data, and then use StatTools to create dummies for the different shelf heights, based on the Shelf Height variable.</a:t>
            </a:r>
          </a:p>
          <a:p>
            <a:pPr lvl="1"/>
            <a:r>
              <a:rPr lang="en-US" dirty="0" smtClean="0"/>
              <a:t>The results for a few stores are shown below.</a:t>
            </a:r>
          </a:p>
          <a:p>
            <a:pPr lvl="1"/>
            <a:endParaRPr lang="en-US" dirty="0"/>
          </a:p>
        </p:txBody>
      </p:sp>
      <p:pic>
        <p:nvPicPr>
          <p:cNvPr id="4" name="Picture 3"/>
          <p:cNvPicPr>
            <a:picLocks noChangeAspect="1"/>
          </p:cNvPicPr>
          <p:nvPr/>
        </p:nvPicPr>
        <p:blipFill>
          <a:blip r:embed="rId2" cstate="print"/>
          <a:stretch>
            <a:fillRect/>
          </a:stretch>
        </p:blipFill>
        <p:spPr>
          <a:xfrm>
            <a:off x="1295400" y="4660049"/>
            <a:ext cx="6781800" cy="1827268"/>
          </a:xfrm>
          <a:prstGeom prst="rect">
            <a:avLst/>
          </a:prstGeom>
        </p:spPr>
      </p:pic>
    </p:spTree>
    <p:extLst>
      <p:ext uri="{BB962C8B-B14F-4D97-AF65-F5344CB8AC3E}">
        <p14:creationId xmlns:p14="http://schemas.microsoft.com/office/powerpoint/2010/main" xmlns="" val="50830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19.1 (Continued):</a:t>
            </a:r>
            <a:br>
              <a:rPr lang="en-US" dirty="0" smtClean="0"/>
            </a:br>
            <a:r>
              <a:rPr lang="en-US" dirty="0" smtClean="0"/>
              <a:t>Cereal Sales.xlsx  </a:t>
            </a:r>
            <a:r>
              <a:rPr lang="en-US" sz="2200" dirty="0" smtClean="0"/>
              <a:t>(slide 2 of 3)</a:t>
            </a:r>
            <a:endParaRPr lang="en-US" sz="2200" dirty="0"/>
          </a:p>
        </p:txBody>
      </p:sp>
      <p:sp>
        <p:nvSpPr>
          <p:cNvPr id="3" name="Content Placeholder 2"/>
          <p:cNvSpPr>
            <a:spLocks noGrp="1"/>
          </p:cNvSpPr>
          <p:nvPr>
            <p:ph sz="quarter" idx="1"/>
          </p:nvPr>
        </p:nvSpPr>
        <p:spPr>
          <a:xfrm>
            <a:off x="612648" y="1600200"/>
            <a:ext cx="8153400" cy="1143000"/>
          </a:xfrm>
        </p:spPr>
        <p:txBody>
          <a:bodyPr>
            <a:normAutofit fontScale="70000" lnSpcReduction="20000"/>
          </a:bodyPr>
          <a:lstStyle/>
          <a:p>
            <a:r>
              <a:rPr lang="en-US" dirty="0" smtClean="0"/>
              <a:t>Now run a multiple regression with the Sales variable as the dependent variable and the Shelf Height dummies as the explanatory variables.</a:t>
            </a:r>
          </a:p>
          <a:p>
            <a:pPr lvl="1"/>
            <a:r>
              <a:rPr lang="en-US" dirty="0" smtClean="0"/>
              <a:t>The regression output is shown below.</a:t>
            </a:r>
          </a:p>
          <a:p>
            <a:pPr lvl="1"/>
            <a:endParaRPr lang="en-US" dirty="0"/>
          </a:p>
        </p:txBody>
      </p:sp>
      <p:pic>
        <p:nvPicPr>
          <p:cNvPr id="5" name="Picture 4"/>
          <p:cNvPicPr>
            <a:picLocks noChangeAspect="1"/>
          </p:cNvPicPr>
          <p:nvPr/>
        </p:nvPicPr>
        <p:blipFill>
          <a:blip r:embed="rId2" cstate="print"/>
          <a:stretch>
            <a:fillRect/>
          </a:stretch>
        </p:blipFill>
        <p:spPr>
          <a:xfrm>
            <a:off x="1066800" y="2514600"/>
            <a:ext cx="7141414" cy="3923502"/>
          </a:xfrm>
          <a:prstGeom prst="rect">
            <a:avLst/>
          </a:prstGeom>
        </p:spPr>
      </p:pic>
    </p:spTree>
    <p:extLst>
      <p:ext uri="{BB962C8B-B14F-4D97-AF65-F5344CB8AC3E}">
        <p14:creationId xmlns:p14="http://schemas.microsoft.com/office/powerpoint/2010/main" xmlns="" val="781995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19.1 (Continued):</a:t>
            </a:r>
            <a:br>
              <a:rPr lang="en-US" dirty="0" smtClean="0"/>
            </a:br>
            <a:r>
              <a:rPr lang="en-US" dirty="0" smtClean="0"/>
              <a:t>Cereal Sales.xlsx  </a:t>
            </a:r>
            <a:r>
              <a:rPr lang="en-US" sz="2200" dirty="0" smtClean="0"/>
              <a:t>(slide 3 of 3)</a:t>
            </a:r>
            <a:endParaRPr lang="en-US" sz="2200" dirty="0"/>
          </a:p>
        </p:txBody>
      </p:sp>
      <p:sp>
        <p:nvSpPr>
          <p:cNvPr id="3" name="Content Placeholder 2"/>
          <p:cNvSpPr>
            <a:spLocks noGrp="1"/>
          </p:cNvSpPr>
          <p:nvPr>
            <p:ph sz="quarter" idx="1"/>
          </p:nvPr>
        </p:nvSpPr>
        <p:spPr>
          <a:xfrm>
            <a:off x="612648" y="1600200"/>
            <a:ext cx="8153400" cy="4876800"/>
          </a:xfrm>
        </p:spPr>
        <p:txBody>
          <a:bodyPr>
            <a:normAutofit fontScale="77500" lnSpcReduction="20000"/>
          </a:bodyPr>
          <a:lstStyle/>
          <a:p>
            <a:r>
              <a:rPr lang="en-US" dirty="0" smtClean="0"/>
              <a:t>The ANOVA table from the regression output is identical to the ANOVA table from traditional ANOVA.</a:t>
            </a:r>
          </a:p>
          <a:p>
            <a:r>
              <a:rPr lang="en-US" dirty="0" smtClean="0"/>
              <a:t>However, the confidence intervals in the range F20:G23 of the regression output are somewhat different from the corresponding confidence intervals for the traditional ANOVA output.</a:t>
            </a:r>
          </a:p>
          <a:p>
            <a:pPr lvl="1"/>
            <a:r>
              <a:rPr lang="en-US" dirty="0" smtClean="0"/>
              <a:t>The confidence interval from regression, although centered around the same mean difference, is much narrower. </a:t>
            </a:r>
          </a:p>
          <a:p>
            <a:pPr lvl="1"/>
            <a:r>
              <a:rPr lang="en-US" dirty="0" smtClean="0"/>
              <a:t>In fact, it is entirely positive, leading us to conclude that this mean difference is significant, whereas the ANOVA output led us to the opposite conclusion.</a:t>
            </a:r>
          </a:p>
          <a:p>
            <a:pPr lvl="2"/>
            <a:r>
              <a:rPr lang="en-US" dirty="0" smtClean="0"/>
              <a:t>This is basically because the Tukey intervals quoted in the ANOVA output are more “conservative” and typically lead to </a:t>
            </a:r>
            <a:r>
              <a:rPr lang="en-US" i="1" dirty="0" smtClean="0"/>
              <a:t>fewer</a:t>
            </a:r>
            <a:r>
              <a:rPr lang="en-US" dirty="0" smtClean="0"/>
              <a:t> significant differences.</a:t>
            </a:r>
          </a:p>
          <a:p>
            <a:r>
              <a:rPr lang="en-US" dirty="0" smtClean="0"/>
              <a:t>Based on the </a:t>
            </a:r>
            <a:r>
              <a:rPr lang="en-US" i="1" dirty="0" smtClean="0"/>
              <a:t>R</a:t>
            </a:r>
            <a:r>
              <a:rPr lang="en-US" i="1" baseline="30000" dirty="0" smtClean="0"/>
              <a:t>2</a:t>
            </a:r>
            <a:r>
              <a:rPr lang="en-US" dirty="0" smtClean="0"/>
              <a:t> value, differences in the shelf height account for 13.25% of the variation in sales.</a:t>
            </a:r>
          </a:p>
          <a:p>
            <a:pPr lvl="1"/>
            <a:r>
              <a:rPr lang="en-US" dirty="0" smtClean="0"/>
              <a:t>This means that although shelf height has some effect on sales, there is a lot of “random” variation in sales across stores that cannot be accounted for by shelf height.</a:t>
            </a:r>
          </a:p>
          <a:p>
            <a:pPr lvl="1"/>
            <a:endParaRPr lang="en-US" dirty="0" smtClean="0"/>
          </a:p>
          <a:p>
            <a:endParaRPr lang="en-US" dirty="0" smtClean="0"/>
          </a:p>
          <a:p>
            <a:pPr lvl="2"/>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xmlns="" val="228334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Multiple Comparison Problem</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normAutofit fontScale="85000" lnSpcReduction="20000"/>
          </a:bodyPr>
          <a:lstStyle/>
          <a:p>
            <a:r>
              <a:rPr lang="en-US" dirty="0" smtClean="0"/>
              <a:t>In many statistical analyses, including ANOVA studies, we want to make statements about </a:t>
            </a:r>
            <a:r>
              <a:rPr lang="en-US" i="1" dirty="0" smtClean="0"/>
              <a:t>multiple</a:t>
            </a:r>
            <a:r>
              <a:rPr lang="en-US" dirty="0" smtClean="0"/>
              <a:t> unknown parameters.</a:t>
            </a:r>
          </a:p>
          <a:p>
            <a:r>
              <a:rPr lang="en-US" dirty="0" smtClean="0"/>
              <a:t>Any time we make such a statement, there is a chance that we will be wrong; that is, there is a chance that the true population value will not be inside the confidence interval.</a:t>
            </a:r>
          </a:p>
          <a:p>
            <a:pPr lvl="1"/>
            <a:r>
              <a:rPr lang="en-US" dirty="0" smtClean="0"/>
              <a:t>For example, if we create a 95% confidence interval, then the error probability is 0.05. </a:t>
            </a:r>
            <a:endParaRPr lang="en-US" dirty="0"/>
          </a:p>
          <a:p>
            <a:pPr lvl="1"/>
            <a:r>
              <a:rPr lang="en-US" dirty="0" smtClean="0"/>
              <a:t>However, in statistical terms, if we run each confidence interval at the 95% level, the </a:t>
            </a:r>
            <a:r>
              <a:rPr lang="en-US" i="1" dirty="0" smtClean="0"/>
              <a:t>overall</a:t>
            </a:r>
            <a:r>
              <a:rPr lang="en-US" dirty="0" smtClean="0"/>
              <a:t> confidence level (of having </a:t>
            </a:r>
            <a:r>
              <a:rPr lang="en-US" i="1" dirty="0" smtClean="0"/>
              <a:t>all</a:t>
            </a:r>
            <a:r>
              <a:rPr lang="en-US" dirty="0" smtClean="0"/>
              <a:t> statements correct) is much less than 95%. This is called the </a:t>
            </a:r>
            <a:r>
              <a:rPr lang="en-US" b="1" dirty="0" smtClean="0">
                <a:solidFill>
                  <a:srgbClr val="04617B"/>
                </a:solidFill>
              </a:rPr>
              <a:t>multiple comparison problem</a:t>
            </a:r>
            <a:r>
              <a:rPr lang="en-US" dirty="0" smtClean="0"/>
              <a:t>.</a:t>
            </a:r>
          </a:p>
          <a:p>
            <a:pPr lvl="2"/>
            <a:r>
              <a:rPr lang="en-US" dirty="0" smtClean="0"/>
              <a:t>It says that if we make a lot of statements, each at a given confidence level such as 95%, then the chance of making at least one wrong statement is much greater than 5%.</a:t>
            </a:r>
            <a:endParaRPr lang="en-US" dirty="0"/>
          </a:p>
        </p:txBody>
      </p:sp>
    </p:spTree>
    <p:extLst>
      <p:ext uri="{BB962C8B-B14F-4D97-AF65-F5344CB8AC3E}">
        <p14:creationId xmlns:p14="http://schemas.microsoft.com/office/powerpoint/2010/main" xmlns="" val="2408206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Multiple Comparison Problem</a:t>
            </a:r>
            <a:br>
              <a:rPr lang="en-US" dirty="0" smtClean="0"/>
            </a:br>
            <a:r>
              <a:rPr lang="en-US" sz="2200" dirty="0" smtClean="0"/>
              <a:t>(slide 2 of 3)</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The question is how to get the overall confidence level equal to the desired value, such as 95%</a:t>
            </a:r>
          </a:p>
          <a:p>
            <a:r>
              <a:rPr lang="en-US" dirty="0" smtClean="0"/>
              <a:t>The answer is that we need to </a:t>
            </a:r>
            <a:r>
              <a:rPr lang="en-US" i="1" dirty="0" smtClean="0"/>
              <a:t>correct</a:t>
            </a:r>
            <a:r>
              <a:rPr lang="en-US" dirty="0" smtClean="0"/>
              <a:t> the individual confidence intervals.</a:t>
            </a:r>
          </a:p>
          <a:p>
            <a:pPr lvl="1"/>
            <a:r>
              <a:rPr lang="en-US" dirty="0" smtClean="0"/>
              <a:t>StatTools includes three of the most popular correction methods in its one-way ANOVA procedure:</a:t>
            </a:r>
          </a:p>
          <a:p>
            <a:pPr lvl="2"/>
            <a:r>
              <a:rPr lang="en-US" b="1" dirty="0" smtClean="0"/>
              <a:t>Bonferroni method</a:t>
            </a:r>
            <a:endParaRPr lang="en-US" b="1" dirty="0"/>
          </a:p>
          <a:p>
            <a:pPr lvl="2"/>
            <a:r>
              <a:rPr lang="en-US" b="1" dirty="0" smtClean="0"/>
              <a:t>Tukey method</a:t>
            </a:r>
          </a:p>
          <a:p>
            <a:pPr lvl="2"/>
            <a:r>
              <a:rPr lang="en-US" b="1" dirty="0" smtClean="0"/>
              <a:t>Scheffé method</a:t>
            </a:r>
          </a:p>
          <a:p>
            <a:pPr lvl="1"/>
            <a:r>
              <a:rPr lang="en-US" dirty="0" smtClean="0"/>
              <a:t>All of the correction methods use a multiplier that is larger than the multiplier used for the “no correction” method.</a:t>
            </a:r>
          </a:p>
          <a:p>
            <a:pPr lvl="2"/>
            <a:r>
              <a:rPr lang="en-US" dirty="0" smtClean="0"/>
              <a:t>By using a larger multiplier, we get a wider confidence interval, which decreases the chance that the confidence interval will fail to include the true mean difference.</a:t>
            </a:r>
          </a:p>
          <a:p>
            <a:pPr lvl="1"/>
            <a:r>
              <a:rPr lang="en-US" dirty="0" smtClean="0"/>
              <a:t>Scheffé’s and Bonferroni’s methods tend to be most conservative (where “conservative” means wider intervals), whereas Tukey’s method strikes a balance between too conservative and not conservative enough.</a:t>
            </a:r>
          </a:p>
          <a:p>
            <a:pPr lvl="1"/>
            <a:endParaRPr lang="en-US" dirty="0"/>
          </a:p>
        </p:txBody>
      </p:sp>
    </p:spTree>
    <p:extLst>
      <p:ext uri="{BB962C8B-B14F-4D97-AF65-F5344CB8AC3E}">
        <p14:creationId xmlns:p14="http://schemas.microsoft.com/office/powerpoint/2010/main" xmlns="" val="1250051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Multiple Comparison Problem</a:t>
            </a:r>
            <a:br>
              <a:rPr lang="en-US" dirty="0" smtClean="0"/>
            </a:br>
            <a:r>
              <a:rPr lang="en-US" sz="2200" dirty="0" smtClean="0"/>
              <a:t>(slide 3 of 3)</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The reason there are so many methods has to do with the purpose of the study.</a:t>
            </a:r>
          </a:p>
          <a:p>
            <a:pPr lvl="1"/>
            <a:r>
              <a:rPr lang="en-US" dirty="0" smtClean="0"/>
              <a:t>When a researcher who initiates a study has a particular interest in a few specific differences, the differences of interest are called </a:t>
            </a:r>
            <a:r>
              <a:rPr lang="en-US" b="1" dirty="0" smtClean="0">
                <a:solidFill>
                  <a:srgbClr val="04617B"/>
                </a:solidFill>
              </a:rPr>
              <a:t>planned comparisons</a:t>
            </a:r>
            <a:r>
              <a:rPr lang="en-US" dirty="0" smtClean="0"/>
              <a:t>.</a:t>
            </a:r>
          </a:p>
          <a:p>
            <a:pPr lvl="2"/>
            <a:r>
              <a:rPr lang="en-US" dirty="0" smtClean="0"/>
              <a:t>If there are only a few differences of interest, the no-correction method is usually acceptable.</a:t>
            </a:r>
          </a:p>
          <a:p>
            <a:pPr lvl="2"/>
            <a:r>
              <a:rPr lang="en-US" dirty="0" smtClean="0"/>
              <a:t>If there are more than a few planned comparisons, then it is better to report Bonferroni intervals.</a:t>
            </a:r>
          </a:p>
          <a:p>
            <a:pPr lvl="1"/>
            <a:r>
              <a:rPr lang="en-US" dirty="0" smtClean="0"/>
              <a:t>When the analyst </a:t>
            </a:r>
            <a:r>
              <a:rPr lang="en-US" dirty="0"/>
              <a:t> initiates the study just to see what differences there </a:t>
            </a:r>
            <a:r>
              <a:rPr lang="en-US" dirty="0" smtClean="0"/>
              <a:t>are and does not specify which differences to focus on </a:t>
            </a:r>
            <a:r>
              <a:rPr lang="en-US" i="1" dirty="0" smtClean="0"/>
              <a:t>before</a:t>
            </a:r>
            <a:r>
              <a:rPr lang="en-US" dirty="0" smtClean="0"/>
              <a:t> collecting the data, the differences are called </a:t>
            </a:r>
            <a:r>
              <a:rPr lang="en-US" b="1" dirty="0" smtClean="0">
                <a:solidFill>
                  <a:srgbClr val="04617B"/>
                </a:solidFill>
              </a:rPr>
              <a:t>unplanned comparisons</a:t>
            </a:r>
            <a:r>
              <a:rPr lang="en-US" dirty="0" smtClean="0"/>
              <a:t>.</a:t>
            </a:r>
          </a:p>
          <a:p>
            <a:pPr lvl="2"/>
            <a:r>
              <a:rPr lang="en-US" dirty="0" smtClean="0"/>
              <a:t>In the case of unplanned comparisons, the Tukey method is usually the preferred method.</a:t>
            </a:r>
          </a:p>
          <a:p>
            <a:pPr lvl="1"/>
            <a:r>
              <a:rPr lang="en-US" dirty="0" smtClean="0"/>
              <a:t>The Scheffé method can be used for planned or unplanned comparisons. </a:t>
            </a:r>
          </a:p>
          <a:p>
            <a:pPr lvl="2"/>
            <a:r>
              <a:rPr lang="en-US" dirty="0" smtClean="0"/>
              <a:t>It tends to produce the widest intervals because it is intended not only for differences between means but also for more general </a:t>
            </a:r>
            <a:r>
              <a:rPr lang="en-US" b="1" dirty="0" smtClean="0">
                <a:solidFill>
                  <a:srgbClr val="04617B"/>
                </a:solidFill>
              </a:rPr>
              <a:t>contrasts</a:t>
            </a:r>
            <a:r>
              <a:rPr lang="en-US" dirty="0" smtClean="0"/>
              <a:t>—where a contrast is the difference between weighted averages of means.</a:t>
            </a:r>
          </a:p>
          <a:p>
            <a:pPr lvl="1"/>
            <a:endParaRPr lang="en-US" dirty="0"/>
          </a:p>
        </p:txBody>
      </p:sp>
    </p:spTree>
    <p:extLst>
      <p:ext uri="{BB962C8B-B14F-4D97-AF65-F5344CB8AC3E}">
        <p14:creationId xmlns:p14="http://schemas.microsoft.com/office/powerpoint/2010/main" xmlns="" val="2600869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Two-Way ANOVA</a:t>
            </a:r>
            <a:endParaRPr lang="en-US" dirty="0"/>
          </a:p>
        </p:txBody>
      </p:sp>
      <p:sp>
        <p:nvSpPr>
          <p:cNvPr id="3" name="Content Placeholder 2"/>
          <p:cNvSpPr>
            <a:spLocks noGrp="1"/>
          </p:cNvSpPr>
          <p:nvPr>
            <p:ph sz="quarter" idx="1"/>
          </p:nvPr>
        </p:nvSpPr>
        <p:spPr/>
        <p:txBody>
          <a:bodyPr/>
          <a:lstStyle/>
          <a:p>
            <a:r>
              <a:rPr lang="en-US" dirty="0" smtClean="0"/>
              <a:t>In two-way ANOVA, we allow two factors, each at several levels.</a:t>
            </a:r>
          </a:p>
          <a:p>
            <a:r>
              <a:rPr lang="en-US" dirty="0" smtClean="0"/>
              <a:t>Some of the ideas from one-way ANOVA carry over to two-way ANOVA.</a:t>
            </a:r>
          </a:p>
          <a:p>
            <a:r>
              <a:rPr lang="en-US" dirty="0" smtClean="0"/>
              <a:t>However, there are differences in the data setup, the analysis itself, and perhaps most important, the types of questions we ask.</a:t>
            </a:r>
            <a:endParaRPr lang="en-US" dirty="0"/>
          </a:p>
        </p:txBody>
      </p:sp>
    </p:spTree>
    <p:extLst>
      <p:ext uri="{BB962C8B-B14F-4D97-AF65-F5344CB8AC3E}">
        <p14:creationId xmlns:p14="http://schemas.microsoft.com/office/powerpoint/2010/main" xmlns="" val="538752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19.3:</a:t>
            </a:r>
            <a:br>
              <a:rPr lang="en-US" dirty="0"/>
            </a:br>
            <a:r>
              <a:rPr lang="en-US" dirty="0"/>
              <a:t>Golf </a:t>
            </a:r>
            <a:r>
              <a:rPr lang="en-US" dirty="0" smtClean="0"/>
              <a:t>Ball.xlsx  </a:t>
            </a:r>
            <a:r>
              <a:rPr lang="en-US" sz="2200" dirty="0" smtClean="0"/>
              <a:t>(slide 1 of 5)</a:t>
            </a:r>
            <a:endParaRPr lang="en-US" sz="2200" dirty="0"/>
          </a:p>
        </p:txBody>
      </p:sp>
      <p:sp>
        <p:nvSpPr>
          <p:cNvPr id="3" name="Content Placeholder 2"/>
          <p:cNvSpPr>
            <a:spLocks noGrp="1"/>
          </p:cNvSpPr>
          <p:nvPr>
            <p:ph sz="quarter" idx="1"/>
          </p:nvPr>
        </p:nvSpPr>
        <p:spPr/>
        <p:txBody>
          <a:bodyPr>
            <a:normAutofit fontScale="70000" lnSpcReduction="20000"/>
          </a:bodyPr>
          <a:lstStyle/>
          <a:p>
            <a:r>
              <a:rPr lang="en-US" b="1" dirty="0"/>
              <a:t>Objective</a:t>
            </a:r>
            <a:r>
              <a:rPr lang="en-US" dirty="0"/>
              <a:t>: To use two-way ANOVA to analyze the effects of golf ball brands and temperature on driving distances.</a:t>
            </a:r>
          </a:p>
          <a:p>
            <a:r>
              <a:rPr lang="en-US" b="1" dirty="0"/>
              <a:t>Solution</a:t>
            </a:r>
            <a:r>
              <a:rPr lang="en-US" dirty="0" smtClean="0"/>
              <a:t>: Assume that there are five major brands of golf balls, labeled A through E. </a:t>
            </a:r>
          </a:p>
          <a:p>
            <a:r>
              <a:rPr lang="en-US" dirty="0" smtClean="0"/>
              <a:t>A consumer testing service runs an experiment where 60 balls of each brand are driven under three temperature conditions—cool (about 40 degrees), mild (about 65 degrees), and warm (about 90 degrees)—to see whether some brands differ significantly, on average, from other brands and what effect temperature has on mean differences between brands.</a:t>
            </a:r>
          </a:p>
          <a:p>
            <a:pPr lvl="1"/>
            <a:r>
              <a:rPr lang="en-US" dirty="0" smtClean="0"/>
              <a:t>This is a controlled experiment where the experimental units are the individual golf balls and the dependent variable is the length (in yards) of each drive.</a:t>
            </a:r>
          </a:p>
          <a:p>
            <a:pPr lvl="1"/>
            <a:r>
              <a:rPr lang="en-US" dirty="0" smtClean="0"/>
              <a:t>There are two factors: brand and temperature. The brand factor has five treatment levels, A through E, and temperature has three levels: cool, mild, and warm.</a:t>
            </a:r>
          </a:p>
          <a:p>
            <a:pPr lvl="1"/>
            <a:r>
              <a:rPr lang="en-US" dirty="0" smtClean="0"/>
              <a:t>This is called a </a:t>
            </a:r>
            <a:r>
              <a:rPr lang="en-US" b="1" dirty="0" smtClean="0">
                <a:solidFill>
                  <a:srgbClr val="04617B"/>
                </a:solidFill>
              </a:rPr>
              <a:t>full factorial </a:t>
            </a:r>
            <a:r>
              <a:rPr lang="en-US" dirty="0" smtClean="0"/>
              <a:t>two-way design because the golf balls are tested at </a:t>
            </a:r>
            <a:r>
              <a:rPr lang="en-US" i="1" dirty="0" smtClean="0"/>
              <a:t>each</a:t>
            </a:r>
            <a:r>
              <a:rPr lang="en-US" dirty="0" smtClean="0"/>
              <a:t> of the 15 possible treatment level combinations.</a:t>
            </a:r>
          </a:p>
          <a:p>
            <a:pPr lvl="2"/>
            <a:r>
              <a:rPr lang="en-US" sz="2600" dirty="0" smtClean="0"/>
              <a:t>If one or more brands were </a:t>
            </a:r>
            <a:r>
              <a:rPr lang="en-US" sz="2600" i="1" dirty="0" smtClean="0"/>
              <a:t>not</a:t>
            </a:r>
            <a:r>
              <a:rPr lang="en-US" sz="2600" dirty="0" smtClean="0"/>
              <a:t> tested at a particular temperature, this would be called an </a:t>
            </a:r>
            <a:r>
              <a:rPr lang="en-US" sz="2600" b="1" dirty="0" smtClean="0">
                <a:solidFill>
                  <a:srgbClr val="04617B"/>
                </a:solidFill>
              </a:rPr>
              <a:t>incomplete design</a:t>
            </a:r>
            <a:r>
              <a:rPr lang="en-US" sz="2600" dirty="0" smtClean="0"/>
              <a:t>.</a:t>
            </a:r>
          </a:p>
          <a:p>
            <a:endParaRPr lang="en-US" dirty="0" smtClean="0"/>
          </a:p>
          <a:p>
            <a:endParaRPr lang="en-US" dirty="0"/>
          </a:p>
          <a:p>
            <a:endParaRPr lang="en-US" dirty="0"/>
          </a:p>
        </p:txBody>
      </p:sp>
    </p:spTree>
    <p:extLst>
      <p:ext uri="{BB962C8B-B14F-4D97-AF65-F5344CB8AC3E}">
        <p14:creationId xmlns:p14="http://schemas.microsoft.com/office/powerpoint/2010/main" xmlns="" val="3150023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19.3:</a:t>
            </a:r>
            <a:br>
              <a:rPr lang="en-US" dirty="0"/>
            </a:br>
            <a:r>
              <a:rPr lang="en-US" dirty="0"/>
              <a:t>Golf </a:t>
            </a:r>
            <a:r>
              <a:rPr lang="en-US" dirty="0" smtClean="0"/>
              <a:t>Ball.xlsx  </a:t>
            </a:r>
            <a:r>
              <a:rPr lang="en-US" sz="2200" dirty="0" smtClean="0"/>
              <a:t>(slide 2 of 5)</a:t>
            </a:r>
            <a:endParaRPr lang="en-US" sz="2200" dirty="0"/>
          </a:p>
        </p:txBody>
      </p:sp>
      <p:sp>
        <p:nvSpPr>
          <p:cNvPr id="3" name="Content Placeholder 2"/>
          <p:cNvSpPr>
            <a:spLocks noGrp="1"/>
          </p:cNvSpPr>
          <p:nvPr>
            <p:ph sz="quarter" idx="1"/>
          </p:nvPr>
        </p:nvSpPr>
        <p:spPr>
          <a:xfrm>
            <a:off x="612648" y="1600200"/>
            <a:ext cx="4721352" cy="4876800"/>
          </a:xfrm>
        </p:spPr>
        <p:txBody>
          <a:bodyPr>
            <a:normAutofit fontScale="70000" lnSpcReduction="20000"/>
          </a:bodyPr>
          <a:lstStyle/>
          <a:p>
            <a:r>
              <a:rPr lang="en-US" dirty="0" smtClean="0"/>
              <a:t>Once the details of the experiment have been decided and the golf balls have been hit, there will be 300 observations (yardages) at various conditions.</a:t>
            </a:r>
          </a:p>
          <a:p>
            <a:r>
              <a:rPr lang="en-US" dirty="0" smtClean="0"/>
              <a:t>The usual way to enter the data in Excel</a:t>
            </a:r>
            <a:r>
              <a:rPr lang="en-US" baseline="30000" dirty="0" smtClean="0"/>
              <a:t>®</a:t>
            </a:r>
            <a:r>
              <a:rPr lang="en-US" dirty="0"/>
              <a:t>—</a:t>
            </a:r>
            <a:r>
              <a:rPr lang="en-US" dirty="0" smtClean="0"/>
              <a:t>and the </a:t>
            </a:r>
            <a:r>
              <a:rPr lang="en-US" i="1" dirty="0" smtClean="0"/>
              <a:t>only</a:t>
            </a:r>
            <a:r>
              <a:rPr lang="en-US" dirty="0" smtClean="0"/>
              <a:t> way the StatTools Two-Way ANOVA procedure will accept it—is in the stacked form shown to the right.</a:t>
            </a:r>
          </a:p>
          <a:p>
            <a:pPr lvl="1"/>
            <a:r>
              <a:rPr lang="en-US" dirty="0" smtClean="0"/>
              <a:t>There must be two categorical variables that represent the levels of the two factors (Brand and Temperature) and a measurement variable that represents the dependent variable (Yards).</a:t>
            </a:r>
          </a:p>
          <a:p>
            <a:pPr lvl="1"/>
            <a:r>
              <a:rPr lang="en-US" dirty="0" smtClean="0"/>
              <a:t>Although many rows are hidden in this figure, there are actually 300 rows of data, 20 for each of the 15 combinations of Brand and Temperature.</a:t>
            </a:r>
            <a:endParaRPr lang="en-US" dirty="0"/>
          </a:p>
        </p:txBody>
      </p:sp>
      <p:pic>
        <p:nvPicPr>
          <p:cNvPr id="4" name="Picture 3"/>
          <p:cNvPicPr>
            <a:picLocks noChangeAspect="1"/>
          </p:cNvPicPr>
          <p:nvPr/>
        </p:nvPicPr>
        <p:blipFill>
          <a:blip r:embed="rId2" cstate="print"/>
          <a:stretch>
            <a:fillRect/>
          </a:stretch>
        </p:blipFill>
        <p:spPr>
          <a:xfrm>
            <a:off x="5486400" y="2133600"/>
            <a:ext cx="3200400" cy="3048000"/>
          </a:xfrm>
          <a:prstGeom prst="rect">
            <a:avLst/>
          </a:prstGeom>
        </p:spPr>
      </p:pic>
    </p:spTree>
    <p:extLst>
      <p:ext uri="{BB962C8B-B14F-4D97-AF65-F5344CB8AC3E}">
        <p14:creationId xmlns:p14="http://schemas.microsoft.com/office/powerpoint/2010/main" xmlns="" val="3008268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19.3:</a:t>
            </a:r>
            <a:br>
              <a:rPr lang="en-US" dirty="0"/>
            </a:br>
            <a:r>
              <a:rPr lang="en-US" dirty="0"/>
              <a:t>Golf </a:t>
            </a:r>
            <a:r>
              <a:rPr lang="en-US" dirty="0" smtClean="0"/>
              <a:t>Ball.xlsx  </a:t>
            </a:r>
            <a:r>
              <a:rPr lang="en-US" sz="2200" dirty="0" smtClean="0"/>
              <a:t>(slide 3 of 5)</a:t>
            </a:r>
            <a:endParaRPr lang="en-US" sz="2200" dirty="0"/>
          </a:p>
        </p:txBody>
      </p:sp>
      <p:sp>
        <p:nvSpPr>
          <p:cNvPr id="3" name="Content Placeholder 2"/>
          <p:cNvSpPr>
            <a:spLocks noGrp="1"/>
          </p:cNvSpPr>
          <p:nvPr>
            <p:ph sz="quarter" idx="1"/>
          </p:nvPr>
        </p:nvSpPr>
        <p:spPr>
          <a:xfrm>
            <a:off x="612648" y="1600200"/>
            <a:ext cx="8153400" cy="3048000"/>
          </a:xfrm>
        </p:spPr>
        <p:txBody>
          <a:bodyPr>
            <a:normAutofit fontScale="70000" lnSpcReduction="20000"/>
          </a:bodyPr>
          <a:lstStyle/>
          <a:p>
            <a:r>
              <a:rPr lang="en-US" dirty="0" smtClean="0"/>
              <a:t>To see what we can learn from the data, look at the table of sample means shown below.</a:t>
            </a:r>
          </a:p>
          <a:p>
            <a:r>
              <a:rPr lang="en-US" dirty="0" smtClean="0"/>
              <a:t>Some questions we might ask:</a:t>
            </a:r>
          </a:p>
          <a:p>
            <a:pPr marL="880110" lvl="1" indent="-514350">
              <a:buFont typeface="+mj-lt"/>
              <a:buAutoNum type="arabicPeriod"/>
            </a:pPr>
            <a:r>
              <a:rPr lang="en-US" dirty="0" smtClean="0"/>
              <a:t>Looking at column E, do any brands average significantly more yards than others?</a:t>
            </a:r>
          </a:p>
          <a:p>
            <a:pPr marL="880110" lvl="1" indent="-514350">
              <a:buFont typeface="+mj-lt"/>
              <a:buAutoNum type="arabicPeriod"/>
            </a:pPr>
            <a:r>
              <a:rPr lang="en-US" dirty="0" smtClean="0"/>
              <a:t>Looking at row 10, do average yardages differ significantly across temperatures?</a:t>
            </a:r>
          </a:p>
          <a:p>
            <a:pPr marL="880110" lvl="1" indent="-514350">
              <a:buFont typeface="+mj-lt"/>
              <a:buAutoNum type="arabicPeriod"/>
            </a:pPr>
            <a:r>
              <a:rPr lang="en-US" dirty="0" smtClean="0"/>
              <a:t>Looking at the </a:t>
            </a:r>
            <a:r>
              <a:rPr lang="en-US" i="1" dirty="0" smtClean="0"/>
              <a:t>columns</a:t>
            </a:r>
            <a:r>
              <a:rPr lang="en-US" dirty="0" smtClean="0"/>
              <a:t> in the range B5:D9, do differences among averages of brands depend on temperature?</a:t>
            </a:r>
          </a:p>
          <a:p>
            <a:pPr marL="880110" lvl="1" indent="-514350">
              <a:buFont typeface="+mj-lt"/>
              <a:buAutoNum type="arabicPeriod"/>
            </a:pPr>
            <a:r>
              <a:rPr lang="en-US" dirty="0" smtClean="0"/>
              <a:t>Looking at the </a:t>
            </a:r>
            <a:r>
              <a:rPr lang="en-US" i="1" dirty="0" smtClean="0"/>
              <a:t>rows</a:t>
            </a:r>
            <a:r>
              <a:rPr lang="en-US" dirty="0" smtClean="0"/>
              <a:t> in the range B5:D9, do differences among averages of temperatures depend on brand?</a:t>
            </a:r>
          </a:p>
          <a:p>
            <a:pPr lvl="1"/>
            <a:endParaRPr lang="en-US" dirty="0"/>
          </a:p>
        </p:txBody>
      </p:sp>
      <p:pic>
        <p:nvPicPr>
          <p:cNvPr id="4" name="Picture 3"/>
          <p:cNvPicPr>
            <a:picLocks noChangeAspect="1"/>
          </p:cNvPicPr>
          <p:nvPr/>
        </p:nvPicPr>
        <p:blipFill>
          <a:blip r:embed="rId2" cstate="print"/>
          <a:stretch>
            <a:fillRect/>
          </a:stretch>
        </p:blipFill>
        <p:spPr>
          <a:xfrm>
            <a:off x="1752600" y="4572000"/>
            <a:ext cx="5715000" cy="1962509"/>
          </a:xfrm>
          <a:prstGeom prst="rect">
            <a:avLst/>
          </a:prstGeom>
        </p:spPr>
      </p:pic>
    </p:spTree>
    <p:extLst>
      <p:ext uri="{BB962C8B-B14F-4D97-AF65-F5344CB8AC3E}">
        <p14:creationId xmlns:p14="http://schemas.microsoft.com/office/powerpoint/2010/main" xmlns="" val="109273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sz="2200" dirty="0" smtClean="0"/>
              <a:t>(slide 2 of 3)</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b="1" dirty="0" smtClean="0">
                <a:solidFill>
                  <a:srgbClr val="04617B"/>
                </a:solidFill>
              </a:rPr>
              <a:t>Experimental design </a:t>
            </a:r>
            <a:r>
              <a:rPr lang="en-US" dirty="0" smtClean="0"/>
              <a:t>is the science (and art) of setting up an experiment so that the most information can be obtained for the time and money involved.</a:t>
            </a:r>
          </a:p>
          <a:p>
            <a:pPr lvl="1"/>
            <a:r>
              <a:rPr lang="en-US" dirty="0" smtClean="0"/>
              <a:t>Unfortunately, managers do not always have the luxury of being able to design a controlled experiment for obtaining data, but often have to rely on whatever data are available (that is, observational data).</a:t>
            </a:r>
          </a:p>
          <a:p>
            <a:r>
              <a:rPr lang="en-US" dirty="0" smtClean="0"/>
              <a:t>Some terminology:</a:t>
            </a:r>
          </a:p>
          <a:p>
            <a:pPr lvl="1"/>
            <a:r>
              <a:rPr lang="en-US" dirty="0" smtClean="0"/>
              <a:t>The variable of primary interest that we wish to measure is called the </a:t>
            </a:r>
            <a:r>
              <a:rPr lang="en-US" b="1" dirty="0" smtClean="0">
                <a:solidFill>
                  <a:srgbClr val="04617B"/>
                </a:solidFill>
              </a:rPr>
              <a:t>dependent variable </a:t>
            </a:r>
            <a:r>
              <a:rPr lang="en-US" dirty="0" smtClean="0"/>
              <a:t>(or sometimes the </a:t>
            </a:r>
            <a:r>
              <a:rPr lang="en-US" b="1" dirty="0" smtClean="0">
                <a:solidFill>
                  <a:srgbClr val="04617B"/>
                </a:solidFill>
              </a:rPr>
              <a:t>response</a:t>
            </a:r>
            <a:r>
              <a:rPr lang="en-US" dirty="0" smtClean="0"/>
              <a:t> or </a:t>
            </a:r>
            <a:r>
              <a:rPr lang="en-US" b="1" dirty="0" smtClean="0">
                <a:solidFill>
                  <a:srgbClr val="04617B"/>
                </a:solidFill>
              </a:rPr>
              <a:t>criterion variable</a:t>
            </a:r>
            <a:r>
              <a:rPr lang="en-US" dirty="0" smtClean="0"/>
              <a:t>).</a:t>
            </a:r>
          </a:p>
          <a:p>
            <a:pPr lvl="2"/>
            <a:r>
              <a:rPr lang="en-US" dirty="0" smtClean="0"/>
              <a:t>This is the variable we measure to detect differences among groups.</a:t>
            </a:r>
          </a:p>
          <a:p>
            <a:pPr lvl="1"/>
            <a:r>
              <a:rPr lang="en-US" dirty="0" smtClean="0"/>
              <a:t>The groups themselves are determined by one or more </a:t>
            </a:r>
            <a:r>
              <a:rPr lang="en-US" b="1" dirty="0" smtClean="0">
                <a:solidFill>
                  <a:srgbClr val="04617B"/>
                </a:solidFill>
              </a:rPr>
              <a:t>factors</a:t>
            </a:r>
            <a:r>
              <a:rPr lang="en-US" dirty="0" smtClean="0"/>
              <a:t> (sometimes called </a:t>
            </a:r>
            <a:r>
              <a:rPr lang="en-US" b="1" dirty="0" smtClean="0">
                <a:solidFill>
                  <a:srgbClr val="04617B"/>
                </a:solidFill>
              </a:rPr>
              <a:t>independent</a:t>
            </a:r>
            <a:r>
              <a:rPr lang="en-US" dirty="0" smtClean="0"/>
              <a:t> or </a:t>
            </a:r>
            <a:r>
              <a:rPr lang="en-US" b="1" dirty="0" smtClean="0">
                <a:solidFill>
                  <a:srgbClr val="04617B"/>
                </a:solidFill>
              </a:rPr>
              <a:t>explanatory variables</a:t>
            </a:r>
            <a:r>
              <a:rPr lang="en-US" dirty="0" smtClean="0"/>
              <a:t>) each varied at several </a:t>
            </a:r>
            <a:r>
              <a:rPr lang="en-US" b="1" dirty="0" smtClean="0">
                <a:solidFill>
                  <a:srgbClr val="04617B"/>
                </a:solidFill>
              </a:rPr>
              <a:t>treatment levels </a:t>
            </a:r>
            <a:r>
              <a:rPr lang="en-US" dirty="0" smtClean="0"/>
              <a:t>(often shortened to </a:t>
            </a:r>
            <a:r>
              <a:rPr lang="en-US" b="1" dirty="0" smtClean="0">
                <a:solidFill>
                  <a:srgbClr val="04617B"/>
                </a:solidFill>
              </a:rPr>
              <a:t>levels</a:t>
            </a:r>
            <a:r>
              <a:rPr lang="en-US" dirty="0" smtClean="0"/>
              <a:t>).</a:t>
            </a:r>
          </a:p>
          <a:p>
            <a:pPr lvl="2"/>
            <a:r>
              <a:rPr lang="en-US" dirty="0" smtClean="0"/>
              <a:t>It is best to think of a factor as a categorical variable, with the possible categories being its levels.</a:t>
            </a:r>
          </a:p>
          <a:p>
            <a:pPr lvl="1"/>
            <a:r>
              <a:rPr lang="en-US" dirty="0" smtClean="0"/>
              <a:t>The entities measured at each treatment level (or combination of levels) are called </a:t>
            </a:r>
            <a:r>
              <a:rPr lang="en-US" b="1" dirty="0" smtClean="0">
                <a:solidFill>
                  <a:srgbClr val="04617B"/>
                </a:solidFill>
              </a:rPr>
              <a:t>experimental units</a:t>
            </a:r>
            <a:r>
              <a:rPr lang="en-US" dirty="0" smtClean="0"/>
              <a:t>.</a:t>
            </a:r>
          </a:p>
          <a:p>
            <a:pPr lvl="1"/>
            <a:endParaRPr lang="en-US" dirty="0" smtClean="0"/>
          </a:p>
        </p:txBody>
      </p:sp>
    </p:spTree>
    <p:extLst>
      <p:ext uri="{BB962C8B-B14F-4D97-AF65-F5344CB8AC3E}">
        <p14:creationId xmlns:p14="http://schemas.microsoft.com/office/powerpoint/2010/main" xmlns="" val="1776473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19.3:</a:t>
            </a:r>
            <a:br>
              <a:rPr lang="en-US" dirty="0"/>
            </a:br>
            <a:r>
              <a:rPr lang="en-US" dirty="0"/>
              <a:t>Golf </a:t>
            </a:r>
            <a:r>
              <a:rPr lang="en-US" dirty="0" smtClean="0"/>
              <a:t>Ball.xlsx  </a:t>
            </a:r>
            <a:r>
              <a:rPr lang="en-US" sz="2200" dirty="0" smtClean="0"/>
              <a:t>(slide 4 of 5)</a:t>
            </a:r>
            <a:endParaRPr lang="en-US" sz="2200" dirty="0"/>
          </a:p>
        </p:txBody>
      </p:sp>
      <p:sp>
        <p:nvSpPr>
          <p:cNvPr id="3" name="Content Placeholder 2"/>
          <p:cNvSpPr>
            <a:spLocks noGrp="1"/>
          </p:cNvSpPr>
          <p:nvPr>
            <p:ph sz="quarter" idx="1"/>
          </p:nvPr>
        </p:nvSpPr>
        <p:spPr>
          <a:xfrm>
            <a:off x="612648" y="1600200"/>
            <a:ext cx="8153400" cy="4953000"/>
          </a:xfrm>
        </p:spPr>
        <p:txBody>
          <a:bodyPr>
            <a:normAutofit fontScale="70000" lnSpcReduction="20000"/>
          </a:bodyPr>
          <a:lstStyle/>
          <a:p>
            <a:r>
              <a:rPr lang="en-US" sz="3100" dirty="0" smtClean="0"/>
              <a:t>Question 1 is asking about the </a:t>
            </a:r>
            <a:r>
              <a:rPr lang="en-US" sz="3100" i="1" dirty="0" smtClean="0"/>
              <a:t>main effect </a:t>
            </a:r>
            <a:r>
              <a:rPr lang="en-US" sz="3100" dirty="0" smtClean="0"/>
              <a:t>of the brand factor, and Question 2 is asking about the </a:t>
            </a:r>
            <a:r>
              <a:rPr lang="en-US" sz="3100" i="1" dirty="0" smtClean="0"/>
              <a:t>main effect </a:t>
            </a:r>
            <a:r>
              <a:rPr lang="en-US" sz="3100" dirty="0" smtClean="0"/>
              <a:t>of the temperature factor.</a:t>
            </a:r>
          </a:p>
          <a:p>
            <a:pPr lvl="1"/>
            <a:r>
              <a:rPr lang="en-US" sz="2800" b="1" dirty="0" smtClean="0">
                <a:solidFill>
                  <a:srgbClr val="04617B"/>
                </a:solidFill>
              </a:rPr>
              <a:t>Main effects </a:t>
            </a:r>
            <a:r>
              <a:rPr lang="en-US" sz="2800" dirty="0" smtClean="0"/>
              <a:t>indicate whether there are different means for treatment levels of one factor when averaged over the levels of the other factor.</a:t>
            </a:r>
          </a:p>
          <a:p>
            <a:r>
              <a:rPr lang="en-US" sz="3100" dirty="0" smtClean="0"/>
              <a:t>Questions 3 and 4 are asking about </a:t>
            </a:r>
            <a:r>
              <a:rPr lang="en-US" sz="3100" i="1" dirty="0" smtClean="0"/>
              <a:t>interactions</a:t>
            </a:r>
            <a:r>
              <a:rPr lang="en-US" sz="3100" dirty="0" smtClean="0"/>
              <a:t> between the two factors.</a:t>
            </a:r>
          </a:p>
          <a:p>
            <a:pPr lvl="1"/>
            <a:r>
              <a:rPr lang="en-US" sz="2800" b="1" dirty="0" smtClean="0">
                <a:solidFill>
                  <a:schemeClr val="tx2"/>
                </a:solidFill>
              </a:rPr>
              <a:t>Interactions</a:t>
            </a:r>
            <a:r>
              <a:rPr lang="en-US" sz="2800" dirty="0" smtClean="0"/>
              <a:t> indicate patterns of differences in means that could not be guessed from the main effects alone. </a:t>
            </a:r>
          </a:p>
          <a:p>
            <a:pPr lvl="2"/>
            <a:r>
              <a:rPr lang="en-US" sz="2600" dirty="0" smtClean="0"/>
              <a:t>They exist when the effect of one factor on the dependent variable depends on the level of the other factor.</a:t>
            </a:r>
          </a:p>
          <a:p>
            <a:pPr lvl="2"/>
            <a:r>
              <a:rPr lang="en-US" sz="2600" dirty="0" smtClean="0"/>
              <a:t>The concept of interactions is much easier to understand by looking at graphs. The more nonparallel they are, the stronger the interactions are.</a:t>
            </a:r>
          </a:p>
          <a:p>
            <a:pPr lvl="2"/>
            <a:r>
              <a:rPr lang="en-US" sz="2600" dirty="0" smtClean="0"/>
              <a:t>Check </a:t>
            </a:r>
            <a:r>
              <a:rPr lang="en-US" sz="2600" i="1" dirty="0" smtClean="0"/>
              <a:t>first</a:t>
            </a:r>
            <a:r>
              <a:rPr lang="en-US" sz="2600" dirty="0" smtClean="0"/>
              <a:t> for interactions in a two-way design. </a:t>
            </a:r>
          </a:p>
          <a:p>
            <a:pPr lvl="3"/>
            <a:r>
              <a:rPr lang="en-US" sz="2600" dirty="0" smtClean="0"/>
              <a:t>If there are significant interactions, then the main effects might not be as interesting. </a:t>
            </a:r>
          </a:p>
          <a:p>
            <a:pPr lvl="3"/>
            <a:r>
              <a:rPr lang="en-US" sz="2600" dirty="0" smtClean="0"/>
              <a:t>However, if there are no significant interactions, then main effects generally become more important.</a:t>
            </a:r>
          </a:p>
          <a:p>
            <a:pPr lvl="3"/>
            <a:endParaRPr lang="en-US" dirty="0" smtClean="0"/>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xmlns="" val="3890143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19.3:</a:t>
            </a:r>
            <a:br>
              <a:rPr lang="en-US" dirty="0"/>
            </a:br>
            <a:r>
              <a:rPr lang="en-US" dirty="0"/>
              <a:t>Golf </a:t>
            </a:r>
            <a:r>
              <a:rPr lang="en-US" dirty="0" smtClean="0"/>
              <a:t>Ball.xlsx  </a:t>
            </a:r>
            <a:r>
              <a:rPr lang="en-US" sz="2200" dirty="0" smtClean="0"/>
              <a:t>(slide 5 of 5)</a:t>
            </a:r>
            <a:endParaRPr lang="en-US" sz="2200" dirty="0"/>
          </a:p>
        </p:txBody>
      </p:sp>
      <p:sp>
        <p:nvSpPr>
          <p:cNvPr id="3" name="Content Placeholder 2"/>
          <p:cNvSpPr>
            <a:spLocks noGrp="1"/>
          </p:cNvSpPr>
          <p:nvPr>
            <p:ph sz="quarter" idx="1"/>
          </p:nvPr>
        </p:nvSpPr>
        <p:spPr>
          <a:xfrm>
            <a:off x="612648" y="1600200"/>
            <a:ext cx="3883152" cy="4953000"/>
          </a:xfrm>
        </p:spPr>
        <p:txBody>
          <a:bodyPr>
            <a:normAutofit fontScale="70000" lnSpcReduction="20000"/>
          </a:bodyPr>
          <a:lstStyle/>
          <a:p>
            <a:r>
              <a:rPr lang="en-US" dirty="0" smtClean="0"/>
              <a:t>The next question is whether the main effects and interactions in a table of sample means are statistically significant.</a:t>
            </a:r>
          </a:p>
          <a:p>
            <a:pPr lvl="1"/>
            <a:r>
              <a:rPr lang="en-US" dirty="0" smtClean="0"/>
              <a:t>As in one-way ANOVA, two-way ANOVA collects the information about the different sources of variation in an ANOVA table, as shown to the right.</a:t>
            </a:r>
          </a:p>
          <a:p>
            <a:pPr lvl="1"/>
            <a:r>
              <a:rPr lang="en-US" dirty="0" smtClean="0"/>
              <a:t>However, instead of just two sources of variation, there are now four sources of variation: one for the main effect of each factor, one for interactions, and one for variation within treatment level combinations.</a:t>
            </a:r>
          </a:p>
          <a:p>
            <a:pPr lvl="1"/>
            <a:r>
              <a:rPr lang="en-US" dirty="0" smtClean="0"/>
              <a:t>Test whether main effects or interactions are statistically significant by examining</a:t>
            </a:r>
            <a:r>
              <a:rPr lang="en-US" i="1" dirty="0" smtClean="0"/>
              <a:t> p</a:t>
            </a:r>
            <a:r>
              <a:rPr lang="en-US" dirty="0" smtClean="0"/>
              <a:t>-values.</a:t>
            </a:r>
            <a:endParaRPr lang="en-US" dirty="0"/>
          </a:p>
        </p:txBody>
      </p:sp>
      <p:pic>
        <p:nvPicPr>
          <p:cNvPr id="4" name="Picture 3"/>
          <p:cNvPicPr>
            <a:picLocks noChangeAspect="1"/>
          </p:cNvPicPr>
          <p:nvPr/>
        </p:nvPicPr>
        <p:blipFill>
          <a:blip r:embed="rId2" cstate="print"/>
          <a:stretch>
            <a:fillRect/>
          </a:stretch>
        </p:blipFill>
        <p:spPr>
          <a:xfrm>
            <a:off x="4648200" y="1600200"/>
            <a:ext cx="4067319" cy="4953000"/>
          </a:xfrm>
          <a:prstGeom prst="rect">
            <a:avLst/>
          </a:prstGeom>
        </p:spPr>
      </p:pic>
    </p:spTree>
    <p:extLst>
      <p:ext uri="{BB962C8B-B14F-4D97-AF65-F5344CB8AC3E}">
        <p14:creationId xmlns:p14="http://schemas.microsoft.com/office/powerpoint/2010/main" xmlns="" val="2742897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 for Contrasts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 </a:t>
            </a:r>
            <a:r>
              <a:rPr lang="en-US" b="1" dirty="0" smtClean="0">
                <a:solidFill>
                  <a:srgbClr val="04617B"/>
                </a:solidFill>
              </a:rPr>
              <a:t>contrast</a:t>
            </a:r>
            <a:r>
              <a:rPr lang="en-US" dirty="0" smtClean="0"/>
              <a:t> is any difference between weighted averages of means. </a:t>
            </a:r>
          </a:p>
          <a:p>
            <a:pPr lvl="1"/>
            <a:r>
              <a:rPr lang="en-US" dirty="0" smtClean="0"/>
              <a:t>It is any linear combination of means (sum of coefficients multiplied by means) such that the sum of the coefficients is 0.</a:t>
            </a:r>
          </a:p>
          <a:p>
            <a:pPr lvl="1"/>
            <a:r>
              <a:rPr lang="en-US" dirty="0" smtClean="0"/>
              <a:t>It is typically used to compare one weighted average of means to another.</a:t>
            </a:r>
          </a:p>
          <a:p>
            <a:pPr lvl="1"/>
            <a:r>
              <a:rPr lang="en-US" dirty="0" smtClean="0"/>
              <a:t>Once StatTools has been used to run a two-way ANOVA, you can then form confidence intervals for any contrasts of interest.</a:t>
            </a:r>
          </a:p>
          <a:p>
            <a:pPr lvl="2"/>
            <a:r>
              <a:rPr lang="en-US" dirty="0" smtClean="0"/>
              <a:t>The general form of the confidence interval is given by the expression below.</a:t>
            </a:r>
          </a:p>
          <a:p>
            <a:pPr marL="685800" lvl="2" indent="0">
              <a:buNone/>
            </a:pPr>
            <a:endParaRPr lang="en-US" dirty="0" smtClean="0"/>
          </a:p>
          <a:p>
            <a:pPr marL="685800" lvl="2" indent="0">
              <a:buNone/>
            </a:pPr>
            <a:endParaRPr lang="en-US" dirty="0"/>
          </a:p>
          <a:p>
            <a:pPr lvl="2"/>
            <a:r>
              <a:rPr lang="en-US" dirty="0" smtClean="0"/>
              <a:t>The multiplier in the confidence interval can be chosen in several ways to handle the multiple comparison problem appropriately.</a:t>
            </a:r>
          </a:p>
          <a:p>
            <a:pPr lvl="2"/>
            <a:r>
              <a:rPr lang="en-US" dirty="0" smtClean="0"/>
              <a:t>The StatTools Two-Way ANOVA procedure finds MSW for this formula. However, you must calculate the other ingredients with Excel formulas.</a:t>
            </a:r>
          </a:p>
          <a:p>
            <a:pPr lvl="1"/>
            <a:endParaRPr lang="en-US" dirty="0"/>
          </a:p>
        </p:txBody>
      </p:sp>
      <p:pic>
        <p:nvPicPr>
          <p:cNvPr id="4" name="Picture 3"/>
          <p:cNvPicPr>
            <a:picLocks noChangeAspect="1"/>
          </p:cNvPicPr>
          <p:nvPr/>
        </p:nvPicPr>
        <p:blipFill>
          <a:blip r:embed="rId2" cstate="print"/>
          <a:stretch>
            <a:fillRect/>
          </a:stretch>
        </p:blipFill>
        <p:spPr>
          <a:xfrm>
            <a:off x="2438400" y="3886200"/>
            <a:ext cx="4267200" cy="590249"/>
          </a:xfrm>
          <a:prstGeom prst="rect">
            <a:avLst/>
          </a:prstGeom>
        </p:spPr>
      </p:pic>
    </p:spTree>
    <p:extLst>
      <p:ext uri="{BB962C8B-B14F-4D97-AF65-F5344CB8AC3E}">
        <p14:creationId xmlns:p14="http://schemas.microsoft.com/office/powerpoint/2010/main" xmlns="" val="2185890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19.3 (Continued):</a:t>
            </a:r>
            <a:br>
              <a:rPr lang="en-US" dirty="0" smtClean="0"/>
            </a:br>
            <a:r>
              <a:rPr lang="en-US" dirty="0" smtClean="0"/>
              <a:t>Golf Ball.xlsx  </a:t>
            </a:r>
            <a:r>
              <a:rPr lang="en-US" sz="2200" dirty="0" smtClean="0"/>
              <a:t>(slide 1 of 2)</a:t>
            </a:r>
            <a:endParaRPr lang="en-US" sz="2200" dirty="0"/>
          </a:p>
        </p:txBody>
      </p:sp>
      <p:sp>
        <p:nvSpPr>
          <p:cNvPr id="3" name="Content Placeholder 2"/>
          <p:cNvSpPr>
            <a:spLocks noGrp="1"/>
          </p:cNvSpPr>
          <p:nvPr>
            <p:ph sz="quarter" idx="1"/>
          </p:nvPr>
        </p:nvSpPr>
        <p:spPr>
          <a:xfrm>
            <a:off x="612648" y="1600200"/>
            <a:ext cx="8153400" cy="4419600"/>
          </a:xfrm>
        </p:spPr>
        <p:txBody>
          <a:bodyPr>
            <a:noAutofit/>
          </a:bodyPr>
          <a:lstStyle/>
          <a:p>
            <a:r>
              <a:rPr lang="en-US" sz="1800" b="1" dirty="0" smtClean="0"/>
              <a:t>Objective</a:t>
            </a:r>
            <a:r>
              <a:rPr lang="en-US" sz="1800" dirty="0" smtClean="0"/>
              <a:t>: To form and test contrasts for the golf ball data, and to interpret the results.</a:t>
            </a:r>
          </a:p>
          <a:p>
            <a:r>
              <a:rPr lang="en-US" sz="1800" b="1" dirty="0" smtClean="0"/>
              <a:t>Solution</a:t>
            </a:r>
            <a:r>
              <a:rPr lang="en-US" sz="1800" dirty="0" smtClean="0"/>
              <a:t>: One golf ball retail shop would like to test the claims that (1) brand C beats the average of the other four brands in cool weather and (2) brand E beats the average of the other four brands when it is not cool.</a:t>
            </a:r>
          </a:p>
          <a:p>
            <a:r>
              <a:rPr lang="en-US" sz="1800" dirty="0" smtClean="0"/>
              <a:t>Let μ</a:t>
            </a:r>
            <a:r>
              <a:rPr lang="en-US" sz="1800" baseline="-25000" dirty="0" smtClean="0"/>
              <a:t>C,W </a:t>
            </a:r>
            <a:r>
              <a:rPr lang="en-US" sz="1800" dirty="0" smtClean="0"/>
              <a:t>be the mean yardage for brand C balls hit in warm weather, and define similar means for the other brands and temperatures. </a:t>
            </a:r>
            <a:endParaRPr lang="en-US" sz="1800" dirty="0"/>
          </a:p>
          <a:p>
            <a:r>
              <a:rPr lang="en-US" sz="1800" dirty="0" smtClean="0"/>
              <a:t>Then the first claim concerns the contrast</a:t>
            </a:r>
          </a:p>
          <a:p>
            <a:pPr marL="0" indent="0">
              <a:buNone/>
            </a:pPr>
            <a:endParaRPr lang="en-US" sz="1800" dirty="0">
              <a:solidFill>
                <a:srgbClr val="FF0000"/>
              </a:solidFill>
            </a:endParaRPr>
          </a:p>
          <a:p>
            <a:endParaRPr lang="en-US" sz="1050" dirty="0" smtClean="0"/>
          </a:p>
          <a:p>
            <a:r>
              <a:rPr lang="en-US" sz="1800" dirty="0" smtClean="0"/>
              <a:t>and </a:t>
            </a:r>
            <a:r>
              <a:rPr lang="en-US" sz="1800" dirty="0" smtClean="0"/>
              <a:t>the second claim concerns the </a:t>
            </a:r>
            <a:r>
              <a:rPr lang="en-US" sz="1800" dirty="0" smtClean="0"/>
              <a:t>contrast</a:t>
            </a:r>
            <a:endParaRPr lang="en-US" sz="1800" dirty="0"/>
          </a:p>
          <a:p>
            <a:endParaRPr lang="en-US" sz="1800" dirty="0"/>
          </a:p>
        </p:txBody>
      </p:sp>
      <p:pic>
        <p:nvPicPr>
          <p:cNvPr id="1030" name="Picture 6"/>
          <p:cNvPicPr>
            <a:picLocks noChangeAspect="1" noChangeArrowheads="1"/>
          </p:cNvPicPr>
          <p:nvPr/>
        </p:nvPicPr>
        <p:blipFill>
          <a:blip r:embed="rId2" cstate="print"/>
          <a:srcRect/>
          <a:stretch>
            <a:fillRect/>
          </a:stretch>
        </p:blipFill>
        <p:spPr bwMode="auto">
          <a:xfrm>
            <a:off x="3124200" y="4114800"/>
            <a:ext cx="3114675" cy="692897"/>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600200" y="5105400"/>
            <a:ext cx="6324600" cy="1407639"/>
          </a:xfrm>
          <a:prstGeom prst="rect">
            <a:avLst/>
          </a:prstGeom>
          <a:noFill/>
          <a:ln w="9525">
            <a:noFill/>
            <a:miter lim="800000"/>
            <a:headEnd/>
            <a:tailEnd/>
          </a:ln>
        </p:spPr>
      </p:pic>
    </p:spTree>
    <p:extLst>
      <p:ext uri="{BB962C8B-B14F-4D97-AF65-F5344CB8AC3E}">
        <p14:creationId xmlns:p14="http://schemas.microsoft.com/office/powerpoint/2010/main" xmlns="" val="1031244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19.3 (Continued):</a:t>
            </a:r>
            <a:br>
              <a:rPr lang="en-US" dirty="0" smtClean="0"/>
            </a:br>
            <a:r>
              <a:rPr lang="en-US" dirty="0" smtClean="0"/>
              <a:t>Golf Ball.xlsx  </a:t>
            </a:r>
            <a:r>
              <a:rPr lang="en-US" sz="2200" dirty="0" smtClean="0"/>
              <a:t>(slide 2 of 2)</a:t>
            </a:r>
            <a:endParaRPr lang="en-US" sz="2200" dirty="0"/>
          </a:p>
        </p:txBody>
      </p:sp>
      <p:sp>
        <p:nvSpPr>
          <p:cNvPr id="3" name="Content Placeholder 2"/>
          <p:cNvSpPr>
            <a:spLocks noGrp="1"/>
          </p:cNvSpPr>
          <p:nvPr>
            <p:ph sz="quarter" idx="1"/>
          </p:nvPr>
        </p:nvSpPr>
        <p:spPr>
          <a:xfrm>
            <a:off x="612648" y="1600200"/>
            <a:ext cx="4111752" cy="4876800"/>
          </a:xfrm>
        </p:spPr>
        <p:txBody>
          <a:bodyPr>
            <a:normAutofit fontScale="77500" lnSpcReduction="20000"/>
          </a:bodyPr>
          <a:lstStyle/>
          <a:p>
            <a:r>
              <a:rPr lang="en-US" dirty="0" smtClean="0"/>
              <a:t>A good way to handle the calculations in Excel is illustrated by the figure to the right.</a:t>
            </a:r>
          </a:p>
          <a:p>
            <a:r>
              <a:rPr lang="en-US" dirty="0" smtClean="0"/>
              <a:t>Both claims are supported.</a:t>
            </a:r>
          </a:p>
          <a:p>
            <a:pPr lvl="1"/>
            <a:r>
              <a:rPr lang="en-US" dirty="0" smtClean="0"/>
              <a:t>Brand C beats the average of the competition by at least 1.99 yards in cool weather.</a:t>
            </a:r>
          </a:p>
          <a:p>
            <a:pPr lvl="1"/>
            <a:r>
              <a:rPr lang="en-US" dirty="0" smtClean="0"/>
              <a:t>Brand E beats the average of the competition by at least 9.86 yards in weather that is not cool.</a:t>
            </a:r>
          </a:p>
          <a:p>
            <a:r>
              <a:rPr lang="en-US" dirty="0" smtClean="0"/>
              <a:t>To examine a lot of contrasts, use one of the other confidence interval methods—the two preferred methods being the Bonferroni and Scheffé methods.</a:t>
            </a:r>
          </a:p>
          <a:p>
            <a:endParaRPr lang="en-US" dirty="0"/>
          </a:p>
        </p:txBody>
      </p:sp>
      <p:pic>
        <p:nvPicPr>
          <p:cNvPr id="4" name="Picture 3"/>
          <p:cNvPicPr>
            <a:picLocks noChangeAspect="1"/>
          </p:cNvPicPr>
          <p:nvPr/>
        </p:nvPicPr>
        <p:blipFill>
          <a:blip r:embed="rId2" cstate="print"/>
          <a:stretch>
            <a:fillRect/>
          </a:stretch>
        </p:blipFill>
        <p:spPr>
          <a:xfrm>
            <a:off x="4953000" y="1676399"/>
            <a:ext cx="3602819" cy="4773939"/>
          </a:xfrm>
          <a:prstGeom prst="rect">
            <a:avLst/>
          </a:prstGeom>
        </p:spPr>
      </p:pic>
    </p:spTree>
    <p:extLst>
      <p:ext uri="{BB962C8B-B14F-4D97-AF65-F5344CB8AC3E}">
        <p14:creationId xmlns:p14="http://schemas.microsoft.com/office/powerpoint/2010/main" xmlns="" val="2646532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of Two-Way ANOVA</a:t>
            </a:r>
            <a:endParaRPr lang="en-US" dirty="0"/>
          </a:p>
        </p:txBody>
      </p:sp>
      <p:sp>
        <p:nvSpPr>
          <p:cNvPr id="3" name="Content Placeholder 2"/>
          <p:cNvSpPr>
            <a:spLocks noGrp="1"/>
          </p:cNvSpPr>
          <p:nvPr>
            <p:ph sz="quarter" idx="1"/>
          </p:nvPr>
        </p:nvSpPr>
        <p:spPr>
          <a:xfrm>
            <a:off x="612648" y="1600200"/>
            <a:ext cx="8153400" cy="3276600"/>
          </a:xfrm>
        </p:spPr>
        <p:txBody>
          <a:bodyPr>
            <a:normAutofit fontScale="77500" lnSpcReduction="20000"/>
          </a:bodyPr>
          <a:lstStyle/>
          <a:p>
            <a:r>
              <a:rPr lang="en-US" dirty="0" smtClean="0"/>
              <a:t>The assumptions for the two-way ANOVA procedure are basically the same as for one-way ANOVA.</a:t>
            </a:r>
          </a:p>
          <a:p>
            <a:pPr lvl="1"/>
            <a:r>
              <a:rPr lang="en-US" dirty="0" smtClean="0"/>
              <a:t>If we focus on any particular combination of factor levels, we assume that</a:t>
            </a:r>
          </a:p>
          <a:p>
            <a:pPr marL="1143000" lvl="2" indent="-457200">
              <a:buFont typeface="+mj-lt"/>
              <a:buAutoNum type="arabicParenR"/>
            </a:pPr>
            <a:r>
              <a:rPr lang="en-US" dirty="0"/>
              <a:t>t</a:t>
            </a:r>
            <a:r>
              <a:rPr lang="en-US" dirty="0" smtClean="0"/>
              <a:t>he distribution of values for this combination is normal, and</a:t>
            </a:r>
          </a:p>
          <a:p>
            <a:pPr marL="1143000" lvl="2" indent="-457200">
              <a:buFont typeface="+mj-lt"/>
              <a:buAutoNum type="arabicParenR"/>
            </a:pPr>
            <a:r>
              <a:rPr lang="en-US" dirty="0" smtClean="0"/>
              <a:t>the variance of values at this combination is the same as at any other combination.</a:t>
            </a:r>
          </a:p>
          <a:p>
            <a:pPr lvl="1"/>
            <a:r>
              <a:rPr lang="en-US" dirty="0" smtClean="0"/>
              <a:t>It is always wise to check for at least gross violations of these assumptions, especially the equal-variance assumption.</a:t>
            </a:r>
          </a:p>
          <a:p>
            <a:pPr lvl="2"/>
            <a:r>
              <a:rPr lang="en-US" dirty="0" smtClean="0"/>
              <a:t>The StatTools output provides an informal check by providing a table of standard deviations for the factor level combinations, as shown in the table below.</a:t>
            </a:r>
          </a:p>
          <a:p>
            <a:pPr lvl="1"/>
            <a:endParaRPr lang="en-US" dirty="0"/>
          </a:p>
        </p:txBody>
      </p:sp>
      <p:pic>
        <p:nvPicPr>
          <p:cNvPr id="4" name="Picture 3"/>
          <p:cNvPicPr>
            <a:picLocks noChangeAspect="1"/>
          </p:cNvPicPr>
          <p:nvPr/>
        </p:nvPicPr>
        <p:blipFill>
          <a:blip r:embed="rId2" cstate="print"/>
          <a:stretch>
            <a:fillRect/>
          </a:stretch>
        </p:blipFill>
        <p:spPr>
          <a:xfrm>
            <a:off x="1752600" y="4849200"/>
            <a:ext cx="5410200" cy="1725300"/>
          </a:xfrm>
          <a:prstGeom prst="rect">
            <a:avLst/>
          </a:prstGeom>
        </p:spPr>
      </p:pic>
    </p:spTree>
    <p:extLst>
      <p:ext uri="{BB962C8B-B14F-4D97-AF65-F5344CB8AC3E}">
        <p14:creationId xmlns:p14="http://schemas.microsoft.com/office/powerpoint/2010/main" xmlns="" val="1136210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Experimental Design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 can break up the topic of experimental design into two parts:</a:t>
            </a:r>
          </a:p>
          <a:p>
            <a:pPr lvl="1"/>
            <a:r>
              <a:rPr lang="en-US" dirty="0" smtClean="0"/>
              <a:t>The actual design of the experiment</a:t>
            </a:r>
          </a:p>
          <a:p>
            <a:pPr lvl="1"/>
            <a:r>
              <a:rPr lang="en-US" dirty="0" smtClean="0"/>
              <a:t>The analysis of the resulting data</a:t>
            </a:r>
          </a:p>
          <a:p>
            <a:r>
              <a:rPr lang="en-US" dirty="0" smtClean="0"/>
              <a:t>Experimental design has to do with the selection of factors, the choice of the treatment levels, the way experimental units are assigned to the treatment level combinations, and the conditions under which the experiment is run.</a:t>
            </a:r>
          </a:p>
          <a:p>
            <a:pPr lvl="1"/>
            <a:r>
              <a:rPr lang="en-US" dirty="0" smtClean="0"/>
              <a:t>These decisions must be made </a:t>
            </a:r>
            <a:r>
              <a:rPr lang="en-US" i="1" dirty="0" smtClean="0"/>
              <a:t>before</a:t>
            </a:r>
            <a:r>
              <a:rPr lang="en-US" dirty="0" smtClean="0"/>
              <a:t> the experiment is performed, and they should be made very carefully.</a:t>
            </a:r>
          </a:p>
          <a:p>
            <a:pPr lvl="1"/>
            <a:r>
              <a:rPr lang="en-US" dirty="0" smtClean="0"/>
              <a:t>Experiments are typically costly and time-consuming, so the experiment should be designed (and performed) in a way that will provide the most useful information possible.</a:t>
            </a:r>
            <a:endParaRPr lang="en-US" dirty="0"/>
          </a:p>
        </p:txBody>
      </p:sp>
    </p:spTree>
    <p:extLst>
      <p:ext uri="{BB962C8B-B14F-4D97-AF65-F5344CB8AC3E}">
        <p14:creationId xmlns:p14="http://schemas.microsoft.com/office/powerpoint/2010/main" xmlns="" val="3532672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purpose of most experiments is to see which of several factors have an effect on a dependent variable.</a:t>
            </a:r>
          </a:p>
          <a:p>
            <a:r>
              <a:rPr lang="en-US" dirty="0" smtClean="0"/>
              <a:t>The factors in question are chosen as those that are controllable and most likely to have some effect.</a:t>
            </a:r>
          </a:p>
          <a:p>
            <a:r>
              <a:rPr lang="en-US" dirty="0" smtClean="0"/>
              <a:t>Often, however, there are “nuisance” factors that cannot be controlled, at least not directly.</a:t>
            </a:r>
          </a:p>
          <a:p>
            <a:pPr lvl="1"/>
            <a:r>
              <a:rPr lang="en-US" dirty="0" smtClean="0"/>
              <a:t>One important method for dealing with such nuisance factors is </a:t>
            </a:r>
            <a:r>
              <a:rPr lang="en-US" b="1" dirty="0" smtClean="0">
                <a:solidFill>
                  <a:srgbClr val="04617B"/>
                </a:solidFill>
              </a:rPr>
              <a:t>randomization</a:t>
            </a:r>
            <a:r>
              <a:rPr lang="en-US" dirty="0" smtClean="0"/>
              <a:t>—the process of randomly assigning experimental units so that nuisance factors are spread uniformly across treatment levels.</a:t>
            </a:r>
            <a:endParaRPr lang="en-US" dirty="0"/>
          </a:p>
        </p:txBody>
      </p:sp>
    </p:spTree>
    <p:extLst>
      <p:ext uri="{BB962C8B-B14F-4D97-AF65-F5344CB8AC3E}">
        <p14:creationId xmlns:p14="http://schemas.microsoft.com/office/powerpoint/2010/main" xmlns="" val="3926138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19.4:</a:t>
            </a:r>
            <a:br>
              <a:rPr lang="en-US" dirty="0" smtClean="0"/>
            </a:br>
            <a:r>
              <a:rPr lang="en-US" dirty="0" smtClean="0"/>
              <a:t>Printers.xlsx</a:t>
            </a:r>
            <a:r>
              <a:rPr lang="en-US" dirty="0"/>
              <a:t> </a:t>
            </a:r>
            <a:r>
              <a:rPr lang="en-US" dirty="0" smtClean="0"/>
              <a:t> </a:t>
            </a:r>
            <a:r>
              <a:rPr lang="en-US" sz="2200" dirty="0" smtClean="0"/>
              <a:t>(slide 1 of 2)</a:t>
            </a:r>
            <a:endParaRPr lang="en-US" sz="2200" dirty="0"/>
          </a:p>
        </p:txBody>
      </p:sp>
      <p:sp>
        <p:nvSpPr>
          <p:cNvPr id="3" name="Content Placeholder 2"/>
          <p:cNvSpPr>
            <a:spLocks noGrp="1"/>
          </p:cNvSpPr>
          <p:nvPr>
            <p:ph sz="quarter" idx="1"/>
          </p:nvPr>
        </p:nvSpPr>
        <p:spPr>
          <a:xfrm>
            <a:off x="612648" y="1600200"/>
            <a:ext cx="8153400" cy="1828800"/>
          </a:xfrm>
        </p:spPr>
        <p:txBody>
          <a:bodyPr>
            <a:normAutofit fontScale="62500" lnSpcReduction="20000"/>
          </a:bodyPr>
          <a:lstStyle/>
          <a:p>
            <a:r>
              <a:rPr lang="en-US" b="1" dirty="0" smtClean="0"/>
              <a:t>Objective</a:t>
            </a:r>
            <a:r>
              <a:rPr lang="en-US" dirty="0" smtClean="0"/>
              <a:t>: To use randomization of paper types to see whether differences in sharpness are really due to different brands of printers.</a:t>
            </a:r>
          </a:p>
          <a:p>
            <a:r>
              <a:rPr lang="en-US" b="1" dirty="0" smtClean="0"/>
              <a:t>Solution</a:t>
            </a:r>
            <a:r>
              <a:rPr lang="en-US" dirty="0" smtClean="0"/>
              <a:t>: A computer magazine would like to test sharpness of printed images across three popular brands of inkjet printers.</a:t>
            </a:r>
          </a:p>
          <a:p>
            <a:r>
              <a:rPr lang="en-US" dirty="0" smtClean="0"/>
              <a:t>It purchases one printer of each brand, prints several pages on each printer, and measures the sharpness of image on a 0-100 scale for each page.</a:t>
            </a:r>
            <a:endParaRPr lang="en-US" dirty="0"/>
          </a:p>
        </p:txBody>
      </p:sp>
      <p:pic>
        <p:nvPicPr>
          <p:cNvPr id="4" name="Picture 3"/>
          <p:cNvPicPr>
            <a:picLocks noChangeAspect="1"/>
          </p:cNvPicPr>
          <p:nvPr/>
        </p:nvPicPr>
        <p:blipFill>
          <a:blip r:embed="rId2" cstate="print"/>
          <a:stretch>
            <a:fillRect/>
          </a:stretch>
        </p:blipFill>
        <p:spPr>
          <a:xfrm>
            <a:off x="1468142" y="4191000"/>
            <a:ext cx="2062457" cy="2349500"/>
          </a:xfrm>
          <a:prstGeom prst="rect">
            <a:avLst/>
          </a:prstGeom>
        </p:spPr>
      </p:pic>
      <p:pic>
        <p:nvPicPr>
          <p:cNvPr id="5" name="Picture 4"/>
          <p:cNvPicPr>
            <a:picLocks noChangeAspect="1"/>
          </p:cNvPicPr>
          <p:nvPr/>
        </p:nvPicPr>
        <p:blipFill>
          <a:blip r:embed="rId3" cstate="print"/>
          <a:stretch>
            <a:fillRect/>
          </a:stretch>
        </p:blipFill>
        <p:spPr>
          <a:xfrm>
            <a:off x="4191000" y="3200400"/>
            <a:ext cx="3657600" cy="3365678"/>
          </a:xfrm>
          <a:prstGeom prst="rect">
            <a:avLst/>
          </a:prstGeom>
        </p:spPr>
      </p:pic>
      <p:sp>
        <p:nvSpPr>
          <p:cNvPr id="7" name="TextBox 6"/>
          <p:cNvSpPr txBox="1"/>
          <p:nvPr/>
        </p:nvSpPr>
        <p:spPr>
          <a:xfrm>
            <a:off x="609600" y="3200400"/>
            <a:ext cx="3352800" cy="766364"/>
          </a:xfrm>
          <a:prstGeom prst="rect">
            <a:avLst/>
          </a:prstGeom>
          <a:noFill/>
        </p:spPr>
        <p:txBody>
          <a:bodyPr wrap="square" rtlCol="0">
            <a:spAutoFit/>
          </a:bodyPr>
          <a:lstStyle/>
          <a:p>
            <a:pPr marL="320040" indent="-320040">
              <a:lnSpc>
                <a:spcPct val="80000"/>
              </a:lnSpc>
              <a:spcBef>
                <a:spcPts val="700"/>
              </a:spcBef>
              <a:buClr>
                <a:schemeClr val="accent2"/>
              </a:buClr>
              <a:buSzPct val="60000"/>
              <a:buFont typeface="Wingdings"/>
              <a:buChar char=""/>
            </a:pPr>
            <a:r>
              <a:rPr lang="en-US" dirty="0"/>
              <a:t>A subset of the data and the analysis are shown </a:t>
            </a:r>
            <a:r>
              <a:rPr lang="en-US" dirty="0" smtClean="0"/>
              <a:t>below</a:t>
            </a:r>
            <a:r>
              <a:rPr lang="en-US" dirty="0"/>
              <a:t> </a:t>
            </a:r>
            <a:r>
              <a:rPr lang="en-US" dirty="0" smtClean="0"/>
              <a:t>and to the right.</a:t>
            </a:r>
            <a:endParaRPr lang="en-US" dirty="0"/>
          </a:p>
        </p:txBody>
      </p:sp>
    </p:spTree>
    <p:extLst>
      <p:ext uri="{BB962C8B-B14F-4D97-AF65-F5344CB8AC3E}">
        <p14:creationId xmlns:p14="http://schemas.microsoft.com/office/powerpoint/2010/main" xmlns="" val="3102127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19.4:</a:t>
            </a:r>
            <a:br>
              <a:rPr lang="en-US" dirty="0" smtClean="0"/>
            </a:br>
            <a:r>
              <a:rPr lang="en-US" dirty="0" smtClean="0"/>
              <a:t>Printers.xlsx</a:t>
            </a:r>
            <a:r>
              <a:rPr lang="en-US" dirty="0"/>
              <a:t> </a:t>
            </a:r>
            <a:r>
              <a:rPr lang="en-US" dirty="0" smtClean="0"/>
              <a:t> </a:t>
            </a:r>
            <a:r>
              <a:rPr lang="en-US" sz="2200" dirty="0" smtClean="0"/>
              <a:t>(slide 2 of 2)</a:t>
            </a:r>
            <a:endParaRPr lang="en-US" sz="2200" dirty="0"/>
          </a:p>
        </p:txBody>
      </p:sp>
      <p:sp>
        <p:nvSpPr>
          <p:cNvPr id="3" name="Content Placeholder 2"/>
          <p:cNvSpPr>
            <a:spLocks noGrp="1"/>
          </p:cNvSpPr>
          <p:nvPr>
            <p:ph sz="quarter" idx="1"/>
          </p:nvPr>
        </p:nvSpPr>
        <p:spPr>
          <a:xfrm>
            <a:off x="612648" y="1600200"/>
            <a:ext cx="8153400" cy="3048000"/>
          </a:xfrm>
        </p:spPr>
        <p:txBody>
          <a:bodyPr>
            <a:normAutofit fontScale="70000" lnSpcReduction="20000"/>
          </a:bodyPr>
          <a:lstStyle/>
          <a:p>
            <a:r>
              <a:rPr lang="en-US" dirty="0" smtClean="0"/>
              <a:t>The data and analysis indicate that printer A is best on average and printer C is worst.</a:t>
            </a:r>
          </a:p>
          <a:p>
            <a:r>
              <a:rPr lang="en-US" dirty="0" smtClean="0"/>
              <a:t>Suppose, however, that there is another factor, type of paper, that is not the primary focus of the study but might affect the sharpness of the image.</a:t>
            </a:r>
          </a:p>
          <a:p>
            <a:r>
              <a:rPr lang="en-US" dirty="0" smtClean="0"/>
              <a:t>Suppose further that all type 1 paper is used in printer A, all type 2 paper is used in printer B, and all type 3 paper is used in printer C. </a:t>
            </a:r>
          </a:p>
          <a:p>
            <a:pPr lvl="1"/>
            <a:r>
              <a:rPr lang="en-US" dirty="0" smtClean="0"/>
              <a:t>It is possible that type 1 paper tends to produce the sharpest image, regardless of the printer used.</a:t>
            </a:r>
          </a:p>
          <a:p>
            <a:r>
              <a:rPr lang="en-US" dirty="0" smtClean="0"/>
              <a:t>The solution is to randomize over paper type, as shown in the figure below.</a:t>
            </a:r>
          </a:p>
          <a:p>
            <a:endParaRPr lang="en-US" dirty="0" smtClean="0"/>
          </a:p>
        </p:txBody>
      </p:sp>
      <p:pic>
        <p:nvPicPr>
          <p:cNvPr id="4" name="Picture 3"/>
          <p:cNvPicPr>
            <a:picLocks noChangeAspect="1"/>
          </p:cNvPicPr>
          <p:nvPr/>
        </p:nvPicPr>
        <p:blipFill>
          <a:blip r:embed="rId2" cstate="print"/>
          <a:stretch>
            <a:fillRect/>
          </a:stretch>
        </p:blipFill>
        <p:spPr>
          <a:xfrm>
            <a:off x="3733800" y="4267200"/>
            <a:ext cx="5001064" cy="2057400"/>
          </a:xfrm>
          <a:prstGeom prst="rect">
            <a:avLst/>
          </a:prstGeom>
        </p:spPr>
      </p:pic>
      <p:sp>
        <p:nvSpPr>
          <p:cNvPr id="5" name="TextBox 4"/>
          <p:cNvSpPr txBox="1"/>
          <p:nvPr/>
        </p:nvSpPr>
        <p:spPr>
          <a:xfrm>
            <a:off x="594360" y="4114800"/>
            <a:ext cx="3215640" cy="2655855"/>
          </a:xfrm>
          <a:prstGeom prst="rect">
            <a:avLst/>
          </a:prstGeom>
          <a:noFill/>
        </p:spPr>
        <p:txBody>
          <a:bodyPr wrap="square" rtlCol="0">
            <a:spAutoFit/>
          </a:bodyPr>
          <a:lstStyle/>
          <a:p>
            <a:pPr marL="640080" lvl="1" indent="-274320">
              <a:lnSpc>
                <a:spcPct val="80000"/>
              </a:lnSpc>
              <a:spcBef>
                <a:spcPts val="550"/>
              </a:spcBef>
              <a:buClr>
                <a:schemeClr val="accent1"/>
              </a:buClr>
              <a:buSzPct val="70000"/>
              <a:buFont typeface="Wingdings 2"/>
              <a:buChar char=""/>
            </a:pPr>
            <a:r>
              <a:rPr lang="en-US" dirty="0"/>
              <a:t>For each </a:t>
            </a:r>
            <a:r>
              <a:rPr lang="en-US" dirty="0" smtClean="0"/>
              <a:t>sheet to </a:t>
            </a:r>
            <a:r>
              <a:rPr lang="en-US" dirty="0"/>
              <a:t>be printed by any printer, </a:t>
            </a:r>
            <a:r>
              <a:rPr lang="en-US" dirty="0" smtClean="0"/>
              <a:t>randomly </a:t>
            </a:r>
            <a:r>
              <a:rPr lang="en-US" dirty="0"/>
              <a:t>select a paper type. </a:t>
            </a:r>
            <a:endParaRPr lang="en-US" dirty="0" smtClean="0"/>
          </a:p>
          <a:p>
            <a:pPr marL="640080" lvl="1" indent="-274320">
              <a:lnSpc>
                <a:spcPct val="80000"/>
              </a:lnSpc>
              <a:spcBef>
                <a:spcPts val="550"/>
              </a:spcBef>
              <a:buClr>
                <a:schemeClr val="accent1"/>
              </a:buClr>
              <a:buSzPct val="70000"/>
              <a:buFont typeface="Wingdings 2"/>
              <a:buChar char=""/>
            </a:pPr>
            <a:r>
              <a:rPr lang="en-US" dirty="0" smtClean="0"/>
              <a:t>This </a:t>
            </a:r>
            <a:r>
              <a:rPr lang="en-US" dirty="0"/>
              <a:t>will tend to even out the paper types across the printers, and we can be more confident that any </a:t>
            </a:r>
            <a:r>
              <a:rPr lang="en-US" dirty="0" smtClean="0"/>
              <a:t>differences are </a:t>
            </a:r>
            <a:r>
              <a:rPr lang="en-US" dirty="0"/>
              <a:t>due to the printers themselves.</a:t>
            </a:r>
          </a:p>
          <a:p>
            <a:endParaRPr lang="en-US" dirty="0"/>
          </a:p>
        </p:txBody>
      </p:sp>
    </p:spTree>
    <p:extLst>
      <p:ext uri="{BB962C8B-B14F-4D97-AF65-F5344CB8AC3E}">
        <p14:creationId xmlns:p14="http://schemas.microsoft.com/office/powerpoint/2010/main" xmlns="" val="327237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r>
              <a:rPr lang="en-US" sz="2200" dirty="0" smtClean="0"/>
              <a:t>(slide 3 of 3)</a:t>
            </a:r>
            <a:endParaRPr lang="en-US" sz="2200" dirty="0"/>
          </a:p>
        </p:txBody>
      </p:sp>
      <p:sp>
        <p:nvSpPr>
          <p:cNvPr id="3" name="Content Placeholder 2"/>
          <p:cNvSpPr>
            <a:spLocks noGrp="1"/>
          </p:cNvSpPr>
          <p:nvPr>
            <p:ph sz="quarter" idx="1"/>
          </p:nvPr>
        </p:nvSpPr>
        <p:spPr/>
        <p:txBody>
          <a:bodyPr>
            <a:normAutofit fontScale="92500" lnSpcReduction="10000"/>
          </a:bodyPr>
          <a:lstStyle/>
          <a:p>
            <a:r>
              <a:rPr lang="en-US" dirty="0" smtClean="0"/>
              <a:t>The number of factors determines the type of ANOVA.</a:t>
            </a:r>
          </a:p>
          <a:p>
            <a:pPr lvl="1"/>
            <a:r>
              <a:rPr lang="en-US" dirty="0" smtClean="0"/>
              <a:t>In </a:t>
            </a:r>
            <a:r>
              <a:rPr lang="en-US" b="1" dirty="0" smtClean="0">
                <a:solidFill>
                  <a:schemeClr val="tx2"/>
                </a:solidFill>
              </a:rPr>
              <a:t>one-way ANOVA</a:t>
            </a:r>
            <a:r>
              <a:rPr lang="en-US" dirty="0" smtClean="0"/>
              <a:t>, a single dependent variable is measured at various levels of a </a:t>
            </a:r>
            <a:r>
              <a:rPr lang="en-US" i="1" dirty="0" smtClean="0"/>
              <a:t>single</a:t>
            </a:r>
            <a:r>
              <a:rPr lang="en-US" dirty="0" smtClean="0"/>
              <a:t> factor.</a:t>
            </a:r>
          </a:p>
          <a:p>
            <a:pPr lvl="2"/>
            <a:r>
              <a:rPr lang="en-US" dirty="0" smtClean="0"/>
              <a:t>Each experimental unit is assigned to one of these levels.</a:t>
            </a:r>
          </a:p>
          <a:p>
            <a:pPr lvl="1"/>
            <a:r>
              <a:rPr lang="en-US" dirty="0" smtClean="0"/>
              <a:t>In </a:t>
            </a:r>
            <a:r>
              <a:rPr lang="en-US" b="1" dirty="0" smtClean="0">
                <a:solidFill>
                  <a:srgbClr val="04617B"/>
                </a:solidFill>
              </a:rPr>
              <a:t>two-way ANOVA</a:t>
            </a:r>
            <a:r>
              <a:rPr lang="en-US" dirty="0" smtClean="0"/>
              <a:t>, a single dependent variable is measured at various combinations of the levels of </a:t>
            </a:r>
            <a:r>
              <a:rPr lang="en-US" i="1" dirty="0" smtClean="0"/>
              <a:t>two</a:t>
            </a:r>
            <a:r>
              <a:rPr lang="en-US" dirty="0" smtClean="0"/>
              <a:t> factors.</a:t>
            </a:r>
          </a:p>
          <a:p>
            <a:pPr lvl="2"/>
            <a:r>
              <a:rPr lang="en-US" dirty="0" smtClean="0"/>
              <a:t>Each experimental unit is assigned to one of these combinations of levels.</a:t>
            </a:r>
          </a:p>
          <a:p>
            <a:pPr lvl="1"/>
            <a:r>
              <a:rPr lang="en-US" dirty="0" smtClean="0"/>
              <a:t>In </a:t>
            </a:r>
            <a:r>
              <a:rPr lang="en-US" b="1" dirty="0" smtClean="0">
                <a:solidFill>
                  <a:srgbClr val="04617B"/>
                </a:solidFill>
              </a:rPr>
              <a:t>three-way ANOVA</a:t>
            </a:r>
            <a:r>
              <a:rPr lang="en-US" dirty="0" smtClean="0"/>
              <a:t>, there are three factors.</a:t>
            </a:r>
          </a:p>
          <a:p>
            <a:r>
              <a:rPr lang="en-US" dirty="0" smtClean="0"/>
              <a:t>In </a:t>
            </a:r>
            <a:r>
              <a:rPr lang="en-US" b="1" dirty="0" smtClean="0">
                <a:solidFill>
                  <a:srgbClr val="04617B"/>
                </a:solidFill>
              </a:rPr>
              <a:t>balanced design</a:t>
            </a:r>
            <a:r>
              <a:rPr lang="en-US" dirty="0" smtClean="0"/>
              <a:t>, an equal number of experimental units is assigned to each combination of treatment levels.</a:t>
            </a:r>
          </a:p>
          <a:p>
            <a:pPr lvl="1"/>
            <a:endParaRPr lang="en-US" dirty="0" smtClean="0"/>
          </a:p>
        </p:txBody>
      </p:sp>
    </p:spTree>
    <p:extLst>
      <p:ext uri="{BB962C8B-B14F-4D97-AF65-F5344CB8AC3E}">
        <p14:creationId xmlns:p14="http://schemas.microsoft.com/office/powerpoint/2010/main" xmlns="" val="2369134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Content Placeholder 2"/>
          <p:cNvSpPr>
            <a:spLocks noGrp="1"/>
          </p:cNvSpPr>
          <p:nvPr>
            <p:ph sz="quarter" idx="1"/>
          </p:nvPr>
        </p:nvSpPr>
        <p:spPr/>
        <p:txBody>
          <a:bodyPr/>
          <a:lstStyle/>
          <a:p>
            <a:r>
              <a:rPr lang="en-US" dirty="0" smtClean="0"/>
              <a:t>Another method for dealing with nuisance factors is </a:t>
            </a:r>
            <a:r>
              <a:rPr lang="en-US" b="1" dirty="0" smtClean="0">
                <a:solidFill>
                  <a:srgbClr val="04617B"/>
                </a:solidFill>
              </a:rPr>
              <a:t>blocking</a:t>
            </a:r>
            <a:r>
              <a:rPr lang="en-US" dirty="0" smtClean="0"/>
              <a:t>.</a:t>
            </a:r>
          </a:p>
          <a:p>
            <a:pPr lvl="1"/>
            <a:r>
              <a:rPr lang="en-US" dirty="0" smtClean="0"/>
              <a:t>There are many forms of blocking designs.</a:t>
            </a:r>
          </a:p>
          <a:p>
            <a:pPr lvl="1"/>
            <a:r>
              <a:rPr lang="en-US" dirty="0" smtClean="0"/>
              <a:t>The simplest is the </a:t>
            </a:r>
            <a:r>
              <a:rPr lang="en-US" b="1" dirty="0" smtClean="0">
                <a:solidFill>
                  <a:srgbClr val="04617B"/>
                </a:solidFill>
              </a:rPr>
              <a:t>randomized block design</a:t>
            </a:r>
            <a:r>
              <a:rPr lang="en-US" dirty="0" smtClean="0"/>
              <a:t>, in which the experimental units are divided into several “similar” blocks. </a:t>
            </a:r>
          </a:p>
          <a:p>
            <a:pPr lvl="2"/>
            <a:r>
              <a:rPr lang="en-US" dirty="0" smtClean="0"/>
              <a:t>Then each experimental unit within a given block is randomly assigned a different treatment level.</a:t>
            </a:r>
          </a:p>
          <a:p>
            <a:pPr lvl="1"/>
            <a:endParaRPr lang="en-US" dirty="0"/>
          </a:p>
        </p:txBody>
      </p:sp>
    </p:spTree>
    <p:extLst>
      <p:ext uri="{BB962C8B-B14F-4D97-AF65-F5344CB8AC3E}">
        <p14:creationId xmlns:p14="http://schemas.microsoft.com/office/powerpoint/2010/main" xmlns="" val="3613155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19.5:</a:t>
            </a:r>
            <a:br>
              <a:rPr lang="en-US" dirty="0" smtClean="0"/>
            </a:br>
            <a:r>
              <a:rPr lang="en-US" dirty="0" smtClean="0"/>
              <a:t>Soap Sales.xlsx  </a:t>
            </a:r>
            <a:r>
              <a:rPr lang="en-US" sz="2200" dirty="0" smtClean="0"/>
              <a:t>(slide 1 of 3)</a:t>
            </a:r>
            <a:endParaRPr lang="en-US" sz="2200" dirty="0"/>
          </a:p>
        </p:txBody>
      </p:sp>
      <p:sp>
        <p:nvSpPr>
          <p:cNvPr id="3" name="Content Placeholder 2"/>
          <p:cNvSpPr>
            <a:spLocks noGrp="1"/>
          </p:cNvSpPr>
          <p:nvPr>
            <p:ph sz="quarter" idx="1"/>
          </p:nvPr>
        </p:nvSpPr>
        <p:spPr>
          <a:xfrm>
            <a:off x="612648" y="1600200"/>
            <a:ext cx="8153400" cy="2590800"/>
          </a:xfrm>
        </p:spPr>
        <p:txBody>
          <a:bodyPr>
            <a:normAutofit fontScale="70000" lnSpcReduction="20000"/>
          </a:bodyPr>
          <a:lstStyle/>
          <a:p>
            <a:r>
              <a:rPr lang="en-US" b="1" dirty="0" smtClean="0"/>
              <a:t>Objective</a:t>
            </a:r>
            <a:r>
              <a:rPr lang="en-US" dirty="0" smtClean="0"/>
              <a:t>: To use a blocking design with store as the blocking variable to see whether type of dispenser makes a difference in sales of liquid soap.</a:t>
            </a:r>
          </a:p>
          <a:p>
            <a:r>
              <a:rPr lang="en-US" b="1" dirty="0" smtClean="0"/>
              <a:t>Solution</a:t>
            </a:r>
            <a:r>
              <a:rPr lang="en-US" dirty="0" smtClean="0"/>
              <a:t>: SoftSoap Company is introducing a new liquid hand soap into the market, and four types of dispensers are being considered.</a:t>
            </a:r>
          </a:p>
          <a:p>
            <a:r>
              <a:rPr lang="en-US" dirty="0" smtClean="0"/>
              <a:t>It chooses eight supermarkets that have carried its products, and it asks each supermarket to stock all four versions of its new product for a 2-week test period.</a:t>
            </a:r>
          </a:p>
          <a:p>
            <a:r>
              <a:rPr lang="en-US" dirty="0" smtClean="0"/>
              <a:t>It records the number of items purchased at each store during this period, as shown below.</a:t>
            </a:r>
          </a:p>
          <a:p>
            <a:endParaRPr lang="en-US" dirty="0"/>
          </a:p>
        </p:txBody>
      </p:sp>
      <p:pic>
        <p:nvPicPr>
          <p:cNvPr id="4" name="Picture 3"/>
          <p:cNvPicPr>
            <a:picLocks noChangeAspect="1"/>
          </p:cNvPicPr>
          <p:nvPr/>
        </p:nvPicPr>
        <p:blipFill>
          <a:blip r:embed="rId2" cstate="print"/>
          <a:stretch>
            <a:fillRect/>
          </a:stretch>
        </p:blipFill>
        <p:spPr>
          <a:xfrm>
            <a:off x="3352800" y="4038600"/>
            <a:ext cx="2286000" cy="2481649"/>
          </a:xfrm>
          <a:prstGeom prst="rect">
            <a:avLst/>
          </a:prstGeom>
        </p:spPr>
      </p:pic>
    </p:spTree>
    <p:extLst>
      <p:ext uri="{BB962C8B-B14F-4D97-AF65-F5344CB8AC3E}">
        <p14:creationId xmlns:p14="http://schemas.microsoft.com/office/powerpoint/2010/main" xmlns="" val="7546096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19.5:</a:t>
            </a:r>
            <a:br>
              <a:rPr lang="en-US" dirty="0" smtClean="0"/>
            </a:br>
            <a:r>
              <a:rPr lang="en-US" dirty="0" smtClean="0"/>
              <a:t>Soap Sales.xlsx  </a:t>
            </a:r>
            <a:r>
              <a:rPr lang="en-US" sz="2200" dirty="0" smtClean="0"/>
              <a:t>(slide 2 of 3)</a:t>
            </a:r>
            <a:endParaRPr lang="en-US" sz="2200" dirty="0"/>
          </a:p>
        </p:txBody>
      </p:sp>
      <p:sp>
        <p:nvSpPr>
          <p:cNvPr id="3" name="Content Placeholder 2"/>
          <p:cNvSpPr>
            <a:spLocks noGrp="1"/>
          </p:cNvSpPr>
          <p:nvPr>
            <p:ph sz="quarter" idx="1"/>
          </p:nvPr>
        </p:nvSpPr>
        <p:spPr>
          <a:xfrm>
            <a:off x="612648" y="1600200"/>
            <a:ext cx="4340352" cy="4953000"/>
          </a:xfrm>
        </p:spPr>
        <p:txBody>
          <a:bodyPr>
            <a:normAutofit fontScale="70000" lnSpcReduction="20000"/>
          </a:bodyPr>
          <a:lstStyle/>
          <a:p>
            <a:r>
              <a:rPr lang="en-US" dirty="0"/>
              <a:t>In this experiment, there is a single factor, dispenser type, varied at four levels, and there are eight observations at each </a:t>
            </a:r>
            <a:r>
              <a:rPr lang="en-US" dirty="0" smtClean="0"/>
              <a:t>level.</a:t>
            </a:r>
            <a:endParaRPr lang="en-US" dirty="0"/>
          </a:p>
          <a:p>
            <a:r>
              <a:rPr lang="en-US" dirty="0"/>
              <a:t>However, it is very possible that the dependent variable, number of sales, is correlated with store. </a:t>
            </a:r>
            <a:endParaRPr lang="en-US" dirty="0" smtClean="0"/>
          </a:p>
          <a:p>
            <a:r>
              <a:rPr lang="en-US" dirty="0" smtClean="0"/>
              <a:t>Therefore, we treat each store as a block, so that the experimental design appears as shown to the right.</a:t>
            </a:r>
          </a:p>
          <a:p>
            <a:pPr lvl="1"/>
            <a:r>
              <a:rPr lang="en-US" dirty="0" smtClean="0"/>
              <a:t>Each treatment level (dispenser type) is assigned exactly once to each block (store).</a:t>
            </a:r>
          </a:p>
          <a:p>
            <a:pPr lvl="1"/>
            <a:r>
              <a:rPr lang="en-US" dirty="0" smtClean="0"/>
              <a:t>To obtain this output, use the StatTools Two-Way ANOVA procedure, with Store and Dispenser as the two categorical variables.</a:t>
            </a:r>
          </a:p>
          <a:p>
            <a:endParaRPr lang="en-US" dirty="0"/>
          </a:p>
        </p:txBody>
      </p:sp>
      <p:pic>
        <p:nvPicPr>
          <p:cNvPr id="4" name="Picture 3"/>
          <p:cNvPicPr>
            <a:picLocks noChangeAspect="1"/>
          </p:cNvPicPr>
          <p:nvPr/>
        </p:nvPicPr>
        <p:blipFill>
          <a:blip r:embed="rId2" cstate="print"/>
          <a:stretch>
            <a:fillRect/>
          </a:stretch>
        </p:blipFill>
        <p:spPr>
          <a:xfrm>
            <a:off x="5181600" y="1524000"/>
            <a:ext cx="3309257" cy="4953479"/>
          </a:xfrm>
          <a:prstGeom prst="rect">
            <a:avLst/>
          </a:prstGeom>
        </p:spPr>
      </p:pic>
    </p:spTree>
    <p:extLst>
      <p:ext uri="{BB962C8B-B14F-4D97-AF65-F5344CB8AC3E}">
        <p14:creationId xmlns:p14="http://schemas.microsoft.com/office/powerpoint/2010/main" xmlns="" val="752147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19.5:</a:t>
            </a:r>
            <a:br>
              <a:rPr lang="en-US" dirty="0" smtClean="0"/>
            </a:br>
            <a:r>
              <a:rPr lang="en-US" dirty="0" smtClean="0"/>
              <a:t>Soap Sales.xlsx  </a:t>
            </a:r>
            <a:r>
              <a:rPr lang="en-US" sz="2200" dirty="0" smtClean="0"/>
              <a:t>(slide 3 of 3)</a:t>
            </a:r>
            <a:endParaRPr lang="en-US" sz="2200" dirty="0"/>
          </a:p>
        </p:txBody>
      </p:sp>
      <p:sp>
        <p:nvSpPr>
          <p:cNvPr id="3" name="Content Placeholder 2"/>
          <p:cNvSpPr>
            <a:spLocks noGrp="1"/>
          </p:cNvSpPr>
          <p:nvPr>
            <p:ph sz="quarter" idx="1"/>
          </p:nvPr>
        </p:nvSpPr>
        <p:spPr/>
        <p:txBody>
          <a:bodyPr>
            <a:normAutofit fontScale="70000" lnSpcReduction="20000"/>
          </a:bodyPr>
          <a:lstStyle/>
          <a:p>
            <a:r>
              <a:rPr lang="en-US" dirty="0" smtClean="0"/>
              <a:t>Because there is only one observation per store/dispenser combination, the ANOVA table has no Interaction row.</a:t>
            </a:r>
          </a:p>
          <a:p>
            <a:pPr lvl="1"/>
            <a:r>
              <a:rPr lang="en-US" dirty="0" smtClean="0"/>
              <a:t>However, it still provides interaction charts, one of which is shown below, to check for the no-interaction assumption.</a:t>
            </a:r>
          </a:p>
          <a:p>
            <a:pPr lvl="1"/>
            <a:endParaRPr lang="en-US" dirty="0"/>
          </a:p>
          <a:p>
            <a:pPr marL="365760" lvl="1" indent="0">
              <a:buNone/>
            </a:pPr>
            <a:endParaRPr lang="en-US" dirty="0" smtClean="0"/>
          </a:p>
          <a:p>
            <a:pPr marL="365760" lvl="1" indent="0">
              <a:buNone/>
            </a:pPr>
            <a:endParaRPr lang="en-US" dirty="0" smtClean="0"/>
          </a:p>
          <a:p>
            <a:pPr marL="365760" lvl="1" indent="0">
              <a:buNone/>
            </a:pPr>
            <a:endParaRPr lang="en-US" dirty="0" smtClean="0"/>
          </a:p>
          <a:p>
            <a:pPr marL="365760" lvl="1" indent="0">
              <a:buNone/>
            </a:pPr>
            <a:endParaRPr lang="en-US" dirty="0"/>
          </a:p>
          <a:p>
            <a:pPr marL="365760" lvl="1" indent="0">
              <a:buNone/>
            </a:pPr>
            <a:endParaRPr lang="en-US" dirty="0" smtClean="0"/>
          </a:p>
          <a:p>
            <a:pPr marL="365760" lvl="1" indent="0">
              <a:buNone/>
            </a:pPr>
            <a:endParaRPr lang="en-US" dirty="0" smtClean="0"/>
          </a:p>
          <a:p>
            <a:r>
              <a:rPr lang="en-US" dirty="0" smtClean="0"/>
              <a:t>The </a:t>
            </a:r>
            <a:r>
              <a:rPr lang="en-US" i="1" dirty="0" smtClean="0"/>
              <a:t>F</a:t>
            </a:r>
            <a:r>
              <a:rPr lang="en-US" dirty="0" smtClean="0"/>
              <a:t>-value and corresponding </a:t>
            </a:r>
            <a:r>
              <a:rPr lang="en-US" i="1" dirty="0" smtClean="0"/>
              <a:t>p</a:t>
            </a:r>
            <a:r>
              <a:rPr lang="en-US" dirty="0" smtClean="0"/>
              <a:t>-value in row 47 of the ANOVA table are for the main effect of dispenser type.</a:t>
            </a:r>
          </a:p>
          <a:p>
            <a:pPr lvl="1"/>
            <a:r>
              <a:rPr lang="en-US" dirty="0" smtClean="0"/>
              <a:t>Because the </a:t>
            </a:r>
            <a:r>
              <a:rPr lang="en-US" i="1" dirty="0" smtClean="0"/>
              <a:t>p</a:t>
            </a:r>
            <a:r>
              <a:rPr lang="en-US" dirty="0" smtClean="0"/>
              <a:t>-value is essentially 0, there are significant differences across dispenser types.</a:t>
            </a:r>
          </a:p>
          <a:p>
            <a:pPr lvl="1"/>
            <a:r>
              <a:rPr lang="en-US" dirty="0" smtClean="0"/>
              <a:t>If SoftSoap had to market only one dispenser type, it would almost certainly select type 3.</a:t>
            </a:r>
          </a:p>
          <a:p>
            <a:endParaRPr lang="en-US" dirty="0"/>
          </a:p>
        </p:txBody>
      </p:sp>
      <p:pic>
        <p:nvPicPr>
          <p:cNvPr id="4" name="Picture 3"/>
          <p:cNvPicPr>
            <a:picLocks noChangeAspect="1"/>
          </p:cNvPicPr>
          <p:nvPr/>
        </p:nvPicPr>
        <p:blipFill rotWithShape="1">
          <a:blip r:embed="rId2" cstate="print"/>
          <a:srcRect l="5377" t="8000" r="2662" b="4000"/>
          <a:stretch/>
        </p:blipFill>
        <p:spPr>
          <a:xfrm>
            <a:off x="2819400" y="2682108"/>
            <a:ext cx="3200400" cy="2037881"/>
          </a:xfrm>
          <a:prstGeom prst="rect">
            <a:avLst/>
          </a:prstGeom>
        </p:spPr>
      </p:pic>
    </p:spTree>
    <p:extLst>
      <p:ext uri="{BB962C8B-B14F-4D97-AF65-F5344CB8AC3E}">
        <p14:creationId xmlns:p14="http://schemas.microsoft.com/office/powerpoint/2010/main" xmlns="" val="3649042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Designs</a:t>
            </a:r>
            <a:br>
              <a:rPr lang="en-US" dirty="0" smtClean="0"/>
            </a:br>
            <a:r>
              <a:rPr lang="en-US" sz="2200" dirty="0" smtClean="0"/>
              <a:t>(slide 1 of 3)</a:t>
            </a:r>
            <a:endParaRPr lang="en-US" sz="2200" dirty="0"/>
          </a:p>
        </p:txBody>
      </p:sp>
      <p:sp>
        <p:nvSpPr>
          <p:cNvPr id="3" name="Content Placeholder 2"/>
          <p:cNvSpPr>
            <a:spLocks noGrp="1"/>
          </p:cNvSpPr>
          <p:nvPr>
            <p:ph sz="quarter" idx="1"/>
          </p:nvPr>
        </p:nvSpPr>
        <p:spPr/>
        <p:txBody>
          <a:bodyPr>
            <a:normAutofit fontScale="92500" lnSpcReduction="10000"/>
          </a:bodyPr>
          <a:lstStyle/>
          <a:p>
            <a:r>
              <a:rPr lang="en-US" dirty="0" smtClean="0"/>
              <a:t>In a full factorial design, one or more observations are obtained for </a:t>
            </a:r>
            <a:r>
              <a:rPr lang="en-US" i="1" dirty="0" smtClean="0"/>
              <a:t>each</a:t>
            </a:r>
            <a:r>
              <a:rPr lang="en-US" dirty="0" smtClean="0"/>
              <a:t> combination of treatment levels.</a:t>
            </a:r>
          </a:p>
          <a:p>
            <a:pPr lvl="1"/>
            <a:r>
              <a:rPr lang="en-US" dirty="0" smtClean="0"/>
              <a:t>This is the preferred way to run an experiment from a statistical point of view, but it can be very expensive, or even infeasible, if there are more than a few factors.</a:t>
            </a:r>
          </a:p>
          <a:p>
            <a:r>
              <a:rPr lang="en-US" dirty="0" smtClean="0"/>
              <a:t>As a result, statisticians have devised </a:t>
            </a:r>
            <a:r>
              <a:rPr lang="en-US" b="1" dirty="0" smtClean="0">
                <a:solidFill>
                  <a:schemeClr val="tx2"/>
                </a:solidFill>
              </a:rPr>
              <a:t>incomplete</a:t>
            </a:r>
            <a:r>
              <a:rPr lang="en-US" dirty="0" smtClean="0"/>
              <a:t>, or </a:t>
            </a:r>
            <a:r>
              <a:rPr lang="en-US" b="1" dirty="0" smtClean="0">
                <a:solidFill>
                  <a:srgbClr val="04617B"/>
                </a:solidFill>
              </a:rPr>
              <a:t>fractional factorial</a:t>
            </a:r>
            <a:r>
              <a:rPr lang="en-US" dirty="0" smtClean="0"/>
              <a:t>, designs that test only a fraction of the possible treatment level combinations.</a:t>
            </a:r>
          </a:p>
          <a:p>
            <a:pPr lvl="1"/>
            <a:r>
              <a:rPr lang="en-US" dirty="0" smtClean="0"/>
              <a:t>Obviously, something is lost by not gaining information from all of the possible combinations.</a:t>
            </a:r>
          </a:p>
          <a:p>
            <a:pPr lvl="1"/>
            <a:r>
              <a:rPr lang="en-US" dirty="0" smtClean="0"/>
              <a:t>Specifically, different effects are </a:t>
            </a:r>
            <a:r>
              <a:rPr lang="en-US" b="1" dirty="0" smtClean="0">
                <a:solidFill>
                  <a:srgbClr val="04617B"/>
                </a:solidFill>
              </a:rPr>
              <a:t>confounded</a:t>
            </a:r>
            <a:r>
              <a:rPr lang="en-US" dirty="0" smtClean="0"/>
              <a:t>, which means that they cannot be estimated independently.</a:t>
            </a:r>
          </a:p>
          <a:p>
            <a:pPr lvl="1"/>
            <a:endParaRPr lang="en-US" dirty="0" smtClean="0"/>
          </a:p>
          <a:p>
            <a:pPr lvl="1"/>
            <a:endParaRPr lang="en-US" dirty="0"/>
          </a:p>
        </p:txBody>
      </p:sp>
    </p:spTree>
    <p:extLst>
      <p:ext uri="{BB962C8B-B14F-4D97-AF65-F5344CB8AC3E}">
        <p14:creationId xmlns:p14="http://schemas.microsoft.com/office/powerpoint/2010/main" xmlns="" val="842678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Designs</a:t>
            </a:r>
            <a:br>
              <a:rPr lang="en-US" dirty="0" smtClean="0"/>
            </a:br>
            <a:r>
              <a:rPr lang="en-US" sz="2200" dirty="0" smtClean="0"/>
              <a:t>(slide 2 of 3)</a:t>
            </a:r>
            <a:endParaRPr lang="en-US" sz="2200" dirty="0"/>
          </a:p>
        </p:txBody>
      </p:sp>
      <p:sp>
        <p:nvSpPr>
          <p:cNvPr id="3" name="Content Placeholder 2"/>
          <p:cNvSpPr>
            <a:spLocks noGrp="1"/>
          </p:cNvSpPr>
          <p:nvPr>
            <p:ph sz="quarter" idx="1"/>
          </p:nvPr>
        </p:nvSpPr>
        <p:spPr>
          <a:xfrm>
            <a:off x="612648" y="1600200"/>
            <a:ext cx="8153400" cy="2362200"/>
          </a:xfrm>
        </p:spPr>
        <p:txBody>
          <a:bodyPr>
            <a:normAutofit fontScale="70000" lnSpcReduction="20000"/>
          </a:bodyPr>
          <a:lstStyle/>
          <a:p>
            <a:r>
              <a:rPr lang="en-US" dirty="0" smtClean="0"/>
              <a:t>A “half-fractional” design with four factors, each at two levels, is shown below.</a:t>
            </a:r>
          </a:p>
          <a:p>
            <a:pPr lvl="1"/>
            <a:r>
              <a:rPr lang="en-US" dirty="0" smtClean="0"/>
              <a:t>If this were a full factorial design, there would be 2</a:t>
            </a:r>
            <a:r>
              <a:rPr lang="en-US" baseline="30000" dirty="0" smtClean="0"/>
              <a:t>4</a:t>
            </a:r>
            <a:r>
              <a:rPr lang="en-US" dirty="0" smtClean="0"/>
              <a:t> = 16 combinations of treatment levels.</a:t>
            </a:r>
          </a:p>
          <a:p>
            <a:pPr lvl="1"/>
            <a:r>
              <a:rPr lang="en-US" dirty="0" smtClean="0"/>
              <a:t>The “half-fractional” design means that only half, or eight, of these are used.</a:t>
            </a:r>
          </a:p>
          <a:p>
            <a:pPr lvl="1"/>
            <a:r>
              <a:rPr lang="en-US" dirty="0" smtClean="0"/>
              <a:t>When using only two levels for each factor, it is customary to label the lower level with a -1 and the higher level with a +1.</a:t>
            </a:r>
          </a:p>
          <a:p>
            <a:pPr lvl="1"/>
            <a:r>
              <a:rPr lang="en-US" dirty="0" smtClean="0"/>
              <a:t>Each row in the figure represents one of eight combinations of the factor levels.</a:t>
            </a:r>
          </a:p>
          <a:p>
            <a:pPr lvl="1"/>
            <a:endParaRPr lang="en-US" dirty="0" smtClean="0"/>
          </a:p>
          <a:p>
            <a:endParaRPr lang="en-US" dirty="0" smtClean="0"/>
          </a:p>
          <a:p>
            <a:pPr lvl="1"/>
            <a:endParaRPr lang="en-US" dirty="0" smtClean="0"/>
          </a:p>
          <a:p>
            <a:pPr lvl="1"/>
            <a:endParaRPr lang="en-US" dirty="0"/>
          </a:p>
        </p:txBody>
      </p:sp>
      <p:pic>
        <p:nvPicPr>
          <p:cNvPr id="4" name="Picture 3"/>
          <p:cNvPicPr>
            <a:picLocks noChangeAspect="1"/>
          </p:cNvPicPr>
          <p:nvPr/>
        </p:nvPicPr>
        <p:blipFill>
          <a:blip r:embed="rId2" cstate="print"/>
          <a:stretch>
            <a:fillRect/>
          </a:stretch>
        </p:blipFill>
        <p:spPr>
          <a:xfrm>
            <a:off x="2895600" y="3810000"/>
            <a:ext cx="3301046" cy="2819399"/>
          </a:xfrm>
          <a:prstGeom prst="rect">
            <a:avLst/>
          </a:prstGeom>
        </p:spPr>
      </p:pic>
    </p:spTree>
    <p:extLst>
      <p:ext uri="{BB962C8B-B14F-4D97-AF65-F5344CB8AC3E}">
        <p14:creationId xmlns:p14="http://schemas.microsoft.com/office/powerpoint/2010/main" xmlns="" val="2470646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Incomplete Designs</a:t>
            </a:r>
            <a:br>
              <a:rPr lang="en-US" dirty="0" smtClean="0"/>
            </a:br>
            <a:r>
              <a:rPr lang="en-US" sz="2200" dirty="0" smtClean="0"/>
              <a:t>(slide 3 of 3)</a:t>
            </a:r>
            <a:endParaRPr lang="en-US" sz="2200" dirty="0"/>
          </a:p>
        </p:txBody>
      </p:sp>
      <p:sp>
        <p:nvSpPr>
          <p:cNvPr id="3" name="Content Placeholder 2"/>
          <p:cNvSpPr>
            <a:spLocks noGrp="1"/>
          </p:cNvSpPr>
          <p:nvPr>
            <p:ph sz="quarter" idx="1"/>
          </p:nvPr>
        </p:nvSpPr>
        <p:spPr>
          <a:xfrm>
            <a:off x="612648" y="1600200"/>
            <a:ext cx="8153400" cy="3124200"/>
          </a:xfrm>
        </p:spPr>
        <p:txBody>
          <a:bodyPr>
            <a:normAutofit fontScale="77500" lnSpcReduction="20000"/>
          </a:bodyPr>
          <a:lstStyle/>
          <a:p>
            <a:r>
              <a:rPr lang="en-US" dirty="0" smtClean="0"/>
              <a:t>To see how the confounding works, it is useful to create new columns by multiplying the appropriate original A-D columns. The results appear below.</a:t>
            </a:r>
          </a:p>
          <a:p>
            <a:pPr lvl="1"/>
            <a:r>
              <a:rPr lang="en-US" dirty="0" smtClean="0"/>
              <a:t>There is now a column for each possible two-way and three-way interaction, and the columns come in pairs (e.g, AB is the same as CD).</a:t>
            </a:r>
          </a:p>
          <a:p>
            <a:pPr lvl="1"/>
            <a:r>
              <a:rPr lang="en-US" dirty="0" smtClean="0"/>
              <a:t>When two columns are identical, we say that one is the </a:t>
            </a:r>
            <a:r>
              <a:rPr lang="en-US" b="1" dirty="0" smtClean="0">
                <a:solidFill>
                  <a:srgbClr val="04617B"/>
                </a:solidFill>
              </a:rPr>
              <a:t>alias</a:t>
            </a:r>
            <a:r>
              <a:rPr lang="en-US" dirty="0" smtClean="0"/>
              <a:t> of the other.</a:t>
            </a:r>
          </a:p>
          <a:p>
            <a:pPr lvl="2"/>
            <a:r>
              <a:rPr lang="en-US" dirty="0" smtClean="0"/>
              <a:t>If two effects are aliases of one another, it is impossible to estimate their </a:t>
            </a:r>
            <a:r>
              <a:rPr lang="en-US" i="1" dirty="0" smtClean="0"/>
              <a:t>separate</a:t>
            </a:r>
            <a:r>
              <a:rPr lang="en-US" dirty="0" smtClean="0"/>
              <a:t> effects.</a:t>
            </a:r>
          </a:p>
          <a:p>
            <a:pPr lvl="2"/>
            <a:r>
              <a:rPr lang="en-US" dirty="0" smtClean="0"/>
              <a:t>Therefore, we try to design the experiment so that only one of these is likely to be important and the other is likely to be insignificant.</a:t>
            </a:r>
          </a:p>
          <a:p>
            <a:pPr lvl="1"/>
            <a:endParaRPr lang="en-US" dirty="0" smtClean="0"/>
          </a:p>
          <a:p>
            <a:endParaRPr lang="en-US" dirty="0" smtClean="0"/>
          </a:p>
          <a:p>
            <a:pPr lvl="1"/>
            <a:endParaRPr lang="en-US" dirty="0" smtClean="0"/>
          </a:p>
          <a:p>
            <a:pPr lvl="1"/>
            <a:endParaRPr lang="en-US" dirty="0"/>
          </a:p>
        </p:txBody>
      </p:sp>
      <p:pic>
        <p:nvPicPr>
          <p:cNvPr id="5" name="Picture 4"/>
          <p:cNvPicPr>
            <a:picLocks noChangeAspect="1"/>
          </p:cNvPicPr>
          <p:nvPr/>
        </p:nvPicPr>
        <p:blipFill>
          <a:blip r:embed="rId2" cstate="print"/>
          <a:stretch>
            <a:fillRect/>
          </a:stretch>
        </p:blipFill>
        <p:spPr>
          <a:xfrm>
            <a:off x="1371600" y="4648200"/>
            <a:ext cx="7018019" cy="1828800"/>
          </a:xfrm>
          <a:prstGeom prst="rect">
            <a:avLst/>
          </a:prstGeom>
        </p:spPr>
      </p:pic>
    </p:spTree>
    <p:extLst>
      <p:ext uri="{BB962C8B-B14F-4D97-AF65-F5344CB8AC3E}">
        <p14:creationId xmlns:p14="http://schemas.microsoft.com/office/powerpoint/2010/main" xmlns="" val="363337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ANOVA</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simplest design to analyze is the one-factor design.</a:t>
            </a:r>
          </a:p>
          <a:p>
            <a:pPr lvl="1"/>
            <a:r>
              <a:rPr lang="en-US" dirty="0" smtClean="0"/>
              <a:t>There are basically two situations:</a:t>
            </a:r>
          </a:p>
          <a:p>
            <a:pPr lvl="2"/>
            <a:r>
              <a:rPr lang="en-US" dirty="0" smtClean="0"/>
              <a:t>The data could be observational data, in which case the levels of the single factor might best be considered as “subpopulations” of an overall population.</a:t>
            </a:r>
          </a:p>
          <a:p>
            <a:pPr lvl="2"/>
            <a:r>
              <a:rPr lang="en-US" dirty="0" smtClean="0"/>
              <a:t>The data could be generated from a designed experiment, where a single population of experimental units is treated in different ways.</a:t>
            </a:r>
          </a:p>
          <a:p>
            <a:pPr lvl="1"/>
            <a:r>
              <a:rPr lang="en-US" dirty="0" smtClean="0"/>
              <a:t>The data analysis is basically the same in either case.</a:t>
            </a:r>
          </a:p>
          <a:p>
            <a:pPr lvl="2"/>
            <a:r>
              <a:rPr lang="en-US" dirty="0" smtClean="0"/>
              <a:t>First, we ask: Are there any significant differences in the mean of the dependent variable across the different groups?</a:t>
            </a:r>
          </a:p>
          <a:p>
            <a:pPr lvl="2"/>
            <a:r>
              <a:rPr lang="en-US" dirty="0" smtClean="0"/>
              <a:t>If the answer is “yes,” we ask the second question: Which of the groups differs significantly from which others?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Equal-Means Test</a:t>
            </a:r>
            <a:br>
              <a:rPr lang="en-US" dirty="0" smtClean="0"/>
            </a:br>
            <a:r>
              <a:rPr lang="en-US" sz="2200" dirty="0" smtClean="0"/>
              <a:t>(slide 1 of 4)</a:t>
            </a:r>
            <a:endParaRPr lang="en-US" sz="2200" dirty="0"/>
          </a:p>
        </p:txBody>
      </p:sp>
      <p:sp>
        <p:nvSpPr>
          <p:cNvPr id="3" name="Content Placeholder 2"/>
          <p:cNvSpPr>
            <a:spLocks noGrp="1"/>
          </p:cNvSpPr>
          <p:nvPr>
            <p:ph sz="quarter" idx="1"/>
          </p:nvPr>
        </p:nvSpPr>
        <p:spPr/>
        <p:txBody>
          <a:bodyPr>
            <a:normAutofit lnSpcReduction="10000"/>
          </a:bodyPr>
          <a:lstStyle/>
          <a:p>
            <a:r>
              <a:rPr lang="en-US" dirty="0" smtClean="0"/>
              <a:t>Set up the first question as a hypothesis test.</a:t>
            </a:r>
          </a:p>
          <a:p>
            <a:pPr lvl="1"/>
            <a:r>
              <a:rPr lang="en-US" dirty="0" smtClean="0"/>
              <a:t>The null hypothesis is that there are no differences in population means across treatment levels:</a:t>
            </a:r>
          </a:p>
          <a:p>
            <a:pPr lvl="1"/>
            <a:endParaRPr lang="en-US" dirty="0"/>
          </a:p>
          <a:p>
            <a:pPr lvl="2"/>
            <a:r>
              <a:rPr lang="en-US" dirty="0" smtClean="0"/>
              <a:t>The alternative is the opposite: that at least one pair of μ’s (population means) are not equal.</a:t>
            </a:r>
          </a:p>
          <a:p>
            <a:r>
              <a:rPr lang="en-US" dirty="0" smtClean="0"/>
              <a:t>If we can reject the null hypothesis at some typical level of significance, then we hunt further to see which means are different from which others.</a:t>
            </a:r>
          </a:p>
          <a:p>
            <a:pPr lvl="1"/>
            <a:r>
              <a:rPr lang="en-US" dirty="0" smtClean="0"/>
              <a:t>To do this, calculate confidence intervals for differences between pairs of means and see which of these confidence intervals do </a:t>
            </a:r>
            <a:r>
              <a:rPr lang="en-US" i="1" dirty="0" smtClean="0"/>
              <a:t>not</a:t>
            </a:r>
            <a:r>
              <a:rPr lang="en-US" dirty="0" smtClean="0"/>
              <a:t> include zero.</a:t>
            </a:r>
          </a:p>
          <a:p>
            <a:pPr lvl="1"/>
            <a:endParaRPr lang="en-US" dirty="0"/>
          </a:p>
          <a:p>
            <a:pPr lvl="1"/>
            <a:endParaRPr lang="en-US" dirty="0"/>
          </a:p>
        </p:txBody>
      </p:sp>
      <p:pic>
        <p:nvPicPr>
          <p:cNvPr id="4" name="Picture 3"/>
          <p:cNvPicPr>
            <a:picLocks noChangeAspect="1"/>
          </p:cNvPicPr>
          <p:nvPr/>
        </p:nvPicPr>
        <p:blipFill>
          <a:blip r:embed="rId2" cstate="print"/>
          <a:stretch>
            <a:fillRect/>
          </a:stretch>
        </p:blipFill>
        <p:spPr>
          <a:xfrm>
            <a:off x="3200400" y="2895600"/>
            <a:ext cx="2501900" cy="38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Equal-Means Test</a:t>
            </a:r>
            <a:br>
              <a:rPr lang="en-US" dirty="0" smtClean="0"/>
            </a:br>
            <a:r>
              <a:rPr lang="en-US" sz="2200" dirty="0" smtClean="0"/>
              <a:t>(slide 2 of 4)</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This is the essence of the ANOVA procedure:</a:t>
            </a:r>
          </a:p>
          <a:p>
            <a:pPr lvl="1"/>
            <a:r>
              <a:rPr lang="en-US" dirty="0" smtClean="0"/>
              <a:t>Compare variation </a:t>
            </a:r>
            <a:r>
              <a:rPr lang="en-US" i="1" dirty="0" smtClean="0"/>
              <a:t>within</a:t>
            </a:r>
            <a:r>
              <a:rPr lang="en-US" dirty="0" smtClean="0"/>
              <a:t> the individual treatment levels to variation </a:t>
            </a:r>
            <a:r>
              <a:rPr lang="en-US" i="1" dirty="0" smtClean="0"/>
              <a:t>between</a:t>
            </a:r>
            <a:r>
              <a:rPr lang="en-US" dirty="0" smtClean="0"/>
              <a:t> the sample means.</a:t>
            </a:r>
          </a:p>
          <a:p>
            <a:pPr lvl="1"/>
            <a:r>
              <a:rPr lang="en-US" dirty="0" smtClean="0"/>
              <a:t>Only if the between variation is large relative to the within variation can we conclude with any assurance that there are differences across population means—and reject the equal-means hypothesis.</a:t>
            </a:r>
          </a:p>
          <a:p>
            <a:r>
              <a:rPr lang="en-US" dirty="0" smtClean="0"/>
              <a:t>The test itself is based on two assumptions:</a:t>
            </a:r>
          </a:p>
          <a:p>
            <a:pPr lvl="1"/>
            <a:r>
              <a:rPr lang="en-US" dirty="0" smtClean="0"/>
              <a:t>The population variances are all equal to some common variance σ</a:t>
            </a:r>
            <a:r>
              <a:rPr lang="en-US" baseline="30000" dirty="0" smtClean="0"/>
              <a:t>2</a:t>
            </a:r>
            <a:r>
              <a:rPr lang="en-US" dirty="0" smtClean="0"/>
              <a:t>.</a:t>
            </a:r>
          </a:p>
          <a:p>
            <a:pPr lvl="1"/>
            <a:r>
              <a:rPr lang="en-US" dirty="0" smtClean="0"/>
              <a:t>The populations are normally distributed.</a:t>
            </a:r>
          </a:p>
          <a:p>
            <a:r>
              <a:rPr lang="en-US" dirty="0" smtClean="0"/>
              <a:t>To run the test: </a:t>
            </a:r>
          </a:p>
          <a:p>
            <a:pPr lvl="1"/>
            <a:r>
              <a:rPr lang="en-US" dirty="0"/>
              <a:t>L</a:t>
            </a:r>
            <a:r>
              <a:rPr lang="en-US" dirty="0" smtClean="0"/>
              <a:t>et </a:t>
            </a:r>
            <a:r>
              <a:rPr lang="en-US" i="1" dirty="0" smtClean="0"/>
              <a:t>Y</a:t>
            </a:r>
            <a:r>
              <a:rPr lang="en-US" i="1" baseline="-25000" dirty="0" smtClean="0"/>
              <a:t>j</a:t>
            </a:r>
            <a:r>
              <a:rPr lang="en-US" dirty="0" smtClean="0"/>
              <a:t>,</a:t>
            </a:r>
            <a:r>
              <a:rPr lang="en-US" i="1" dirty="0" smtClean="0"/>
              <a:t> s</a:t>
            </a:r>
            <a:r>
              <a:rPr lang="en-US" i="1" baseline="30000" dirty="0" smtClean="0"/>
              <a:t>2</a:t>
            </a:r>
            <a:r>
              <a:rPr lang="en-US" i="1" baseline="-25000" dirty="0" smtClean="0"/>
              <a:t>j</a:t>
            </a:r>
            <a:r>
              <a:rPr lang="en-US" dirty="0" smtClean="0"/>
              <a:t>, and</a:t>
            </a:r>
            <a:r>
              <a:rPr lang="en-US" i="1" dirty="0" smtClean="0"/>
              <a:t> n</a:t>
            </a:r>
            <a:r>
              <a:rPr lang="en-US" i="1" baseline="-25000" dirty="0" smtClean="0"/>
              <a:t>j</a:t>
            </a:r>
            <a:r>
              <a:rPr lang="en-US" i="1" dirty="0" smtClean="0"/>
              <a:t> </a:t>
            </a:r>
            <a:r>
              <a:rPr lang="en-US" dirty="0" smtClean="0"/>
              <a:t>be the sample mean, sample variance, and sample size from treatment level </a:t>
            </a:r>
            <a:r>
              <a:rPr lang="en-US" i="1" dirty="0" smtClean="0"/>
              <a:t>j</a:t>
            </a:r>
            <a:r>
              <a:rPr lang="en-US" dirty="0" smtClean="0"/>
              <a:t>. </a:t>
            </a:r>
          </a:p>
          <a:p>
            <a:pPr lvl="1"/>
            <a:r>
              <a:rPr lang="en-US" dirty="0" smtClean="0"/>
              <a:t>Also let </a:t>
            </a:r>
            <a:r>
              <a:rPr lang="en-US" i="1" dirty="0" smtClean="0"/>
              <a:t>n</a:t>
            </a:r>
            <a:r>
              <a:rPr lang="en-US" dirty="0" smtClean="0"/>
              <a:t> and </a:t>
            </a:r>
            <a:r>
              <a:rPr lang="en-US" i="1" dirty="0" smtClean="0"/>
              <a:t>Y</a:t>
            </a:r>
            <a:r>
              <a:rPr lang="en-US" dirty="0" smtClean="0"/>
              <a:t> be the combined number of observations and the sample mean of all </a:t>
            </a:r>
            <a:r>
              <a:rPr lang="en-US" i="1" dirty="0" smtClean="0"/>
              <a:t>n</a:t>
            </a:r>
            <a:r>
              <a:rPr lang="en-US" dirty="0" smtClean="0"/>
              <a:t> observations.</a:t>
            </a:r>
          </a:p>
          <a:p>
            <a:pPr lvl="2"/>
            <a:r>
              <a:rPr lang="en-US" i="1" dirty="0" smtClean="0"/>
              <a:t>Y</a:t>
            </a:r>
            <a:r>
              <a:rPr lang="en-US" dirty="0" smtClean="0"/>
              <a:t> is called the </a:t>
            </a:r>
            <a:r>
              <a:rPr lang="en-US" b="1" dirty="0" smtClean="0">
                <a:solidFill>
                  <a:srgbClr val="04617B"/>
                </a:solidFill>
              </a:rPr>
              <a:t>grand mean</a:t>
            </a:r>
            <a:r>
              <a:rPr lang="en-US" dirty="0" smtClean="0"/>
              <a:t>.</a:t>
            </a:r>
          </a:p>
          <a:p>
            <a:pPr marL="45720" indent="0">
              <a:buNone/>
            </a:pPr>
            <a:endParaRPr lang="en-US" baseline="30000" dirty="0" smtClean="0"/>
          </a:p>
          <a:p>
            <a:pPr lvl="1"/>
            <a:endParaRPr lang="en-US" dirty="0"/>
          </a:p>
          <a:p>
            <a:pPr lvl="1"/>
            <a:endParaRPr lang="en-US" dirty="0"/>
          </a:p>
        </p:txBody>
      </p:sp>
      <p:cxnSp>
        <p:nvCxnSpPr>
          <p:cNvPr id="4" name="Straight Connector 3"/>
          <p:cNvCxnSpPr/>
          <p:nvPr/>
        </p:nvCxnSpPr>
        <p:spPr>
          <a:xfrm flipH="1">
            <a:off x="1676400" y="466344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761488" y="5221224"/>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600200" y="5760720"/>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761488" y="5166360"/>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00200" y="5715000"/>
            <a:ext cx="182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411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Equal-Means Test</a:t>
            </a:r>
            <a:br>
              <a:rPr lang="en-US" dirty="0" smtClean="0"/>
            </a:br>
            <a:r>
              <a:rPr lang="en-US" sz="2200" dirty="0" smtClean="0"/>
              <a:t>(slide 3 of 4)</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Then a measure of the between variance is </a:t>
            </a:r>
            <a:r>
              <a:rPr lang="en-US" i="1" dirty="0" smtClean="0"/>
              <a:t>MSB</a:t>
            </a:r>
            <a:r>
              <a:rPr lang="en-US" dirty="0" smtClean="0"/>
              <a:t> (mean square between), as shown in the equation below:</a:t>
            </a:r>
          </a:p>
          <a:p>
            <a:endParaRPr lang="en-US" dirty="0" smtClean="0"/>
          </a:p>
          <a:p>
            <a:endParaRPr lang="en-US" dirty="0"/>
          </a:p>
          <a:p>
            <a:r>
              <a:rPr lang="en-US" dirty="0" smtClean="0"/>
              <a:t>A measure of the within variance is </a:t>
            </a:r>
            <a:r>
              <a:rPr lang="en-US" i="1" dirty="0" smtClean="0"/>
              <a:t>MSW</a:t>
            </a:r>
            <a:r>
              <a:rPr lang="en-US" dirty="0" smtClean="0"/>
              <a:t> (mean square within), as shown in this equation:</a:t>
            </a:r>
          </a:p>
          <a:p>
            <a:endParaRPr lang="en-US" dirty="0" smtClean="0"/>
          </a:p>
          <a:p>
            <a:endParaRPr lang="en-US" dirty="0"/>
          </a:p>
          <a:p>
            <a:pPr lvl="1"/>
            <a:r>
              <a:rPr lang="en-US" i="1" dirty="0" smtClean="0"/>
              <a:t>MSW</a:t>
            </a:r>
            <a:r>
              <a:rPr lang="en-US" dirty="0" smtClean="0"/>
              <a:t> is large if the individual sample variances are large.</a:t>
            </a:r>
          </a:p>
          <a:p>
            <a:r>
              <a:rPr lang="en-US" dirty="0" smtClean="0"/>
              <a:t>The numerators of both equations are called </a:t>
            </a:r>
            <a:r>
              <a:rPr lang="en-US" b="1" dirty="0" smtClean="0">
                <a:solidFill>
                  <a:srgbClr val="04617B"/>
                </a:solidFill>
              </a:rPr>
              <a:t>sums of squares</a:t>
            </a:r>
            <a:r>
              <a:rPr lang="en-US" dirty="0" smtClean="0"/>
              <a:t> (often labeled </a:t>
            </a:r>
            <a:r>
              <a:rPr lang="en-US" i="1" dirty="0" smtClean="0"/>
              <a:t>SSB</a:t>
            </a:r>
            <a:r>
              <a:rPr lang="en-US" dirty="0" smtClean="0"/>
              <a:t> and </a:t>
            </a:r>
            <a:r>
              <a:rPr lang="en-US" i="1" dirty="0" smtClean="0"/>
              <a:t>SSW</a:t>
            </a:r>
            <a:r>
              <a:rPr lang="en-US" dirty="0" smtClean="0"/>
              <a:t>), and the denominators are called </a:t>
            </a:r>
            <a:r>
              <a:rPr lang="en-US" b="1" dirty="0" smtClean="0">
                <a:solidFill>
                  <a:srgbClr val="04617B"/>
                </a:solidFill>
              </a:rPr>
              <a:t>degrees of freedom</a:t>
            </a:r>
            <a:r>
              <a:rPr lang="en-US" dirty="0" smtClean="0"/>
              <a:t> (often labeled </a:t>
            </a:r>
            <a:r>
              <a:rPr lang="en-US" i="1" dirty="0" smtClean="0"/>
              <a:t>dfB</a:t>
            </a:r>
            <a:r>
              <a:rPr lang="en-US" dirty="0" smtClean="0"/>
              <a:t> and </a:t>
            </a:r>
            <a:r>
              <a:rPr lang="en-US" i="1" dirty="0" smtClean="0"/>
              <a:t>dfW</a:t>
            </a:r>
            <a:r>
              <a:rPr lang="en-US" dirty="0" smtClean="0"/>
              <a:t>).</a:t>
            </a:r>
          </a:p>
          <a:p>
            <a:pPr lvl="1"/>
            <a:r>
              <a:rPr lang="en-US" dirty="0" smtClean="0"/>
              <a:t>They are always reported in ANOVA output.</a:t>
            </a:r>
          </a:p>
          <a:p>
            <a:endParaRPr lang="en-US" dirty="0" smtClean="0"/>
          </a:p>
          <a:p>
            <a:endParaRPr lang="en-US" dirty="0" smtClean="0"/>
          </a:p>
          <a:p>
            <a:pPr marL="45720" indent="0">
              <a:buNone/>
            </a:pPr>
            <a:endParaRPr lang="en-US" baseline="30000" dirty="0"/>
          </a:p>
          <a:p>
            <a:pPr lvl="1"/>
            <a:endParaRPr lang="en-US" dirty="0"/>
          </a:p>
          <a:p>
            <a:pPr lvl="1"/>
            <a:endParaRPr lang="en-US" dirty="0"/>
          </a:p>
        </p:txBody>
      </p:sp>
      <p:pic>
        <p:nvPicPr>
          <p:cNvPr id="4" name="Picture 3"/>
          <p:cNvPicPr>
            <a:picLocks noChangeAspect="1"/>
          </p:cNvPicPr>
          <p:nvPr/>
        </p:nvPicPr>
        <p:blipFill rotWithShape="1">
          <a:blip r:embed="rId2" cstate="print"/>
          <a:srcRect t="-1" b="11060"/>
          <a:stretch/>
        </p:blipFill>
        <p:spPr>
          <a:xfrm>
            <a:off x="3200400" y="2209800"/>
            <a:ext cx="2489200" cy="768096"/>
          </a:xfrm>
          <a:prstGeom prst="rect">
            <a:avLst/>
          </a:prstGeom>
        </p:spPr>
      </p:pic>
      <p:pic>
        <p:nvPicPr>
          <p:cNvPr id="5" name="Picture 4"/>
          <p:cNvPicPr>
            <a:picLocks noChangeAspect="1"/>
          </p:cNvPicPr>
          <p:nvPr/>
        </p:nvPicPr>
        <p:blipFill>
          <a:blip r:embed="rId3" cstate="print"/>
          <a:stretch>
            <a:fillRect/>
          </a:stretch>
        </p:blipFill>
        <p:spPr>
          <a:xfrm>
            <a:off x="3200400" y="3505200"/>
            <a:ext cx="2413000" cy="698500"/>
          </a:xfrm>
          <a:prstGeom prst="rect">
            <a:avLst/>
          </a:prstGeom>
        </p:spPr>
      </p:pic>
    </p:spTree>
    <p:extLst>
      <p:ext uri="{BB962C8B-B14F-4D97-AF65-F5344CB8AC3E}">
        <p14:creationId xmlns:p14="http://schemas.microsoft.com/office/powerpoint/2010/main" xmlns="" val="1401653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Equal-Means Test</a:t>
            </a:r>
            <a:br>
              <a:rPr lang="en-US" dirty="0" smtClean="0"/>
            </a:br>
            <a:r>
              <a:rPr lang="en-US" sz="2200" dirty="0" smtClean="0"/>
              <a:t>(slide 4 of 4)</a:t>
            </a:r>
            <a:endParaRPr lang="en-US" sz="2200" dirty="0"/>
          </a:p>
        </p:txBody>
      </p:sp>
      <p:sp>
        <p:nvSpPr>
          <p:cNvPr id="3" name="Content Placeholder 2"/>
          <p:cNvSpPr>
            <a:spLocks noGrp="1"/>
          </p:cNvSpPr>
          <p:nvPr>
            <p:ph sz="quarter" idx="1"/>
          </p:nvPr>
        </p:nvSpPr>
        <p:spPr/>
        <p:txBody>
          <a:bodyPr>
            <a:normAutofit fontScale="77500" lnSpcReduction="20000"/>
          </a:bodyPr>
          <a:lstStyle/>
          <a:p>
            <a:r>
              <a:rPr lang="en-US" dirty="0" smtClean="0"/>
              <a:t>The ratio of the mean squares is the test statistic we use, the </a:t>
            </a:r>
            <a:r>
              <a:rPr lang="en-US" i="1" dirty="0" smtClean="0"/>
              <a:t>F</a:t>
            </a:r>
            <a:r>
              <a:rPr lang="en-US" dirty="0" smtClean="0"/>
              <a:t>-ratio in the equation below:</a:t>
            </a:r>
          </a:p>
          <a:p>
            <a:endParaRPr lang="en-US" dirty="0" smtClean="0"/>
          </a:p>
          <a:p>
            <a:endParaRPr lang="en-US" dirty="0"/>
          </a:p>
          <a:p>
            <a:pPr lvl="1"/>
            <a:r>
              <a:rPr lang="en-US" dirty="0" smtClean="0"/>
              <a:t>Under the null hypothesis of equal population means, this test statistic has an</a:t>
            </a:r>
            <a:r>
              <a:rPr lang="en-US" i="1" dirty="0" smtClean="0"/>
              <a:t> F </a:t>
            </a:r>
            <a:r>
              <a:rPr lang="en-US" dirty="0" smtClean="0"/>
              <a:t>distribution with </a:t>
            </a:r>
            <a:r>
              <a:rPr lang="en-US" i="1" dirty="0" smtClean="0"/>
              <a:t>dfB</a:t>
            </a:r>
            <a:r>
              <a:rPr lang="en-US" dirty="0" smtClean="0"/>
              <a:t> and </a:t>
            </a:r>
            <a:r>
              <a:rPr lang="en-US" i="1" dirty="0" smtClean="0"/>
              <a:t>dfW</a:t>
            </a:r>
            <a:r>
              <a:rPr lang="en-US" dirty="0" smtClean="0"/>
              <a:t> degrees of freedom.</a:t>
            </a:r>
          </a:p>
          <a:p>
            <a:pPr lvl="1"/>
            <a:r>
              <a:rPr lang="en-US" dirty="0" smtClean="0"/>
              <a:t>If the null hypothesis is </a:t>
            </a:r>
            <a:r>
              <a:rPr lang="en-US" i="1" dirty="0" smtClean="0"/>
              <a:t>not</a:t>
            </a:r>
            <a:r>
              <a:rPr lang="en-US" dirty="0" smtClean="0"/>
              <a:t> true, then we would expect </a:t>
            </a:r>
            <a:r>
              <a:rPr lang="en-US" i="1" dirty="0" smtClean="0"/>
              <a:t>MSB</a:t>
            </a:r>
            <a:r>
              <a:rPr lang="en-US" dirty="0" smtClean="0"/>
              <a:t> to be large relative to </a:t>
            </a:r>
            <a:r>
              <a:rPr lang="en-US" i="1" dirty="0" smtClean="0"/>
              <a:t>MSW</a:t>
            </a:r>
            <a:r>
              <a:rPr lang="en-US" dirty="0" smtClean="0"/>
              <a:t>.</a:t>
            </a:r>
          </a:p>
          <a:p>
            <a:pPr lvl="1"/>
            <a:r>
              <a:rPr lang="en-US" dirty="0" smtClean="0"/>
              <a:t>The </a:t>
            </a:r>
            <a:r>
              <a:rPr lang="en-US" i="1" dirty="0" smtClean="0"/>
              <a:t>p</a:t>
            </a:r>
            <a:r>
              <a:rPr lang="en-US" dirty="0" smtClean="0"/>
              <a:t>-value for the test is found by finding the probability to the </a:t>
            </a:r>
            <a:r>
              <a:rPr lang="en-US" i="1" dirty="0" smtClean="0"/>
              <a:t>right</a:t>
            </a:r>
            <a:r>
              <a:rPr lang="en-US" dirty="0" smtClean="0"/>
              <a:t> of the </a:t>
            </a:r>
            <a:r>
              <a:rPr lang="en-US" i="1" dirty="0" smtClean="0"/>
              <a:t>F</a:t>
            </a:r>
            <a:r>
              <a:rPr lang="en-US" dirty="0" smtClean="0"/>
              <a:t>-ratio in the </a:t>
            </a:r>
            <a:r>
              <a:rPr lang="en-US" i="1" dirty="0" smtClean="0"/>
              <a:t>F </a:t>
            </a:r>
            <a:r>
              <a:rPr lang="en-US" dirty="0" smtClean="0"/>
              <a:t>distribution with </a:t>
            </a:r>
            <a:r>
              <a:rPr lang="en-US" i="1" dirty="0" smtClean="0"/>
              <a:t>dfB</a:t>
            </a:r>
            <a:r>
              <a:rPr lang="en-US" dirty="0" smtClean="0"/>
              <a:t> and </a:t>
            </a:r>
            <a:r>
              <a:rPr lang="en-US" i="1" dirty="0" smtClean="0"/>
              <a:t>dfW</a:t>
            </a:r>
            <a:r>
              <a:rPr lang="en-US" dirty="0" smtClean="0"/>
              <a:t> degrees of freedom.</a:t>
            </a:r>
          </a:p>
          <a:p>
            <a:r>
              <a:rPr lang="en-US" dirty="0" smtClean="0"/>
              <a:t>The elements of this test are usually presented in an </a:t>
            </a:r>
            <a:r>
              <a:rPr lang="en-US" b="1" dirty="0" smtClean="0">
                <a:solidFill>
                  <a:schemeClr val="tx2"/>
                </a:solidFill>
              </a:rPr>
              <a:t>ANOVA table</a:t>
            </a:r>
            <a:r>
              <a:rPr lang="en-US" dirty="0" smtClean="0"/>
              <a:t>.</a:t>
            </a:r>
          </a:p>
          <a:p>
            <a:pPr lvl="1"/>
            <a:r>
              <a:rPr lang="en-US" dirty="0" smtClean="0"/>
              <a:t>The bottom line in this table is the </a:t>
            </a:r>
            <a:r>
              <a:rPr lang="en-US" i="1" dirty="0" smtClean="0"/>
              <a:t>p</a:t>
            </a:r>
            <a:r>
              <a:rPr lang="en-US" dirty="0" smtClean="0"/>
              <a:t>-value for the </a:t>
            </a:r>
            <a:r>
              <a:rPr lang="en-US" i="1" dirty="0" smtClean="0"/>
              <a:t>F</a:t>
            </a:r>
            <a:r>
              <a:rPr lang="en-US" dirty="0" smtClean="0"/>
              <a:t>-ratio.</a:t>
            </a:r>
          </a:p>
          <a:p>
            <a:pPr lvl="2"/>
            <a:r>
              <a:rPr lang="en-US" dirty="0" smtClean="0"/>
              <a:t>If the </a:t>
            </a:r>
            <a:r>
              <a:rPr lang="en-US" i="1" dirty="0" smtClean="0"/>
              <a:t>p</a:t>
            </a:r>
            <a:r>
              <a:rPr lang="en-US" dirty="0" smtClean="0"/>
              <a:t>-value is sufficiently small, we can conclude that the population means are not all equal. </a:t>
            </a:r>
          </a:p>
          <a:p>
            <a:pPr lvl="2"/>
            <a:r>
              <a:rPr lang="en-US" dirty="0" smtClean="0"/>
              <a:t>Otherwise, we cannot reject the equal-means hypothesis.</a:t>
            </a:r>
          </a:p>
          <a:p>
            <a:pPr lvl="1"/>
            <a:endParaRPr lang="en-US" dirty="0" smtClean="0"/>
          </a:p>
          <a:p>
            <a:endParaRPr lang="en-US" dirty="0" smtClean="0"/>
          </a:p>
          <a:p>
            <a:endParaRPr lang="en-US" dirty="0" smtClean="0"/>
          </a:p>
          <a:p>
            <a:endParaRPr lang="en-US" dirty="0" smtClean="0"/>
          </a:p>
          <a:p>
            <a:pPr marL="45720" indent="0">
              <a:buNone/>
            </a:pPr>
            <a:endParaRPr lang="en-US" baseline="30000" dirty="0"/>
          </a:p>
          <a:p>
            <a:pPr lvl="1"/>
            <a:endParaRPr lang="en-US" dirty="0"/>
          </a:p>
          <a:p>
            <a:pPr lvl="1"/>
            <a:endParaRPr lang="en-US" dirty="0"/>
          </a:p>
        </p:txBody>
      </p:sp>
      <p:pic>
        <p:nvPicPr>
          <p:cNvPr id="4" name="Picture 3"/>
          <p:cNvPicPr>
            <a:picLocks noChangeAspect="1"/>
          </p:cNvPicPr>
          <p:nvPr/>
        </p:nvPicPr>
        <p:blipFill>
          <a:blip r:embed="rId2" cstate="print"/>
          <a:stretch>
            <a:fillRect/>
          </a:stretch>
        </p:blipFill>
        <p:spPr>
          <a:xfrm>
            <a:off x="3810000" y="2209800"/>
            <a:ext cx="1587500" cy="596900"/>
          </a:xfrm>
          <a:prstGeom prst="rect">
            <a:avLst/>
          </a:prstGeom>
        </p:spPr>
      </p:pic>
    </p:spTree>
    <p:extLst>
      <p:ext uri="{BB962C8B-B14F-4D97-AF65-F5344CB8AC3E}">
        <p14:creationId xmlns:p14="http://schemas.microsoft.com/office/powerpoint/2010/main" xmlns="" val="3587973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lbright DADM 5e_PPT Sample">
  <a:themeElements>
    <a:clrScheme name="Custom 2">
      <a:dk1>
        <a:sysClr val="windowText" lastClr="000000"/>
      </a:dk1>
      <a:lt1>
        <a:sysClr val="window" lastClr="FFFFFF"/>
      </a:lt1>
      <a:dk2>
        <a:srgbClr val="04617B"/>
      </a:dk2>
      <a:lt2>
        <a:srgbClr val="DBF5F9"/>
      </a:lt2>
      <a:accent1>
        <a:srgbClr val="04617B"/>
      </a:accent1>
      <a:accent2>
        <a:srgbClr val="0F6FC6"/>
      </a:accent2>
      <a:accent3>
        <a:srgbClr val="009DD9"/>
      </a:accent3>
      <a:accent4>
        <a:srgbClr val="0BD0D9"/>
      </a:accent4>
      <a:accent5>
        <a:srgbClr val="10CF9B"/>
      </a:accent5>
      <a:accent6>
        <a:srgbClr val="7CCA62"/>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Albright DADM 5e_PPT Sample.potx</Template>
  <TotalTime>1116</TotalTime>
  <Words>5407</Words>
  <Application>Microsoft Office PowerPoint</Application>
  <PresentationFormat>On-screen Show (4:3)</PresentationFormat>
  <Paragraphs>348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Albright DADM 5e_PPT Sample</vt:lpstr>
      <vt:lpstr>Slide 1</vt:lpstr>
      <vt:lpstr>Introduction (slide 1 of 3)</vt:lpstr>
      <vt:lpstr>Introduction (slide 2 of 3)</vt:lpstr>
      <vt:lpstr>Introduction (slide 3 of 3)</vt:lpstr>
      <vt:lpstr>One-Way ANOVA</vt:lpstr>
      <vt:lpstr>The Equal-Means Test (slide 1 of 4)</vt:lpstr>
      <vt:lpstr>The Equal-Means Test (slide 2 of 4)</vt:lpstr>
      <vt:lpstr>The Equal-Means Test (slide 3 of 4)</vt:lpstr>
      <vt:lpstr>The Equal-Means Test (slide 4 of 4)</vt:lpstr>
      <vt:lpstr>Confidence Intervals for  Differences between Means</vt:lpstr>
      <vt:lpstr>Example 19.1: Cereal Sales.xlsx  (slide 1 of 3)</vt:lpstr>
      <vt:lpstr>Example 19.1: Cereal Sales.xlsx  (slide 2 of 3)</vt:lpstr>
      <vt:lpstr>Example 19.1: Cereal Sales.xlsx  (slide 3 of 3)</vt:lpstr>
      <vt:lpstr>Using a Logarithmic Transformation</vt:lpstr>
      <vt:lpstr>Example 19.2: Rebco Payments.xlsx  (slide 1 of 4)</vt:lpstr>
      <vt:lpstr>Example 19.2: Rebco Payments.xlsx  (slide 2 of 4)</vt:lpstr>
      <vt:lpstr>Example 19.2: Rebco Payments.xlsx  (slide 3 of 4)</vt:lpstr>
      <vt:lpstr>Example 19.2: Rebco Payments.xlsx  (slide 4 of 4)</vt:lpstr>
      <vt:lpstr>Using Regression to Perform ANOVA</vt:lpstr>
      <vt:lpstr>Example 19.1 (Continued): Cereal Sales.xlsx  (slide 1 of 3)</vt:lpstr>
      <vt:lpstr>Example 19.1 (Continued): Cereal Sales.xlsx  (slide 2 of 3)</vt:lpstr>
      <vt:lpstr>Example 19.1 (Continued): Cereal Sales.xlsx  (slide 3 of 3)</vt:lpstr>
      <vt:lpstr>The Multiple Comparison Problem (slide 1 of 3)</vt:lpstr>
      <vt:lpstr>The Multiple Comparison Problem (slide 2 of 3)</vt:lpstr>
      <vt:lpstr>The Multiple Comparison Problem (slide 3 of 3)</vt:lpstr>
      <vt:lpstr>Two-Way ANOVA</vt:lpstr>
      <vt:lpstr>Example 19.3: Golf Ball.xlsx  (slide 1 of 5)</vt:lpstr>
      <vt:lpstr>Example 19.3: Golf Ball.xlsx  (slide 2 of 5)</vt:lpstr>
      <vt:lpstr>Example 19.3: Golf Ball.xlsx  (slide 3 of 5)</vt:lpstr>
      <vt:lpstr>Example 19.3: Golf Ball.xlsx  (slide 4 of 5)</vt:lpstr>
      <vt:lpstr>Example 19.3: Golf Ball.xlsx  (slide 5 of 5)</vt:lpstr>
      <vt:lpstr>Confidence Intervals for Contrasts</vt:lpstr>
      <vt:lpstr>Example 19.3 (Continued): Golf Ball.xlsx  (slide 1 of 2)</vt:lpstr>
      <vt:lpstr>Example 19.3 (Continued): Golf Ball.xlsx  (slide 2 of 2)</vt:lpstr>
      <vt:lpstr>Assumptions of Two-Way ANOVA</vt:lpstr>
      <vt:lpstr>More About Experimental Design</vt:lpstr>
      <vt:lpstr>Randomization</vt:lpstr>
      <vt:lpstr>Example 19.4: Printers.xlsx  (slide 1 of 2)</vt:lpstr>
      <vt:lpstr>Example 19.4: Printers.xlsx  (slide 2 of 2)</vt:lpstr>
      <vt:lpstr>Blocking</vt:lpstr>
      <vt:lpstr>Example 19.5: Soap Sales.xlsx  (slide 1 of 3)</vt:lpstr>
      <vt:lpstr>Example 19.5: Soap Sales.xlsx  (slide 2 of 3)</vt:lpstr>
      <vt:lpstr>Example 19.5: Soap Sales.xlsx  (slide 3 of 3)</vt:lpstr>
      <vt:lpstr>Incomplete Designs (slide 1 of 3)</vt:lpstr>
      <vt:lpstr>Incomplete Designs (slide 2 of 3)</vt:lpstr>
      <vt:lpstr>Incomplete Designs (slide 3 of 3)</vt:lpstr>
    </vt:vector>
  </TitlesOfParts>
  <Company>Cengage Learning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Krista Kellman</dc:creator>
  <cp:lastModifiedBy>Krista Kellman</cp:lastModifiedBy>
  <cp:revision>259</cp:revision>
  <dcterms:created xsi:type="dcterms:W3CDTF">2013-05-22T20:28:17Z</dcterms:created>
  <dcterms:modified xsi:type="dcterms:W3CDTF">2013-10-18T15:08:14Z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884725426</vt:i4>
  </property>
  <property fmtid="{D5CDD505-2E9C-101B-9397-08002B2CF9AE}" pid="3" name="_NewReviewCycle">
    <vt:lpwstr/>
  </property>
  <property fmtid="{D5CDD505-2E9C-101B-9397-08002B2CF9AE}" pid="4" name="_EmailSubject">
    <vt:lpwstr>Problem viewing template file</vt:lpwstr>
  </property>
  <property fmtid="{D5CDD505-2E9C-101B-9397-08002B2CF9AE}" pid="5" name="_AuthorEmail">
    <vt:lpwstr>Krista.Kellman@cengage.com</vt:lpwstr>
  </property>
  <property fmtid="{D5CDD505-2E9C-101B-9397-08002B2CF9AE}" pid="6" name="_AuthorEmailDisplayName">
    <vt:lpwstr>Kellman, Krista</vt:lpwstr>
  </property>
</Properties>
</file>