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58" r:id="rId5"/>
    <p:sldId id="259" r:id="rId6"/>
    <p:sldId id="274" r:id="rId7"/>
    <p:sldId id="275" r:id="rId8"/>
    <p:sldId id="276" r:id="rId9"/>
    <p:sldId id="260" r:id="rId10"/>
    <p:sldId id="277" r:id="rId11"/>
    <p:sldId id="261" r:id="rId12"/>
    <p:sldId id="278" r:id="rId13"/>
    <p:sldId id="262" r:id="rId14"/>
    <p:sldId id="280" r:id="rId15"/>
    <p:sldId id="279" r:id="rId16"/>
    <p:sldId id="263" r:id="rId17"/>
    <p:sldId id="264" r:id="rId18"/>
    <p:sldId id="265" r:id="rId19"/>
    <p:sldId id="281" r:id="rId20"/>
    <p:sldId id="282" r:id="rId21"/>
    <p:sldId id="266" r:id="rId22"/>
    <p:sldId id="285" r:id="rId23"/>
    <p:sldId id="286" r:id="rId24"/>
    <p:sldId id="287" r:id="rId25"/>
    <p:sldId id="288" r:id="rId26"/>
    <p:sldId id="267" r:id="rId27"/>
    <p:sldId id="283" r:id="rId28"/>
    <p:sldId id="268" r:id="rId29"/>
    <p:sldId id="289" r:id="rId30"/>
    <p:sldId id="290" r:id="rId31"/>
    <p:sldId id="269" r:id="rId32"/>
    <p:sldId id="284" r:id="rId33"/>
    <p:sldId id="270" r:id="rId34"/>
    <p:sldId id="271" r:id="rId35"/>
    <p:sldId id="272"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876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7150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1" name="TextBox 10"/>
          <p:cNvSpPr txBox="1"/>
          <p:nvPr/>
        </p:nvSpPr>
        <p:spPr>
          <a:xfrm>
            <a:off x="457200" y="6400800"/>
            <a:ext cx="556260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ABE4E-BBD6-4463-BC77-FBFDC9C142F2}" type="datetimeFigureOut">
              <a:rPr lang="en-US" smtClean="0"/>
              <a:pPr/>
              <a:t>10/18/2013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B5ACC4-1242-4D72-BA11-D5AA5AAA2D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Revise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4038600"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24400" y="1589566"/>
            <a:ext cx="4006701"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7244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600200"/>
            <a:ext cx="3962400" cy="60960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724400" y="1600200"/>
            <a:ext cx="3962400" cy="60960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8" name="TextBox 7"/>
          <p:cNvSpPr txBox="1"/>
          <p:nvPr/>
        </p:nvSpPr>
        <p:spPr>
          <a:xfrm>
            <a:off x="609600" y="6553200"/>
            <a:ext cx="80772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TextBox 3"/>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1066800"/>
          </a:xfrm>
        </p:spPr>
        <p:txBody>
          <a:bodyPr/>
          <a:lstStyle>
            <a:lvl1pPr>
              <a:defRPr>
                <a:solidFill>
                  <a:schemeClr val="accent2"/>
                </a:solidFill>
              </a:defRPr>
            </a:lvl1pPr>
          </a:lstStyle>
          <a:p>
            <a:r>
              <a:rPr lang="en-US" smtClean="0"/>
              <a:t>Click to edit Master title style</a:t>
            </a:r>
            <a:endParaRPr lang="en-US" dirty="0"/>
          </a:p>
        </p:txBody>
      </p:sp>
      <p:pic>
        <p:nvPicPr>
          <p:cNvPr id="6" name="Picture 5" descr="Excel-2013.png"/>
          <p:cNvPicPr>
            <a:picLocks noChangeAspect="1"/>
          </p:cNvPicPr>
          <p:nvPr userDrawn="1"/>
        </p:nvPicPr>
        <p:blipFill>
          <a:blip r:embed="rId2" cstate="print"/>
          <a:stretch>
            <a:fillRect/>
          </a:stretch>
        </p:blipFill>
        <p:spPr>
          <a:xfrm>
            <a:off x="0" y="685800"/>
            <a:ext cx="533893" cy="533893"/>
          </a:xfrm>
          <a:prstGeom prst="rect">
            <a:avLst/>
          </a:prstGeom>
        </p:spPr>
      </p:pic>
      <p:sp>
        <p:nvSpPr>
          <p:cNvPr id="7" name="TextBox 6"/>
          <p:cNvSpPr txBox="1"/>
          <p:nvPr userDrawn="1"/>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
        <p:nvSpPr>
          <p:cNvPr id="9"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TextBox 2"/>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295400" cy="4724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1981200" y="1752600"/>
            <a:ext cx="67818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2ABE4E-BBD6-4463-BC77-FBFDC9C142F2}" type="datetimeFigureOut">
              <a:rPr lang="en-US" smtClean="0"/>
              <a:pPr/>
              <a:t>10/18/2013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6B5ACC4-1242-4D72-BA11-D5AA5AAA2D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71" r:id="rId7"/>
    <p:sldLayoutId id="2147483666" r:id="rId8"/>
    <p:sldLayoutId id="2147483667" r:id="rId9"/>
    <p:sldLayoutId id="2147483668" r:id="rId10"/>
    <p:sldLayoutId id="2147483669" r:id="rId11"/>
    <p:sldLayoutId id="214748367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Data Mining</a:t>
            </a:r>
            <a:endParaRPr lang="en-US" dirty="0"/>
          </a:p>
        </p:txBody>
      </p:sp>
      <p:sp>
        <p:nvSpPr>
          <p:cNvPr id="6" name="Text Placeholder 5"/>
          <p:cNvSpPr>
            <a:spLocks noGrp="1"/>
          </p:cNvSpPr>
          <p:nvPr>
            <p:ph type="body" sz="quarter" idx="13"/>
          </p:nvPr>
        </p:nvSpPr>
        <p:spPr/>
        <p:txBody>
          <a:bodyPr/>
          <a:lstStyle/>
          <a:p>
            <a:r>
              <a:rPr lang="en-US" dirty="0" smtClean="0"/>
              <a:t>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17.1:</a:t>
            </a:r>
            <a:br>
              <a:rPr lang="en-US" dirty="0" smtClean="0"/>
            </a:br>
            <a:r>
              <a:rPr lang="en-US" dirty="0" smtClean="0"/>
              <a:t>Foodmart.cub  </a:t>
            </a:r>
            <a:r>
              <a:rPr lang="en-US" sz="2200" dirty="0" smtClean="0"/>
              <a:t>(slide 2 of 2)</a:t>
            </a:r>
            <a:endParaRPr lang="en-US" sz="2200" dirty="0"/>
          </a:p>
        </p:txBody>
      </p:sp>
      <p:sp>
        <p:nvSpPr>
          <p:cNvPr id="3" name="Content Placeholder 2"/>
          <p:cNvSpPr>
            <a:spLocks noGrp="1"/>
          </p:cNvSpPr>
          <p:nvPr>
            <p:ph sz="quarter" idx="1"/>
          </p:nvPr>
        </p:nvSpPr>
        <p:spPr>
          <a:xfrm>
            <a:off x="612648" y="1600200"/>
            <a:ext cx="8153400" cy="2209800"/>
          </a:xfrm>
        </p:spPr>
        <p:txBody>
          <a:bodyPr>
            <a:normAutofit fontScale="85000" lnSpcReduction="10000"/>
          </a:bodyPr>
          <a:lstStyle/>
          <a:p>
            <a:r>
              <a:rPr lang="en-US" dirty="0"/>
              <a:t>One possible pivot table is shown below.</a:t>
            </a:r>
          </a:p>
          <a:p>
            <a:pPr lvl="1"/>
            <a:r>
              <a:rPr lang="en-US" dirty="0"/>
              <a:t>Each value is a sum of </a:t>
            </a:r>
            <a:r>
              <a:rPr lang="en-US" dirty="0" smtClean="0"/>
              <a:t>revenues.</a:t>
            </a:r>
            <a:endParaRPr lang="en-US" dirty="0"/>
          </a:p>
          <a:p>
            <a:pPr lvl="1"/>
            <a:r>
              <a:rPr lang="en-US" dirty="0"/>
              <a:t>The Rows area contains a Store dimension hierarchy, where a drill-down to the cities in Oregon is shown.</a:t>
            </a:r>
          </a:p>
          <a:p>
            <a:pPr lvl="1"/>
            <a:r>
              <a:rPr lang="en-US" dirty="0"/>
              <a:t>The Columns area contains the </a:t>
            </a:r>
            <a:r>
              <a:rPr lang="en-US" dirty="0" smtClean="0"/>
              <a:t>Date </a:t>
            </a:r>
            <a:r>
              <a:rPr lang="en-US" dirty="0"/>
              <a:t>dimension hierarchy, where a drill-down to the months </a:t>
            </a:r>
            <a:r>
              <a:rPr lang="en-US" dirty="0" smtClean="0"/>
              <a:t>in the </a:t>
            </a:r>
            <a:r>
              <a:rPr lang="en-US" dirty="0"/>
              <a:t>second quarter of 1998 is shown.</a:t>
            </a:r>
          </a:p>
          <a:p>
            <a:endParaRPr lang="en-US" dirty="0"/>
          </a:p>
        </p:txBody>
      </p:sp>
      <p:pic>
        <p:nvPicPr>
          <p:cNvPr id="4" name="Picture 3"/>
          <p:cNvPicPr>
            <a:picLocks noChangeAspect="1"/>
          </p:cNvPicPr>
          <p:nvPr/>
        </p:nvPicPr>
        <p:blipFill>
          <a:blip r:embed="rId2" cstate="print"/>
          <a:stretch>
            <a:fillRect/>
          </a:stretch>
        </p:blipFill>
        <p:spPr>
          <a:xfrm>
            <a:off x="990600" y="4038600"/>
            <a:ext cx="7696200" cy="2105317"/>
          </a:xfrm>
          <a:prstGeom prst="rect">
            <a:avLst/>
          </a:prstGeom>
        </p:spPr>
      </p:pic>
    </p:spTree>
    <p:extLst>
      <p:ext uri="{BB962C8B-B14F-4D97-AF65-F5344CB8AC3E}">
        <p14:creationId xmlns:p14="http://schemas.microsoft.com/office/powerpoint/2010/main" xmlns="" val="60662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PowerPivot and Power View </a:t>
            </a:r>
            <a:br>
              <a:rPr lang="en-US" dirty="0" smtClean="0"/>
            </a:br>
            <a:r>
              <a:rPr lang="en-US" dirty="0" smtClean="0"/>
              <a:t>in Excel 2013 </a:t>
            </a:r>
            <a:r>
              <a:rPr lang="en-US" sz="2200" dirty="0" smtClean="0"/>
              <a:t> (slide 1 of 4)</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Two new Microsoft tools of the pivot table variety, PowerPivot and Power View, were introduced in Excel 2013.</a:t>
            </a:r>
          </a:p>
          <a:p>
            <a:pPr lvl="1"/>
            <a:r>
              <a:rPr lang="en-US" dirty="0" smtClean="0"/>
              <a:t>The </a:t>
            </a:r>
            <a:r>
              <a:rPr lang="en-US" b="1" dirty="0" smtClean="0">
                <a:solidFill>
                  <a:srgbClr val="04617B"/>
                </a:solidFill>
              </a:rPr>
              <a:t>PowerPivot</a:t>
            </a:r>
            <a:r>
              <a:rPr lang="en-US" dirty="0" smtClean="0">
                <a:solidFill>
                  <a:srgbClr val="04617B"/>
                </a:solidFill>
              </a:rPr>
              <a:t> </a:t>
            </a:r>
            <a:r>
              <a:rPr lang="en-US" dirty="0" smtClean="0"/>
              <a:t>add-in allows you to:</a:t>
            </a:r>
          </a:p>
          <a:p>
            <a:pPr lvl="2"/>
            <a:r>
              <a:rPr lang="en-US" sz="2400" dirty="0" smtClean="0"/>
              <a:t>Import </a:t>
            </a:r>
            <a:r>
              <a:rPr lang="en-US" sz="2400" dirty="0"/>
              <a:t>millions of rows from multiple data sources.</a:t>
            </a:r>
          </a:p>
          <a:p>
            <a:pPr lvl="2"/>
            <a:r>
              <a:rPr lang="en-US" sz="2400" dirty="0"/>
              <a:t>Create relationships between data from different sources, and between multiple tables in a pivot table.</a:t>
            </a:r>
          </a:p>
          <a:p>
            <a:pPr lvl="2"/>
            <a:r>
              <a:rPr lang="en-US" sz="2400" dirty="0"/>
              <a:t>Create implicit calculated fields (previously called measures)—calculations created automatically when you add a numeric field to the Values area of the Field List.</a:t>
            </a:r>
          </a:p>
          <a:p>
            <a:pPr lvl="2"/>
            <a:r>
              <a:rPr lang="en-US" sz="2400" dirty="0"/>
              <a:t>Manage data connections.</a:t>
            </a:r>
          </a:p>
          <a:p>
            <a:pPr lvl="1"/>
            <a:r>
              <a:rPr lang="en-US" dirty="0" smtClean="0"/>
              <a:t> In its discussion of PowerPivot, Microsoft refers to building a </a:t>
            </a:r>
            <a:r>
              <a:rPr lang="en-US" b="1" dirty="0" smtClean="0">
                <a:solidFill>
                  <a:srgbClr val="04617B"/>
                </a:solidFill>
              </a:rPr>
              <a:t>data model</a:t>
            </a:r>
            <a:r>
              <a:rPr lang="en-US" dirty="0" smtClean="0"/>
              <a:t>—a collection of tables and their relationships that reflects the real-world relationships between business functions and processes.</a:t>
            </a:r>
          </a:p>
          <a:p>
            <a:pPr lvl="2"/>
            <a:r>
              <a:rPr lang="en-US" sz="2400" dirty="0" smtClean="0"/>
              <a:t>This is essentially the definition of a relational database.</a:t>
            </a:r>
          </a:p>
          <a:p>
            <a:pPr lvl="2"/>
            <a:r>
              <a:rPr lang="en-US" sz="2400" dirty="0" smtClean="0"/>
              <a:t>The difference is that the data model is now contained entirely in Excel, not in Access or some other relational database package.</a:t>
            </a:r>
            <a:endParaRPr lang="en-US" sz="2400" dirty="0"/>
          </a:p>
        </p:txBody>
      </p:sp>
    </p:spTree>
    <p:extLst>
      <p:ext uri="{BB962C8B-B14F-4D97-AF65-F5344CB8AC3E}">
        <p14:creationId xmlns:p14="http://schemas.microsoft.com/office/powerpoint/2010/main" xmlns="" val="307669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PowerPivot and Power View </a:t>
            </a:r>
            <a:br>
              <a:rPr lang="en-US" dirty="0" smtClean="0"/>
            </a:br>
            <a:r>
              <a:rPr lang="en-US" dirty="0" smtClean="0"/>
              <a:t>in Excel 2013 </a:t>
            </a:r>
            <a:r>
              <a:rPr lang="en-US" sz="2200" dirty="0" smtClean="0"/>
              <a:t> (slide 2 of 4)</a:t>
            </a:r>
            <a:endParaRPr lang="en-US" sz="2200" dirty="0"/>
          </a:p>
        </p:txBody>
      </p:sp>
      <p:sp>
        <p:nvSpPr>
          <p:cNvPr id="3" name="Content Placeholder 2"/>
          <p:cNvSpPr>
            <a:spLocks noGrp="1"/>
          </p:cNvSpPr>
          <p:nvPr>
            <p:ph sz="quarter" idx="1"/>
          </p:nvPr>
        </p:nvSpPr>
        <p:spPr/>
        <p:txBody>
          <a:bodyPr>
            <a:normAutofit fontScale="92500" lnSpcReduction="20000"/>
          </a:bodyPr>
          <a:lstStyle/>
          <a:p>
            <a:pPr lvl="1"/>
            <a:r>
              <a:rPr lang="en-US" dirty="0" smtClean="0"/>
              <a:t>The </a:t>
            </a:r>
            <a:r>
              <a:rPr lang="en-US" b="1" dirty="0" smtClean="0">
                <a:solidFill>
                  <a:schemeClr val="tx2"/>
                </a:solidFill>
              </a:rPr>
              <a:t>Power View</a:t>
            </a:r>
            <a:r>
              <a:rPr lang="en-US" dirty="0" smtClean="0">
                <a:solidFill>
                  <a:srgbClr val="000000"/>
                </a:solidFill>
              </a:rPr>
              <a:t> add-in for Excel 2013 is used to create various types of reports, including insightful data visualizations.</a:t>
            </a:r>
          </a:p>
          <a:p>
            <a:pPr lvl="2"/>
            <a:r>
              <a:rPr lang="en-US" dirty="0" smtClean="0"/>
              <a:t>It provides an interactive data exploration, visualization, and presentation experience, where you can pull your data together in tables, matrices, maps, and a variety of charts in an interactive view.</a:t>
            </a:r>
          </a:p>
          <a:p>
            <a:pPr lvl="1"/>
            <a:r>
              <a:rPr lang="en-US" dirty="0" smtClean="0"/>
              <a:t>The data set for the tutorial on PowerPivot and Power View is stored in four separate, currently unrelated, files: </a:t>
            </a:r>
          </a:p>
          <a:p>
            <a:pPr lvl="2"/>
            <a:r>
              <a:rPr lang="en-US" dirty="0" smtClean="0"/>
              <a:t>Two Access files, </a:t>
            </a:r>
            <a:r>
              <a:rPr lang="en-US" b="1" dirty="0" smtClean="0">
                <a:solidFill>
                  <a:schemeClr val="accent2"/>
                </a:solidFill>
              </a:rPr>
              <a:t>ContosoSales.accdb</a:t>
            </a:r>
            <a:r>
              <a:rPr lang="en-US" dirty="0" smtClean="0"/>
              <a:t> and </a:t>
            </a:r>
            <a:r>
              <a:rPr lang="en-US" b="1" dirty="0" smtClean="0">
                <a:solidFill>
                  <a:srgbClr val="0F6FC6"/>
                </a:solidFill>
              </a:rPr>
              <a:t>ProductCategories.accdb</a:t>
            </a:r>
          </a:p>
          <a:p>
            <a:pPr lvl="2"/>
            <a:r>
              <a:rPr lang="en-US" dirty="0" smtClean="0"/>
              <a:t>Two Excel files, each of which contains a single table of data that will eventually be related to the ContosoSales data:</a:t>
            </a:r>
          </a:p>
          <a:p>
            <a:pPr lvl="3"/>
            <a:r>
              <a:rPr lang="en-US" b="1" dirty="0" smtClean="0">
                <a:solidFill>
                  <a:srgbClr val="0F6FC6"/>
                </a:solidFill>
              </a:rPr>
              <a:t>Stores.xlsx</a:t>
            </a:r>
            <a:r>
              <a:rPr lang="en-US" dirty="0" smtClean="0"/>
              <a:t>—contains data about the stores where the products are sold.</a:t>
            </a:r>
          </a:p>
          <a:p>
            <a:pPr lvl="3"/>
            <a:r>
              <a:rPr lang="en-US" b="1" dirty="0" smtClean="0">
                <a:solidFill>
                  <a:srgbClr val="0F6FC6"/>
                </a:solidFill>
              </a:rPr>
              <a:t>Geography.xlsx</a:t>
            </a:r>
            <a:r>
              <a:rPr lang="en-US" dirty="0" smtClean="0"/>
              <a:t>—has information about the locations of the stores.</a:t>
            </a:r>
          </a:p>
        </p:txBody>
      </p:sp>
    </p:spTree>
    <p:extLst>
      <p:ext uri="{BB962C8B-B14F-4D97-AF65-F5344CB8AC3E}">
        <p14:creationId xmlns:p14="http://schemas.microsoft.com/office/powerpoint/2010/main" xmlns="" val="448829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PowerPivot and Power View </a:t>
            </a:r>
            <a:br>
              <a:rPr lang="en-US" dirty="0"/>
            </a:br>
            <a:r>
              <a:rPr lang="en-US" dirty="0"/>
              <a:t>in Excel 2013 </a:t>
            </a:r>
            <a:r>
              <a:rPr lang="en-US" sz="2200" dirty="0"/>
              <a:t> (slide </a:t>
            </a:r>
            <a:r>
              <a:rPr lang="en-US" sz="2200" dirty="0" smtClean="0"/>
              <a:t>3 of 4)</a:t>
            </a:r>
            <a:endParaRPr lang="en-US" dirty="0"/>
          </a:p>
        </p:txBody>
      </p:sp>
      <p:sp>
        <p:nvSpPr>
          <p:cNvPr id="3" name="Content Placeholder 2"/>
          <p:cNvSpPr>
            <a:spLocks noGrp="1"/>
          </p:cNvSpPr>
          <p:nvPr>
            <p:ph sz="quarter" idx="1"/>
          </p:nvPr>
        </p:nvSpPr>
        <p:spPr/>
        <p:txBody>
          <a:bodyPr/>
          <a:lstStyle/>
          <a:p>
            <a:pPr lvl="2"/>
            <a:r>
              <a:rPr lang="en-US" dirty="0"/>
              <a:t>The ContosoSales database has four related tables, </a:t>
            </a:r>
            <a:r>
              <a:rPr lang="en-US" dirty="0" smtClean="0"/>
              <a:t>DimDate, </a:t>
            </a:r>
            <a:r>
              <a:rPr lang="en-US" dirty="0"/>
              <a:t>DimProduct, DimProductSubcategory, and FactSales.</a:t>
            </a:r>
          </a:p>
          <a:p>
            <a:pPr lvl="3"/>
            <a:r>
              <a:rPr lang="en-US" dirty="0"/>
              <a:t>Each fact is a sale of some product on some </a:t>
            </a:r>
            <a:r>
              <a:rPr lang="en-US" dirty="0" smtClean="0"/>
              <a:t>date.</a:t>
            </a:r>
            <a:endParaRPr lang="en-US" dirty="0"/>
          </a:p>
          <a:p>
            <a:pPr lvl="3"/>
            <a:r>
              <a:rPr lang="en-US" dirty="0"/>
              <a:t>The four tables are related through primary and foreign </a:t>
            </a:r>
            <a:r>
              <a:rPr lang="en-US" dirty="0" smtClean="0"/>
              <a:t>keys, as shown below. </a:t>
            </a:r>
            <a:endParaRPr lang="en-US" dirty="0"/>
          </a:p>
        </p:txBody>
      </p:sp>
      <p:pic>
        <p:nvPicPr>
          <p:cNvPr id="4" name="Picture 3"/>
          <p:cNvPicPr>
            <a:picLocks noChangeAspect="1"/>
          </p:cNvPicPr>
          <p:nvPr/>
        </p:nvPicPr>
        <p:blipFill>
          <a:blip r:embed="rId2" cstate="print"/>
          <a:stretch>
            <a:fillRect/>
          </a:stretch>
        </p:blipFill>
        <p:spPr>
          <a:xfrm>
            <a:off x="1066800" y="3733800"/>
            <a:ext cx="7660204" cy="2780876"/>
          </a:xfrm>
          <a:prstGeom prst="rect">
            <a:avLst/>
          </a:prstGeom>
        </p:spPr>
      </p:pic>
    </p:spTree>
    <p:extLst>
      <p:ext uri="{BB962C8B-B14F-4D97-AF65-F5344CB8AC3E}">
        <p14:creationId xmlns:p14="http://schemas.microsoft.com/office/powerpoint/2010/main" xmlns="" val="1418721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PowerPivot and Power View </a:t>
            </a:r>
            <a:br>
              <a:rPr lang="en-US" dirty="0"/>
            </a:br>
            <a:r>
              <a:rPr lang="en-US" dirty="0"/>
              <a:t>in Excel 2013 </a:t>
            </a:r>
            <a:r>
              <a:rPr lang="en-US" sz="2200" dirty="0"/>
              <a:t> (slide </a:t>
            </a:r>
            <a:r>
              <a:rPr lang="en-US" sz="2200" dirty="0" smtClean="0"/>
              <a:t>4 </a:t>
            </a:r>
            <a:r>
              <a:rPr lang="en-US" sz="2200" dirty="0"/>
              <a:t>of </a:t>
            </a:r>
            <a:r>
              <a:rPr lang="en-US" sz="2200" dirty="0" smtClean="0"/>
              <a:t>4)</a:t>
            </a:r>
            <a:endParaRPr lang="en-US" dirty="0"/>
          </a:p>
        </p:txBody>
      </p:sp>
      <p:sp>
        <p:nvSpPr>
          <p:cNvPr id="3" name="Content Placeholder 2"/>
          <p:cNvSpPr>
            <a:spLocks noGrp="1"/>
          </p:cNvSpPr>
          <p:nvPr>
            <p:ph sz="quarter" idx="1"/>
          </p:nvPr>
        </p:nvSpPr>
        <p:spPr>
          <a:xfrm>
            <a:off x="612648" y="1600200"/>
            <a:ext cx="8153400" cy="2667000"/>
          </a:xfrm>
        </p:spPr>
        <p:txBody>
          <a:bodyPr>
            <a:normAutofit fontScale="92500" lnSpcReduction="20000"/>
          </a:bodyPr>
          <a:lstStyle/>
          <a:p>
            <a:pPr lvl="1"/>
            <a:r>
              <a:rPr lang="en-US" dirty="0" smtClean="0"/>
              <a:t>Here is an overview of the entire process:</a:t>
            </a:r>
          </a:p>
          <a:p>
            <a:pPr marL="1143000" lvl="2" indent="-457200">
              <a:buFont typeface="+mj-lt"/>
              <a:buAutoNum type="arabicPeriod"/>
            </a:pPr>
            <a:r>
              <a:rPr lang="en-US" dirty="0" smtClean="0"/>
              <a:t>Enter the data from the four sources into four worksheets of a single Excel workbook.</a:t>
            </a:r>
          </a:p>
          <a:p>
            <a:pPr marL="1143000" lvl="2" indent="-457200">
              <a:buFont typeface="+mj-lt"/>
              <a:buAutoNum type="arabicPeriod"/>
            </a:pPr>
            <a:r>
              <a:rPr lang="en-US" dirty="0" smtClean="0"/>
              <a:t>Use PowerPivot to create relationships between the sources.</a:t>
            </a:r>
          </a:p>
          <a:p>
            <a:pPr marL="1143000" lvl="2" indent="-457200">
              <a:buFont typeface="+mj-lt"/>
              <a:buAutoNum type="arabicPeriod"/>
            </a:pPr>
            <a:r>
              <a:rPr lang="en-US" dirty="0" smtClean="0"/>
              <a:t>Modify the data model to enable useful pivot tables.</a:t>
            </a:r>
          </a:p>
          <a:p>
            <a:pPr marL="1143000" lvl="2" indent="-457200">
              <a:buFont typeface="+mj-lt"/>
              <a:buAutoNum type="arabicPeriod"/>
            </a:pPr>
            <a:r>
              <a:rPr lang="en-US" dirty="0" smtClean="0"/>
              <a:t>Use Power View to create a map report of sales.</a:t>
            </a:r>
          </a:p>
          <a:p>
            <a:pPr lvl="3"/>
            <a:r>
              <a:rPr lang="en-US" dirty="0" smtClean="0"/>
              <a:t>One possible pivot table and a map of profit by country are shown below.</a:t>
            </a:r>
          </a:p>
          <a:p>
            <a:pPr lvl="2"/>
            <a:endParaRPr lang="en-US" dirty="0" smtClean="0"/>
          </a:p>
          <a:p>
            <a:pPr lvl="3"/>
            <a:endParaRPr lang="en-US" dirty="0"/>
          </a:p>
        </p:txBody>
      </p:sp>
      <p:pic>
        <p:nvPicPr>
          <p:cNvPr id="5" name="Picture 4"/>
          <p:cNvPicPr>
            <a:picLocks noChangeAspect="1"/>
          </p:cNvPicPr>
          <p:nvPr/>
        </p:nvPicPr>
        <p:blipFill>
          <a:blip r:embed="rId2" cstate="print"/>
          <a:stretch>
            <a:fillRect/>
          </a:stretch>
        </p:blipFill>
        <p:spPr>
          <a:xfrm>
            <a:off x="609600" y="4038600"/>
            <a:ext cx="4727448" cy="2280158"/>
          </a:xfrm>
          <a:prstGeom prst="rect">
            <a:avLst/>
          </a:prstGeom>
        </p:spPr>
      </p:pic>
      <p:pic>
        <p:nvPicPr>
          <p:cNvPr id="6" name="Picture 5"/>
          <p:cNvPicPr>
            <a:picLocks noChangeAspect="1"/>
          </p:cNvPicPr>
          <p:nvPr/>
        </p:nvPicPr>
        <p:blipFill>
          <a:blip r:embed="rId3" cstate="print"/>
          <a:stretch>
            <a:fillRect/>
          </a:stretch>
        </p:blipFill>
        <p:spPr>
          <a:xfrm>
            <a:off x="5486400" y="4038600"/>
            <a:ext cx="3276600" cy="2458392"/>
          </a:xfrm>
          <a:prstGeom prst="rect">
            <a:avLst/>
          </a:prstGeom>
        </p:spPr>
      </p:pic>
    </p:spTree>
    <p:extLst>
      <p:ext uri="{BB962C8B-B14F-4D97-AF65-F5344CB8AC3E}">
        <p14:creationId xmlns:p14="http://schemas.microsoft.com/office/powerpoint/2010/main" xmlns="" val="373027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Software</a:t>
            </a:r>
            <a:endParaRPr lang="en-US" dirty="0"/>
          </a:p>
        </p:txBody>
      </p:sp>
      <p:sp>
        <p:nvSpPr>
          <p:cNvPr id="3" name="Content Placeholder 2"/>
          <p:cNvSpPr>
            <a:spLocks noGrp="1"/>
          </p:cNvSpPr>
          <p:nvPr>
            <p:ph sz="quarter" idx="1"/>
          </p:nvPr>
        </p:nvSpPr>
        <p:spPr/>
        <p:txBody>
          <a:bodyPr/>
          <a:lstStyle/>
          <a:p>
            <a:r>
              <a:rPr lang="en-US" dirty="0" smtClean="0"/>
              <a:t>As the Power View tool illustrates, you can gain a lot of insight by using charts to view your data in imaginative ways.</a:t>
            </a:r>
          </a:p>
          <a:p>
            <a:pPr lvl="1"/>
            <a:r>
              <a:rPr lang="en-US" dirty="0" smtClean="0"/>
              <a:t>This trend toward powerful charting software for data visualization is the wave of the future and will certainly continue.</a:t>
            </a:r>
          </a:p>
          <a:p>
            <a:pPr lvl="1"/>
            <a:r>
              <a:rPr lang="en-US" dirty="0" smtClean="0"/>
              <a:t>Besides Microsoft’s Excel, many other companies are developing visualization software.</a:t>
            </a:r>
          </a:p>
          <a:p>
            <a:pPr lvl="1"/>
            <a:r>
              <a:rPr lang="en-US" dirty="0" smtClean="0"/>
              <a:t>The purpose of charting software is to portray the data graphically so that otherwise hidden trends or patterns can emerge clearly.</a:t>
            </a:r>
            <a:endParaRPr lang="en-US" dirty="0"/>
          </a:p>
        </p:txBody>
      </p:sp>
    </p:spTree>
    <p:extLst>
      <p:ext uri="{BB962C8B-B14F-4D97-AF65-F5344CB8AC3E}">
        <p14:creationId xmlns:p14="http://schemas.microsoft.com/office/powerpoint/2010/main" xmlns="" val="327593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Data Mining </a:t>
            </a:r>
            <a:br>
              <a:rPr lang="en-US" dirty="0" smtClean="0"/>
            </a:br>
            <a:r>
              <a:rPr lang="en-US" dirty="0" smtClean="0"/>
              <a:t>Add-Ins for Excel</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To many analysts, data mining refers only to data mining algorithms.</a:t>
            </a:r>
          </a:p>
          <a:p>
            <a:pPr lvl="1"/>
            <a:r>
              <a:rPr lang="en-US" dirty="0" smtClean="0"/>
              <a:t>These include algorithms for classification and for clustering, but there are many other types of algorithms.</a:t>
            </a:r>
          </a:p>
          <a:p>
            <a:pPr lvl="1"/>
            <a:r>
              <a:rPr lang="en-US" b="1" dirty="0" smtClean="0">
                <a:solidFill>
                  <a:srgbClr val="04617B"/>
                </a:solidFill>
              </a:rPr>
              <a:t>Microsoft data mining add-ins for Excel </a:t>
            </a:r>
            <a:r>
              <a:rPr lang="en-US" dirty="0" smtClean="0"/>
              <a:t>illustrate other data mining methods.</a:t>
            </a:r>
          </a:p>
          <a:p>
            <a:pPr lvl="2"/>
            <a:r>
              <a:rPr lang="en-US" dirty="0" smtClean="0"/>
              <a:t>These add-ins are free and easy to use.</a:t>
            </a:r>
          </a:p>
          <a:p>
            <a:pPr lvl="2"/>
            <a:r>
              <a:rPr lang="en-US" dirty="0" smtClean="0"/>
              <a:t>However, they are really only front ends—client tools—for the Microsoft engine that actually performs the data mining algorithms.</a:t>
            </a:r>
          </a:p>
          <a:p>
            <a:pPr lvl="3"/>
            <a:r>
              <a:rPr lang="en-US" sz="2100" dirty="0" smtClean="0"/>
              <a:t>This engine is called Analysis Services and is part of Microsoft’s </a:t>
            </a:r>
            <a:r>
              <a:rPr lang="en-US" sz="2100" b="1" dirty="0" smtClean="0">
                <a:solidFill>
                  <a:srgbClr val="04617B"/>
                </a:solidFill>
              </a:rPr>
              <a:t>SQL Server</a:t>
            </a:r>
            <a:r>
              <a:rPr lang="en-US" sz="2100" dirty="0" smtClean="0"/>
              <a:t> database package. (</a:t>
            </a:r>
            <a:r>
              <a:rPr lang="en-US" sz="2100" b="1" dirty="0" smtClean="0">
                <a:solidFill>
                  <a:srgbClr val="04617B"/>
                </a:solidFill>
              </a:rPr>
              <a:t>SQL Server Analysis Services</a:t>
            </a:r>
            <a:r>
              <a:rPr lang="en-US" sz="2100" dirty="0" smtClean="0"/>
              <a:t> is abbreviated </a:t>
            </a:r>
            <a:r>
              <a:rPr lang="en-US" sz="2100" b="1" dirty="0" smtClean="0">
                <a:solidFill>
                  <a:srgbClr val="04617B"/>
                </a:solidFill>
              </a:rPr>
              <a:t>SSAS</a:t>
            </a:r>
            <a:r>
              <a:rPr lang="en-US" sz="2100" dirty="0" smtClean="0"/>
              <a:t>.)</a:t>
            </a:r>
          </a:p>
          <a:p>
            <a:pPr lvl="3"/>
            <a:r>
              <a:rPr lang="en-US" sz="2100" dirty="0" smtClean="0"/>
              <a:t>To use Excel data mining add-ins, you must have a connection to an SSAS server.</a:t>
            </a:r>
          </a:p>
          <a:p>
            <a:pPr lvl="3"/>
            <a:r>
              <a:rPr lang="en-US" sz="2100" dirty="0" smtClean="0"/>
              <a:t>The number crunching is performed on the SSAS server, but the data and results are in Excel.</a:t>
            </a:r>
          </a:p>
          <a:p>
            <a:pPr lvl="4"/>
            <a:endParaRPr lang="en-US" dirty="0" smtClean="0"/>
          </a:p>
          <a:p>
            <a:pPr lvl="2"/>
            <a:endParaRPr lang="en-US" dirty="0" smtClean="0"/>
          </a:p>
          <a:p>
            <a:endParaRPr lang="en-US" dirty="0"/>
          </a:p>
        </p:txBody>
      </p:sp>
    </p:spTree>
    <p:extLst>
      <p:ext uri="{BB962C8B-B14F-4D97-AF65-F5344CB8AC3E}">
        <p14:creationId xmlns:p14="http://schemas.microsoft.com/office/powerpoint/2010/main" xmlns="" val="1240470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Methods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One of the most important problems studied in data mining is the classification problem.</a:t>
            </a:r>
          </a:p>
          <a:p>
            <a:pPr lvl="1"/>
            <a:r>
              <a:rPr lang="en-US" dirty="0" smtClean="0"/>
              <a:t>This is basically the same problem attacked by regression analysis, but now the dependent variable is categorical.</a:t>
            </a:r>
          </a:p>
          <a:p>
            <a:pPr lvl="1"/>
            <a:r>
              <a:rPr lang="en-US" dirty="0" smtClean="0"/>
              <a:t>Each of the </a:t>
            </a:r>
            <a:r>
              <a:rPr lang="en-US" b="1" dirty="0" smtClean="0">
                <a:solidFill>
                  <a:schemeClr val="tx2"/>
                </a:solidFill>
              </a:rPr>
              <a:t>classification methods</a:t>
            </a:r>
            <a:r>
              <a:rPr lang="en-US" dirty="0" smtClean="0"/>
              <a:t> has the same objective: to use data from the explanatory variables to classify each record (person, company, or whatever) into one of the known categories.</a:t>
            </a:r>
          </a:p>
          <a:p>
            <a:pPr lvl="1"/>
            <a:r>
              <a:rPr lang="en-US" b="1" dirty="0" smtClean="0">
                <a:solidFill>
                  <a:srgbClr val="04617B"/>
                </a:solidFill>
              </a:rPr>
              <a:t>Data partitioning </a:t>
            </a:r>
            <a:r>
              <a:rPr lang="en-US" dirty="0" smtClean="0"/>
              <a:t>plays an important role in classification.</a:t>
            </a:r>
          </a:p>
          <a:p>
            <a:pPr lvl="2"/>
            <a:r>
              <a:rPr lang="en-US" dirty="0" smtClean="0"/>
              <a:t>The data set is partitioned into two or even three distinct subsets before algorithms are applied. </a:t>
            </a:r>
          </a:p>
          <a:p>
            <a:pPr lvl="3"/>
            <a:r>
              <a:rPr lang="en-US" sz="2300" dirty="0" smtClean="0"/>
              <a:t>The first subset, usually with about 70% to 80% of the records, is called the </a:t>
            </a:r>
            <a:r>
              <a:rPr lang="en-US" sz="2300" b="1" dirty="0" smtClean="0">
                <a:solidFill>
                  <a:srgbClr val="04617B"/>
                </a:solidFill>
              </a:rPr>
              <a:t>training</a:t>
            </a:r>
            <a:r>
              <a:rPr lang="en-US" sz="2300" dirty="0" smtClean="0"/>
              <a:t> set. The algorithm is trained with data in the training set.</a:t>
            </a:r>
          </a:p>
          <a:p>
            <a:pPr lvl="3"/>
            <a:r>
              <a:rPr lang="en-US" sz="2300" dirty="0" smtClean="0"/>
              <a:t>The second subset, called the </a:t>
            </a:r>
            <a:r>
              <a:rPr lang="en-US" sz="2300" b="1" dirty="0" smtClean="0">
                <a:solidFill>
                  <a:srgbClr val="04617B"/>
                </a:solidFill>
              </a:rPr>
              <a:t>testing</a:t>
            </a:r>
            <a:r>
              <a:rPr lang="en-US" sz="2300" dirty="0" smtClean="0"/>
              <a:t> set, usually contains the rest of the data. The model from the training set is tested on the testing set.</a:t>
            </a:r>
          </a:p>
          <a:p>
            <a:pPr lvl="3"/>
            <a:r>
              <a:rPr lang="en-US" sz="2300" dirty="0" smtClean="0"/>
              <a:t>Some software packages might also let you specify a third subset, often called a </a:t>
            </a:r>
            <a:r>
              <a:rPr lang="en-US" sz="2300" b="1" dirty="0" smtClean="0">
                <a:solidFill>
                  <a:srgbClr val="04617B"/>
                </a:solidFill>
              </a:rPr>
              <a:t>prediction</a:t>
            </a:r>
            <a:r>
              <a:rPr lang="en-US" sz="2300" dirty="0" smtClean="0"/>
              <a:t> set, where the values of the dependent variables are unknown. Then you can use the model to classify these unknown values.</a:t>
            </a:r>
          </a:p>
          <a:p>
            <a:endParaRPr lang="en-US" dirty="0" smtClean="0"/>
          </a:p>
          <a:p>
            <a:pPr lvl="1"/>
            <a:endParaRPr lang="en-US" dirty="0"/>
          </a:p>
        </p:txBody>
      </p:sp>
    </p:spTree>
    <p:extLst>
      <p:ext uri="{BB962C8B-B14F-4D97-AF65-F5344CB8AC3E}">
        <p14:creationId xmlns:p14="http://schemas.microsoft.com/office/powerpoint/2010/main" xmlns="" val="44642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Logistic Regression</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lstStyle/>
          <a:p>
            <a:r>
              <a:rPr lang="en-US" b="1" dirty="0" smtClean="0">
                <a:solidFill>
                  <a:srgbClr val="04617B"/>
                </a:solidFill>
              </a:rPr>
              <a:t>Logistic regression </a:t>
            </a:r>
            <a:r>
              <a:rPr lang="en-US" dirty="0" smtClean="0"/>
              <a:t>is a popular method for classifying individuals, given the values of a set of explanatory variables. </a:t>
            </a:r>
          </a:p>
          <a:p>
            <a:pPr lvl="1"/>
            <a:r>
              <a:rPr lang="en-US" dirty="0" smtClean="0"/>
              <a:t>It estimates the probability that an individual is in a particular category.</a:t>
            </a:r>
          </a:p>
          <a:p>
            <a:pPr lvl="1"/>
            <a:r>
              <a:rPr lang="en-US" dirty="0" smtClean="0"/>
              <a:t>It uses a nonlinear function of the explanatory variables for classification.</a:t>
            </a:r>
          </a:p>
          <a:p>
            <a:pPr lvl="1"/>
            <a:r>
              <a:rPr lang="en-US" dirty="0" smtClean="0"/>
              <a:t>It is essentially regression with a dummy (0-1) dependent variable.</a:t>
            </a:r>
          </a:p>
          <a:p>
            <a:pPr lvl="2"/>
            <a:r>
              <a:rPr lang="en-US" dirty="0" smtClean="0"/>
              <a:t>For the two-category problem, the dummy variable indicates whether an observation is in category 0 or category 1. </a:t>
            </a:r>
          </a:p>
          <a:p>
            <a:endParaRPr lang="en-US" dirty="0"/>
          </a:p>
        </p:txBody>
      </p:sp>
    </p:spTree>
    <p:extLst>
      <p:ext uri="{BB962C8B-B14F-4D97-AF65-F5344CB8AC3E}">
        <p14:creationId xmlns:p14="http://schemas.microsoft.com/office/powerpoint/2010/main" xmlns="" val="20542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Logistic Regression</a:t>
            </a:r>
            <a:br>
              <a:rPr lang="en-US" dirty="0" smtClean="0"/>
            </a:br>
            <a:r>
              <a:rPr lang="en-US" sz="2200" dirty="0" smtClean="0"/>
              <a:t>(slide 2 of </a:t>
            </a:r>
            <a:r>
              <a:rPr lang="en-US" sz="2200" dirty="0"/>
              <a:t>3</a:t>
            </a:r>
            <a:r>
              <a:rPr lang="en-US" sz="2200" dirty="0" smtClean="0"/>
              <a:t>)</a:t>
            </a:r>
            <a:endParaRPr lang="en-US" sz="2200" dirty="0"/>
          </a:p>
        </p:txBody>
      </p:sp>
      <p:sp>
        <p:nvSpPr>
          <p:cNvPr id="3" name="Content Placeholder 2"/>
          <p:cNvSpPr>
            <a:spLocks noGrp="1"/>
          </p:cNvSpPr>
          <p:nvPr>
            <p:ph sz="quarter" idx="1"/>
          </p:nvPr>
        </p:nvSpPr>
        <p:spPr/>
        <p:txBody>
          <a:bodyPr>
            <a:normAutofit fontScale="92500" lnSpcReduction="10000"/>
          </a:bodyPr>
          <a:lstStyle/>
          <a:p>
            <a:pPr lvl="1"/>
            <a:r>
              <a:rPr lang="en-US" dirty="0" smtClean="0"/>
              <a:t>The logistic regression model uses a nonlinear function to estimate the probability than an observation is in category 1.</a:t>
            </a:r>
          </a:p>
          <a:p>
            <a:pPr lvl="2"/>
            <a:r>
              <a:rPr lang="en-US" dirty="0" smtClean="0"/>
              <a:t>If </a:t>
            </a:r>
            <a:r>
              <a:rPr lang="en-US" i="1" dirty="0" smtClean="0"/>
              <a:t>p</a:t>
            </a:r>
            <a:r>
              <a:rPr lang="en-US" dirty="0" smtClean="0"/>
              <a:t> is the probability of being in category 1, the following model is estimated:</a:t>
            </a:r>
          </a:p>
          <a:p>
            <a:pPr lvl="2"/>
            <a:r>
              <a:rPr lang="en-US" dirty="0" smtClean="0"/>
              <a:t>This equation can be manipulated algebraically to obtain an equivalent form:</a:t>
            </a:r>
          </a:p>
          <a:p>
            <a:pPr marL="685800" lvl="2" indent="0">
              <a:buNone/>
            </a:pPr>
            <a:endParaRPr lang="en-US" dirty="0"/>
          </a:p>
          <a:p>
            <a:pPr lvl="3"/>
            <a:r>
              <a:rPr lang="en-US" dirty="0" smtClean="0"/>
              <a:t>This equation says that the natural logarithm of </a:t>
            </a:r>
            <a:r>
              <a:rPr lang="en-US" i="1" dirty="0" smtClean="0"/>
              <a:t>p</a:t>
            </a:r>
            <a:r>
              <a:rPr lang="en-US" dirty="0" smtClean="0"/>
              <a:t>/(1− </a:t>
            </a:r>
            <a:r>
              <a:rPr lang="en-US" i="1" dirty="0" smtClean="0"/>
              <a:t>p</a:t>
            </a:r>
            <a:r>
              <a:rPr lang="en-US" dirty="0" smtClean="0"/>
              <a:t>) is a linear function of the explanatory variables. </a:t>
            </a:r>
          </a:p>
          <a:p>
            <a:pPr lvl="3"/>
            <a:r>
              <a:rPr lang="en-US" dirty="0" smtClean="0"/>
              <a:t>The ratio </a:t>
            </a:r>
            <a:r>
              <a:rPr lang="en-US" i="1" dirty="0" smtClean="0"/>
              <a:t>p</a:t>
            </a:r>
            <a:r>
              <a:rPr lang="en-US" dirty="0" smtClean="0"/>
              <a:t>/(1</a:t>
            </a:r>
            <a:r>
              <a:rPr lang="en-US" dirty="0"/>
              <a:t>− </a:t>
            </a:r>
            <a:r>
              <a:rPr lang="en-US" i="1" dirty="0" smtClean="0"/>
              <a:t>p</a:t>
            </a:r>
            <a:r>
              <a:rPr lang="en-US" dirty="0" smtClean="0"/>
              <a:t>) is called the </a:t>
            </a:r>
            <a:r>
              <a:rPr lang="en-US" b="1" dirty="0" smtClean="0">
                <a:solidFill>
                  <a:schemeClr val="tx2"/>
                </a:solidFill>
              </a:rPr>
              <a:t>odds ratio</a:t>
            </a:r>
            <a:r>
              <a:rPr lang="en-US" dirty="0" smtClean="0"/>
              <a:t>.</a:t>
            </a:r>
          </a:p>
          <a:p>
            <a:pPr lvl="3"/>
            <a:r>
              <a:rPr lang="en-US" dirty="0" smtClean="0"/>
              <a:t>The logarithm of the odds ratio, the quantity on the left side of the above equation, is called the </a:t>
            </a:r>
            <a:r>
              <a:rPr lang="en-US" b="1" dirty="0" smtClean="0">
                <a:solidFill>
                  <a:srgbClr val="04617B"/>
                </a:solidFill>
              </a:rPr>
              <a:t>logit</a:t>
            </a:r>
            <a:r>
              <a:rPr lang="en-US" dirty="0" smtClean="0">
                <a:solidFill>
                  <a:srgbClr val="04617B"/>
                </a:solidFill>
              </a:rPr>
              <a:t> </a:t>
            </a:r>
            <a:r>
              <a:rPr lang="en-US" dirty="0" smtClean="0"/>
              <a:t>(or </a:t>
            </a:r>
            <a:r>
              <a:rPr lang="en-US" b="1" dirty="0" smtClean="0">
                <a:solidFill>
                  <a:srgbClr val="04617B"/>
                </a:solidFill>
              </a:rPr>
              <a:t>log odds</a:t>
            </a:r>
            <a:r>
              <a:rPr lang="en-US" dirty="0" smtClean="0"/>
              <a:t>).</a:t>
            </a:r>
          </a:p>
          <a:p>
            <a:pPr lvl="2"/>
            <a:r>
              <a:rPr lang="en-US" dirty="0" smtClean="0"/>
              <a:t>The logical regression model states that the logit is a linear function of the explanatory variables.</a:t>
            </a:r>
          </a:p>
          <a:p>
            <a:pPr lvl="2"/>
            <a:endParaRPr lang="en-US" dirty="0" smtClean="0"/>
          </a:p>
          <a:p>
            <a:pPr lvl="1"/>
            <a:endParaRPr lang="en-US" dirty="0"/>
          </a:p>
          <a:p>
            <a:pPr lvl="1"/>
            <a:endParaRPr lang="en-US" dirty="0" smtClean="0"/>
          </a:p>
          <a:p>
            <a:endParaRPr lang="en-US" dirty="0"/>
          </a:p>
        </p:txBody>
      </p:sp>
      <p:pic>
        <p:nvPicPr>
          <p:cNvPr id="4" name="Picture 3"/>
          <p:cNvPicPr>
            <a:picLocks noChangeAspect="1"/>
          </p:cNvPicPr>
          <p:nvPr/>
        </p:nvPicPr>
        <p:blipFill rotWithShape="1">
          <a:blip r:embed="rId2" cstate="print"/>
          <a:srcRect t="19579" b="17895"/>
          <a:stretch/>
        </p:blipFill>
        <p:spPr>
          <a:xfrm>
            <a:off x="3048000" y="2990088"/>
            <a:ext cx="3238500" cy="301752"/>
          </a:xfrm>
          <a:prstGeom prst="rect">
            <a:avLst/>
          </a:prstGeom>
        </p:spPr>
      </p:pic>
      <p:pic>
        <p:nvPicPr>
          <p:cNvPr id="5" name="Picture 4"/>
          <p:cNvPicPr>
            <a:picLocks noChangeAspect="1"/>
          </p:cNvPicPr>
          <p:nvPr/>
        </p:nvPicPr>
        <p:blipFill rotWithShape="1">
          <a:blip r:embed="rId3" cstate="print"/>
          <a:srcRect t="11803" b="-328"/>
          <a:stretch/>
        </p:blipFill>
        <p:spPr>
          <a:xfrm>
            <a:off x="3429000" y="3657600"/>
            <a:ext cx="4025900" cy="685800"/>
          </a:xfrm>
          <a:prstGeom prst="rect">
            <a:avLst/>
          </a:prstGeom>
        </p:spPr>
      </p:pic>
    </p:spTree>
    <p:extLst>
      <p:ext uri="{BB962C8B-B14F-4D97-AF65-F5344CB8AC3E}">
        <p14:creationId xmlns:p14="http://schemas.microsoft.com/office/powerpoint/2010/main" xmlns="" val="182532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sz="2200" dirty="0" smtClean="0"/>
              <a:t>(slide 1 of 2)</a:t>
            </a:r>
            <a:endParaRPr lang="en-US" sz="2200" dirty="0"/>
          </a:p>
        </p:txBody>
      </p:sp>
      <p:sp>
        <p:nvSpPr>
          <p:cNvPr id="3" name="Content Placeholder 2"/>
          <p:cNvSpPr>
            <a:spLocks noGrp="1"/>
          </p:cNvSpPr>
          <p:nvPr>
            <p:ph sz="quarter" idx="1"/>
          </p:nvPr>
        </p:nvSpPr>
        <p:spPr>
          <a:xfrm>
            <a:off x="612648" y="1600200"/>
            <a:ext cx="8153400" cy="5029200"/>
          </a:xfrm>
        </p:spPr>
        <p:txBody>
          <a:bodyPr>
            <a:normAutofit fontScale="85000" lnSpcReduction="20000"/>
          </a:bodyPr>
          <a:lstStyle/>
          <a:p>
            <a:r>
              <a:rPr lang="en-US" b="1" dirty="0" smtClean="0">
                <a:solidFill>
                  <a:schemeClr val="tx2"/>
                </a:solidFill>
              </a:rPr>
              <a:t>Data mining </a:t>
            </a:r>
            <a:r>
              <a:rPr lang="en-US" dirty="0" smtClean="0"/>
              <a:t>attempts to discover patterns, trends, and relationships among data, especially nonobvious and unexpected patterns.</a:t>
            </a:r>
          </a:p>
          <a:p>
            <a:r>
              <a:rPr lang="en-US" dirty="0" smtClean="0"/>
              <a:t>The place to start is with a </a:t>
            </a:r>
            <a:r>
              <a:rPr lang="en-US" b="1" dirty="0" smtClean="0">
                <a:solidFill>
                  <a:srgbClr val="04617B"/>
                </a:solidFill>
              </a:rPr>
              <a:t>data warehouse</a:t>
            </a:r>
            <a:r>
              <a:rPr lang="en-US" dirty="0" smtClean="0"/>
              <a:t>—a huge database that is designed specifically to study patterns in data.</a:t>
            </a:r>
          </a:p>
          <a:p>
            <a:pPr lvl="1"/>
            <a:r>
              <a:rPr lang="en-US" dirty="0" smtClean="0"/>
              <a:t>It is not the same as the databases companies use for their day-to-day operations. Instead, it should:</a:t>
            </a:r>
          </a:p>
          <a:p>
            <a:pPr lvl="2"/>
            <a:r>
              <a:rPr lang="en-US" dirty="0" smtClean="0"/>
              <a:t>Combine data from multiple sources to discover relationships.</a:t>
            </a:r>
          </a:p>
          <a:p>
            <a:pPr lvl="2"/>
            <a:r>
              <a:rPr lang="en-US" dirty="0" smtClean="0"/>
              <a:t>Contain accurate and consistent data.</a:t>
            </a:r>
          </a:p>
          <a:p>
            <a:pPr lvl="2"/>
            <a:r>
              <a:rPr lang="en-US" dirty="0" smtClean="0"/>
              <a:t>Be structured to enable quick and accurate responses to a variety of queries.</a:t>
            </a:r>
          </a:p>
          <a:p>
            <a:pPr lvl="2"/>
            <a:r>
              <a:rPr lang="en-US" dirty="0" smtClean="0"/>
              <a:t>Allow follow-up responses to specific relevant questions.</a:t>
            </a:r>
          </a:p>
          <a:p>
            <a:pPr lvl="1"/>
            <a:r>
              <a:rPr lang="en-US" dirty="0" smtClean="0"/>
              <a:t>A </a:t>
            </a:r>
            <a:r>
              <a:rPr lang="en-US" b="1" dirty="0" smtClean="0">
                <a:solidFill>
                  <a:srgbClr val="04617B"/>
                </a:solidFill>
              </a:rPr>
              <a:t>data mart </a:t>
            </a:r>
            <a:r>
              <a:rPr lang="en-US" dirty="0" smtClean="0"/>
              <a:t>is a scaled-down data warehouse, or part of an overall data warehouse, that is structured specifically for one part of an organization, such as sales.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Logistic Regression</a:t>
            </a:r>
            <a:br>
              <a:rPr lang="en-US" dirty="0" smtClean="0"/>
            </a:br>
            <a:r>
              <a:rPr lang="en-US" sz="2200" dirty="0" smtClean="0"/>
              <a:t>(slide 3 of </a:t>
            </a:r>
            <a:r>
              <a:rPr lang="en-US" sz="2200" dirty="0"/>
              <a:t>3</a:t>
            </a:r>
            <a:r>
              <a:rPr lang="en-US" sz="2200" dirty="0" smtClean="0"/>
              <a:t>)</a:t>
            </a:r>
            <a:endParaRPr lang="en-US" sz="2200" dirty="0"/>
          </a:p>
        </p:txBody>
      </p:sp>
      <p:sp>
        <p:nvSpPr>
          <p:cNvPr id="3" name="Content Placeholder 2"/>
          <p:cNvSpPr>
            <a:spLocks noGrp="1"/>
          </p:cNvSpPr>
          <p:nvPr>
            <p:ph sz="quarter" idx="1"/>
          </p:nvPr>
        </p:nvSpPr>
        <p:spPr/>
        <p:txBody>
          <a:bodyPr>
            <a:normAutofit fontScale="92500" lnSpcReduction="20000"/>
          </a:bodyPr>
          <a:lstStyle/>
          <a:p>
            <a:pPr lvl="1"/>
            <a:r>
              <a:rPr lang="en-US" dirty="0" smtClean="0"/>
              <a:t>The goal is to interpret the regression coefficients correctly.</a:t>
            </a:r>
          </a:p>
          <a:p>
            <a:pPr lvl="2"/>
            <a:r>
              <a:rPr lang="en-US" dirty="0" smtClean="0"/>
              <a:t>If a coefficient </a:t>
            </a:r>
            <a:r>
              <a:rPr lang="en-US" i="1" dirty="0" smtClean="0"/>
              <a:t>b</a:t>
            </a:r>
            <a:r>
              <a:rPr lang="en-US" dirty="0" smtClean="0"/>
              <a:t> is positive, then if its </a:t>
            </a:r>
            <a:r>
              <a:rPr lang="en-US" i="1" dirty="0" smtClean="0"/>
              <a:t>X</a:t>
            </a:r>
            <a:r>
              <a:rPr lang="en-US" dirty="0" smtClean="0"/>
              <a:t> increases, the log odds increases, so the probability of being in category 1 increases.</a:t>
            </a:r>
          </a:p>
          <a:p>
            <a:pPr lvl="2"/>
            <a:r>
              <a:rPr lang="en-US" dirty="0" smtClean="0"/>
              <a:t>The opposite is true for a negative </a:t>
            </a:r>
            <a:r>
              <a:rPr lang="en-US" i="1" dirty="0" smtClean="0"/>
              <a:t>b</a:t>
            </a:r>
            <a:r>
              <a:rPr lang="en-US" dirty="0" smtClean="0"/>
              <a:t>.</a:t>
            </a:r>
          </a:p>
          <a:p>
            <a:pPr lvl="2"/>
            <a:r>
              <a:rPr lang="en-US" dirty="0" smtClean="0"/>
              <a:t>Just by looking at the signs of the coefficients, you can see which </a:t>
            </a:r>
            <a:r>
              <a:rPr lang="en-US" i="1" dirty="0" smtClean="0"/>
              <a:t>X</a:t>
            </a:r>
            <a:r>
              <a:rPr lang="en-US" dirty="0" smtClean="0"/>
              <a:t>s are positively correlated with being in category 1 (the positive </a:t>
            </a:r>
            <a:r>
              <a:rPr lang="en-US" i="1" dirty="0" smtClean="0"/>
              <a:t>b</a:t>
            </a:r>
            <a:r>
              <a:rPr lang="en-US" dirty="0" smtClean="0"/>
              <a:t>s) and which are positively correlated with being in group 0 (the negative </a:t>
            </a:r>
            <a:r>
              <a:rPr lang="en-US" i="1" dirty="0" smtClean="0"/>
              <a:t>b</a:t>
            </a:r>
            <a:r>
              <a:rPr lang="en-US" dirty="0" smtClean="0"/>
              <a:t>s).</a:t>
            </a:r>
          </a:p>
          <a:p>
            <a:pPr lvl="1"/>
            <a:r>
              <a:rPr lang="en-US" dirty="0" smtClean="0"/>
              <a:t>In many situations, the primary objective of logistic regression is to “score” members, given their </a:t>
            </a:r>
            <a:r>
              <a:rPr lang="en-US" i="1" dirty="0" smtClean="0"/>
              <a:t>X</a:t>
            </a:r>
            <a:r>
              <a:rPr lang="en-US" dirty="0" smtClean="0"/>
              <a:t>s.</a:t>
            </a:r>
          </a:p>
          <a:p>
            <a:pPr lvl="2"/>
            <a:r>
              <a:rPr lang="en-US" dirty="0" smtClean="0"/>
              <a:t>Those members who score highest are most likely to be in category 1; those who score lowest are most likely to be in category 0.</a:t>
            </a:r>
          </a:p>
          <a:p>
            <a:pPr lvl="2"/>
            <a:r>
              <a:rPr lang="en-US" dirty="0" smtClean="0"/>
              <a:t>Scores can also be used to classify members, using a cutoff probability. All members who score below the cutoff are classified as 0s, and the rest are classified as 1s.</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xmlns="" val="547876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17.2:</a:t>
            </a:r>
            <a:br>
              <a:rPr lang="en-US" sz="3400" dirty="0" smtClean="0"/>
            </a:br>
            <a:r>
              <a:rPr lang="en-US" sz="3400" dirty="0" smtClean="0"/>
              <a:t>Lasagna Triers Logistic Regression.xlsx </a:t>
            </a:r>
            <a:r>
              <a:rPr lang="en-US" sz="2000" dirty="0" smtClean="0"/>
              <a:t>(slide 1 of 4)</a:t>
            </a:r>
            <a:endParaRPr lang="en-US" sz="2000" dirty="0"/>
          </a:p>
        </p:txBody>
      </p:sp>
      <p:sp>
        <p:nvSpPr>
          <p:cNvPr id="3" name="Content Placeholder 2"/>
          <p:cNvSpPr>
            <a:spLocks noGrp="1"/>
          </p:cNvSpPr>
          <p:nvPr>
            <p:ph sz="quarter" idx="1"/>
          </p:nvPr>
        </p:nvSpPr>
        <p:spPr>
          <a:xfrm>
            <a:off x="612648" y="1600200"/>
            <a:ext cx="8153400" cy="4953000"/>
          </a:xfrm>
        </p:spPr>
        <p:txBody>
          <a:bodyPr>
            <a:normAutofit fontScale="70000" lnSpcReduction="20000"/>
          </a:bodyPr>
          <a:lstStyle/>
          <a:p>
            <a:r>
              <a:rPr lang="en-US" b="1" dirty="0" smtClean="0"/>
              <a:t>Objective</a:t>
            </a:r>
            <a:r>
              <a:rPr lang="en-US" dirty="0" smtClean="0"/>
              <a:t>: To use the StatTools Logistic Regression procedure to classify users as triers or nontriers, and to interpret the resulting output.</a:t>
            </a:r>
          </a:p>
          <a:p>
            <a:r>
              <a:rPr lang="en-US" b="1" dirty="0" smtClean="0"/>
              <a:t>Solution</a:t>
            </a:r>
            <a:r>
              <a:rPr lang="en-US" dirty="0" smtClean="0"/>
              <a:t>: The data file contains the same data set from Chapter 3 on 856 people who have either tried or not tried a company’s new frozen lasagna product. </a:t>
            </a:r>
          </a:p>
          <a:p>
            <a:r>
              <a:rPr lang="en-US" dirty="0" smtClean="0"/>
              <a:t>The categorical dependent variable, Have Tried, and several of the potential explanatory variables contain text, as shown below.</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Because StatTools requires all numeric variables, the StatTools Dummy utility was used to create dummy variables for all text variables.</a:t>
            </a:r>
          </a:p>
        </p:txBody>
      </p:sp>
      <p:pic>
        <p:nvPicPr>
          <p:cNvPr id="4" name="Picture 3"/>
          <p:cNvPicPr>
            <a:picLocks noChangeAspect="1"/>
          </p:cNvPicPr>
          <p:nvPr/>
        </p:nvPicPr>
        <p:blipFill>
          <a:blip r:embed="rId2" cstate="print"/>
          <a:stretch>
            <a:fillRect/>
          </a:stretch>
        </p:blipFill>
        <p:spPr>
          <a:xfrm>
            <a:off x="685800" y="3733800"/>
            <a:ext cx="7961427" cy="1809415"/>
          </a:xfrm>
          <a:prstGeom prst="rect">
            <a:avLst/>
          </a:prstGeom>
        </p:spPr>
      </p:pic>
    </p:spTree>
    <p:extLst>
      <p:ext uri="{BB962C8B-B14F-4D97-AF65-F5344CB8AC3E}">
        <p14:creationId xmlns:p14="http://schemas.microsoft.com/office/powerpoint/2010/main" xmlns="" val="250698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17.2:</a:t>
            </a:r>
            <a:br>
              <a:rPr lang="en-US" sz="3400" dirty="0" smtClean="0"/>
            </a:br>
            <a:r>
              <a:rPr lang="en-US" sz="3400" dirty="0" smtClean="0"/>
              <a:t>Lasagna Triers Logistic Regression.xlsx </a:t>
            </a:r>
            <a:r>
              <a:rPr lang="en-US" sz="2000" dirty="0" smtClean="0"/>
              <a:t>(slide 2 of 4)</a:t>
            </a:r>
            <a:endParaRPr lang="en-US" sz="2000" dirty="0"/>
          </a:p>
        </p:txBody>
      </p:sp>
      <p:sp>
        <p:nvSpPr>
          <p:cNvPr id="3" name="Content Placeholder 2"/>
          <p:cNvSpPr>
            <a:spLocks noGrp="1"/>
          </p:cNvSpPr>
          <p:nvPr>
            <p:ph sz="quarter" idx="1"/>
          </p:nvPr>
        </p:nvSpPr>
        <p:spPr>
          <a:xfrm>
            <a:off x="612648" y="1600200"/>
            <a:ext cx="8153400" cy="1143000"/>
          </a:xfrm>
        </p:spPr>
        <p:txBody>
          <a:bodyPr>
            <a:normAutofit fontScale="70000" lnSpcReduction="20000"/>
          </a:bodyPr>
          <a:lstStyle/>
          <a:p>
            <a:r>
              <a:rPr lang="en-US" dirty="0"/>
              <a:t>To run the logistic regression, select Logistic Regression from the StatTools Regression and Classification dropdown list and fill out the dialog box.</a:t>
            </a:r>
          </a:p>
          <a:p>
            <a:r>
              <a:rPr lang="en-US" dirty="0" smtClean="0"/>
              <a:t>The first part of the logistic regression output is shown below.</a:t>
            </a:r>
            <a:endParaRPr lang="en-US" dirty="0"/>
          </a:p>
        </p:txBody>
      </p:sp>
      <p:pic>
        <p:nvPicPr>
          <p:cNvPr id="5" name="Picture 4"/>
          <p:cNvPicPr>
            <a:picLocks noChangeAspect="1"/>
          </p:cNvPicPr>
          <p:nvPr/>
        </p:nvPicPr>
        <p:blipFill>
          <a:blip r:embed="rId2" cstate="print"/>
          <a:stretch>
            <a:fillRect/>
          </a:stretch>
        </p:blipFill>
        <p:spPr>
          <a:xfrm>
            <a:off x="914400" y="2590800"/>
            <a:ext cx="7527867" cy="3864949"/>
          </a:xfrm>
          <a:prstGeom prst="rect">
            <a:avLst/>
          </a:prstGeom>
        </p:spPr>
      </p:pic>
    </p:spTree>
    <p:extLst>
      <p:ext uri="{BB962C8B-B14F-4D97-AF65-F5344CB8AC3E}">
        <p14:creationId xmlns:p14="http://schemas.microsoft.com/office/powerpoint/2010/main" xmlns="" val="1796229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17.2:</a:t>
            </a:r>
            <a:br>
              <a:rPr lang="en-US" sz="3400" dirty="0" smtClean="0"/>
            </a:br>
            <a:r>
              <a:rPr lang="en-US" sz="3400" dirty="0" smtClean="0"/>
              <a:t>Lasagna Triers Logistic Regression.xlsx </a:t>
            </a:r>
            <a:r>
              <a:rPr lang="en-US" sz="2000" dirty="0" smtClean="0"/>
              <a:t>(slide 3 of 4)</a:t>
            </a:r>
            <a:endParaRPr lang="en-US" sz="2000" dirty="0"/>
          </a:p>
        </p:txBody>
      </p:sp>
      <p:sp>
        <p:nvSpPr>
          <p:cNvPr id="3" name="Content Placeholder 2"/>
          <p:cNvSpPr>
            <a:spLocks noGrp="1"/>
          </p:cNvSpPr>
          <p:nvPr>
            <p:ph sz="quarter" idx="1"/>
          </p:nvPr>
        </p:nvSpPr>
        <p:spPr>
          <a:xfrm>
            <a:off x="612648" y="1600200"/>
            <a:ext cx="8153400" cy="1981200"/>
          </a:xfrm>
        </p:spPr>
        <p:txBody>
          <a:bodyPr>
            <a:normAutofit fontScale="77500" lnSpcReduction="20000"/>
          </a:bodyPr>
          <a:lstStyle/>
          <a:p>
            <a:r>
              <a:rPr lang="en-US" dirty="0" smtClean="0"/>
              <a:t>Below the coefficient output is the classification summary, shown below.</a:t>
            </a:r>
          </a:p>
          <a:p>
            <a:pPr lvl="1"/>
            <a:r>
              <a:rPr lang="en-US" dirty="0" smtClean="0"/>
              <a:t>To create these results, the explanatory variables in each row are plugged into the logistic regression equation, which results in an estimate of the probability that the person is a trier. </a:t>
            </a:r>
          </a:p>
          <a:p>
            <a:pPr lvl="2"/>
            <a:r>
              <a:rPr lang="en-US" dirty="0" smtClean="0"/>
              <a:t>If this probability is greater than 0.5, the person is classified as a trier; if it is less than 0.5, the person is classified as a nontrier.</a:t>
            </a:r>
          </a:p>
        </p:txBody>
      </p:sp>
      <p:pic>
        <p:nvPicPr>
          <p:cNvPr id="4" name="Picture 3"/>
          <p:cNvPicPr>
            <a:picLocks noChangeAspect="1"/>
          </p:cNvPicPr>
          <p:nvPr/>
        </p:nvPicPr>
        <p:blipFill>
          <a:blip r:embed="rId2" cstate="print"/>
          <a:stretch>
            <a:fillRect/>
          </a:stretch>
        </p:blipFill>
        <p:spPr>
          <a:xfrm>
            <a:off x="1676400" y="3657600"/>
            <a:ext cx="6084916" cy="2743200"/>
          </a:xfrm>
          <a:prstGeom prst="rect">
            <a:avLst/>
          </a:prstGeom>
        </p:spPr>
      </p:pic>
    </p:spTree>
    <p:extLst>
      <p:ext uri="{BB962C8B-B14F-4D97-AF65-F5344CB8AC3E}">
        <p14:creationId xmlns:p14="http://schemas.microsoft.com/office/powerpoint/2010/main" xmlns="" val="2727552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17.2:</a:t>
            </a:r>
            <a:br>
              <a:rPr lang="en-US" sz="3400" dirty="0" smtClean="0"/>
            </a:br>
            <a:r>
              <a:rPr lang="en-US" sz="3400" dirty="0" smtClean="0"/>
              <a:t>Lasagna Triers Logistic Regression.xlsx </a:t>
            </a:r>
            <a:r>
              <a:rPr lang="en-US" sz="2000" dirty="0" smtClean="0"/>
              <a:t>(slide 4 of </a:t>
            </a:r>
            <a:r>
              <a:rPr lang="en-US" sz="2000" dirty="0"/>
              <a:t>4</a:t>
            </a:r>
            <a:r>
              <a:rPr lang="en-US" sz="2000" dirty="0" smtClean="0"/>
              <a:t>)</a:t>
            </a:r>
            <a:endParaRPr lang="en-US" sz="2000" dirty="0"/>
          </a:p>
        </p:txBody>
      </p:sp>
      <p:sp>
        <p:nvSpPr>
          <p:cNvPr id="3" name="Content Placeholder 2"/>
          <p:cNvSpPr>
            <a:spLocks noGrp="1"/>
          </p:cNvSpPr>
          <p:nvPr>
            <p:ph sz="quarter" idx="1"/>
          </p:nvPr>
        </p:nvSpPr>
        <p:spPr>
          <a:xfrm>
            <a:off x="612648" y="1600200"/>
            <a:ext cx="8153400" cy="4953000"/>
          </a:xfrm>
        </p:spPr>
        <p:txBody>
          <a:bodyPr>
            <a:normAutofit fontScale="77500" lnSpcReduction="20000"/>
          </a:bodyPr>
          <a:lstStyle/>
          <a:p>
            <a:r>
              <a:rPr lang="en-US" dirty="0" smtClean="0"/>
              <a:t>The last part of the logistic regression output lists all of the original data and the scores.</a:t>
            </a:r>
          </a:p>
          <a:p>
            <a:pPr lvl="1"/>
            <a:r>
              <a:rPr lang="en-US" dirty="0" smtClean="0"/>
              <a:t>A small part of this output is shown below.</a:t>
            </a:r>
          </a:p>
          <a:p>
            <a:pPr lvl="1"/>
            <a:endParaRPr lang="en-US" dirty="0"/>
          </a:p>
          <a:p>
            <a:pPr lvl="1"/>
            <a:endParaRPr lang="en-US" dirty="0" smtClean="0"/>
          </a:p>
          <a:p>
            <a:pPr marL="365760" lvl="1" indent="0">
              <a:buNone/>
            </a:pPr>
            <a:endParaRPr lang="en-US" dirty="0" smtClean="0"/>
          </a:p>
          <a:p>
            <a:pPr marL="365760" lvl="1" indent="0">
              <a:buNone/>
            </a:pPr>
            <a:endParaRPr lang="en-US" dirty="0"/>
          </a:p>
          <a:p>
            <a:pPr marL="365760" lvl="1" indent="0">
              <a:buNone/>
            </a:pPr>
            <a:endParaRPr lang="en-US" dirty="0" smtClean="0"/>
          </a:p>
          <a:p>
            <a:pPr marL="365760" lvl="1" indent="0">
              <a:buNone/>
            </a:pPr>
            <a:endParaRPr lang="en-US" dirty="0" smtClean="0"/>
          </a:p>
          <a:p>
            <a:pPr lvl="1"/>
            <a:endParaRPr lang="en-US" dirty="0" smtClean="0"/>
          </a:p>
          <a:p>
            <a:r>
              <a:rPr lang="en-US" dirty="0" smtClean="0"/>
              <a:t>Explanatory variables for </a:t>
            </a:r>
            <a:r>
              <a:rPr lang="en-US" i="1" dirty="0" smtClean="0"/>
              <a:t>new</a:t>
            </a:r>
            <a:r>
              <a:rPr lang="en-US" dirty="0" smtClean="0"/>
              <a:t> people, those whose trier status is unknown, could be fed into the logistic regression equation to score them.</a:t>
            </a:r>
          </a:p>
          <a:p>
            <a:pPr lvl="1"/>
            <a:r>
              <a:rPr lang="en-US" dirty="0" smtClean="0"/>
              <a:t>Logistic regression is then being used as a tool to identify the people most likely to be triers.</a:t>
            </a:r>
          </a:p>
        </p:txBody>
      </p:sp>
      <p:pic>
        <p:nvPicPr>
          <p:cNvPr id="5" name="Picture 4"/>
          <p:cNvPicPr>
            <a:picLocks noChangeAspect="1"/>
          </p:cNvPicPr>
          <p:nvPr/>
        </p:nvPicPr>
        <p:blipFill>
          <a:blip r:embed="rId2" cstate="print"/>
          <a:stretch>
            <a:fillRect/>
          </a:stretch>
        </p:blipFill>
        <p:spPr>
          <a:xfrm>
            <a:off x="2743200" y="2590800"/>
            <a:ext cx="3746500" cy="2019300"/>
          </a:xfrm>
          <a:prstGeom prst="rect">
            <a:avLst/>
          </a:prstGeom>
        </p:spPr>
      </p:pic>
    </p:spTree>
    <p:extLst>
      <p:ext uri="{BB962C8B-B14F-4D97-AF65-F5344CB8AC3E}">
        <p14:creationId xmlns:p14="http://schemas.microsoft.com/office/powerpoint/2010/main" xmlns="" val="2873594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Discriminant Analysis</a:t>
            </a:r>
            <a:endParaRPr lang="en-US" dirty="0"/>
          </a:p>
        </p:txBody>
      </p:sp>
      <p:sp>
        <p:nvSpPr>
          <p:cNvPr id="3" name="Content Placeholder 2"/>
          <p:cNvSpPr>
            <a:spLocks noGrp="1"/>
          </p:cNvSpPr>
          <p:nvPr>
            <p:ph sz="quarter" idx="1"/>
          </p:nvPr>
        </p:nvSpPr>
        <p:spPr/>
        <p:txBody>
          <a:bodyPr/>
          <a:lstStyle/>
          <a:p>
            <a:r>
              <a:rPr lang="en-US" dirty="0" smtClean="0"/>
              <a:t>StatTools includes another classification procedure called </a:t>
            </a:r>
            <a:r>
              <a:rPr lang="en-US" b="1" dirty="0" smtClean="0">
                <a:solidFill>
                  <a:schemeClr val="tx2"/>
                </a:solidFill>
              </a:rPr>
              <a:t>discriminant analysis</a:t>
            </a:r>
            <a:r>
              <a:rPr lang="en-US" dirty="0" smtClean="0"/>
              <a:t>.</a:t>
            </a:r>
          </a:p>
          <a:p>
            <a:pPr lvl="1"/>
            <a:r>
              <a:rPr lang="en-US" dirty="0" smtClean="0"/>
              <a:t>This is a classical technique developed many decades ago that is still in use.</a:t>
            </a:r>
          </a:p>
          <a:p>
            <a:pPr lvl="1"/>
            <a:r>
              <a:rPr lang="en-US" dirty="0" smtClean="0"/>
              <a:t>It is somewhat similar to logistic regression and has the same basic goals.</a:t>
            </a:r>
          </a:p>
          <a:p>
            <a:pPr lvl="1"/>
            <a:r>
              <a:rPr lang="en-US" dirty="0" smtClean="0"/>
              <a:t>However, it is not as prominent in data mining discussions as logistic regression.</a:t>
            </a:r>
            <a:endParaRPr lang="en-US" dirty="0"/>
          </a:p>
        </p:txBody>
      </p:sp>
    </p:spTree>
    <p:extLst>
      <p:ext uri="{BB962C8B-B14F-4D97-AF65-F5344CB8AC3E}">
        <p14:creationId xmlns:p14="http://schemas.microsoft.com/office/powerpoint/2010/main" xmlns="" val="164186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Networks</a:t>
            </a:r>
            <a:br>
              <a:rPr lang="en-US" dirty="0" smtClean="0"/>
            </a:br>
            <a:r>
              <a:rPr lang="en-US" sz="2200" dirty="0" smtClean="0"/>
              <a:t>(slide 1 of 2)</a:t>
            </a:r>
            <a:endParaRPr lang="en-US" sz="2200" dirty="0"/>
          </a:p>
        </p:txBody>
      </p:sp>
      <p:sp>
        <p:nvSpPr>
          <p:cNvPr id="3" name="Content Placeholder 2"/>
          <p:cNvSpPr>
            <a:spLocks noGrp="1"/>
          </p:cNvSpPr>
          <p:nvPr>
            <p:ph sz="quarter" idx="1"/>
          </p:nvPr>
        </p:nvSpPr>
        <p:spPr/>
        <p:txBody>
          <a:bodyPr>
            <a:normAutofit fontScale="85000" lnSpcReduction="10000"/>
          </a:bodyPr>
          <a:lstStyle/>
          <a:p>
            <a:r>
              <a:rPr lang="en-US" dirty="0" smtClean="0"/>
              <a:t>The </a:t>
            </a:r>
            <a:r>
              <a:rPr lang="en-US" b="1" dirty="0" smtClean="0">
                <a:solidFill>
                  <a:srgbClr val="04617B"/>
                </a:solidFill>
              </a:rPr>
              <a:t>neural network </a:t>
            </a:r>
            <a:r>
              <a:rPr lang="en-US" dirty="0" smtClean="0"/>
              <a:t>(or </a:t>
            </a:r>
            <a:r>
              <a:rPr lang="en-US" b="1" dirty="0" smtClean="0">
                <a:solidFill>
                  <a:srgbClr val="04617B"/>
                </a:solidFill>
              </a:rPr>
              <a:t>neural net</a:t>
            </a:r>
            <a:r>
              <a:rPr lang="en-US" dirty="0" smtClean="0"/>
              <a:t>) methodology is an attempt to model the complex behavior of the human brain.</a:t>
            </a:r>
          </a:p>
          <a:p>
            <a:pPr lvl="1"/>
            <a:r>
              <a:rPr lang="en-US" dirty="0" smtClean="0"/>
              <a:t>It sends inputs (the values of explanatory variables) through a complex nonlinear network to produce one or more outputs (the values of the dependent variable).</a:t>
            </a:r>
          </a:p>
          <a:p>
            <a:pPr lvl="1"/>
            <a:r>
              <a:rPr lang="en-US" dirty="0" smtClean="0"/>
              <a:t>It can be used to predict a categorical dependent variable or a numeric dependent variable.</a:t>
            </a:r>
          </a:p>
          <a:p>
            <a:pPr lvl="1"/>
            <a:r>
              <a:rPr lang="en-US" dirty="0" smtClean="0"/>
              <a:t>The biggest advantage of neural nets is that they often provide more accurate predictions than any other methodology, especially when relationships are highly nonlinear.</a:t>
            </a:r>
          </a:p>
          <a:p>
            <a:pPr lvl="1"/>
            <a:r>
              <a:rPr lang="en-US" dirty="0" smtClean="0"/>
              <a:t>However, neural nets do not provide easily interpretable equations where you can see the contributions of the individual explanatory variables.</a:t>
            </a:r>
          </a:p>
          <a:p>
            <a:pPr lvl="1"/>
            <a:endParaRPr lang="en-US" dirty="0"/>
          </a:p>
        </p:txBody>
      </p:sp>
    </p:spTree>
    <p:extLst>
      <p:ext uri="{BB962C8B-B14F-4D97-AF65-F5344CB8AC3E}">
        <p14:creationId xmlns:p14="http://schemas.microsoft.com/office/powerpoint/2010/main" xmlns="" val="789236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Networks</a:t>
            </a:r>
            <a:br>
              <a:rPr lang="en-US" dirty="0" smtClean="0"/>
            </a:br>
            <a:r>
              <a:rPr lang="en-US" sz="2200" dirty="0" smtClean="0"/>
              <a:t>(slide 2 of 2)</a:t>
            </a:r>
            <a:endParaRPr lang="en-US" sz="2200" dirty="0"/>
          </a:p>
        </p:txBody>
      </p:sp>
      <p:sp>
        <p:nvSpPr>
          <p:cNvPr id="3" name="Content Placeholder 2"/>
          <p:cNvSpPr>
            <a:spLocks noGrp="1"/>
          </p:cNvSpPr>
          <p:nvPr>
            <p:ph sz="quarter" idx="1"/>
          </p:nvPr>
        </p:nvSpPr>
        <p:spPr>
          <a:xfrm>
            <a:off x="612648" y="1600200"/>
            <a:ext cx="8153400" cy="4953000"/>
          </a:xfrm>
        </p:spPr>
        <p:txBody>
          <a:bodyPr>
            <a:normAutofit fontScale="70000" lnSpcReduction="20000"/>
          </a:bodyPr>
          <a:lstStyle/>
          <a:p>
            <a:r>
              <a:rPr lang="en-US" dirty="0" smtClean="0"/>
              <a:t>Each neural net has an associated network diagram, like the one shown below.</a:t>
            </a:r>
          </a:p>
          <a:p>
            <a:endParaRPr lang="en-US" dirty="0"/>
          </a:p>
          <a:p>
            <a:endParaRPr lang="en-US" dirty="0" smtClean="0"/>
          </a:p>
          <a:p>
            <a:endParaRPr lang="en-US" dirty="0" smtClean="0"/>
          </a:p>
          <a:p>
            <a:pPr lvl="1"/>
            <a:r>
              <a:rPr lang="en-US" dirty="0" smtClean="0"/>
              <a:t>This figure assumes two inputs and one output.</a:t>
            </a:r>
          </a:p>
          <a:p>
            <a:pPr lvl="1"/>
            <a:r>
              <a:rPr lang="en-US" dirty="0" smtClean="0"/>
              <a:t>The network also includes a “hidden layer” in the middle with two hidden nodes.</a:t>
            </a:r>
          </a:p>
          <a:p>
            <a:pPr lvl="1"/>
            <a:r>
              <a:rPr lang="en-US" dirty="0" smtClean="0"/>
              <a:t>Scaled values of the inputs enter the network at the left, they are weighted by the W values and summed, and these sums are sent to the hidden nodes.</a:t>
            </a:r>
          </a:p>
          <a:p>
            <a:pPr lvl="1"/>
            <a:r>
              <a:rPr lang="en-US" dirty="0" smtClean="0"/>
              <a:t>At the hidden nodes, the sums are “squished” by an S-shaped logistic-type function.</a:t>
            </a:r>
          </a:p>
          <a:p>
            <a:pPr lvl="1"/>
            <a:r>
              <a:rPr lang="en-US" dirty="0" smtClean="0"/>
              <a:t>These squished values are then weighted and summed, and the sum is sent to the output node, where it is squished again and rescaled.</a:t>
            </a:r>
          </a:p>
          <a:p>
            <a:r>
              <a:rPr lang="en-US" dirty="0" smtClean="0"/>
              <a:t>The neural net is “trained” by sending many sets of inputs—even the </a:t>
            </a:r>
            <a:r>
              <a:rPr lang="en-US" i="1" dirty="0" smtClean="0"/>
              <a:t>same</a:t>
            </a:r>
            <a:r>
              <a:rPr lang="en-US" dirty="0" smtClean="0"/>
              <a:t> inputs multiple times—through the network and comparing the outputs from the net with the known output values.</a:t>
            </a:r>
          </a:p>
          <a:p>
            <a:r>
              <a:rPr lang="en-US" dirty="0" smtClean="0"/>
              <a:t>StatTools does not implement neural nets, but the </a:t>
            </a:r>
            <a:r>
              <a:rPr lang="en-US" b="1" dirty="0" smtClean="0">
                <a:solidFill>
                  <a:srgbClr val="04617B"/>
                </a:solidFill>
              </a:rPr>
              <a:t>NeuralTools</a:t>
            </a:r>
            <a:r>
              <a:rPr lang="en-US" dirty="0" smtClean="0"/>
              <a:t> add-in does.</a:t>
            </a:r>
            <a:endParaRPr lang="en-US" dirty="0"/>
          </a:p>
        </p:txBody>
      </p:sp>
      <p:pic>
        <p:nvPicPr>
          <p:cNvPr id="4" name="Picture 3"/>
          <p:cNvPicPr>
            <a:picLocks noChangeAspect="1"/>
          </p:cNvPicPr>
          <p:nvPr/>
        </p:nvPicPr>
        <p:blipFill rotWithShape="1">
          <a:blip r:embed="rId2" cstate="print"/>
          <a:srcRect t="5148" b="10417"/>
          <a:stretch/>
        </p:blipFill>
        <p:spPr>
          <a:xfrm>
            <a:off x="2667000" y="1905000"/>
            <a:ext cx="4006596" cy="1278640"/>
          </a:xfrm>
          <a:prstGeom prst="rect">
            <a:avLst/>
          </a:prstGeom>
        </p:spPr>
      </p:pic>
    </p:spTree>
    <p:extLst>
      <p:ext uri="{BB962C8B-B14F-4D97-AF65-F5344CB8AC3E}">
        <p14:creationId xmlns:p14="http://schemas.microsoft.com/office/powerpoint/2010/main" xmlns="" val="890624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17.2 (Continued):</a:t>
            </a:r>
            <a:br>
              <a:rPr lang="en-US" dirty="0" smtClean="0"/>
            </a:br>
            <a:r>
              <a:rPr lang="en-US" dirty="0" smtClean="0"/>
              <a:t>Lasagna Triers NeuralTools.xlsx  </a:t>
            </a:r>
            <a:r>
              <a:rPr lang="en-US" sz="2200" dirty="0" smtClean="0"/>
              <a:t>(slide 1 of 3)</a:t>
            </a:r>
            <a:endParaRPr lang="en-US" sz="2200" dirty="0"/>
          </a:p>
        </p:txBody>
      </p:sp>
      <p:sp>
        <p:nvSpPr>
          <p:cNvPr id="3" name="Content Placeholder 2"/>
          <p:cNvSpPr>
            <a:spLocks noGrp="1"/>
          </p:cNvSpPr>
          <p:nvPr>
            <p:ph sz="quarter" idx="1"/>
          </p:nvPr>
        </p:nvSpPr>
        <p:spPr/>
        <p:txBody>
          <a:bodyPr>
            <a:normAutofit fontScale="70000" lnSpcReduction="20000"/>
          </a:bodyPr>
          <a:lstStyle/>
          <a:p>
            <a:r>
              <a:rPr lang="en-US" b="1" dirty="0" smtClean="0"/>
              <a:t>Objective</a:t>
            </a:r>
            <a:r>
              <a:rPr lang="en-US" dirty="0" smtClean="0"/>
              <a:t>: To learn how the NeuralTools add-in works, and to compare its results to those from logistic regression.</a:t>
            </a:r>
          </a:p>
          <a:p>
            <a:r>
              <a:rPr lang="en-US" b="1" dirty="0" smtClean="0"/>
              <a:t>Solution</a:t>
            </a:r>
            <a:r>
              <a:rPr lang="en-US" dirty="0" smtClean="0"/>
              <a:t>: This data file is different from the file used for logistic regression in two ways:</a:t>
            </a:r>
          </a:p>
          <a:p>
            <a:pPr lvl="1"/>
            <a:r>
              <a:rPr lang="en-US" dirty="0" smtClean="0"/>
              <a:t>No dummy variables are necessary. The NeuralTools add-in is capable of dealing directly with text variables.</a:t>
            </a:r>
          </a:p>
          <a:p>
            <a:pPr lvl="1"/>
            <a:r>
              <a:rPr lang="en-US" dirty="0" smtClean="0"/>
              <a:t>There is a Prediction Data sheet with a second data set of size 250 to be used for prediction. Its values of the dependent Have Tried variable are unknown.</a:t>
            </a:r>
          </a:p>
          <a:p>
            <a:r>
              <a:rPr lang="en-US" dirty="0" smtClean="0"/>
              <a:t>The first step is to create two data sets, called Lasagna Data and Prediction Data, with Have Tried as Dependent Categorical, Person as Unused, and the other variables Independent Numeric or Independent Categorical as appropriate.</a:t>
            </a:r>
          </a:p>
          <a:p>
            <a:r>
              <a:rPr lang="en-US" dirty="0" smtClean="0"/>
              <a:t>To train the data in the Lasagna Data set, activate the Data sheet, click Train on the NeuralTools ribbon, and fill in the tabs on the Training dialog box.</a:t>
            </a:r>
          </a:p>
          <a:p>
            <a:r>
              <a:rPr lang="en-US" dirty="0" smtClean="0"/>
              <a:t>Click the Train button on the model setup summary page to start the algorithm.</a:t>
            </a:r>
          </a:p>
          <a:p>
            <a:pPr lvl="1"/>
            <a:endParaRPr lang="en-US" dirty="0"/>
          </a:p>
        </p:txBody>
      </p:sp>
    </p:spTree>
    <p:extLst>
      <p:ext uri="{BB962C8B-B14F-4D97-AF65-F5344CB8AC3E}">
        <p14:creationId xmlns:p14="http://schemas.microsoft.com/office/powerpoint/2010/main" xmlns="" val="1781328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17.2 (Continued):</a:t>
            </a:r>
            <a:br>
              <a:rPr lang="en-US" dirty="0" smtClean="0"/>
            </a:br>
            <a:r>
              <a:rPr lang="en-US" dirty="0" smtClean="0"/>
              <a:t>Lasagna Triers NeuralTools.xlsx  </a:t>
            </a:r>
            <a:r>
              <a:rPr lang="en-US" sz="2200" dirty="0" smtClean="0"/>
              <a:t>(slide 2 of 3)</a:t>
            </a:r>
            <a:endParaRPr lang="en-US" sz="2200" dirty="0"/>
          </a:p>
        </p:txBody>
      </p:sp>
      <p:sp>
        <p:nvSpPr>
          <p:cNvPr id="3" name="Content Placeholder 2"/>
          <p:cNvSpPr>
            <a:spLocks noGrp="1"/>
          </p:cNvSpPr>
          <p:nvPr>
            <p:ph sz="quarter" idx="1"/>
          </p:nvPr>
        </p:nvSpPr>
        <p:spPr>
          <a:xfrm>
            <a:off x="612648" y="1600200"/>
            <a:ext cx="8153400" cy="1219200"/>
          </a:xfrm>
        </p:spPr>
        <p:txBody>
          <a:bodyPr>
            <a:normAutofit fontScale="77500" lnSpcReduction="20000"/>
          </a:bodyPr>
          <a:lstStyle/>
          <a:p>
            <a:r>
              <a:rPr lang="en-US" dirty="0" smtClean="0"/>
              <a:t>The results appear on a new sheet, the most important of which are shown below.</a:t>
            </a:r>
          </a:p>
          <a:p>
            <a:pPr lvl="1"/>
            <a:r>
              <a:rPr lang="en-US" dirty="0" smtClean="0"/>
              <a:t>These results are slightly better than those from logistic regression, where about 18% of the classifications were incorrect.</a:t>
            </a:r>
          </a:p>
          <a:p>
            <a:pPr lvl="1"/>
            <a:endParaRPr lang="en-US" dirty="0"/>
          </a:p>
        </p:txBody>
      </p:sp>
      <p:pic>
        <p:nvPicPr>
          <p:cNvPr id="4" name="Picture 3"/>
          <p:cNvPicPr>
            <a:picLocks noChangeAspect="1"/>
          </p:cNvPicPr>
          <p:nvPr/>
        </p:nvPicPr>
        <p:blipFill>
          <a:blip r:embed="rId2" cstate="print"/>
          <a:stretch>
            <a:fillRect/>
          </a:stretch>
        </p:blipFill>
        <p:spPr>
          <a:xfrm>
            <a:off x="1066800" y="2851355"/>
            <a:ext cx="7391400" cy="2920795"/>
          </a:xfrm>
          <a:prstGeom prst="rect">
            <a:avLst/>
          </a:prstGeom>
        </p:spPr>
      </p:pic>
    </p:spTree>
    <p:extLst>
      <p:ext uri="{BB962C8B-B14F-4D97-AF65-F5344CB8AC3E}">
        <p14:creationId xmlns:p14="http://schemas.microsoft.com/office/powerpoint/2010/main" xmlns="" val="294304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sz="2200" dirty="0" smtClean="0"/>
              <a:t>(slide 2 of 2)</a:t>
            </a:r>
            <a:endParaRPr lang="en-US" sz="2200" dirty="0"/>
          </a:p>
        </p:txBody>
      </p:sp>
      <p:sp>
        <p:nvSpPr>
          <p:cNvPr id="3" name="Content Placeholder 2"/>
          <p:cNvSpPr>
            <a:spLocks noGrp="1"/>
          </p:cNvSpPr>
          <p:nvPr>
            <p:ph sz="quarter" idx="1"/>
          </p:nvPr>
        </p:nvSpPr>
        <p:spPr>
          <a:xfrm>
            <a:off x="612648" y="1600200"/>
            <a:ext cx="8153400" cy="5029200"/>
          </a:xfrm>
        </p:spPr>
        <p:txBody>
          <a:bodyPr>
            <a:normAutofit fontScale="85000" lnSpcReduction="20000"/>
          </a:bodyPr>
          <a:lstStyle/>
          <a:p>
            <a:r>
              <a:rPr lang="en-US" dirty="0" smtClean="0"/>
              <a:t>Once a data warehouse is in place, analysts can begin to mine the data with a collection of methodologies: </a:t>
            </a:r>
          </a:p>
          <a:p>
            <a:pPr lvl="1"/>
            <a:r>
              <a:rPr lang="en-US" i="1" dirty="0" smtClean="0"/>
              <a:t>Classification analysis</a:t>
            </a:r>
            <a:r>
              <a:rPr lang="en-US" dirty="0" smtClean="0"/>
              <a:t>—attempts to find variables that are related to a categorical (often binary) variable.</a:t>
            </a:r>
          </a:p>
          <a:p>
            <a:pPr lvl="1"/>
            <a:r>
              <a:rPr lang="en-US" i="1" dirty="0" smtClean="0"/>
              <a:t>Prediction</a:t>
            </a:r>
            <a:r>
              <a:rPr lang="en-US" dirty="0" smtClean="0"/>
              <a:t>—tries to find variables that help explain a continuous variable, rather than a categorical variable.</a:t>
            </a:r>
          </a:p>
          <a:p>
            <a:pPr lvl="1"/>
            <a:r>
              <a:rPr lang="en-US" i="1" dirty="0" smtClean="0"/>
              <a:t>Cluster analysis</a:t>
            </a:r>
            <a:r>
              <a:rPr lang="en-US" dirty="0" smtClean="0"/>
              <a:t>—tries to group observations into clusters so that observations within a cluster are alike, and observations in different clusters are not alike.</a:t>
            </a:r>
          </a:p>
          <a:p>
            <a:pPr lvl="1"/>
            <a:r>
              <a:rPr lang="en-US" i="1" dirty="0" smtClean="0"/>
              <a:t>Market basket analysis</a:t>
            </a:r>
            <a:r>
              <a:rPr lang="en-US" dirty="0" smtClean="0"/>
              <a:t>—tries to find products that customers purchase together in the same “market basket.”</a:t>
            </a:r>
          </a:p>
          <a:p>
            <a:pPr lvl="1"/>
            <a:r>
              <a:rPr lang="en-US" i="1" dirty="0" smtClean="0"/>
              <a:t>Forecasting</a:t>
            </a:r>
            <a:r>
              <a:rPr lang="en-US" dirty="0" smtClean="0"/>
              <a:t>—is used to predict values of a time series variable by extrapolating patterns seen in historical data into the future.</a:t>
            </a:r>
          </a:p>
          <a:p>
            <a:r>
              <a:rPr lang="en-US" dirty="0" smtClean="0"/>
              <a:t>Numerous software packages are available that perform various data mining procedures.</a:t>
            </a:r>
          </a:p>
          <a:p>
            <a:pPr marL="685800" lvl="2" indent="0">
              <a:buNone/>
            </a:pPr>
            <a:endParaRPr lang="en-US" dirty="0" smtClean="0"/>
          </a:p>
          <a:p>
            <a:endParaRPr lang="en-US" dirty="0"/>
          </a:p>
        </p:txBody>
      </p:sp>
    </p:spTree>
    <p:extLst>
      <p:ext uri="{BB962C8B-B14F-4D97-AF65-F5344CB8AC3E}">
        <p14:creationId xmlns:p14="http://schemas.microsoft.com/office/powerpoint/2010/main" xmlns="" val="3475739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17.2 (Continued):</a:t>
            </a:r>
            <a:br>
              <a:rPr lang="en-US" dirty="0" smtClean="0"/>
            </a:br>
            <a:r>
              <a:rPr lang="en-US" dirty="0" smtClean="0"/>
              <a:t>Lasagna Triers NeuralTools.xlsx  </a:t>
            </a:r>
            <a:r>
              <a:rPr lang="en-US" sz="2200" dirty="0" smtClean="0"/>
              <a:t>(slide 3 of 3)</a:t>
            </a:r>
            <a:endParaRPr lang="en-US" sz="2200" dirty="0"/>
          </a:p>
        </p:txBody>
      </p:sp>
      <p:sp>
        <p:nvSpPr>
          <p:cNvPr id="3" name="Content Placeholder 2"/>
          <p:cNvSpPr>
            <a:spLocks noGrp="1"/>
          </p:cNvSpPr>
          <p:nvPr>
            <p:ph sz="quarter" idx="1"/>
          </p:nvPr>
        </p:nvSpPr>
        <p:spPr>
          <a:xfrm>
            <a:off x="612648" y="1600200"/>
            <a:ext cx="8153400" cy="2743200"/>
          </a:xfrm>
        </p:spPr>
        <p:txBody>
          <a:bodyPr>
            <a:normAutofit fontScale="70000" lnSpcReduction="20000"/>
          </a:bodyPr>
          <a:lstStyle/>
          <a:p>
            <a:r>
              <a:rPr lang="en-US" dirty="0" smtClean="0"/>
              <a:t>Once the model has been trained, it can be used to predict the unknown values of the dependent variable in the Prediction Data set.</a:t>
            </a:r>
          </a:p>
          <a:p>
            <a:pPr lvl="1"/>
            <a:r>
              <a:rPr lang="en-US" dirty="0" smtClean="0"/>
              <a:t>Activate the Prediction Data sheet, click Predict on the NeuralTools ribbon, and then fill out the resulting dialog box.</a:t>
            </a:r>
          </a:p>
          <a:p>
            <a:pPr lvl="1"/>
            <a:r>
              <a:rPr lang="en-US" dirty="0" smtClean="0"/>
              <a:t>Click the Predict button on the Prediction setup page. </a:t>
            </a:r>
          </a:p>
          <a:p>
            <a:pPr lvl="1"/>
            <a:r>
              <a:rPr lang="en-US" dirty="0" smtClean="0"/>
              <a:t>NeuralTools runs each of the cases in the Prediction Data sheet through the trained net and displays the results, a few of which are shown below.</a:t>
            </a:r>
          </a:p>
          <a:p>
            <a:pPr lvl="2"/>
            <a:r>
              <a:rPr lang="en-US" dirty="0" smtClean="0"/>
              <a:t>Each percentage shown here is the probability that the prediction is </a:t>
            </a:r>
            <a:r>
              <a:rPr lang="en-US" i="1" dirty="0" smtClean="0"/>
              <a:t>correct</a:t>
            </a:r>
            <a:r>
              <a:rPr lang="en-US" dirty="0" smtClean="0"/>
              <a:t>, not the probability that the person is a trier or a nontrier.</a:t>
            </a:r>
          </a:p>
          <a:p>
            <a:pPr lvl="1"/>
            <a:endParaRPr lang="en-US" dirty="0"/>
          </a:p>
        </p:txBody>
      </p:sp>
      <p:pic>
        <p:nvPicPr>
          <p:cNvPr id="5" name="Picture 4"/>
          <p:cNvPicPr>
            <a:picLocks noChangeAspect="1"/>
          </p:cNvPicPr>
          <p:nvPr/>
        </p:nvPicPr>
        <p:blipFill>
          <a:blip r:embed="rId2" cstate="print"/>
          <a:stretch>
            <a:fillRect/>
          </a:stretch>
        </p:blipFill>
        <p:spPr>
          <a:xfrm>
            <a:off x="2286000" y="4191000"/>
            <a:ext cx="4546600" cy="2443547"/>
          </a:xfrm>
          <a:prstGeom prst="rect">
            <a:avLst/>
          </a:prstGeom>
        </p:spPr>
      </p:pic>
    </p:spTree>
    <p:extLst>
      <p:ext uri="{BB962C8B-B14F-4D97-AF65-F5344CB8AC3E}">
        <p14:creationId xmlns:p14="http://schemas.microsoft.com/office/powerpoint/2010/main" xmlns="" val="509107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Trees</a:t>
            </a:r>
            <a:br>
              <a:rPr lang="en-US" dirty="0" smtClean="0"/>
            </a:br>
            <a:r>
              <a:rPr lang="en-US" sz="2200" dirty="0" smtClean="0"/>
              <a:t>(slide 1 of 2)</a:t>
            </a:r>
            <a:endParaRPr lang="en-US" sz="2200" dirty="0"/>
          </a:p>
        </p:txBody>
      </p:sp>
      <p:sp>
        <p:nvSpPr>
          <p:cNvPr id="3" name="Content Placeholder 2"/>
          <p:cNvSpPr>
            <a:spLocks noGrp="1"/>
          </p:cNvSpPr>
          <p:nvPr>
            <p:ph sz="quarter" idx="1"/>
          </p:nvPr>
        </p:nvSpPr>
        <p:spPr>
          <a:xfrm>
            <a:off x="612648" y="1600200"/>
            <a:ext cx="8153400" cy="4953000"/>
          </a:xfrm>
        </p:spPr>
        <p:txBody>
          <a:bodyPr>
            <a:normAutofit fontScale="85000" lnSpcReduction="20000"/>
          </a:bodyPr>
          <a:lstStyle/>
          <a:p>
            <a:r>
              <a:rPr lang="en-US" b="1" dirty="0" smtClean="0">
                <a:solidFill>
                  <a:srgbClr val="04617B"/>
                </a:solidFill>
              </a:rPr>
              <a:t>Classification trees </a:t>
            </a:r>
            <a:r>
              <a:rPr lang="en-US" dirty="0" smtClean="0"/>
              <a:t>(sometimes called </a:t>
            </a:r>
            <a:r>
              <a:rPr lang="en-US" b="1" dirty="0" smtClean="0">
                <a:solidFill>
                  <a:srgbClr val="04617B"/>
                </a:solidFill>
              </a:rPr>
              <a:t>decision trees</a:t>
            </a:r>
            <a:r>
              <a:rPr lang="en-US" dirty="0" smtClean="0"/>
              <a:t>) is another method that is also capable of discovering nonlinear relationships.</a:t>
            </a:r>
          </a:p>
          <a:p>
            <a:pPr lvl="1"/>
            <a:r>
              <a:rPr lang="en-US" dirty="0" smtClean="0"/>
              <a:t>It is much more intuitive than logistic regression and neural networks.</a:t>
            </a:r>
          </a:p>
          <a:p>
            <a:pPr lvl="1"/>
            <a:r>
              <a:rPr lang="en-US" dirty="0" smtClean="0"/>
              <a:t>It is available in the free Microsoft Data Mining Add-Ins.</a:t>
            </a:r>
          </a:p>
          <a:p>
            <a:pPr lvl="1"/>
            <a:r>
              <a:rPr lang="en-US" dirty="0" smtClean="0"/>
              <a:t>The basic idea of classification trees is to split a box of observations into two or more boxes so that each box is more “pure” than the original box, meaning that each box is more nearly Yes than No, or vice versa.</a:t>
            </a:r>
          </a:p>
          <a:p>
            <a:pPr lvl="2"/>
            <a:r>
              <a:rPr lang="en-US" dirty="0" smtClean="0"/>
              <a:t>Each of these boxes can be split on another variable (or even the same variable) to make them purer.</a:t>
            </a:r>
          </a:p>
          <a:p>
            <a:pPr lvl="2"/>
            <a:r>
              <a:rPr lang="en-US" dirty="0" smtClean="0"/>
              <a:t>This split continues until the boxes are either sufficiently pure or they contain very few cases.</a:t>
            </a:r>
          </a:p>
          <a:p>
            <a:pPr lvl="1"/>
            <a:r>
              <a:rPr lang="en-US" dirty="0" smtClean="0"/>
              <a:t>The attractive aspect of this method is that the final result is a set of simple rules for classification.</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xmlns="" val="2169605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Trees</a:t>
            </a:r>
            <a:br>
              <a:rPr lang="en-US" dirty="0" smtClean="0"/>
            </a:br>
            <a:r>
              <a:rPr lang="en-US" sz="2200" dirty="0" smtClean="0"/>
              <a:t>(slide 2 of 2)</a:t>
            </a:r>
            <a:endParaRPr lang="en-US" sz="2200" dirty="0"/>
          </a:p>
        </p:txBody>
      </p:sp>
      <p:sp>
        <p:nvSpPr>
          <p:cNvPr id="3" name="Content Placeholder 2"/>
          <p:cNvSpPr>
            <a:spLocks noGrp="1"/>
          </p:cNvSpPr>
          <p:nvPr>
            <p:ph sz="quarter" idx="1"/>
          </p:nvPr>
        </p:nvSpPr>
        <p:spPr>
          <a:xfrm>
            <a:off x="612648" y="1600200"/>
            <a:ext cx="8153400" cy="4953000"/>
          </a:xfrm>
        </p:spPr>
        <p:txBody>
          <a:bodyPr>
            <a:normAutofit/>
          </a:bodyPr>
          <a:lstStyle/>
          <a:p>
            <a:pPr lvl="1"/>
            <a:r>
              <a:rPr lang="en-US" sz="2200" dirty="0" smtClean="0"/>
              <a:t>The final tree might look like the one below.</a:t>
            </a:r>
          </a:p>
          <a:p>
            <a:pPr lvl="2"/>
            <a:r>
              <a:rPr lang="en-US" sz="2000" dirty="0" smtClean="0"/>
              <a:t>Each box has a bar that shows the purity of the corresponding box, where blue corresponds to Yes values and red corresponds to No values.</a:t>
            </a:r>
            <a:endParaRPr lang="en-US" sz="1800" dirty="0" smtClean="0"/>
          </a:p>
          <a:p>
            <a:pPr marL="365760" lvl="1" indent="0">
              <a:buNone/>
            </a:pPr>
            <a:endParaRPr lang="en-US" dirty="0" smtClean="0"/>
          </a:p>
        </p:txBody>
      </p:sp>
      <p:pic>
        <p:nvPicPr>
          <p:cNvPr id="4" name="Picture 3"/>
          <p:cNvPicPr>
            <a:picLocks noChangeAspect="1"/>
          </p:cNvPicPr>
          <p:nvPr/>
        </p:nvPicPr>
        <p:blipFill>
          <a:blip r:embed="rId2" cstate="print"/>
          <a:stretch>
            <a:fillRect/>
          </a:stretch>
        </p:blipFill>
        <p:spPr>
          <a:xfrm>
            <a:off x="1752600" y="2971800"/>
            <a:ext cx="5791200" cy="3481319"/>
          </a:xfrm>
          <a:prstGeom prst="rect">
            <a:avLst/>
          </a:prstGeom>
        </p:spPr>
      </p:pic>
    </p:spTree>
    <p:extLst>
      <p:ext uri="{BB962C8B-B14F-4D97-AF65-F5344CB8AC3E}">
        <p14:creationId xmlns:p14="http://schemas.microsoft.com/office/powerpoint/2010/main" xmlns="" val="3830629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and Lift</a:t>
            </a:r>
            <a:endParaRPr lang="en-US" dirty="0"/>
          </a:p>
        </p:txBody>
      </p:sp>
      <p:sp>
        <p:nvSpPr>
          <p:cNvPr id="3" name="Content Placeholder 2"/>
          <p:cNvSpPr>
            <a:spLocks noGrp="1"/>
          </p:cNvSpPr>
          <p:nvPr>
            <p:ph sz="quarter" idx="1"/>
          </p:nvPr>
        </p:nvSpPr>
        <p:spPr>
          <a:xfrm>
            <a:off x="612648" y="1600200"/>
            <a:ext cx="8153400" cy="2057400"/>
          </a:xfrm>
        </p:spPr>
        <p:txBody>
          <a:bodyPr>
            <a:normAutofit fontScale="77500" lnSpcReduction="20000"/>
          </a:bodyPr>
          <a:lstStyle/>
          <a:p>
            <a:r>
              <a:rPr lang="en-US" dirty="0" smtClean="0"/>
              <a:t>One concept that often accompanies discussions of classification is </a:t>
            </a:r>
            <a:r>
              <a:rPr lang="en-US" b="1" dirty="0" smtClean="0">
                <a:solidFill>
                  <a:srgbClr val="04617B"/>
                </a:solidFill>
              </a:rPr>
              <a:t>lift</a:t>
            </a:r>
            <a:r>
              <a:rPr lang="en-US" dirty="0" smtClean="0"/>
              <a:t>.</a:t>
            </a:r>
          </a:p>
          <a:p>
            <a:pPr lvl="1"/>
            <a:r>
              <a:rPr lang="en-US" dirty="0" smtClean="0"/>
              <a:t>Lift is loosely defined as the increase in results obtained by using a classification method to </a:t>
            </a:r>
            <a:r>
              <a:rPr lang="en-US" i="1" dirty="0" smtClean="0"/>
              <a:t>score</a:t>
            </a:r>
            <a:r>
              <a:rPr lang="en-US" dirty="0" smtClean="0"/>
              <a:t> people, as compared to the results obtained by simple random sampling.</a:t>
            </a:r>
          </a:p>
          <a:p>
            <a:pPr lvl="1"/>
            <a:r>
              <a:rPr lang="en-US" dirty="0" smtClean="0"/>
              <a:t>Many software packages illustrate lift with a </a:t>
            </a:r>
            <a:r>
              <a:rPr lang="en-US" b="1" dirty="0" smtClean="0">
                <a:solidFill>
                  <a:srgbClr val="04617B"/>
                </a:solidFill>
              </a:rPr>
              <a:t>lift chart</a:t>
            </a:r>
            <a:r>
              <a:rPr lang="en-US" dirty="0" smtClean="0"/>
              <a:t>.</a:t>
            </a:r>
          </a:p>
          <a:p>
            <a:pPr lvl="2"/>
            <a:r>
              <a:rPr lang="en-US" dirty="0" smtClean="0"/>
              <a:t>A lift chart for the lasagna data is shown below.</a:t>
            </a:r>
          </a:p>
          <a:p>
            <a:endParaRPr lang="en-US" dirty="0"/>
          </a:p>
        </p:txBody>
      </p:sp>
      <p:pic>
        <p:nvPicPr>
          <p:cNvPr id="4" name="Picture 3"/>
          <p:cNvPicPr>
            <a:picLocks noChangeAspect="1"/>
          </p:cNvPicPr>
          <p:nvPr/>
        </p:nvPicPr>
        <p:blipFill>
          <a:blip r:embed="rId2" cstate="print"/>
          <a:stretch>
            <a:fillRect/>
          </a:stretch>
        </p:blipFill>
        <p:spPr>
          <a:xfrm>
            <a:off x="2057400" y="3657600"/>
            <a:ext cx="5104372" cy="2911175"/>
          </a:xfrm>
          <a:prstGeom prst="rect">
            <a:avLst/>
          </a:prstGeom>
        </p:spPr>
      </p:pic>
    </p:spTree>
    <p:extLst>
      <p:ext uri="{BB962C8B-B14F-4D97-AF65-F5344CB8AC3E}">
        <p14:creationId xmlns:p14="http://schemas.microsoft.com/office/powerpoint/2010/main" xmlns="" val="1039941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with Rare Events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Classification methods are often used on data sets with rare events.</a:t>
            </a:r>
          </a:p>
          <a:p>
            <a:r>
              <a:rPr lang="en-US" dirty="0" smtClean="0"/>
              <a:t>Most packages, including NeuralTools, accompany predictions of new observations with probabilities that the predictions are correct. </a:t>
            </a:r>
          </a:p>
          <a:p>
            <a:pPr lvl="1"/>
            <a:r>
              <a:rPr lang="en-US" dirty="0"/>
              <a:t>E</a:t>
            </a:r>
            <a:r>
              <a:rPr lang="en-US" dirty="0" smtClean="0"/>
              <a:t>ven if all of these probabilities are above 50%, you can still sort on the probability column to see the predictions that are least likely to be correct.</a:t>
            </a:r>
          </a:p>
          <a:p>
            <a:pPr lvl="1"/>
            <a:r>
              <a:rPr lang="en-US" dirty="0" smtClean="0"/>
              <a:t>Then if you are forced to choose some observations, you can choose the ones with the lowest probabilities of being classified as No.</a:t>
            </a:r>
            <a:endParaRPr lang="en-US" dirty="0"/>
          </a:p>
        </p:txBody>
      </p:sp>
    </p:spTree>
    <p:extLst>
      <p:ext uri="{BB962C8B-B14F-4D97-AF65-F5344CB8AC3E}">
        <p14:creationId xmlns:p14="http://schemas.microsoft.com/office/powerpoint/2010/main" xmlns="" val="707072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Clustering</a:t>
            </a:r>
            <a:br>
              <a:rPr lang="en-US" dirty="0" smtClean="0"/>
            </a:br>
            <a:r>
              <a:rPr lang="en-US" sz="2200" dirty="0" smtClean="0"/>
              <a:t>(slide 1 of 2)</a:t>
            </a:r>
            <a:endParaRPr lang="en-US" sz="2200" dirty="0"/>
          </a:p>
        </p:txBody>
      </p:sp>
      <p:sp>
        <p:nvSpPr>
          <p:cNvPr id="3" name="Content Placeholder 2"/>
          <p:cNvSpPr>
            <a:spLocks noGrp="1"/>
          </p:cNvSpPr>
          <p:nvPr>
            <p:ph sz="quarter" idx="1"/>
          </p:nvPr>
        </p:nvSpPr>
        <p:spPr/>
        <p:txBody>
          <a:bodyPr>
            <a:normAutofit fontScale="92500" lnSpcReduction="10000"/>
          </a:bodyPr>
          <a:lstStyle/>
          <a:p>
            <a:r>
              <a:rPr lang="en-US" dirty="0" smtClean="0"/>
              <a:t>In </a:t>
            </a:r>
            <a:r>
              <a:rPr lang="en-US" b="1" dirty="0" smtClean="0">
                <a:solidFill>
                  <a:schemeClr val="tx2"/>
                </a:solidFill>
              </a:rPr>
              <a:t>supervised </a:t>
            </a:r>
            <a:r>
              <a:rPr lang="en-US" dirty="0" smtClean="0"/>
              <a:t>data mining techniques, there is a dependent variable the method is trying to predict.</a:t>
            </a:r>
          </a:p>
          <a:p>
            <a:pPr lvl="1"/>
            <a:r>
              <a:rPr lang="en-US" dirty="0" smtClean="0"/>
              <a:t>The classification methods discussed so far are supervised data mining techniques.</a:t>
            </a:r>
          </a:p>
          <a:p>
            <a:r>
              <a:rPr lang="en-US" dirty="0" smtClean="0"/>
              <a:t>In </a:t>
            </a:r>
            <a:r>
              <a:rPr lang="en-US" b="1" dirty="0" smtClean="0">
                <a:solidFill>
                  <a:schemeClr val="tx2"/>
                </a:solidFill>
              </a:rPr>
              <a:t>unsupervised</a:t>
            </a:r>
            <a:r>
              <a:rPr lang="en-US" dirty="0" smtClean="0"/>
              <a:t> data mining techniques, there is no dependent variable. </a:t>
            </a:r>
          </a:p>
          <a:p>
            <a:pPr lvl="1"/>
            <a:r>
              <a:rPr lang="en-US" dirty="0" smtClean="0"/>
              <a:t>Instead, these techniques search for patterns and structure among all of the variables.</a:t>
            </a:r>
          </a:p>
          <a:p>
            <a:pPr lvl="1"/>
            <a:r>
              <a:rPr lang="en-US" dirty="0" smtClean="0"/>
              <a:t>One popular unsupervised method is </a:t>
            </a:r>
            <a:r>
              <a:rPr lang="en-US" b="1" dirty="0" smtClean="0">
                <a:solidFill>
                  <a:srgbClr val="04617B"/>
                </a:solidFill>
              </a:rPr>
              <a:t>market basket analysis </a:t>
            </a:r>
            <a:r>
              <a:rPr lang="en-US" dirty="0" smtClean="0"/>
              <a:t>(also called </a:t>
            </a:r>
            <a:r>
              <a:rPr lang="en-US" b="1" dirty="0" smtClean="0">
                <a:solidFill>
                  <a:srgbClr val="04617B"/>
                </a:solidFill>
              </a:rPr>
              <a:t>association analysis</a:t>
            </a:r>
            <a:r>
              <a:rPr lang="en-US" dirty="0" smtClean="0"/>
              <a:t>), where patterns of customer purchases are examined to see which items customers tend to purchase together, in the same “market basket.”</a:t>
            </a:r>
          </a:p>
          <a:p>
            <a:endParaRPr lang="en-US" dirty="0" smtClean="0"/>
          </a:p>
          <a:p>
            <a:endParaRPr lang="en-US" dirty="0"/>
          </a:p>
        </p:txBody>
      </p:sp>
    </p:spTree>
    <p:extLst>
      <p:ext uri="{BB962C8B-B14F-4D97-AF65-F5344CB8AC3E}">
        <p14:creationId xmlns:p14="http://schemas.microsoft.com/office/powerpoint/2010/main" xmlns="" val="4034357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Clustering</a:t>
            </a:r>
            <a:br>
              <a:rPr lang="en-US" dirty="0" smtClean="0"/>
            </a:br>
            <a:r>
              <a:rPr lang="en-US" sz="2200" dirty="0" smtClean="0"/>
              <a:t>(slide 2 of 2)</a:t>
            </a:r>
            <a:endParaRPr lang="en-US" sz="2200" dirty="0"/>
          </a:p>
        </p:txBody>
      </p:sp>
      <p:sp>
        <p:nvSpPr>
          <p:cNvPr id="3" name="Content Placeholder 2"/>
          <p:cNvSpPr>
            <a:spLocks noGrp="1"/>
          </p:cNvSpPr>
          <p:nvPr>
            <p:ph sz="quarter" idx="1"/>
          </p:nvPr>
        </p:nvSpPr>
        <p:spPr/>
        <p:txBody>
          <a:bodyPr>
            <a:normAutofit fontScale="92500" lnSpcReduction="20000"/>
          </a:bodyPr>
          <a:lstStyle/>
          <a:p>
            <a:pPr lvl="1"/>
            <a:r>
              <a:rPr lang="en-US" dirty="0" smtClean="0"/>
              <a:t>Probably the most common unsupervised method is </a:t>
            </a:r>
            <a:r>
              <a:rPr lang="en-US" b="1" dirty="0" smtClean="0">
                <a:solidFill>
                  <a:srgbClr val="04617B"/>
                </a:solidFill>
              </a:rPr>
              <a:t>clustering</a:t>
            </a:r>
            <a:r>
              <a:rPr lang="en-US" dirty="0" smtClean="0"/>
              <a:t>, known in marketing circles as </a:t>
            </a:r>
            <a:r>
              <a:rPr lang="en-US" b="1" dirty="0" smtClean="0">
                <a:solidFill>
                  <a:srgbClr val="04617B"/>
                </a:solidFill>
              </a:rPr>
              <a:t>segmentation</a:t>
            </a:r>
            <a:r>
              <a:rPr lang="en-US" dirty="0" smtClean="0"/>
              <a:t>.</a:t>
            </a:r>
          </a:p>
          <a:p>
            <a:pPr lvl="2"/>
            <a:r>
              <a:rPr lang="en-US" dirty="0" smtClean="0"/>
              <a:t>It tries to group entities (customers, companies, cities, etc.) into similar clusters, based on the values of their variables.</a:t>
            </a:r>
          </a:p>
          <a:p>
            <a:pPr lvl="2"/>
            <a:r>
              <a:rPr lang="en-US" dirty="0" smtClean="0"/>
              <a:t>There are no fixed groups like the triers and nontriers</a:t>
            </a:r>
            <a:r>
              <a:rPr lang="en-US" dirty="0"/>
              <a:t> </a:t>
            </a:r>
            <a:r>
              <a:rPr lang="en-US" dirty="0" smtClean="0"/>
              <a:t>in classification.</a:t>
            </a:r>
          </a:p>
          <a:p>
            <a:pPr lvl="2"/>
            <a:r>
              <a:rPr lang="en-US" dirty="0" smtClean="0"/>
              <a:t>Instead, the purpose of clustering is to </a:t>
            </a:r>
            <a:r>
              <a:rPr lang="en-US" i="1" dirty="0" smtClean="0"/>
              <a:t>discover</a:t>
            </a:r>
            <a:r>
              <a:rPr lang="en-US" dirty="0" smtClean="0"/>
              <a:t> the number of groups and their characteristics, based entirely on the data.</a:t>
            </a:r>
          </a:p>
          <a:p>
            <a:pPr lvl="2"/>
            <a:r>
              <a:rPr lang="en-US" dirty="0" smtClean="0"/>
              <a:t>The key to all clustering methods is the development of a dissimilarity measure.</a:t>
            </a:r>
          </a:p>
          <a:p>
            <a:pPr lvl="3"/>
            <a:r>
              <a:rPr lang="en-US" dirty="0" smtClean="0"/>
              <a:t>Once a dissimilarity measure is developed, a clustering algorithm attempts to find clusters of rows so that rows within a cluster are similar and rows in different clusters are dissimilar.</a:t>
            </a:r>
          </a:p>
          <a:p>
            <a:pPr lvl="3"/>
            <a:r>
              <a:rPr lang="en-US" dirty="0" smtClean="0"/>
              <a:t>Once an algorithm has discovered the clusters, the clusters must be understood (and possibly named). </a:t>
            </a:r>
          </a:p>
          <a:p>
            <a:pPr lvl="4"/>
            <a:r>
              <a:rPr lang="en-US" sz="1900" dirty="0" smtClean="0"/>
              <a:t>This is done by exploring the distributions of variables in different clusters.</a:t>
            </a:r>
          </a:p>
        </p:txBody>
      </p:sp>
    </p:spTree>
    <p:extLst>
      <p:ext uri="{BB962C8B-B14F-4D97-AF65-F5344CB8AC3E}">
        <p14:creationId xmlns:p14="http://schemas.microsoft.com/office/powerpoint/2010/main" xmlns="" val="139510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Exploration and Visualization</a:t>
            </a:r>
            <a:endParaRPr lang="en-US" dirty="0"/>
          </a:p>
        </p:txBody>
      </p:sp>
      <p:sp>
        <p:nvSpPr>
          <p:cNvPr id="3" name="Content Placeholder 2"/>
          <p:cNvSpPr>
            <a:spLocks noGrp="1"/>
          </p:cNvSpPr>
          <p:nvPr>
            <p:ph sz="quarter" idx="1"/>
          </p:nvPr>
        </p:nvSpPr>
        <p:spPr/>
        <p:txBody>
          <a:bodyPr/>
          <a:lstStyle/>
          <a:p>
            <a:r>
              <a:rPr lang="en-US" dirty="0" smtClean="0"/>
              <a:t>Data mining is a relatively new field and not everyone agrees with its definition.</a:t>
            </a:r>
          </a:p>
          <a:p>
            <a:pPr lvl="1"/>
            <a:r>
              <a:rPr lang="en-US" dirty="0" smtClean="0"/>
              <a:t>Data mining includes advanced algorithms that can be used to find useful information and patterns in data sets.</a:t>
            </a:r>
          </a:p>
          <a:p>
            <a:pPr lvl="1"/>
            <a:r>
              <a:rPr lang="en-US" dirty="0" smtClean="0"/>
              <a:t>It also includes relatively simple methods for exploring and visualizing data.</a:t>
            </a:r>
          </a:p>
          <a:p>
            <a:r>
              <a:rPr lang="en-US" dirty="0" smtClean="0"/>
              <a:t>Advances in software allow large data sets to be analyzed quickly and easily.</a:t>
            </a:r>
          </a:p>
          <a:p>
            <a:endParaRPr lang="en-US" dirty="0"/>
          </a:p>
        </p:txBody>
      </p:sp>
    </p:spTree>
    <p:extLst>
      <p:ext uri="{BB962C8B-B14F-4D97-AF65-F5344CB8AC3E}">
        <p14:creationId xmlns:p14="http://schemas.microsoft.com/office/powerpoint/2010/main" xmlns="" val="90711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Analytical Processing (OLAP)</a:t>
            </a:r>
            <a:br>
              <a:rPr lang="en-US" dirty="0" smtClean="0"/>
            </a:br>
            <a:r>
              <a:rPr lang="en-US" sz="2200" dirty="0" smtClean="0"/>
              <a:t>(slide 1 of 4)</a:t>
            </a:r>
            <a:endParaRPr lang="en-US" sz="2200" dirty="0"/>
          </a:p>
        </p:txBody>
      </p:sp>
      <p:sp>
        <p:nvSpPr>
          <p:cNvPr id="3" name="Content Placeholder 2"/>
          <p:cNvSpPr>
            <a:spLocks noGrp="1"/>
          </p:cNvSpPr>
          <p:nvPr>
            <p:ph sz="quarter" idx="1"/>
          </p:nvPr>
        </p:nvSpPr>
        <p:spPr/>
        <p:txBody>
          <a:bodyPr>
            <a:normAutofit fontScale="92500"/>
          </a:bodyPr>
          <a:lstStyle/>
          <a:p>
            <a:r>
              <a:rPr lang="en-US" dirty="0" smtClean="0"/>
              <a:t>One type of pivot table methodology is called </a:t>
            </a:r>
            <a:r>
              <a:rPr lang="en-US" b="1" dirty="0" smtClean="0">
                <a:solidFill>
                  <a:srgbClr val="04617B"/>
                </a:solidFill>
              </a:rPr>
              <a:t>online analytical processing</a:t>
            </a:r>
            <a:r>
              <a:rPr lang="en-US" dirty="0" smtClean="0"/>
              <a:t>, or </a:t>
            </a:r>
            <a:r>
              <a:rPr lang="en-US" b="1" dirty="0" smtClean="0">
                <a:solidFill>
                  <a:srgbClr val="04617B"/>
                </a:solidFill>
              </a:rPr>
              <a:t>OLAP</a:t>
            </a:r>
            <a:r>
              <a:rPr lang="en-US" dirty="0" smtClean="0"/>
              <a:t>.</a:t>
            </a:r>
          </a:p>
          <a:p>
            <a:pPr lvl="1"/>
            <a:r>
              <a:rPr lang="en-US" dirty="0" smtClean="0"/>
              <a:t>This name is used to distinguish this type of data analysis from online </a:t>
            </a:r>
            <a:r>
              <a:rPr lang="en-US" i="1" dirty="0" smtClean="0"/>
              <a:t>transactional</a:t>
            </a:r>
            <a:r>
              <a:rPr lang="en-US" dirty="0" smtClean="0"/>
              <a:t> processing, or OLTP, which is used to answer specific day-to-day questions.</a:t>
            </a:r>
          </a:p>
          <a:p>
            <a:pPr lvl="1"/>
            <a:r>
              <a:rPr lang="en-US" dirty="0" smtClean="0"/>
              <a:t>OLAP is used to answer broader questions.</a:t>
            </a:r>
          </a:p>
          <a:p>
            <a:pPr lvl="1"/>
            <a:r>
              <a:rPr lang="en-US" dirty="0" smtClean="0"/>
              <a:t>The best database structure for answering OLAP questions is a </a:t>
            </a:r>
            <a:r>
              <a:rPr lang="en-US" b="1" dirty="0" smtClean="0">
                <a:solidFill>
                  <a:srgbClr val="04617B"/>
                </a:solidFill>
              </a:rPr>
              <a:t>star schema</a:t>
            </a:r>
            <a:r>
              <a:rPr lang="en-US" dirty="0" smtClean="0"/>
              <a:t>, which includes:</a:t>
            </a:r>
          </a:p>
          <a:p>
            <a:pPr lvl="2"/>
            <a:r>
              <a:rPr lang="en-US" dirty="0" smtClean="0"/>
              <a:t>At least one </a:t>
            </a:r>
            <a:r>
              <a:rPr lang="en-US" b="1" dirty="0" smtClean="0">
                <a:solidFill>
                  <a:srgbClr val="04617B"/>
                </a:solidFill>
              </a:rPr>
              <a:t>Facts</a:t>
            </a:r>
            <a:r>
              <a:rPr lang="en-US" dirty="0" smtClean="0"/>
              <a:t> table of data that has many rows and only a few columns</a:t>
            </a:r>
          </a:p>
          <a:p>
            <a:pPr lvl="2"/>
            <a:r>
              <a:rPr lang="en-US" dirty="0" smtClean="0"/>
              <a:t>A </a:t>
            </a:r>
            <a:r>
              <a:rPr lang="en-US" b="1" dirty="0" smtClean="0">
                <a:solidFill>
                  <a:srgbClr val="04617B"/>
                </a:solidFill>
              </a:rPr>
              <a:t>dimension table</a:t>
            </a:r>
            <a:r>
              <a:rPr lang="en-US" dirty="0" smtClean="0"/>
              <a:t> for each item in the Facts table, which contains multiple pieces of information about that particular item</a:t>
            </a:r>
          </a:p>
          <a:p>
            <a:endParaRPr lang="en-US" dirty="0" smtClean="0"/>
          </a:p>
          <a:p>
            <a:pPr marL="365760" lvl="1" indent="0">
              <a:buNone/>
            </a:pPr>
            <a:endParaRPr lang="en-US" dirty="0"/>
          </a:p>
        </p:txBody>
      </p:sp>
    </p:spTree>
    <p:extLst>
      <p:ext uri="{BB962C8B-B14F-4D97-AF65-F5344CB8AC3E}">
        <p14:creationId xmlns:p14="http://schemas.microsoft.com/office/powerpoint/2010/main" xmlns="" val="253211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Analytical Processing (OLAP)</a:t>
            </a:r>
            <a:br>
              <a:rPr lang="en-US" dirty="0" smtClean="0"/>
            </a:br>
            <a:r>
              <a:rPr lang="en-US" sz="2200" dirty="0" smtClean="0"/>
              <a:t>(slide 2 of 4)</a:t>
            </a:r>
            <a:endParaRPr lang="en-US" sz="2200" dirty="0"/>
          </a:p>
        </p:txBody>
      </p:sp>
      <p:sp>
        <p:nvSpPr>
          <p:cNvPr id="3" name="Content Placeholder 2"/>
          <p:cNvSpPr>
            <a:spLocks noGrp="1"/>
          </p:cNvSpPr>
          <p:nvPr>
            <p:ph sz="quarter" idx="1"/>
          </p:nvPr>
        </p:nvSpPr>
        <p:spPr>
          <a:xfrm>
            <a:off x="612648" y="1600200"/>
            <a:ext cx="8153400" cy="1676400"/>
          </a:xfrm>
        </p:spPr>
        <p:txBody>
          <a:bodyPr>
            <a:normAutofit fontScale="70000" lnSpcReduction="20000"/>
          </a:bodyPr>
          <a:lstStyle/>
          <a:p>
            <a:r>
              <a:rPr lang="en-US" dirty="0" smtClean="0"/>
              <a:t>One particular star schema is shown below.</a:t>
            </a:r>
          </a:p>
          <a:p>
            <a:pPr lvl="1"/>
            <a:r>
              <a:rPr lang="en-US" dirty="0" smtClean="0"/>
              <a:t>The Facts table in the middle contains only two “facts” about each line item purchased: Revenue and UnitsSold.</a:t>
            </a:r>
          </a:p>
          <a:p>
            <a:pPr lvl="1"/>
            <a:r>
              <a:rPr lang="en-US" dirty="0" smtClean="0"/>
              <a:t>The other columns in the Facts table are foreign keys that let you look up information about the product, the date, the store, and the customer in the respective dimension tables. </a:t>
            </a:r>
          </a:p>
          <a:p>
            <a:pPr lvl="1"/>
            <a:endParaRPr lang="en-US" dirty="0" smtClean="0"/>
          </a:p>
          <a:p>
            <a:pPr lvl="1"/>
            <a:endParaRPr lang="en-US" dirty="0" smtClean="0"/>
          </a:p>
          <a:p>
            <a:pPr marL="365760" lvl="1" indent="0">
              <a:buNone/>
            </a:pPr>
            <a:endParaRPr lang="en-US" dirty="0"/>
          </a:p>
        </p:txBody>
      </p:sp>
      <p:pic>
        <p:nvPicPr>
          <p:cNvPr id="4" name="Picture 3"/>
          <p:cNvPicPr>
            <a:picLocks noChangeAspect="1"/>
          </p:cNvPicPr>
          <p:nvPr/>
        </p:nvPicPr>
        <p:blipFill>
          <a:blip r:embed="rId2" cstate="print"/>
          <a:stretch>
            <a:fillRect/>
          </a:stretch>
        </p:blipFill>
        <p:spPr>
          <a:xfrm>
            <a:off x="2286000" y="3200400"/>
            <a:ext cx="4177173" cy="3307869"/>
          </a:xfrm>
          <a:prstGeom prst="rect">
            <a:avLst/>
          </a:prstGeom>
        </p:spPr>
      </p:pic>
    </p:spTree>
    <p:extLst>
      <p:ext uri="{BB962C8B-B14F-4D97-AF65-F5344CB8AC3E}">
        <p14:creationId xmlns:p14="http://schemas.microsoft.com/office/powerpoint/2010/main" xmlns="" val="197390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Analytical Processing (OLAP)</a:t>
            </a:r>
            <a:br>
              <a:rPr lang="en-US" dirty="0" smtClean="0"/>
            </a:br>
            <a:r>
              <a:rPr lang="en-US" sz="2200" dirty="0" smtClean="0"/>
              <a:t>(slide 3 of 4)</a:t>
            </a:r>
            <a:endParaRPr lang="en-US" sz="2200" dirty="0"/>
          </a:p>
        </p:txBody>
      </p:sp>
      <p:sp>
        <p:nvSpPr>
          <p:cNvPr id="3" name="Content Placeholder 2"/>
          <p:cNvSpPr>
            <a:spLocks noGrp="1"/>
          </p:cNvSpPr>
          <p:nvPr>
            <p:ph sz="quarter" idx="1"/>
          </p:nvPr>
        </p:nvSpPr>
        <p:spPr>
          <a:xfrm>
            <a:off x="612648" y="1600200"/>
            <a:ext cx="8153400" cy="2819400"/>
          </a:xfrm>
        </p:spPr>
        <p:txBody>
          <a:bodyPr>
            <a:normAutofit fontScale="70000" lnSpcReduction="20000"/>
          </a:bodyPr>
          <a:lstStyle/>
          <a:p>
            <a:r>
              <a:rPr lang="en-US" dirty="0" smtClean="0"/>
              <a:t>The OLAP methodology and corresponding pivot tables have the following features that distinguish them from standard Excel</a:t>
            </a:r>
            <a:r>
              <a:rPr lang="en-US" baseline="30000" dirty="0" smtClean="0"/>
              <a:t>®</a:t>
            </a:r>
            <a:r>
              <a:rPr lang="en-US" dirty="0" smtClean="0"/>
              <a:t> pivot tables:</a:t>
            </a:r>
          </a:p>
          <a:p>
            <a:pPr lvl="1"/>
            <a:r>
              <a:rPr lang="en-US" dirty="0" smtClean="0"/>
              <a:t>The OLAP methodology does not belong to Microsoft or any other software company, but has been implemented in a variety of software packages.</a:t>
            </a:r>
          </a:p>
          <a:p>
            <a:pPr lvl="1"/>
            <a:r>
              <a:rPr lang="en-US" dirty="0" smtClean="0"/>
              <a:t>In OLAP pivot tables, you aren’t allowed to drag any field to any area of the pivot table, as you can in Excel.</a:t>
            </a:r>
          </a:p>
          <a:p>
            <a:pPr lvl="1"/>
            <a:r>
              <a:rPr lang="en-US" dirty="0" smtClean="0"/>
              <a:t>Some dimensions have natural hierarchies, and OLAP lets you specify such hierarchies.</a:t>
            </a:r>
          </a:p>
          <a:p>
            <a:pPr lvl="1"/>
            <a:endParaRPr lang="en-US" dirty="0" smtClean="0"/>
          </a:p>
          <a:p>
            <a:endParaRPr lang="en-US" dirty="0" smtClean="0"/>
          </a:p>
          <a:p>
            <a:pPr marL="365760" lvl="1" indent="0">
              <a:buNone/>
            </a:pPr>
            <a:endParaRPr lang="en-US" dirty="0"/>
          </a:p>
        </p:txBody>
      </p:sp>
      <p:pic>
        <p:nvPicPr>
          <p:cNvPr id="4" name="Picture 3"/>
          <p:cNvPicPr>
            <a:picLocks noChangeAspect="1"/>
          </p:cNvPicPr>
          <p:nvPr/>
        </p:nvPicPr>
        <p:blipFill>
          <a:blip r:embed="rId2" cstate="print"/>
          <a:stretch>
            <a:fillRect/>
          </a:stretch>
        </p:blipFill>
        <p:spPr>
          <a:xfrm>
            <a:off x="5943600" y="4191000"/>
            <a:ext cx="2448814" cy="2362200"/>
          </a:xfrm>
          <a:prstGeom prst="rect">
            <a:avLst/>
          </a:prstGeom>
        </p:spPr>
      </p:pic>
      <p:sp>
        <p:nvSpPr>
          <p:cNvPr id="5" name="TextBox 4"/>
          <p:cNvSpPr txBox="1"/>
          <p:nvPr/>
        </p:nvSpPr>
        <p:spPr>
          <a:xfrm>
            <a:off x="621792" y="4419600"/>
            <a:ext cx="5257800" cy="1541447"/>
          </a:xfrm>
          <a:prstGeom prst="rect">
            <a:avLst/>
          </a:prstGeom>
          <a:noFill/>
        </p:spPr>
        <p:txBody>
          <a:bodyPr wrap="square" rtlCol="0">
            <a:spAutoFit/>
          </a:bodyPr>
          <a:lstStyle/>
          <a:p>
            <a:pPr lvl="2" indent="-228600">
              <a:lnSpc>
                <a:spcPct val="80000"/>
              </a:lnSpc>
              <a:spcBef>
                <a:spcPts val="500"/>
              </a:spcBef>
              <a:buClr>
                <a:schemeClr val="accent2"/>
              </a:buClr>
              <a:buSzPct val="75000"/>
              <a:buFont typeface="Wingdings"/>
              <a:buChar char=""/>
            </a:pPr>
            <a:r>
              <a:rPr lang="en-US" dirty="0"/>
              <a:t>Then when you create a pivot table, you can drag a hierarchy to an area and “drill down” through it. </a:t>
            </a:r>
          </a:p>
          <a:p>
            <a:pPr lvl="2" indent="-228600">
              <a:lnSpc>
                <a:spcPct val="80000"/>
              </a:lnSpc>
              <a:spcBef>
                <a:spcPts val="500"/>
              </a:spcBef>
              <a:buClr>
                <a:schemeClr val="accent2"/>
              </a:buClr>
              <a:buSzPct val="75000"/>
              <a:buFont typeface="Wingdings"/>
              <a:buChar char=""/>
            </a:pPr>
            <a:r>
              <a:rPr lang="en-US" dirty="0" smtClean="0"/>
              <a:t>The figure to the right shows what a resulting pivot table might look like.</a:t>
            </a:r>
          </a:p>
          <a:p>
            <a:endParaRPr lang="en-US" dirty="0"/>
          </a:p>
        </p:txBody>
      </p:sp>
    </p:spTree>
    <p:extLst>
      <p:ext uri="{BB962C8B-B14F-4D97-AF65-F5344CB8AC3E}">
        <p14:creationId xmlns:p14="http://schemas.microsoft.com/office/powerpoint/2010/main" xmlns="" val="357291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Analytical Processing (OLAP)</a:t>
            </a:r>
            <a:br>
              <a:rPr lang="en-US" dirty="0" smtClean="0"/>
            </a:br>
            <a:r>
              <a:rPr lang="en-US" sz="2200" dirty="0" smtClean="0"/>
              <a:t>(slide 4 of 4)</a:t>
            </a:r>
            <a:endParaRPr lang="en-US" sz="2200" dirty="0"/>
          </a:p>
        </p:txBody>
      </p:sp>
      <p:sp>
        <p:nvSpPr>
          <p:cNvPr id="3" name="Content Placeholder 2"/>
          <p:cNvSpPr>
            <a:spLocks noGrp="1"/>
          </p:cNvSpPr>
          <p:nvPr>
            <p:ph sz="quarter" idx="1"/>
          </p:nvPr>
        </p:nvSpPr>
        <p:spPr>
          <a:xfrm>
            <a:off x="612648" y="1600200"/>
            <a:ext cx="8153400" cy="4800600"/>
          </a:xfrm>
        </p:spPr>
        <p:txBody>
          <a:bodyPr>
            <a:normAutofit/>
          </a:bodyPr>
          <a:lstStyle/>
          <a:p>
            <a:pPr lvl="1"/>
            <a:r>
              <a:rPr lang="en-US" sz="2200" dirty="0" smtClean="0"/>
              <a:t>OLAP databases are typically huge, so it can take a while to get the results for a particular pivot table.</a:t>
            </a:r>
          </a:p>
          <a:p>
            <a:pPr lvl="2"/>
            <a:r>
              <a:rPr lang="en-US" sz="2000" dirty="0" smtClean="0"/>
              <a:t>For this reason, the data are often “preprocessed” in such a way that the results for any desired breakdown are already available and can be obtained immediately.</a:t>
            </a:r>
          </a:p>
          <a:p>
            <a:pPr lvl="3"/>
            <a:r>
              <a:rPr lang="en-US" sz="1800" dirty="0" smtClean="0"/>
              <a:t>The data are preprocessed into files that are referred to as </a:t>
            </a:r>
            <a:r>
              <a:rPr lang="en-US" sz="1800" b="1" dirty="0" smtClean="0">
                <a:solidFill>
                  <a:srgbClr val="04617B"/>
                </a:solidFill>
              </a:rPr>
              <a:t>OLAP cubes</a:t>
            </a:r>
            <a:r>
              <a:rPr lang="en-US" sz="1800" dirty="0" smtClean="0"/>
              <a:t>.</a:t>
            </a:r>
          </a:p>
          <a:p>
            <a:pPr lvl="3"/>
            <a:r>
              <a:rPr lang="en-US" sz="1800" dirty="0" smtClean="0"/>
              <a:t>To build cubes, you need Analysis Services in SQL Server (or some other company’s software).</a:t>
            </a:r>
          </a:p>
          <a:p>
            <a:pPr lvl="3"/>
            <a:r>
              <a:rPr lang="en-US" sz="1800" dirty="0" smtClean="0"/>
              <a:t>The PowerPivot tool included in Excel 2013 can also be used to implement much of the OLAP cube functionality.</a:t>
            </a:r>
            <a:endParaRPr lang="en-US" dirty="0"/>
          </a:p>
        </p:txBody>
      </p:sp>
    </p:spTree>
    <p:extLst>
      <p:ext uri="{BB962C8B-B14F-4D97-AF65-F5344CB8AC3E}">
        <p14:creationId xmlns:p14="http://schemas.microsoft.com/office/powerpoint/2010/main" xmlns="" val="3686761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17.1:</a:t>
            </a:r>
            <a:br>
              <a:rPr lang="en-US" dirty="0" smtClean="0"/>
            </a:br>
            <a:r>
              <a:rPr lang="en-US" dirty="0" smtClean="0"/>
              <a:t>Foodmart.cub  </a:t>
            </a:r>
            <a:r>
              <a:rPr lang="en-US" sz="2200" dirty="0" smtClean="0"/>
              <a:t>(slide 1 of 2)</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b="1" dirty="0" smtClean="0"/>
              <a:t>Objective</a:t>
            </a:r>
            <a:r>
              <a:rPr lang="en-US" dirty="0" smtClean="0"/>
              <a:t>: To learn how an offline cube file can be used as the source for an Excel pivot table.</a:t>
            </a:r>
          </a:p>
          <a:p>
            <a:r>
              <a:rPr lang="en-US" b="1" dirty="0" smtClean="0">
                <a:solidFill>
                  <a:srgbClr val="000000"/>
                </a:solidFill>
              </a:rPr>
              <a:t>Solution</a:t>
            </a:r>
            <a:r>
              <a:rPr lang="en-US" dirty="0" smtClean="0"/>
              <a:t>: Starting with a blank workbook in Excel, click PivotTable from the Insert ribbon.</a:t>
            </a:r>
          </a:p>
          <a:p>
            <a:r>
              <a:rPr lang="en-US" dirty="0" smtClean="0"/>
              <a:t>In the Create PivotTable dialog box, choose the </a:t>
            </a:r>
            <a:r>
              <a:rPr lang="en-US" b="1" dirty="0" smtClean="0"/>
              <a:t>Use an external data source </a:t>
            </a:r>
            <a:r>
              <a:rPr lang="en-US" dirty="0" smtClean="0"/>
              <a:t>option,</a:t>
            </a:r>
            <a:r>
              <a:rPr lang="en-US" dirty="0"/>
              <a:t> </a:t>
            </a:r>
            <a:r>
              <a:rPr lang="en-US" dirty="0" smtClean="0"/>
              <a:t>and click the </a:t>
            </a:r>
            <a:r>
              <a:rPr lang="en-US" b="1" dirty="0" smtClean="0">
                <a:solidFill>
                  <a:srgbClr val="000000"/>
                </a:solidFill>
              </a:rPr>
              <a:t>Choose Connection </a:t>
            </a:r>
            <a:r>
              <a:rPr lang="en-US" dirty="0" smtClean="0"/>
              <a:t>button.</a:t>
            </a:r>
          </a:p>
          <a:p>
            <a:r>
              <a:rPr lang="en-US" dirty="0" smtClean="0"/>
              <a:t>In the resulting Existing Connections dialog box, click the </a:t>
            </a:r>
            <a:r>
              <a:rPr lang="en-US" b="1" dirty="0" smtClean="0"/>
              <a:t>Browse for More</a:t>
            </a:r>
            <a:r>
              <a:rPr lang="en-US" dirty="0" smtClean="0"/>
              <a:t> button and search for the </a:t>
            </a:r>
            <a:r>
              <a:rPr lang="en-US" b="1" dirty="0" smtClean="0">
                <a:solidFill>
                  <a:schemeClr val="accent2"/>
                </a:solidFill>
              </a:rPr>
              <a:t>Foodmart.cub</a:t>
            </a:r>
            <a:r>
              <a:rPr lang="en-US" dirty="0" smtClean="0"/>
              <a:t> file. </a:t>
            </a:r>
          </a:p>
          <a:p>
            <a:r>
              <a:rPr lang="en-US" dirty="0" smtClean="0"/>
              <a:t>Click Open to return to the Create PivotTable dialog box.</a:t>
            </a:r>
          </a:p>
          <a:p>
            <a:r>
              <a:rPr lang="en-US" dirty="0" smtClean="0"/>
              <a:t>Click OK to see a blank pivot table.</a:t>
            </a:r>
          </a:p>
          <a:p>
            <a:pPr lvl="1"/>
            <a:r>
              <a:rPr lang="en-US" dirty="0" smtClean="0"/>
              <a:t>The only items that can be placed in the Values area of the pivot table are Facts Count (a count of records) or a sum of Revenue or Units Sold.</a:t>
            </a:r>
          </a:p>
          <a:p>
            <a:pPr lvl="1"/>
            <a:r>
              <a:rPr lang="en-US" dirty="0" smtClean="0"/>
              <a:t>The dimensions you can break down by are limited to those chosen when the cube was first built.</a:t>
            </a:r>
          </a:p>
          <a:p>
            <a:pPr lvl="2"/>
            <a:r>
              <a:rPr lang="en-US" dirty="0" smtClean="0"/>
              <a:t>If a given dimension isn’t built into the cube in the first place, it can’t be used in a pivot table later on.</a:t>
            </a:r>
          </a:p>
          <a:p>
            <a:endParaRPr lang="en-US" dirty="0"/>
          </a:p>
        </p:txBody>
      </p:sp>
    </p:spTree>
    <p:extLst>
      <p:ext uri="{BB962C8B-B14F-4D97-AF65-F5344CB8AC3E}">
        <p14:creationId xmlns:p14="http://schemas.microsoft.com/office/powerpoint/2010/main" xmlns="" val="386791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bright DADM 5e_PPT Sample">
  <a:themeElements>
    <a:clrScheme name="Custom 2">
      <a:dk1>
        <a:sysClr val="windowText" lastClr="000000"/>
      </a:dk1>
      <a:lt1>
        <a:sysClr val="window" lastClr="FFFFFF"/>
      </a:lt1>
      <a:dk2>
        <a:srgbClr val="04617B"/>
      </a:dk2>
      <a:lt2>
        <a:srgbClr val="DBF5F9"/>
      </a:lt2>
      <a:accent1>
        <a:srgbClr val="04617B"/>
      </a:accent1>
      <a:accent2>
        <a:srgbClr val="0F6FC6"/>
      </a:accent2>
      <a:accent3>
        <a:srgbClr val="009DD9"/>
      </a:accent3>
      <a:accent4>
        <a:srgbClr val="0BD0D9"/>
      </a:accent4>
      <a:accent5>
        <a:srgbClr val="10CF9B"/>
      </a:accent5>
      <a:accent6>
        <a:srgbClr val="7CCA62"/>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Albright DADM 5e_PPT Sample.potx</Template>
  <TotalTime>1508</TotalTime>
  <Words>3781</Words>
  <Application>Microsoft Office PowerPoint</Application>
  <PresentationFormat>On-screen Show (4:3)</PresentationFormat>
  <Paragraphs>252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Albright DADM 5e_PPT Sample</vt:lpstr>
      <vt:lpstr>Slide 1</vt:lpstr>
      <vt:lpstr>Introduction (slide 1 of 2)</vt:lpstr>
      <vt:lpstr>Introduction (slide 2 of 2)</vt:lpstr>
      <vt:lpstr>Data Exploration and Visualization</vt:lpstr>
      <vt:lpstr>Online Analytical Processing (OLAP) (slide 1 of 4)</vt:lpstr>
      <vt:lpstr>Online Analytical Processing (OLAP) (slide 2 of 4)</vt:lpstr>
      <vt:lpstr>Online Analytical Processing (OLAP) (slide 3 of 4)</vt:lpstr>
      <vt:lpstr>Online Analytical Processing (OLAP) (slide 4 of 4)</vt:lpstr>
      <vt:lpstr>Example 17.1: Foodmart.cub  (slide 1 of 2)</vt:lpstr>
      <vt:lpstr>Example 17.1: Foodmart.cub  (slide 2 of 2)</vt:lpstr>
      <vt:lpstr>PowerPivot and Power View  in Excel 2013  (slide 1 of 4)</vt:lpstr>
      <vt:lpstr>PowerPivot and Power View  in Excel 2013  (slide 2 of 4)</vt:lpstr>
      <vt:lpstr>PowerPivot and Power View  in Excel 2013  (slide 3 of 4)</vt:lpstr>
      <vt:lpstr>PowerPivot and Power View  in Excel 2013  (slide 4 of 4)</vt:lpstr>
      <vt:lpstr>Visualization Software</vt:lpstr>
      <vt:lpstr>Microsoft Data Mining  Add-Ins for Excel</vt:lpstr>
      <vt:lpstr>Classification Methods</vt:lpstr>
      <vt:lpstr>Logistic Regression (slide 1 of 3)</vt:lpstr>
      <vt:lpstr>Logistic Regression (slide 2 of 3)</vt:lpstr>
      <vt:lpstr>Logistic Regression (slide 3 of 3)</vt:lpstr>
      <vt:lpstr>Example 17.2: Lasagna Triers Logistic Regression.xlsx (slide 1 of 4)</vt:lpstr>
      <vt:lpstr>Example 17.2: Lasagna Triers Logistic Regression.xlsx (slide 2 of 4)</vt:lpstr>
      <vt:lpstr>Example 17.2: Lasagna Triers Logistic Regression.xlsx (slide 3 of 4)</vt:lpstr>
      <vt:lpstr>Example 17.2: Lasagna Triers Logistic Regression.xlsx (slide 4 of 4)</vt:lpstr>
      <vt:lpstr>Discriminant Analysis</vt:lpstr>
      <vt:lpstr>Neural Networks (slide 1 of 2)</vt:lpstr>
      <vt:lpstr>Neural Networks (slide 2 of 2)</vt:lpstr>
      <vt:lpstr>Example 17.2 (Continued): Lasagna Triers NeuralTools.xlsx  (slide 1 of 3)</vt:lpstr>
      <vt:lpstr>Example 17.2 (Continued): Lasagna Triers NeuralTools.xlsx  (slide 2 of 3)</vt:lpstr>
      <vt:lpstr>Example 17.2 (Continued): Lasagna Triers NeuralTools.xlsx  (slide 3 of 3)</vt:lpstr>
      <vt:lpstr>Classification Trees (slide 1 of 2)</vt:lpstr>
      <vt:lpstr>Classification Trees (slide 2 of 2)</vt:lpstr>
      <vt:lpstr>Classification and Lift</vt:lpstr>
      <vt:lpstr>Classification with Rare Events</vt:lpstr>
      <vt:lpstr>Clustering (slide 1 of 2)</vt:lpstr>
      <vt:lpstr>Clustering (slide 2 of 2)</vt:lpstr>
    </vt:vector>
  </TitlesOfParts>
  <Company>Cengage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 Kellman</dc:creator>
  <cp:lastModifiedBy>Krista Kellman</cp:lastModifiedBy>
  <cp:revision>191</cp:revision>
  <dcterms:created xsi:type="dcterms:W3CDTF">2013-05-22T20:28:17Z</dcterms:created>
  <dcterms:modified xsi:type="dcterms:W3CDTF">2013-10-18T14:59:12Z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884725426</vt:i4>
  </property>
  <property fmtid="{D5CDD505-2E9C-101B-9397-08002B2CF9AE}" pid="3" name="_NewReviewCycle">
    <vt:lpwstr/>
  </property>
  <property fmtid="{D5CDD505-2E9C-101B-9397-08002B2CF9AE}" pid="4" name="_EmailSubject">
    <vt:lpwstr>Problem viewing template file</vt:lpwstr>
  </property>
  <property fmtid="{D5CDD505-2E9C-101B-9397-08002B2CF9AE}" pid="5" name="_AuthorEmail">
    <vt:lpwstr>Krista.Kellman@cengage.com</vt:lpwstr>
  </property>
  <property fmtid="{D5CDD505-2E9C-101B-9397-08002B2CF9AE}" pid="6" name="_AuthorEmailDisplayName">
    <vt:lpwstr>Kellman, Krista</vt:lpwstr>
  </property>
</Properties>
</file>