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97" r:id="rId8"/>
    <p:sldId id="265" r:id="rId9"/>
    <p:sldId id="266" r:id="rId10"/>
    <p:sldId id="286" r:id="rId11"/>
    <p:sldId id="287" r:id="rId12"/>
    <p:sldId id="268" r:id="rId13"/>
    <p:sldId id="269" r:id="rId14"/>
    <p:sldId id="288" r:id="rId15"/>
    <p:sldId id="289" r:id="rId16"/>
    <p:sldId id="270" r:id="rId17"/>
    <p:sldId id="271" r:id="rId18"/>
    <p:sldId id="272" r:id="rId19"/>
    <p:sldId id="273" r:id="rId20"/>
    <p:sldId id="290" r:id="rId21"/>
    <p:sldId id="274" r:id="rId22"/>
    <p:sldId id="298" r:id="rId23"/>
    <p:sldId id="299" r:id="rId24"/>
    <p:sldId id="291" r:id="rId25"/>
    <p:sldId id="275" r:id="rId26"/>
    <p:sldId id="276" r:id="rId27"/>
    <p:sldId id="300" r:id="rId28"/>
    <p:sldId id="277" r:id="rId29"/>
    <p:sldId id="301" r:id="rId30"/>
    <p:sldId id="292" r:id="rId31"/>
    <p:sldId id="294" r:id="rId32"/>
    <p:sldId id="295" r:id="rId33"/>
    <p:sldId id="278" r:id="rId34"/>
    <p:sldId id="302" r:id="rId35"/>
    <p:sldId id="279" r:id="rId36"/>
    <p:sldId id="303" r:id="rId37"/>
    <p:sldId id="296" r:id="rId38"/>
    <p:sldId id="280" r:id="rId39"/>
    <p:sldId id="281" r:id="rId40"/>
    <p:sldId id="304" r:id="rId41"/>
    <p:sldId id="305" r:id="rId42"/>
    <p:sldId id="282" r:id="rId43"/>
    <p:sldId id="283" r:id="rId44"/>
    <p:sldId id="306" r:id="rId45"/>
    <p:sldId id="307" r:id="rId46"/>
    <p:sldId id="284" r:id="rId47"/>
    <p:sldId id="285" r:id="rId48"/>
    <p:sldId id="308" r:id="rId49"/>
    <p:sldId id="30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172200"/>
            <a:ext cx="9144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Chapter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43145" y="27717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Arial" charset="0"/>
              </a:rPr>
              <a:t>© 2015 Cengage</a:t>
            </a:r>
            <a:r>
              <a:rPr lang="en-US" sz="1000" baseline="0" dirty="0" smtClean="0">
                <a:cs typeface="Arial" charset="0"/>
              </a:rPr>
              <a:t> Learning. </a:t>
            </a:r>
            <a:r>
              <a:rPr lang="en-US" sz="1000" dirty="0" smtClean="0">
                <a:cs typeface="Arial" charset="0"/>
              </a:rPr>
              <a:t>All Rights Reserved.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62200" y="3733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cap="all" baseline="0" dirty="0" smtClean="0"/>
              <a:t>Business Analytics: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Data Analysis and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Decision Making</a:t>
            </a:r>
            <a:endParaRPr lang="en-US" sz="4400" b="1" cap="all" baseline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876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715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400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BE4E-BBD6-4463-BC77-FBFDC9C142F2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ACC4-1242-4D72-BA11-D5AA5AAA2D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vis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172200"/>
            <a:ext cx="9144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Chapter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43145" y="27717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Arial" charset="0"/>
              </a:rPr>
              <a:t>© 2015 Cengage</a:t>
            </a:r>
            <a:r>
              <a:rPr lang="en-US" sz="1000" baseline="0" dirty="0" smtClean="0">
                <a:cs typeface="Arial" charset="0"/>
              </a:rPr>
              <a:t> Learning. </a:t>
            </a:r>
            <a:r>
              <a:rPr lang="en-US" sz="1000" dirty="0" smtClean="0">
                <a:cs typeface="Arial" charset="0"/>
              </a:rPr>
              <a:t>All Rights Reserved.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62200" y="3733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cap="all" baseline="0" dirty="0" smtClean="0"/>
              <a:t>Business Analytics: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Data Analysis and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Decision Making</a:t>
            </a:r>
            <a:endParaRPr lang="en-US" sz="4400" b="1" cap="all" baseline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038600" cy="48874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589566"/>
            <a:ext cx="4006701" cy="48874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209800"/>
            <a:ext cx="396240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96240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3962400" cy="6096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3962400" cy="6096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553200"/>
            <a:ext cx="807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1066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Excel-20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533893" cy="53389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295400" cy="4724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981200" y="1752600"/>
            <a:ext cx="6781800" cy="472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2ABE4E-BBD6-4463-BC77-FBFDC9C142F2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B5ACC4-1242-4D72-BA11-D5AA5AAA2D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71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Simulation Modeling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Nonnegative Versus Unrestricted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One special case of </a:t>
            </a:r>
            <a:r>
              <a:rPr lang="en-US" dirty="0" smtClean="0">
                <a:solidFill>
                  <a:srgbClr val="000000"/>
                </a:solidFill>
              </a:rPr>
              <a:t>bounded distributions </a:t>
            </a:r>
            <a:r>
              <a:rPr lang="en-US" dirty="0">
                <a:solidFill>
                  <a:srgbClr val="000000"/>
                </a:solidFill>
              </a:rPr>
              <a:t>is when the only possible values are </a:t>
            </a:r>
            <a:r>
              <a:rPr lang="en-US" i="1" dirty="0">
                <a:solidFill>
                  <a:srgbClr val="000000"/>
                </a:solidFill>
              </a:rPr>
              <a:t>nonnegative. 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 such cases, model the randomness with a probability distribution that is bounded below by 0.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This rules out negative values that make no practical sense.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63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SzPct val="70000"/>
            </a:pPr>
            <a:r>
              <a:rPr lang="en-US" dirty="0" smtClean="0"/>
              <a:t>Each sheet in the file </a:t>
            </a:r>
            <a:r>
              <a:rPr lang="en-US" b="1" dirty="0" smtClean="0">
                <a:solidFill>
                  <a:schemeClr val="accent2"/>
                </a:solidFill>
              </a:rPr>
              <a:t>Probability Distributions.xlsx </a:t>
            </a:r>
            <a:r>
              <a:rPr lang="en-US" dirty="0" smtClean="0"/>
              <a:t>illustrates </a:t>
            </a:r>
            <a:r>
              <a:rPr lang="en-US" dirty="0"/>
              <a:t>a particular probability distribution. </a:t>
            </a:r>
          </a:p>
          <a:p>
            <a:pPr lvl="1"/>
            <a:r>
              <a:rPr lang="en-US" dirty="0" smtClean="0"/>
              <a:t>It describes </a:t>
            </a:r>
            <a:r>
              <a:rPr lang="en-US" dirty="0"/>
              <a:t>the general characteristics </a:t>
            </a:r>
            <a:r>
              <a:rPr lang="en-US" dirty="0" smtClean="0"/>
              <a:t>of the distribution.</a:t>
            </a:r>
            <a:endParaRPr lang="en-US" dirty="0"/>
          </a:p>
          <a:p>
            <a:pPr lvl="1"/>
            <a:r>
              <a:rPr lang="en-US" dirty="0" smtClean="0"/>
              <a:t>It indicates </a:t>
            </a:r>
            <a:r>
              <a:rPr lang="en-US" dirty="0"/>
              <a:t>how </a:t>
            </a:r>
            <a:r>
              <a:rPr lang="en-US" dirty="0" smtClean="0"/>
              <a:t>to generate </a:t>
            </a:r>
            <a:r>
              <a:rPr lang="en-US" dirty="0"/>
              <a:t>random numbers from the distribution either with </a:t>
            </a:r>
            <a:r>
              <a:rPr lang="en-US" dirty="0" smtClean="0"/>
              <a:t>Excel’s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built-in functions or with @RISK functions.</a:t>
            </a:r>
          </a:p>
          <a:p>
            <a:pPr lvl="1"/>
            <a:r>
              <a:rPr lang="en-US" dirty="0" smtClean="0"/>
              <a:t>It includes </a:t>
            </a:r>
            <a:r>
              <a:rPr lang="en-US" dirty="0"/>
              <a:t>histograms of these distributions from simulated data to illustrate their shapes.</a:t>
            </a:r>
          </a:p>
          <a:p>
            <a:pPr>
              <a:buSzPct val="70000"/>
            </a:pPr>
            <a:r>
              <a:rPr lang="en-US" dirty="0"/>
              <a:t>It is important to realize that each of the distributions </a:t>
            </a:r>
            <a:r>
              <a:rPr lang="en-US" dirty="0" smtClean="0"/>
              <a:t>is </a:t>
            </a:r>
            <a:r>
              <a:rPr lang="en-US" dirty="0"/>
              <a:t>really a </a:t>
            </a:r>
            <a:r>
              <a:rPr lang="en-US" i="1" dirty="0"/>
              <a:t>family </a:t>
            </a:r>
            <a:r>
              <a:rPr lang="en-US" dirty="0"/>
              <a:t>of distributions.</a:t>
            </a:r>
          </a:p>
          <a:p>
            <a:pPr lvl="1"/>
            <a:r>
              <a:rPr lang="en-US" dirty="0"/>
              <a:t>Each member of the family is specified by one or more parameters.</a:t>
            </a:r>
          </a:p>
          <a:p>
            <a:pPr lvl="2"/>
            <a:r>
              <a:rPr lang="en-US" dirty="0"/>
              <a:t>For example, there is not a </a:t>
            </a:r>
            <a:r>
              <a:rPr lang="en-US" i="1" dirty="0"/>
              <a:t>single</a:t>
            </a:r>
            <a:r>
              <a:rPr lang="en-US" dirty="0"/>
              <a:t> normal distribution; there is a normal distribution for each possible mean and standard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3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4617B"/>
                </a:solidFill>
              </a:rPr>
              <a:t>uniform distribution </a:t>
            </a:r>
            <a:r>
              <a:rPr lang="en-US" dirty="0">
                <a:solidFill>
                  <a:srgbClr val="000000"/>
                </a:solidFill>
              </a:rPr>
              <a:t>is the “flat” distribution illustrated below.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It is bounded by a minimum and a maximum, and all values between these two extremes are equally likely.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Think of this as the “I have no idea” distribution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276600"/>
            <a:ext cx="461301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8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Excel’s RAND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</a:t>
            </a:r>
            <a:r>
              <a:rPr lang="en-US" dirty="0">
                <a:solidFill>
                  <a:srgbClr val="000000"/>
                </a:solidFill>
              </a:rPr>
              <a:t>generate a random number equally likely to be </a:t>
            </a:r>
            <a:r>
              <a:rPr lang="en-US" dirty="0" smtClean="0">
                <a:solidFill>
                  <a:srgbClr val="000000"/>
                </a:solidFill>
              </a:rPr>
              <a:t>anywhere between </a:t>
            </a:r>
            <a:r>
              <a:rPr lang="en-US" dirty="0">
                <a:solidFill>
                  <a:srgbClr val="000000"/>
                </a:solidFill>
              </a:rPr>
              <a:t>0 and 1, enter the formula </a:t>
            </a:r>
            <a:r>
              <a:rPr lang="en-US" i="1" dirty="0">
                <a:solidFill>
                  <a:srgbClr val="000000"/>
                </a:solidFill>
              </a:rPr>
              <a:t>=RAND() </a:t>
            </a:r>
            <a:r>
              <a:rPr lang="en-US" dirty="0">
                <a:solidFill>
                  <a:srgbClr val="000000"/>
                </a:solidFill>
              </a:rPr>
              <a:t>into any cell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Press the F9 key to make it change randomly.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numbers created by this function have two properties of random numbers: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Uniform property: All numbers between 0 and 1 have the same chance of occurring.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Independence property: Different random numbers </a:t>
            </a:r>
            <a:r>
              <a:rPr lang="en-US" dirty="0" smtClean="0">
                <a:solidFill>
                  <a:srgbClr val="000000"/>
                </a:solidFill>
              </a:rPr>
              <a:t>generated by RAND formulas are </a:t>
            </a:r>
            <a:r>
              <a:rPr lang="en-US" i="1" dirty="0">
                <a:solidFill>
                  <a:srgbClr val="000000"/>
                </a:solidFill>
              </a:rPr>
              <a:t>probabilistically independent. </a:t>
            </a:r>
            <a:endParaRPr lang="en-US" i="1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number generated previously has no effect on the values of </a:t>
            </a:r>
            <a:r>
              <a:rPr lang="en-US" dirty="0" smtClean="0">
                <a:solidFill>
                  <a:srgbClr val="000000"/>
                </a:solidFill>
              </a:rPr>
              <a:t>any other random numbers generated in the spreadsheet.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29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 Random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automatic recalculation of random numbers can be useful sometimes and annoying at other times.</a:t>
            </a:r>
          </a:p>
          <a:p>
            <a:r>
              <a:rPr lang="en-US" dirty="0" smtClean="0"/>
              <a:t>There are situations when you want the random number to stay fixed—that is, you want to </a:t>
            </a:r>
            <a:r>
              <a:rPr lang="en-US" b="1" dirty="0" smtClean="0">
                <a:solidFill>
                  <a:schemeClr val="tx2"/>
                </a:solidFill>
              </a:rPr>
              <a:t>freeze random numbers</a:t>
            </a:r>
            <a:r>
              <a:rPr lang="en-US" dirty="0" smtClean="0"/>
              <a:t> at their current values.</a:t>
            </a:r>
          </a:p>
          <a:p>
            <a:pPr lvl="1"/>
            <a:r>
              <a:rPr lang="en-US" dirty="0" smtClean="0"/>
              <a:t>There are three steps to do this: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 smtClean="0"/>
              <a:t>Select the range that you want to freeze.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 smtClean="0"/>
              <a:t>Press </a:t>
            </a:r>
            <a:r>
              <a:rPr lang="en-US" dirty="0" smtClean="0"/>
              <a:t>Ctrl + c </a:t>
            </a:r>
            <a:r>
              <a:rPr lang="en-US" dirty="0" smtClean="0"/>
              <a:t>to copy this range.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 smtClean="0"/>
              <a:t>With the same range still selected, select the Paste Values option from the Paste dropdown menu. </a:t>
            </a:r>
          </a:p>
          <a:p>
            <a:pPr lvl="3"/>
            <a:r>
              <a:rPr lang="en-US" dirty="0" smtClean="0"/>
              <a:t>This pastes a copy of the range onto itself, but the entries are now numbers, not formulas.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@RISK to Explore </a:t>
            </a:r>
            <a:br>
              <a:rPr lang="en-US" dirty="0" smtClean="0"/>
            </a:br>
            <a:r>
              <a:rPr lang="en-US" dirty="0" smtClean="0"/>
              <a:t>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Palisade’s @RISK add-in allows you to experiment with probability distributions with its </a:t>
            </a:r>
            <a:r>
              <a:rPr lang="en-US" b="1" dirty="0" smtClean="0">
                <a:solidFill>
                  <a:schemeClr val="tx2"/>
                </a:solidFill>
              </a:rPr>
              <a:t>@RISK random functions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allows you to see the shapes of various distributions and to calculate probabilities for them.</a:t>
            </a:r>
          </a:p>
          <a:p>
            <a:pPr lvl="1"/>
            <a:r>
              <a:rPr lang="en-US" dirty="0" smtClean="0"/>
              <a:t>A uniform distribution from @RISK is shown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124200"/>
            <a:ext cx="5656838" cy="34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38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4617B"/>
                </a:solidFill>
              </a:rPr>
              <a:t>discrete distribution </a:t>
            </a:r>
            <a:r>
              <a:rPr lang="en-US" dirty="0">
                <a:solidFill>
                  <a:srgbClr val="000000"/>
                </a:solidFill>
              </a:rPr>
              <a:t>is useful for many </a:t>
            </a:r>
            <a:r>
              <a:rPr lang="en-US" dirty="0" smtClean="0">
                <a:solidFill>
                  <a:srgbClr val="000000"/>
                </a:solidFill>
              </a:rPr>
              <a:t>situations, either: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When the uncertain quantity is not really </a:t>
            </a:r>
            <a:r>
              <a:rPr lang="en-US" dirty="0" smtClean="0">
                <a:solidFill>
                  <a:srgbClr val="000000"/>
                </a:solidFill>
              </a:rPr>
              <a:t>continuous, </a:t>
            </a:r>
            <a:r>
              <a:rPr lang="en-US" i="1" dirty="0" smtClean="0">
                <a:solidFill>
                  <a:srgbClr val="000000"/>
                </a:solidFill>
              </a:rPr>
              <a:t>or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When you want a discrete approximation to a continuous </a:t>
            </a:r>
            <a:r>
              <a:rPr lang="en-US" dirty="0" smtClean="0">
                <a:solidFill>
                  <a:srgbClr val="000000"/>
                </a:solidFill>
              </a:rPr>
              <a:t>variable.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All you need to specify are the possible values and their probabilities, making sure </a:t>
            </a:r>
            <a:r>
              <a:rPr lang="en-US" dirty="0"/>
              <a:t>that </a:t>
            </a:r>
            <a:r>
              <a:rPr lang="en-US" dirty="0" smtClean="0"/>
              <a:t>the probabilities </a:t>
            </a:r>
            <a:r>
              <a:rPr lang="en-US" dirty="0"/>
              <a:t>sum to 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Because of this flexibility in specifying values and probabilities, discrete distributions can have practically any shape.</a:t>
            </a:r>
          </a:p>
          <a:p>
            <a:pPr lvl="1"/>
            <a:r>
              <a:rPr lang="en-US" dirty="0" smtClean="0"/>
              <a:t>An example is shown here.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613449"/>
            <a:ext cx="4101930" cy="29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6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i="1" dirty="0">
                <a:solidFill>
                  <a:srgbClr val="000000"/>
                </a:solidFill>
              </a:rPr>
              <a:t>normal distribution </a:t>
            </a:r>
            <a:r>
              <a:rPr lang="en-US" dirty="0">
                <a:solidFill>
                  <a:srgbClr val="000000"/>
                </a:solidFill>
              </a:rPr>
              <a:t>is the familiar bell-shaped curve.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It is useful in simulation modeling as a continuous input distribution.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It is not always </a:t>
            </a:r>
            <a:r>
              <a:rPr lang="en-US" dirty="0" smtClean="0">
                <a:solidFill>
                  <a:srgbClr val="000000"/>
                </a:solidFill>
              </a:rPr>
              <a:t>the most </a:t>
            </a:r>
            <a:r>
              <a:rPr lang="en-US" dirty="0">
                <a:solidFill>
                  <a:srgbClr val="000000"/>
                </a:solidFill>
              </a:rPr>
              <a:t>appropriate distribution, because it is symmetric. Skewed distributions may be more realistic.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It allows negative values, which are not appropriate in many situations.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048000"/>
            <a:ext cx="4851400" cy="34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1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4617B"/>
                </a:solidFill>
              </a:rPr>
              <a:t>triangular distribution </a:t>
            </a:r>
            <a:r>
              <a:rPr lang="en-US" dirty="0">
                <a:solidFill>
                  <a:srgbClr val="000000"/>
                </a:solidFill>
              </a:rPr>
              <a:t>is somewhat similar to the normal distribution in that its density function rises to some point and then falls, but it is more flexible and intuitive than the normal distribution.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It is an excellent candidate for many continuous input variables.</a:t>
            </a:r>
          </a:p>
          <a:p>
            <a:pPr lvl="1"/>
            <a:r>
              <a:rPr lang="en-US" dirty="0"/>
              <a:t>It is specified by easy-to-understand parameters: </a:t>
            </a:r>
            <a:r>
              <a:rPr lang="en-US" dirty="0" smtClean="0"/>
              <a:t>the </a:t>
            </a:r>
            <a:r>
              <a:rPr lang="en-US" dirty="0"/>
              <a:t>minimum possible value, the most likely value, and the maximum possible value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shape of a triangular density function is literally a triangle, as shown below.</a:t>
            </a:r>
          </a:p>
          <a:p>
            <a:pPr lvl="2"/>
            <a:r>
              <a:rPr lang="en-US" dirty="0" smtClean="0"/>
              <a:t>The high point of the triangle is above the most likely value.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235152"/>
            <a:ext cx="3175000" cy="22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5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i="1" dirty="0">
                <a:solidFill>
                  <a:srgbClr val="000000"/>
                </a:solidFill>
              </a:rPr>
              <a:t>binomial distribution </a:t>
            </a:r>
            <a:r>
              <a:rPr lang="en-US" dirty="0">
                <a:solidFill>
                  <a:srgbClr val="000000"/>
                </a:solidFill>
              </a:rPr>
              <a:t>is a discrete distribution that applies to a very specific situation: </a:t>
            </a:r>
            <a:r>
              <a:rPr lang="en-US" dirty="0" smtClean="0">
                <a:solidFill>
                  <a:srgbClr val="000000"/>
                </a:solidFill>
              </a:rPr>
              <a:t>when </a:t>
            </a:r>
            <a:r>
              <a:rPr lang="en-US" dirty="0">
                <a:solidFill>
                  <a:srgbClr val="000000"/>
                </a:solidFill>
              </a:rPr>
              <a:t>a number of independent and identical trials occur, and each trial results in a </a:t>
            </a:r>
            <a:r>
              <a:rPr lang="en-US" i="1" dirty="0">
                <a:solidFill>
                  <a:srgbClr val="000000"/>
                </a:solidFill>
              </a:rPr>
              <a:t>success </a:t>
            </a:r>
            <a:r>
              <a:rPr lang="en-US" dirty="0">
                <a:solidFill>
                  <a:srgbClr val="000000"/>
                </a:solidFill>
              </a:rPr>
              <a:t>or a </a:t>
            </a:r>
            <a:r>
              <a:rPr lang="en-US" i="1" dirty="0">
                <a:solidFill>
                  <a:srgbClr val="000000"/>
                </a:solidFill>
              </a:rPr>
              <a:t>failure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binomial random </a:t>
            </a:r>
            <a:r>
              <a:rPr lang="en-US" dirty="0" smtClean="0">
                <a:solidFill>
                  <a:srgbClr val="000000"/>
                </a:solidFill>
              </a:rPr>
              <a:t>number is </a:t>
            </a:r>
            <a:r>
              <a:rPr lang="en-US" dirty="0">
                <a:solidFill>
                  <a:srgbClr val="000000"/>
                </a:solidFill>
              </a:rPr>
              <a:t>the number of successes in these trials.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two parameters,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, are the num</a:t>
            </a:r>
            <a:r>
              <a:rPr lang="en-US" dirty="0"/>
              <a:t>ber of trials and </a:t>
            </a:r>
            <a:r>
              <a:rPr lang="en-US" dirty="0" smtClean="0"/>
              <a:t>the probability </a:t>
            </a:r>
            <a:r>
              <a:rPr lang="en-US" dirty="0"/>
              <a:t>of success on each trial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258558"/>
            <a:ext cx="4724400" cy="33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5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886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tx2"/>
                </a:solidFill>
              </a:rPr>
              <a:t>simulation model </a:t>
            </a:r>
            <a:r>
              <a:rPr lang="en-US" dirty="0"/>
              <a:t>is a computer model that imitates a real-life situation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is like other mathematical models, but it explicitly incorporates uncertainty in one or more input variables.</a:t>
            </a:r>
            <a:endParaRPr lang="en-US" dirty="0"/>
          </a:p>
          <a:p>
            <a:pPr lvl="1"/>
            <a:r>
              <a:rPr lang="en-US" dirty="0"/>
              <a:t>The fundamental advantage of </a:t>
            </a:r>
            <a:r>
              <a:rPr lang="en-US" dirty="0" smtClean="0"/>
              <a:t>this model </a:t>
            </a:r>
            <a:r>
              <a:rPr lang="en-US" dirty="0"/>
              <a:t>is that it provides an entire distribution of results, not simply a single bottom-line result.</a:t>
            </a:r>
          </a:p>
          <a:p>
            <a:pPr lvl="1"/>
            <a:r>
              <a:rPr lang="en-US" dirty="0"/>
              <a:t>Each different set of values for the uncertain quantities </a:t>
            </a:r>
            <a:r>
              <a:rPr lang="en-US" dirty="0" smtClean="0"/>
              <a:t>is a </a:t>
            </a:r>
            <a:r>
              <a:rPr lang="en-US" dirty="0"/>
              <a:t>scenario. </a:t>
            </a:r>
          </a:p>
          <a:p>
            <a:pPr lvl="2"/>
            <a:r>
              <a:rPr lang="en-US" dirty="0"/>
              <a:t>Simulation </a:t>
            </a:r>
            <a:r>
              <a:rPr lang="en-US" dirty="0" smtClean="0"/>
              <a:t>allows a company </a:t>
            </a:r>
            <a:r>
              <a:rPr lang="en-US" dirty="0"/>
              <a:t>to generate many scenarios, each leading to a particular outcome. </a:t>
            </a:r>
          </a:p>
          <a:p>
            <a:pPr lvl="1"/>
            <a:r>
              <a:rPr lang="en-US" dirty="0"/>
              <a:t>This approach is illustrated in the figure below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5486400"/>
            <a:ext cx="7365298" cy="809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and the Flaw of Averages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pitfall called the “flaw of averages” should be avoided.</a:t>
            </a:r>
          </a:p>
          <a:p>
            <a:pPr lvl="1"/>
            <a:r>
              <a:rPr lang="en-US" dirty="0" smtClean="0"/>
              <a:t>If a model contains uncertain inputs, it can be very misleading to build a deterministic model by using the </a:t>
            </a:r>
            <a:r>
              <a:rPr lang="en-US" i="1" dirty="0" smtClean="0"/>
              <a:t>means</a:t>
            </a:r>
            <a:r>
              <a:rPr lang="en-US" dirty="0" smtClean="0"/>
              <a:t> of the inputs to predict an output.</a:t>
            </a:r>
          </a:p>
          <a:p>
            <a:pPr lvl="1"/>
            <a:r>
              <a:rPr lang="en-US" dirty="0" smtClean="0"/>
              <a:t>The resulting output value can be considerably different—lower </a:t>
            </a:r>
            <a:r>
              <a:rPr lang="en-US" i="1" dirty="0" smtClean="0"/>
              <a:t>or</a:t>
            </a:r>
            <a:r>
              <a:rPr lang="en-US" dirty="0" smtClean="0"/>
              <a:t> higher—than the mean of the output values obtained from running a simulation with uncertainty incorporated explicitly.</a:t>
            </a:r>
          </a:p>
          <a:p>
            <a:pPr lvl="1"/>
            <a:r>
              <a:rPr lang="en-US" dirty="0" smtClean="0"/>
              <a:t>The following example illustrates this pitfall.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5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Example 15.1: </a:t>
            </a:r>
            <a:br>
              <a:rPr lang="en-US" sz="4000" dirty="0"/>
            </a:br>
            <a:r>
              <a:rPr lang="en-US" sz="4000" dirty="0"/>
              <a:t>Walton Bookstore 1.</a:t>
            </a:r>
            <a:r>
              <a:rPr lang="en-US" sz="4000" dirty="0" smtClean="0"/>
              <a:t>xlsx  </a:t>
            </a:r>
            <a:r>
              <a:rPr lang="en-US" sz="2000" dirty="0" smtClean="0"/>
              <a:t>(slide 1 of 3)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>
              <a:buSzPct val="70000"/>
            </a:pPr>
            <a:r>
              <a:rPr lang="en-US" b="1" dirty="0"/>
              <a:t>Objective</a:t>
            </a:r>
            <a:r>
              <a:rPr lang="en-US" dirty="0"/>
              <a:t>: To illustrate the difference between a deterministic model with a best guess for uncertain inputs and a simulation model that incorporates uncertainty explicitly.</a:t>
            </a:r>
          </a:p>
          <a:p>
            <a:pPr>
              <a:buSzPct val="70000"/>
            </a:pPr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dirty="0" smtClean="0"/>
              <a:t>In August, Walton Bookstore must decide how many of next year’s nature calendars to order.</a:t>
            </a:r>
          </a:p>
          <a:p>
            <a:pPr>
              <a:buSzPct val="70000"/>
            </a:pPr>
            <a:r>
              <a:rPr lang="en-US" dirty="0" smtClean="0"/>
              <a:t>Each calendar costs the bookstore $7.50 and sells for $10.</a:t>
            </a:r>
          </a:p>
          <a:p>
            <a:pPr>
              <a:buSzPct val="70000"/>
            </a:pPr>
            <a:r>
              <a:rPr lang="en-US" dirty="0" smtClean="0"/>
              <a:t>After January 1, all unsold calendars will be returned to the publisher for a refund of $2.50 per calendar.</a:t>
            </a:r>
          </a:p>
          <a:p>
            <a:pPr>
              <a:buSzPct val="70000"/>
            </a:pPr>
            <a:r>
              <a:rPr lang="en-US" dirty="0" smtClean="0"/>
              <a:t>Walton believes that the number of calendars it can sell by January 1 follows some probability distribution with mean 200.</a:t>
            </a:r>
          </a:p>
          <a:p>
            <a:pPr>
              <a:buSzPct val="70000"/>
            </a:pPr>
            <a:r>
              <a:rPr lang="en-US" dirty="0" smtClean="0"/>
              <a:t>Walton believes that ordering to the average demand, that is, ordering 200 calendars, is a good decision. Is it?</a:t>
            </a:r>
          </a:p>
          <a:p>
            <a:pPr marL="0" indent="0">
              <a:buSzPct val="7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703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Example 15.1: </a:t>
            </a:r>
            <a:br>
              <a:rPr lang="en-US" sz="4000" dirty="0"/>
            </a:br>
            <a:r>
              <a:rPr lang="en-US" sz="4000" dirty="0"/>
              <a:t>Walton Bookstore 1.</a:t>
            </a:r>
            <a:r>
              <a:rPr lang="en-US" sz="4000" dirty="0" smtClean="0"/>
              <a:t>xlsx  </a:t>
            </a:r>
            <a:r>
              <a:rPr lang="en-US" sz="2000" dirty="0" smtClean="0"/>
              <a:t>(slide 2 of 3)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>
              <a:buSzPct val="70000"/>
            </a:pPr>
            <a:r>
              <a:rPr lang="en-US" dirty="0" smtClean="0"/>
              <a:t>The deterministic model is shown on the bottom left.</a:t>
            </a:r>
          </a:p>
          <a:p>
            <a:pPr>
              <a:buSzPct val="70000"/>
            </a:pPr>
            <a:r>
              <a:rPr lang="en-US" dirty="0" smtClean="0"/>
              <a:t>Contrast it with the simulation model on the bottom right.</a:t>
            </a:r>
          </a:p>
          <a:p>
            <a:pPr>
              <a:buSzPct val="70000"/>
            </a:pPr>
            <a:endParaRPr lang="en-US" dirty="0" smtClean="0"/>
          </a:p>
          <a:p>
            <a:pPr marL="0" indent="0">
              <a:buSzPct val="70000"/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2" y="3276602"/>
            <a:ext cx="3876675" cy="2381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1" y="3276601"/>
            <a:ext cx="3876675" cy="23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Example 15.1: </a:t>
            </a:r>
            <a:br>
              <a:rPr lang="en-US" sz="4000" dirty="0"/>
            </a:br>
            <a:r>
              <a:rPr lang="en-US" sz="4000" dirty="0"/>
              <a:t>Walton Bookstore 1.</a:t>
            </a:r>
            <a:r>
              <a:rPr lang="en-US" sz="4000" dirty="0" smtClean="0"/>
              <a:t>xlsx  </a:t>
            </a:r>
            <a:r>
              <a:rPr lang="en-US" sz="2000" dirty="0" smtClean="0"/>
              <a:t>(slide 3 of 3)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28800"/>
          </a:xfrm>
        </p:spPr>
        <p:txBody>
          <a:bodyPr>
            <a:normAutofit fontScale="92500" lnSpcReduction="20000"/>
          </a:bodyPr>
          <a:lstStyle/>
          <a:p>
            <a:pPr>
              <a:buSzPct val="70000"/>
            </a:pPr>
            <a:r>
              <a:rPr lang="en-US" dirty="0" smtClean="0"/>
              <a:t>Running @RISK with 1000 iterations results in the histogram of 1000 simulated profits shown below.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mean</a:t>
            </a:r>
            <a:r>
              <a:rPr lang="en-US" dirty="0" smtClean="0"/>
              <a:t> profit, the average of the 1000 simulated profits, is only about $380, well less than the $500 suggested by the deterministic model.</a:t>
            </a:r>
          </a:p>
          <a:p>
            <a:pPr>
              <a:buSzPct val="70000"/>
            </a:pPr>
            <a:endParaRPr lang="en-US" dirty="0" smtClean="0"/>
          </a:p>
          <a:p>
            <a:pPr marL="0" indent="0">
              <a:buSzPct val="70000"/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276600"/>
            <a:ext cx="4929101" cy="32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9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with Built-In Excel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Spreadsheet simulation models can be developed and analyzed with Excel’s built-in tools without using add-ins.</a:t>
            </a:r>
          </a:p>
          <a:p>
            <a:r>
              <a:rPr lang="en-US" dirty="0" smtClean="0"/>
              <a:t>However, there are two problems with this approach:</a:t>
            </a:r>
          </a:p>
          <a:p>
            <a:pPr lvl="1"/>
            <a:r>
              <a:rPr lang="en-US" dirty="0" smtClean="0"/>
              <a:t>Only Excel’s RAND function and transformations of it can be used to generate random numbers from various probability distributions.</a:t>
            </a:r>
          </a:p>
          <a:p>
            <a:pPr lvl="1"/>
            <a:r>
              <a:rPr lang="en-US" dirty="0" smtClean="0"/>
              <a:t>There is no quick way to keep track of the output values and summarize them.</a:t>
            </a:r>
          </a:p>
          <a:p>
            <a:pPr lvl="2"/>
            <a:r>
              <a:rPr lang="en-US" dirty="0" smtClean="0"/>
              <a:t>This bookkeeping feature is the real strength of a simulation add-in such as @RISK.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8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15.2: 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Walton Bookstore 2.</a:t>
            </a:r>
            <a:r>
              <a:rPr lang="en-US" dirty="0" smtClean="0">
                <a:solidFill>
                  <a:srgbClr val="0F6FC6"/>
                </a:solidFill>
              </a:rPr>
              <a:t>xlsx  </a:t>
            </a:r>
            <a:r>
              <a:rPr lang="en-US" sz="2200" dirty="0" smtClean="0">
                <a:solidFill>
                  <a:srgbClr val="0F6FC6"/>
                </a:solidFill>
              </a:rPr>
              <a:t>(slide 1 of 2)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b="1" dirty="0"/>
              <a:t>Objective</a:t>
            </a:r>
            <a:r>
              <a:rPr lang="en-US" dirty="0"/>
              <a:t>: To use built-in Excel </a:t>
            </a:r>
            <a:r>
              <a:rPr lang="en-US" dirty="0" smtClean="0"/>
              <a:t>tools—including </a:t>
            </a:r>
            <a:r>
              <a:rPr lang="en-US" dirty="0"/>
              <a:t>the RAND function and data tables, but no add-</a:t>
            </a:r>
            <a:r>
              <a:rPr lang="en-US" dirty="0" smtClean="0"/>
              <a:t>ins—to </a:t>
            </a:r>
            <a:r>
              <a:rPr lang="en-US" dirty="0"/>
              <a:t>simulate profit for several order quantities and ultimately choose the “best” order quantity.</a:t>
            </a:r>
          </a:p>
          <a:p>
            <a:pPr>
              <a:buSzPct val="70000"/>
            </a:pPr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dirty="0" smtClean="0"/>
              <a:t>This is a continuation of the calendar problem from Example 15.1. </a:t>
            </a:r>
          </a:p>
          <a:p>
            <a:pPr>
              <a:buSzPct val="70000"/>
            </a:pPr>
            <a:r>
              <a:rPr lang="en-US" dirty="0" smtClean="0"/>
              <a:t>In this version, assume that demand for calendars (at the full price) is given by the probability distribution shown in the table below.</a:t>
            </a:r>
          </a:p>
          <a:p>
            <a:pPr>
              <a:buSzPct val="70000"/>
            </a:pPr>
            <a:endParaRPr lang="en-US" dirty="0"/>
          </a:p>
          <a:p>
            <a:pPr>
              <a:buSzPct val="70000"/>
            </a:pPr>
            <a:endParaRPr lang="en-US" dirty="0" smtClean="0"/>
          </a:p>
          <a:p>
            <a:pPr>
              <a:buSzPct val="70000"/>
            </a:pPr>
            <a:endParaRPr lang="en-US" dirty="0" smtClean="0"/>
          </a:p>
          <a:p>
            <a:pPr>
              <a:buSzPct val="70000"/>
            </a:pPr>
            <a:endParaRPr lang="en-US" dirty="0"/>
          </a:p>
          <a:p>
            <a:pPr>
              <a:buSzPct val="70000"/>
            </a:pPr>
            <a:endParaRPr lang="en-US" dirty="0" smtClean="0"/>
          </a:p>
          <a:p>
            <a:pPr>
              <a:buSzPct val="70000"/>
            </a:pPr>
            <a:endParaRPr lang="en-US" dirty="0"/>
          </a:p>
          <a:p>
            <a:pPr>
              <a:buSzPct val="70000"/>
            </a:pPr>
            <a:r>
              <a:rPr lang="en-US" dirty="0" smtClean="0"/>
              <a:t>First, develop a simulation model for any fixed order quantity.</a:t>
            </a:r>
          </a:p>
          <a:p>
            <a:pPr>
              <a:buSzPct val="70000"/>
            </a:pPr>
            <a:r>
              <a:rPr lang="en-US" dirty="0" smtClean="0"/>
              <a:t>Then run this simulation model with various order quantities to see which one appears to be best.</a:t>
            </a:r>
          </a:p>
          <a:p>
            <a:pPr>
              <a:buSzPct val="70000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05200"/>
            <a:ext cx="4343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8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15.2: 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Walton Bookstore 2.</a:t>
            </a:r>
            <a:r>
              <a:rPr lang="en-US" dirty="0" smtClean="0">
                <a:solidFill>
                  <a:srgbClr val="0F6FC6"/>
                </a:solidFill>
              </a:rPr>
              <a:t>xlsx  </a:t>
            </a:r>
            <a:r>
              <a:rPr lang="en-US" sz="2200" dirty="0" smtClean="0">
                <a:solidFill>
                  <a:srgbClr val="0F6FC6"/>
                </a:solidFill>
              </a:rPr>
              <a:t>(slide 2 of 2)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figure below illustrates the results obtained by simulating 1000 independent replications for an order of 200 calendars.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362200"/>
            <a:ext cx="6400800" cy="41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0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Logic with Deterministic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SzPct val="70000"/>
            </a:pPr>
            <a:r>
              <a:rPr lang="en-US" dirty="0"/>
              <a:t>It </a:t>
            </a:r>
            <a:r>
              <a:rPr lang="en-US" dirty="0" smtClean="0"/>
              <a:t>can be difficult </a:t>
            </a:r>
            <a:r>
              <a:rPr lang="en-US" dirty="0"/>
              <a:t>to check whether the logic in the model is correct, because of the random numbers.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usually get different output values, depending on the particular random numbers generated.</a:t>
            </a:r>
          </a:p>
          <a:p>
            <a:pPr>
              <a:buSzPct val="70000"/>
            </a:pPr>
            <a:r>
              <a:rPr lang="en-US" dirty="0"/>
              <a:t>It is sometimes useful to enter well-chosen </a:t>
            </a:r>
            <a:r>
              <a:rPr lang="en-US" i="1" dirty="0"/>
              <a:t>fixed</a:t>
            </a:r>
            <a:r>
              <a:rPr lang="en-US" dirty="0"/>
              <a:t> values for the random inputs, just to see whether the logic is correct. </a:t>
            </a:r>
            <a:endParaRPr lang="en-US" dirty="0" smtClean="0"/>
          </a:p>
          <a:p>
            <a:pPr lvl="1"/>
            <a:r>
              <a:rPr lang="en-US" dirty="0" smtClean="0"/>
              <a:t>These are called </a:t>
            </a:r>
            <a:r>
              <a:rPr lang="en-US" i="1" dirty="0"/>
              <a:t>deterministic checks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Fix any logical errors before reentering the </a:t>
            </a:r>
            <a:r>
              <a:rPr lang="en-US" i="1" dirty="0" smtClean="0"/>
              <a:t>random</a:t>
            </a:r>
            <a:r>
              <a:rPr lang="en-US" dirty="0" smtClean="0"/>
              <a:t> numbers and running the simulation.</a:t>
            </a:r>
            <a:endParaRPr lang="en-US" dirty="0"/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Notes about Confidence </a:t>
            </a:r>
            <a:r>
              <a:rPr lang="en-US" dirty="0" smtClean="0"/>
              <a:t>Intervals</a:t>
            </a:r>
            <a:br>
              <a:rPr lang="en-US" dirty="0" smtClean="0"/>
            </a:b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common in computer simulations to estimate the mean of some distribution by the average of the simulated </a:t>
            </a:r>
            <a:r>
              <a:rPr lang="en-US" dirty="0">
                <a:solidFill>
                  <a:srgbClr val="000000"/>
                </a:solidFill>
              </a:rPr>
              <a:t>observations.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usual practice is then to calculate a </a:t>
            </a:r>
            <a:r>
              <a:rPr lang="en-US" b="1" dirty="0">
                <a:solidFill>
                  <a:schemeClr val="tx2"/>
                </a:solidFill>
              </a:rPr>
              <a:t>confidence interval</a:t>
            </a:r>
            <a:r>
              <a:rPr lang="en-US" dirty="0">
                <a:solidFill>
                  <a:srgbClr val="000000"/>
                </a:solidFill>
              </a:rPr>
              <a:t>, which indicates the accuracy of the estimate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the estimated mean is </a:t>
            </a:r>
            <a:r>
              <a:rPr lang="en-US" i="1" dirty="0" smtClean="0">
                <a:solidFill>
                  <a:srgbClr val="000000"/>
                </a:solidFill>
              </a:rPr>
              <a:t>X, </a:t>
            </a:r>
            <a:r>
              <a:rPr lang="en-US" dirty="0" smtClean="0">
                <a:solidFill>
                  <a:srgbClr val="000000"/>
                </a:solidFill>
              </a:rPr>
              <a:t>the confidence interval is given by the following formula:</a:t>
            </a:r>
          </a:p>
          <a:p>
            <a:pPr lvl="1"/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standard error of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is the standard deviation of the observations divided by the square root of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, the number of observations: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approximate 95% confidence interval for the mean is then: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297680" y="33528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069080" y="4352544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962400"/>
            <a:ext cx="382270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5029200"/>
            <a:ext cx="6858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6172200"/>
            <a:ext cx="1282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0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Notes about Confidence </a:t>
            </a:r>
            <a:r>
              <a:rPr lang="en-US" dirty="0" smtClean="0"/>
              <a:t>Intervals</a:t>
            </a:r>
            <a:br>
              <a:rPr lang="en-US" dirty="0" smtClean="0"/>
            </a:b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Analysts often plan a simulation so that the confidence interval for the mean of some important output will be sufficiently narrow.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The reasoning is that narrow confidence intervals imply more precision about the estimated mean of the output variable.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If the confidence level is fixed at some value such as 95%, the only way to narrow the confidence interval is to simulate more replications.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Assuming that the confidence level is 95%, the following value of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is required to ensure that the resulting confidence interval will have a half-length approximately equal to some specified value </a:t>
            </a:r>
            <a:r>
              <a:rPr lang="en-US" i="1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5791200"/>
            <a:ext cx="40386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Simulation models are also useful for determining how sensitive a system is to changes in operating conditions.</a:t>
            </a:r>
          </a:p>
          <a:p>
            <a:r>
              <a:rPr lang="en-US" dirty="0" smtClean="0"/>
              <a:t>A huge benefit </a:t>
            </a:r>
            <a:r>
              <a:rPr lang="en-US" dirty="0"/>
              <a:t>of </a:t>
            </a:r>
            <a:r>
              <a:rPr lang="en-US" dirty="0" smtClean="0"/>
              <a:t>computer </a:t>
            </a:r>
            <a:r>
              <a:rPr lang="en-US" dirty="0"/>
              <a:t>simulation is that it enables managers to answer what-if </a:t>
            </a:r>
            <a:r>
              <a:rPr lang="en-US" dirty="0" smtClean="0"/>
              <a:t>questions </a:t>
            </a:r>
            <a:r>
              <a:rPr lang="en-US" dirty="0"/>
              <a:t>without actually changing (or building) a physical system.</a:t>
            </a:r>
          </a:p>
          <a:p>
            <a:r>
              <a:rPr lang="en-US" dirty="0" smtClean="0"/>
              <a:t>The main difference between simulation modeling and other modeling applications is that simulation uses </a:t>
            </a:r>
            <a:r>
              <a:rPr lang="en-US" i="1" dirty="0" smtClean="0"/>
              <a:t>random</a:t>
            </a:r>
            <a:r>
              <a:rPr lang="en-US" dirty="0" smtClean="0"/>
              <a:t> numbers to drive the whole process.</a:t>
            </a:r>
          </a:p>
          <a:p>
            <a:pPr lvl="1"/>
            <a:r>
              <a:rPr lang="en-US" dirty="0" smtClean="0"/>
              <a:t>Each time the spreadsheet recalculates, all of the random numbers change.</a:t>
            </a:r>
          </a:p>
          <a:p>
            <a:pPr lvl="1"/>
            <a:r>
              <a:rPr lang="en-US" dirty="0" smtClean="0"/>
              <a:t>By collecting the data from these different scenarios, the most likely values of the outputs </a:t>
            </a:r>
            <a:r>
              <a:rPr lang="en-US" i="1" dirty="0" smtClean="0"/>
              <a:t>and</a:t>
            </a:r>
            <a:r>
              <a:rPr lang="en-US" dirty="0" smtClean="0"/>
              <a:t> the best-case and worse-case values of the outputs can be seen.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2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Best Order Quantity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find the </a:t>
            </a:r>
            <a:r>
              <a:rPr lang="en-US" i="1" dirty="0" smtClean="0"/>
              <a:t>best</a:t>
            </a:r>
            <a:r>
              <a:rPr lang="en-US" dirty="0" smtClean="0"/>
              <a:t> order quantity, use a data table to rerun the simulation for other order quantities.</a:t>
            </a:r>
          </a:p>
          <a:p>
            <a:pPr lvl="1"/>
            <a:r>
              <a:rPr lang="en-US" dirty="0" smtClean="0"/>
              <a:t>This data table and a corresponding chart are shown in the figure below.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429000"/>
            <a:ext cx="681249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0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Two-Way Data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see how the profit depends on the order quantity, use a two-way data table with the replication number along the side and possible order quantities along the top.</a:t>
            </a:r>
          </a:p>
          <a:p>
            <a:pPr lvl="1"/>
            <a:r>
              <a:rPr lang="en-US" dirty="0" smtClean="0"/>
              <a:t>Each cell in the body of the data table shows a simulated profit for a particular replication and a particular order quantity, and each is based on a </a:t>
            </a:r>
            <a:r>
              <a:rPr lang="en-US" i="1" dirty="0" smtClean="0"/>
              <a:t>different</a:t>
            </a:r>
            <a:r>
              <a:rPr lang="en-US" dirty="0" smtClean="0"/>
              <a:t> random demand.</a:t>
            </a:r>
          </a:p>
          <a:p>
            <a:pPr lvl="1"/>
            <a:r>
              <a:rPr lang="en-US" dirty="0" smtClean="0"/>
              <a:t>By averaging the numbers in each column of the data table, you can see which is the best order quantity.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733800"/>
            <a:ext cx="7263288" cy="27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4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@RISK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Much of the reason for the popularity of spreadsheet simulation modeling is due to simulation add-ins such as </a:t>
            </a:r>
            <a:r>
              <a:rPr lang="en-US" b="1" dirty="0" smtClean="0">
                <a:solidFill>
                  <a:schemeClr val="tx2"/>
                </a:solidFill>
              </a:rPr>
              <a:t>@RISK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There are two primary advantages to using such an add-in:</a:t>
            </a:r>
          </a:p>
          <a:p>
            <a:pPr lvl="1"/>
            <a:r>
              <a:rPr lang="en-US" dirty="0" smtClean="0"/>
              <a:t>It gives easy access to many probability distributions you might want to use in your simulation models.</a:t>
            </a:r>
          </a:p>
          <a:p>
            <a:pPr lvl="1"/>
            <a:r>
              <a:rPr lang="en-US" dirty="0" smtClean="0"/>
              <a:t>It allows you to perform simulations much more easily than is possible with Excel alone.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11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@RISK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@RISK contains a number of functions such as RISKNORMAL and RISKDISCRETE that make it easy to generate observations from a wide variety of probability distributions.</a:t>
            </a:r>
          </a:p>
          <a:p>
            <a:r>
              <a:rPr lang="en-US" dirty="0">
                <a:solidFill>
                  <a:srgbClr val="000000"/>
                </a:solidFill>
              </a:rPr>
              <a:t>You can designate any cell or range of cells in your simulation model as </a:t>
            </a:r>
            <a:r>
              <a:rPr lang="en-US" i="1" dirty="0">
                <a:solidFill>
                  <a:srgbClr val="000000"/>
                </a:solidFill>
              </a:rPr>
              <a:t>output cells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@RISK automatically keeps summary measures from the values generated in these output cells across the replications.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It also creates graphs such as histograms based on these values.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@RISK has a special function, </a:t>
            </a:r>
            <a:r>
              <a:rPr lang="en-US" b="1" dirty="0">
                <a:solidFill>
                  <a:srgbClr val="04617B"/>
                </a:solidFill>
              </a:rPr>
              <a:t>RISKSIMTABLE</a:t>
            </a:r>
            <a:r>
              <a:rPr lang="en-US" dirty="0">
                <a:solidFill>
                  <a:srgbClr val="000000"/>
                </a:solidFill>
              </a:rPr>
              <a:t>, that allows you to run the same simulation several times, using a different value of some key input variable each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0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@RISK Models with a </a:t>
            </a:r>
            <a:br>
              <a:rPr lang="en-US" dirty="0" smtClean="0"/>
            </a:br>
            <a:r>
              <a:rPr lang="en-US" dirty="0" smtClean="0"/>
              <a:t>Single Random Input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development of a simulation model is basically a two-step procedure:</a:t>
            </a:r>
          </a:p>
          <a:p>
            <a:pPr lvl="1"/>
            <a:r>
              <a:rPr lang="en-US" dirty="0" smtClean="0"/>
              <a:t>First, build the model itself.</a:t>
            </a:r>
          </a:p>
          <a:p>
            <a:pPr lvl="2"/>
            <a:r>
              <a:rPr lang="en-US" dirty="0" smtClean="0"/>
              <a:t>This step requires you to enter all of the logic that transforms inputs into outputs.</a:t>
            </a:r>
          </a:p>
          <a:p>
            <a:pPr lvl="2"/>
            <a:r>
              <a:rPr lang="en-US" dirty="0" smtClean="0"/>
              <a:t>@RISK cannot do this for you.</a:t>
            </a:r>
          </a:p>
          <a:p>
            <a:pPr lvl="1"/>
            <a:r>
              <a:rPr lang="en-US" dirty="0" smtClean="0"/>
              <a:t>Once this logic has been incorporated, @RISK replicates your model with different random numbers on each replication.</a:t>
            </a:r>
          </a:p>
          <a:p>
            <a:pPr lvl="2"/>
            <a:r>
              <a:rPr lang="en-US" dirty="0" smtClean="0"/>
              <a:t>It also reports any summary measures that you request in tabular or graphical form.</a:t>
            </a:r>
          </a:p>
        </p:txBody>
      </p:sp>
    </p:spTree>
    <p:extLst>
      <p:ext uri="{BB962C8B-B14F-4D97-AF65-F5344CB8AC3E}">
        <p14:creationId xmlns:p14="http://schemas.microsoft.com/office/powerpoint/2010/main" xmlns="" val="10557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15.3:</a:t>
            </a:r>
            <a:br>
              <a:rPr lang="en-US" dirty="0"/>
            </a:br>
            <a:r>
              <a:rPr lang="en-US" dirty="0"/>
              <a:t>Walton Bookstore 5.</a:t>
            </a:r>
            <a:r>
              <a:rPr lang="en-US" dirty="0" smtClean="0"/>
              <a:t>xlsx  </a:t>
            </a: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67000"/>
          </a:xfrm>
        </p:spPr>
        <p:txBody>
          <a:bodyPr>
            <a:normAutofit fontScale="62500" lnSpcReduction="20000"/>
          </a:bodyPr>
          <a:lstStyle/>
          <a:p>
            <a:pPr>
              <a:buSzPct val="70000"/>
            </a:pPr>
            <a:r>
              <a:rPr lang="en-US" b="1" dirty="0"/>
              <a:t>Objective</a:t>
            </a:r>
            <a:r>
              <a:rPr lang="en-US" dirty="0"/>
              <a:t>: To learn about @RISK’s basic functionality by revisiting the Walton Bookstore problem.</a:t>
            </a:r>
          </a:p>
          <a:p>
            <a:pPr>
              <a:buSzPct val="70000"/>
            </a:pPr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dirty="0" smtClean="0"/>
              <a:t>This is a continuation of the calendar problem from Examples 15.1 and 15.2.</a:t>
            </a:r>
          </a:p>
          <a:p>
            <a:pPr>
              <a:buSzPct val="70000"/>
            </a:pPr>
            <a:r>
              <a:rPr lang="en-US" dirty="0" smtClean="0"/>
              <a:t>Assume now that Walton estimates a triangular probability distribution for demand, where the minimum, most likely, and maximum values of demand are 100, 175, and 300, respectively.</a:t>
            </a:r>
          </a:p>
          <a:p>
            <a:pPr>
              <a:buSzPct val="70000"/>
            </a:pPr>
            <a:r>
              <a:rPr lang="en-US" dirty="0" smtClean="0"/>
              <a:t>The company wants to use this probability distribution, together with @RISK, to simulate the profit for any particular order quantity, with the ultimate goal of finding the best order quantity.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886200"/>
            <a:ext cx="4667123" cy="2580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792" y="4191000"/>
            <a:ext cx="28194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70000"/>
              <a:buFont typeface="Wingdings"/>
              <a:buChar char=""/>
            </a:pPr>
            <a:r>
              <a:rPr lang="en-US" dirty="0"/>
              <a:t>The spreadsheet model for profit </a:t>
            </a:r>
            <a:r>
              <a:rPr lang="en-US" dirty="0" smtClean="0"/>
              <a:t>(as shown to the right) is </a:t>
            </a:r>
            <a:r>
              <a:rPr lang="en-US" dirty="0"/>
              <a:t>essentially the same model developed previously without @RISK.</a:t>
            </a:r>
          </a:p>
        </p:txBody>
      </p:sp>
    </p:spTree>
    <p:extLst>
      <p:ext uri="{BB962C8B-B14F-4D97-AF65-F5344CB8AC3E}">
        <p14:creationId xmlns:p14="http://schemas.microsoft.com/office/powerpoint/2010/main" xmlns="" val="577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15.3:</a:t>
            </a:r>
            <a:br>
              <a:rPr lang="en-US" dirty="0"/>
            </a:br>
            <a:r>
              <a:rPr lang="en-US" dirty="0"/>
              <a:t>Walton Bookstore 5.</a:t>
            </a:r>
            <a:r>
              <a:rPr lang="en-US" dirty="0" smtClean="0"/>
              <a:t>xlsx  </a:t>
            </a: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>
            <a:normAutofit fontScale="77500" lnSpcReduction="20000"/>
          </a:bodyPr>
          <a:lstStyle/>
          <a:p>
            <a:pPr>
              <a:buSzPct val="70000"/>
            </a:pPr>
            <a:r>
              <a:rPr lang="en-US" dirty="0" smtClean="0"/>
              <a:t>After you develop the model, the procedure is always the same: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Specify simulation settings.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Run the simulation.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Examine the results.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936" y="2971800"/>
            <a:ext cx="3657600" cy="356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2" indent="-320040">
              <a:spcBef>
                <a:spcPts val="700"/>
              </a:spcBef>
              <a:buClr>
                <a:schemeClr val="accent2"/>
              </a:buClr>
              <a:buSzPct val="70000"/>
              <a:buFont typeface="Wingdings"/>
              <a:buChar char=""/>
            </a:pPr>
            <a:r>
              <a:rPr lang="en-US" sz="2200" dirty="0"/>
              <a:t>The quickest way to get results is to select an input or output cell and then click the Browse Results button in the Results group on the @RISK ribbon. </a:t>
            </a:r>
            <a:endParaRPr lang="en-US" sz="2200" dirty="0" smtClean="0"/>
          </a:p>
          <a:p>
            <a:pPr marL="777240" lvl="3" indent="-320040">
              <a:spcBef>
                <a:spcPts val="700"/>
              </a:spcBef>
              <a:buClr>
                <a:schemeClr val="accent2"/>
              </a:buClr>
              <a:buSzPct val="70000"/>
              <a:buFont typeface="Wingdings"/>
              <a:buChar char=""/>
            </a:pPr>
            <a:r>
              <a:rPr lang="en-US" sz="2000" dirty="0" smtClean="0"/>
              <a:t>This </a:t>
            </a:r>
            <a:r>
              <a:rPr lang="en-US" sz="2000" dirty="0"/>
              <a:t>provides an interactive histogram of the selected </a:t>
            </a:r>
            <a:r>
              <a:rPr lang="en-US" sz="2000" dirty="0" smtClean="0"/>
              <a:t>value, </a:t>
            </a:r>
            <a:r>
              <a:rPr lang="en-US" sz="2000" dirty="0"/>
              <a:t>as shown to the right.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429000"/>
            <a:ext cx="4317248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0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RISKSIMTABLE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ultimate goal is to choose an order quantity that provides a large average profit.</a:t>
            </a:r>
          </a:p>
          <a:p>
            <a:pPr lvl="1"/>
            <a:r>
              <a:rPr lang="en-US" dirty="0" smtClean="0"/>
              <a:t>You could rerun the simulation model several times, each time with a different order quantity and compare the results.</a:t>
            </a:r>
          </a:p>
          <a:p>
            <a:pPr lvl="1"/>
            <a:r>
              <a:rPr lang="en-US" dirty="0" smtClean="0"/>
              <a:t>However, each time you run the simulation, you get a </a:t>
            </a:r>
            <a:r>
              <a:rPr lang="en-US" i="1" dirty="0" smtClean="0"/>
              <a:t>different</a:t>
            </a:r>
            <a:r>
              <a:rPr lang="en-US" dirty="0" smtClean="0"/>
              <a:t> set of random demands.</a:t>
            </a:r>
          </a:p>
          <a:p>
            <a:pPr lvl="1"/>
            <a:r>
              <a:rPr lang="en-US" dirty="0" smtClean="0"/>
              <a:t>For a fairer comparison, it is best to test each order quantity on the </a:t>
            </a:r>
            <a:r>
              <a:rPr lang="en-US" i="1" dirty="0" smtClean="0"/>
              <a:t>same</a:t>
            </a:r>
            <a:r>
              <a:rPr lang="en-US" dirty="0" smtClean="0"/>
              <a:t> set of random demands.</a:t>
            </a:r>
          </a:p>
          <a:p>
            <a:r>
              <a:rPr lang="en-US" dirty="0" smtClean="0"/>
              <a:t>The RISKSIMTABLE function in @RISK enables you to obtain a fair comparison quickly and easily, as illustrated below.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267200"/>
            <a:ext cx="4495800" cy="23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89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Limitations </a:t>
            </a:r>
            <a:r>
              <a:rPr lang="en-US" dirty="0"/>
              <a:t>of @RISK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 simulation model must be contained in a single workbook with at most four worksheets, and each worksheet is limited to 300 rows and 100 columns.</a:t>
            </a:r>
          </a:p>
          <a:p>
            <a:r>
              <a:rPr lang="en-US" dirty="0">
                <a:solidFill>
                  <a:srgbClr val="000000"/>
                </a:solidFill>
              </a:rPr>
              <a:t>The number of @RISK input probability distribution functions is limited to 100.</a:t>
            </a:r>
          </a:p>
          <a:p>
            <a:r>
              <a:rPr lang="en-US" dirty="0">
                <a:solidFill>
                  <a:srgbClr val="000000"/>
                </a:solidFill>
              </a:rPr>
              <a:t>The number of unattended iterations is limited to 1000. </a:t>
            </a:r>
            <a:r>
              <a:rPr lang="en-US" dirty="0" smtClean="0">
                <a:solidFill>
                  <a:srgbClr val="000000"/>
                </a:solidFill>
              </a:rPr>
              <a:t>(You </a:t>
            </a:r>
            <a:r>
              <a:rPr lang="en-US" dirty="0">
                <a:solidFill>
                  <a:srgbClr val="000000"/>
                </a:solidFill>
              </a:rPr>
              <a:t>can request more than 1000, but you have to click a button after each 1000 iterations</a:t>
            </a:r>
            <a:r>
              <a:rPr lang="en-US" dirty="0" smtClean="0">
                <a:solidFill>
                  <a:srgbClr val="000000"/>
                </a:solidFill>
              </a:rPr>
              <a:t>.)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All @RISK graphs contain a watermark.</a:t>
            </a:r>
          </a:p>
          <a:p>
            <a:r>
              <a:rPr lang="en-US" dirty="0">
                <a:solidFill>
                  <a:srgbClr val="000000"/>
                </a:solidFill>
              </a:rPr>
              <a:t>The Distribution Fitting tool can handle only 150 observations.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28861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15.4:</a:t>
            </a:r>
            <a:br>
              <a:rPr lang="en-US" dirty="0"/>
            </a:br>
            <a:r>
              <a:rPr lang="en-US" dirty="0"/>
              <a:t>Walton Bookstore 7.</a:t>
            </a:r>
            <a:r>
              <a:rPr lang="en-US" dirty="0" smtClean="0"/>
              <a:t>xlsx  </a:t>
            </a:r>
            <a:r>
              <a:rPr lang="en-US" sz="2200" dirty="0" smtClean="0"/>
              <a:t>(slide 1 of 3)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b="1" dirty="0"/>
              <a:t>Objective</a:t>
            </a:r>
            <a:r>
              <a:rPr lang="en-US" dirty="0"/>
              <a:t>: To develop and analyze a simulation model with multiple sources of uncertainty using @RISK, and to introduce @RISK’s sensitivity analysis features.</a:t>
            </a:r>
          </a:p>
          <a:p>
            <a:pPr>
              <a:buSzPct val="70000"/>
            </a:pPr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dirty="0" smtClean="0"/>
              <a:t>This is a continuation of the calendar problem in Example 15.3, but there are now two other sources of uncertainty.</a:t>
            </a:r>
          </a:p>
          <a:p>
            <a:pPr>
              <a:buSzPct val="70000"/>
            </a:pPr>
            <a:r>
              <a:rPr lang="en-US" dirty="0" smtClean="0"/>
              <a:t>First, the maximum number of calendars Walton’s supplier can supply is uncertain and is modeled with a triangular distribution. Its parameters are 125 (minimum), 200 (most likely), and 250 (maximum).</a:t>
            </a:r>
          </a:p>
          <a:p>
            <a:pPr lvl="1"/>
            <a:r>
              <a:rPr lang="en-US" dirty="0" smtClean="0"/>
              <a:t>Once Walton places the order, the supplier will charge $7.50 per calendar if he can supply the entire order. Otherwise, he will charge $7.25 per calendar.</a:t>
            </a:r>
          </a:p>
          <a:p>
            <a:r>
              <a:rPr lang="en-US" dirty="0" smtClean="0"/>
              <a:t>Second, unsold calendars can no longer be returned to the supplier for a refund. Instead, Walton will put them on sale for $50 apiece after Jan. 1.</a:t>
            </a:r>
          </a:p>
          <a:p>
            <a:pPr lvl="1"/>
            <a:r>
              <a:rPr lang="en-US" dirty="0" smtClean="0"/>
              <a:t>At that price, Walton believes the demand for leftover calendars is triangularly distributed with parameters 0, 50, and 75.</a:t>
            </a:r>
          </a:p>
          <a:p>
            <a:pPr lvl="1"/>
            <a:r>
              <a:rPr lang="en-US" dirty="0" smtClean="0"/>
              <a:t>Any calendars still left over after March 1 will be thrown away.</a:t>
            </a:r>
          </a:p>
          <a:p>
            <a:r>
              <a:rPr lang="en-US" dirty="0" smtClean="0"/>
              <a:t>Walton wants to use simulation to analyze the resulting profit for various order quantities.</a:t>
            </a:r>
          </a:p>
        </p:txBody>
      </p:sp>
    </p:spTree>
    <p:extLst>
      <p:ext uri="{BB962C8B-B14F-4D97-AF65-F5344CB8AC3E}">
        <p14:creationId xmlns:p14="http://schemas.microsoft.com/office/powerpoint/2010/main" xmlns="" val="26441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 Distributions</a:t>
            </a:r>
            <a:br>
              <a:rPr lang="en-US" dirty="0"/>
            </a:br>
            <a:r>
              <a:rPr lang="en-US" dirty="0"/>
              <a:t>for Input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4617B"/>
                </a:solidFill>
              </a:rPr>
              <a:t>Probability distributions for input variables </a:t>
            </a:r>
            <a:r>
              <a:rPr lang="en-US" dirty="0" smtClean="0"/>
              <a:t>are the building blocks of spreadsheet simulation models.</a:t>
            </a:r>
          </a:p>
          <a:p>
            <a:r>
              <a:rPr lang="en-US" dirty="0" smtClean="0"/>
              <a:t>The </a:t>
            </a:r>
            <a:r>
              <a:rPr lang="en-US" dirty="0"/>
              <a:t>primary difference between </a:t>
            </a:r>
            <a:r>
              <a:rPr lang="en-US" dirty="0" smtClean="0"/>
              <a:t>other spreadsheet models </a:t>
            </a:r>
            <a:r>
              <a:rPr lang="en-US" dirty="0"/>
              <a:t>and simulation models is that at least one of the input variable cells </a:t>
            </a:r>
            <a:r>
              <a:rPr lang="en-US" dirty="0" smtClean="0"/>
              <a:t>in a simulation </a:t>
            </a:r>
            <a:r>
              <a:rPr lang="en-US" dirty="0" smtClean="0">
                <a:solidFill>
                  <a:srgbClr val="000000"/>
                </a:solidFill>
              </a:rPr>
              <a:t>contains </a:t>
            </a:r>
            <a:r>
              <a:rPr lang="en-US" i="1" dirty="0">
                <a:solidFill>
                  <a:srgbClr val="000000"/>
                </a:solidFill>
              </a:rPr>
              <a:t>random </a:t>
            </a:r>
            <a:r>
              <a:rPr lang="en-US" dirty="0">
                <a:solidFill>
                  <a:srgbClr val="000000"/>
                </a:solidFill>
              </a:rPr>
              <a:t>numbers.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Each time the spreadsheet recalculates, the random numbers change, and the new random values of the inputs produce new values of the outputs.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Technically speaking, input cells do not contain random numbers; they contain </a:t>
            </a:r>
            <a:r>
              <a:rPr lang="en-US" i="1" dirty="0">
                <a:solidFill>
                  <a:srgbClr val="000000"/>
                </a:solidFill>
              </a:rPr>
              <a:t>probability distributions.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 probability </a:t>
            </a:r>
            <a:r>
              <a:rPr lang="en-US" dirty="0">
                <a:solidFill>
                  <a:srgbClr val="000000"/>
                </a:solidFill>
              </a:rPr>
              <a:t>distribution indicates the possible values of a variable and the probabilities of those values.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There are many probability distributions to choose from, so it is important to </a:t>
            </a:r>
            <a:r>
              <a:rPr lang="en-US" dirty="0">
                <a:solidFill>
                  <a:srgbClr val="000000"/>
                </a:solidFill>
              </a:rPr>
              <a:t>choose an </a:t>
            </a:r>
            <a:r>
              <a:rPr lang="en-US" i="1" dirty="0">
                <a:solidFill>
                  <a:srgbClr val="000000"/>
                </a:solidFill>
              </a:rPr>
              <a:t>appropriate </a:t>
            </a:r>
            <a:r>
              <a:rPr lang="en-US" dirty="0">
                <a:solidFill>
                  <a:srgbClr val="000000"/>
                </a:solidFill>
              </a:rPr>
              <a:t>distribution for each specific problem.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15.4:</a:t>
            </a:r>
            <a:br>
              <a:rPr lang="en-US" dirty="0"/>
            </a:br>
            <a:r>
              <a:rPr lang="en-US" dirty="0"/>
              <a:t>Walton Bookstore 7.</a:t>
            </a:r>
            <a:r>
              <a:rPr lang="en-US" dirty="0" smtClean="0"/>
              <a:t>xlsx  </a:t>
            </a:r>
            <a:r>
              <a:rPr lang="en-US" sz="2200" dirty="0" smtClean="0"/>
              <a:t>(slide 2 of 3)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478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dirty="0" smtClean="0"/>
              <a:t>The first step is to develop the model. The completed model is shown below.</a:t>
            </a:r>
          </a:p>
          <a:p>
            <a:pPr>
              <a:buSzPct val="70000"/>
            </a:pPr>
            <a:r>
              <a:rPr lang="en-US" dirty="0" smtClean="0"/>
              <a:t>The next steps are to specify the simulation settings (in this case, 1000 iterations and 5 simulations), and run the simulation. Selected results are also shown below (at the bottom).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895600"/>
            <a:ext cx="7696200" cy="32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0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15.4:</a:t>
            </a:r>
            <a:br>
              <a:rPr lang="en-US" dirty="0"/>
            </a:br>
            <a:r>
              <a:rPr lang="en-US" dirty="0"/>
              <a:t>Walton Bookstore 7.</a:t>
            </a:r>
            <a:r>
              <a:rPr lang="en-US" dirty="0" smtClean="0"/>
              <a:t>xlsx  </a:t>
            </a:r>
            <a:r>
              <a:rPr lang="en-US" sz="2200" dirty="0" smtClean="0"/>
              <a:t>(slide 3 of 3)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62200"/>
          </a:xfrm>
        </p:spPr>
        <p:txBody>
          <a:bodyPr>
            <a:normAutofit fontScale="77500" lnSpcReduction="20000"/>
          </a:bodyPr>
          <a:lstStyle/>
          <a:p>
            <a:pPr>
              <a:buSzPct val="70000"/>
            </a:pPr>
            <a:r>
              <a:rPr lang="en-US" dirty="0" smtClean="0"/>
              <a:t>One feature of @RISK is particularly useful when there are several random input cells. It lets you see which of these inputs has the most effect on an output cell.</a:t>
            </a:r>
          </a:p>
          <a:p>
            <a:pPr lvl="1"/>
            <a:r>
              <a:rPr lang="en-US" dirty="0" smtClean="0"/>
              <a:t>Select the profit cell, and click the Browse Results button. You will see a histogram of profit with a number of buttons at the bottom.</a:t>
            </a:r>
          </a:p>
          <a:p>
            <a:pPr lvl="1"/>
            <a:r>
              <a:rPr lang="en-US" dirty="0" smtClean="0"/>
              <a:t>Click the red button with the pound sign to select a simulation.</a:t>
            </a:r>
          </a:p>
          <a:p>
            <a:pPr lvl="1"/>
            <a:r>
              <a:rPr lang="en-US" dirty="0" smtClean="0"/>
              <a:t>Then click the “tornado” button (the fifth button from the left) and choose Change in Output Mean. This produces the chart below.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86200"/>
            <a:ext cx="4089400" cy="2730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792" y="3877056"/>
            <a:ext cx="3581400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1" indent="-27432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000" dirty="0" smtClean="0"/>
              <a:t>This </a:t>
            </a:r>
            <a:r>
              <a:rPr lang="en-US" sz="2000" dirty="0"/>
              <a:t>figure shows graphically and numerically how each of the random inputs affects profit: the longer the bar, the stronger the relationship between that input and </a:t>
            </a:r>
            <a:r>
              <a:rPr lang="en-US" sz="2000" dirty="0" smtClean="0"/>
              <a:t>profit.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886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Effects </a:t>
            </a:r>
            <a:r>
              <a:rPr lang="en-US" dirty="0"/>
              <a:t>of </a:t>
            </a:r>
            <a:r>
              <a:rPr lang="en-US" dirty="0" smtClean="0"/>
              <a:t>Input</a:t>
            </a:r>
            <a:br>
              <a:rPr lang="en-US" dirty="0" smtClean="0"/>
            </a:br>
            <a:r>
              <a:rPr lang="en-US" dirty="0" smtClean="0"/>
              <a:t>Distributions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 randomness in input variables causes the variability in the output variables.</a:t>
            </a:r>
          </a:p>
          <a:p>
            <a:r>
              <a:rPr lang="en-US" dirty="0">
                <a:solidFill>
                  <a:srgbClr val="000000"/>
                </a:solidFill>
              </a:rPr>
              <a:t>Some models are more sensitive to changes in the shape or parameters of input distributions than others.</a:t>
            </a:r>
          </a:p>
          <a:p>
            <a:r>
              <a:rPr lang="en-US" dirty="0">
                <a:solidFill>
                  <a:srgbClr val="000000"/>
                </a:solidFill>
              </a:rPr>
              <a:t>There are two types of sensitivity analysis:</a:t>
            </a:r>
          </a:p>
          <a:p>
            <a:pPr marL="914400" lvl="1" indent="-457200"/>
            <a:r>
              <a:rPr lang="en-US" dirty="0">
                <a:solidFill>
                  <a:srgbClr val="000000"/>
                </a:solidFill>
              </a:rPr>
              <a:t>Check whether the shape of the input distribution matters.</a:t>
            </a:r>
          </a:p>
          <a:p>
            <a:pPr marL="914400" lvl="1" indent="-457200"/>
            <a:r>
              <a:rPr lang="en-US" dirty="0">
                <a:solidFill>
                  <a:srgbClr val="000000"/>
                </a:solidFill>
              </a:rPr>
              <a:t>Check whether the </a:t>
            </a:r>
            <a:r>
              <a:rPr lang="en-US" i="1" dirty="0">
                <a:solidFill>
                  <a:srgbClr val="000000"/>
                </a:solidFill>
              </a:rPr>
              <a:t>independence</a:t>
            </a:r>
            <a:r>
              <a:rPr lang="en-US" dirty="0">
                <a:solidFill>
                  <a:srgbClr val="000000"/>
                </a:solidFill>
              </a:rPr>
              <a:t> of input variables is crucial to the output results.</a:t>
            </a:r>
          </a:p>
          <a:p>
            <a:r>
              <a:rPr lang="en-US" dirty="0">
                <a:solidFill>
                  <a:srgbClr val="000000"/>
                </a:solidFill>
              </a:rPr>
              <a:t>Many random quantities in real situations are </a:t>
            </a:r>
            <a:r>
              <a:rPr lang="en-US" i="1" dirty="0">
                <a:solidFill>
                  <a:srgbClr val="000000"/>
                </a:solidFill>
              </a:rPr>
              <a:t>not </a:t>
            </a:r>
            <a:r>
              <a:rPr lang="en-US" dirty="0">
                <a:solidFill>
                  <a:srgbClr val="000000"/>
                </a:solidFill>
              </a:rPr>
              <a:t>independent; they are positively or negatively correlated. </a:t>
            </a:r>
          </a:p>
          <a:p>
            <a:pPr marL="914400" lvl="1" indent="-457200"/>
            <a:r>
              <a:rPr lang="en-US" dirty="0">
                <a:solidFill>
                  <a:srgbClr val="000000"/>
                </a:solidFill>
              </a:rPr>
              <a:t>@RISK enables you to build correlation into a model.</a:t>
            </a:r>
          </a:p>
        </p:txBody>
      </p:sp>
    </p:spTree>
    <p:extLst>
      <p:ext uri="{BB962C8B-B14F-4D97-AF65-F5344CB8AC3E}">
        <p14:creationId xmlns:p14="http://schemas.microsoft.com/office/powerpoint/2010/main" xmlns="" val="2452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15.5:</a:t>
            </a:r>
            <a:br>
              <a:rPr lang="en-US" dirty="0"/>
            </a:br>
            <a:r>
              <a:rPr lang="en-US" dirty="0"/>
              <a:t>Walton Bookstore 8.</a:t>
            </a:r>
            <a:r>
              <a:rPr lang="en-US" dirty="0" smtClean="0"/>
              <a:t>xlsx  </a:t>
            </a:r>
            <a:r>
              <a:rPr lang="en-US" sz="2200" dirty="0" smtClean="0"/>
              <a:t>(slide 1 of 3)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>
            <a:normAutofit fontScale="62500" lnSpcReduction="20000"/>
          </a:bodyPr>
          <a:lstStyle/>
          <a:p>
            <a:pPr>
              <a:buSzPct val="70000"/>
            </a:pPr>
            <a:r>
              <a:rPr lang="en-US" b="1" dirty="0"/>
              <a:t>Objective</a:t>
            </a:r>
            <a:r>
              <a:rPr lang="en-US" dirty="0"/>
              <a:t>: To see whether a triangular distribution with some skewness gives the same profit distribution as a normal distribution for demand.</a:t>
            </a:r>
          </a:p>
          <a:p>
            <a:pPr>
              <a:buSzPct val="70000"/>
            </a:pPr>
            <a:r>
              <a:rPr lang="en-US" b="1" dirty="0"/>
              <a:t>Solution</a:t>
            </a:r>
            <a:r>
              <a:rPr lang="en-US" dirty="0" smtClean="0"/>
              <a:t>: Keep the same unit cost, unit price, and unit refund for leftovers as in Example 15.3, but assume a </a:t>
            </a:r>
            <a:r>
              <a:rPr lang="en-US" i="1" dirty="0" smtClean="0"/>
              <a:t>normal</a:t>
            </a:r>
            <a:r>
              <a:rPr lang="en-US" dirty="0" smtClean="0"/>
              <a:t> distribution of demand.</a:t>
            </a:r>
          </a:p>
          <a:p>
            <a:pPr>
              <a:buSzPct val="70000"/>
            </a:pPr>
            <a:r>
              <a:rPr lang="en-US" dirty="0" smtClean="0"/>
              <a:t>For a fair comparison, use the same mean and standard deviation that the triangular distribution has, taking advantage of @RISK’s Define Distributions tool.</a:t>
            </a:r>
          </a:p>
          <a:p>
            <a:pPr>
              <a:buSzPct val="70000"/>
            </a:pPr>
            <a:r>
              <a:rPr lang="en-US" dirty="0" smtClean="0"/>
              <a:t>@RISK allows you to see a comparison of these two distributions, as shown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505200"/>
            <a:ext cx="4241800" cy="30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9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15.5:</a:t>
            </a:r>
            <a:br>
              <a:rPr lang="en-US" dirty="0"/>
            </a:br>
            <a:r>
              <a:rPr lang="en-US" dirty="0"/>
              <a:t>Walton Bookstore 8.</a:t>
            </a:r>
            <a:r>
              <a:rPr lang="en-US" dirty="0" smtClean="0"/>
              <a:t>xlsx  </a:t>
            </a:r>
            <a:r>
              <a:rPr lang="en-US" sz="2200" dirty="0" smtClean="0"/>
              <a:t>(slide 2 of 3)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clever use of the RISKSIMTABLE function allows you to run two simulations at once, one for the triangular distribution and one for the corresponding normal distribution.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667000"/>
            <a:ext cx="7973842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15.5:</a:t>
            </a:r>
            <a:br>
              <a:rPr lang="en-US" dirty="0"/>
            </a:br>
            <a:r>
              <a:rPr lang="en-US" dirty="0"/>
              <a:t>Walton Bookstore 8.</a:t>
            </a:r>
            <a:r>
              <a:rPr lang="en-US" dirty="0" smtClean="0"/>
              <a:t>xlsx  </a:t>
            </a:r>
            <a:r>
              <a:rPr lang="en-US" sz="2200" dirty="0" smtClean="0"/>
              <a:t>(slide 3 of 3)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comparison is shown numerically and graphically below.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057400"/>
            <a:ext cx="7086600" cy="2118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267200"/>
            <a:ext cx="7467600" cy="22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8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</a:t>
            </a:r>
            <a:r>
              <a:rPr lang="en-US" dirty="0" smtClean="0"/>
              <a:t>Correlated Input </a:t>
            </a:r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Until now, all of the random numbers generated with @ RISK functions have been probabilistically independent.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Sometimes, however, independence is unrealistic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</a:rPr>
              <a:t>In such cases, </a:t>
            </a:r>
            <a:r>
              <a:rPr lang="en-US" b="1" dirty="0" smtClean="0">
                <a:solidFill>
                  <a:schemeClr val="tx2"/>
                </a:solidFill>
              </a:rPr>
              <a:t>correlated inputs </a:t>
            </a:r>
            <a:r>
              <a:rPr lang="en-US" dirty="0" smtClean="0">
                <a:solidFill>
                  <a:srgbClr val="000000"/>
                </a:solidFill>
              </a:rPr>
              <a:t>are more appropriate.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If they are positively correlated, then large numbers will tend to go with large numbers, and small with small.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they are negatively correlated, then large numbers will tend to go with small numbers, and small with large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You can create correlated inputs in @RISK with the </a:t>
            </a:r>
            <a:r>
              <a:rPr lang="en-US" b="1" dirty="0" smtClean="0">
                <a:solidFill>
                  <a:srgbClr val="04617B"/>
                </a:solidFill>
              </a:rPr>
              <a:t>RISKCORRMAT function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9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15.6: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Walton Bookstore 9.</a:t>
            </a:r>
            <a:r>
              <a:rPr lang="en-US" dirty="0" smtClean="0">
                <a:solidFill>
                  <a:srgbClr val="0F6FC6"/>
                </a:solidFill>
              </a:rPr>
              <a:t>xlsx  </a:t>
            </a:r>
            <a:r>
              <a:rPr lang="en-US" sz="2200" dirty="0" smtClean="0">
                <a:solidFill>
                  <a:srgbClr val="0F6FC6"/>
                </a:solidFill>
              </a:rPr>
              <a:t>(slide 1 of 3)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62500" lnSpcReduction="20000"/>
          </a:bodyPr>
          <a:lstStyle/>
          <a:p>
            <a:pPr>
              <a:buSzPct val="70000"/>
            </a:pPr>
            <a:r>
              <a:rPr lang="en-US" sz="3700" b="1" dirty="0"/>
              <a:t>Objective</a:t>
            </a:r>
            <a:r>
              <a:rPr lang="en-US" sz="3700" dirty="0"/>
              <a:t>: To see how @RISK enables us to simulate correlated demands,  and to see the effect of correlated demands on profit.</a:t>
            </a:r>
          </a:p>
          <a:p>
            <a:pPr>
              <a:buSzPct val="70000"/>
            </a:pPr>
            <a:r>
              <a:rPr lang="en-US" sz="3700" b="1" dirty="0"/>
              <a:t>Solution</a:t>
            </a:r>
            <a:r>
              <a:rPr lang="en-US" sz="3700" dirty="0" smtClean="0"/>
              <a:t>: Suppose that Walton Bookstore must order two different calendars. Assume that the calendars have the same unit cost, unit selling price, and unit refund value as in previous examples.</a:t>
            </a:r>
          </a:p>
          <a:p>
            <a:pPr>
              <a:buSzPct val="70000"/>
            </a:pPr>
            <a:r>
              <a:rPr lang="en-US" sz="3700" dirty="0" smtClean="0"/>
              <a:t>Also assume that each has a triangularly distributed demand with parameters 100, 175, and 300. </a:t>
            </a:r>
          </a:p>
          <a:p>
            <a:pPr>
              <a:buSzPct val="70000"/>
            </a:pPr>
            <a:r>
              <a:rPr lang="en-US" sz="3700" dirty="0" smtClean="0"/>
              <a:t>Now assume they are “substitute” products, so that their demands are negatively correlated. Specifically, assume a correlation of -0.9 between the two demands.</a:t>
            </a:r>
          </a:p>
          <a:p>
            <a:pPr>
              <a:buSzPct val="70000"/>
            </a:pPr>
            <a:r>
              <a:rPr lang="en-US" sz="3700" dirty="0" smtClean="0"/>
              <a:t>How do these correlated inputs affect the distribution of profit, as compared to the situation where the demands are uncorrelated (correlation 0) or very positively correlated (correlation 0.9)?</a:t>
            </a:r>
          </a:p>
          <a:p>
            <a:pPr>
              <a:buSzPct val="70000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1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15.6: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Walton Bookstore 9.</a:t>
            </a:r>
            <a:r>
              <a:rPr lang="en-US" dirty="0" smtClean="0">
                <a:solidFill>
                  <a:srgbClr val="0F6FC6"/>
                </a:solidFill>
              </a:rPr>
              <a:t>xlsx  </a:t>
            </a:r>
            <a:r>
              <a:rPr lang="en-US" sz="2200" dirty="0" smtClean="0">
                <a:solidFill>
                  <a:srgbClr val="0F6FC6"/>
                </a:solidFill>
              </a:rPr>
              <a:t>(slide 2 of 3)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5400"/>
          </a:xfrm>
        </p:spPr>
        <p:txBody>
          <a:bodyPr>
            <a:normAutofit fontScale="77500" lnSpcReduction="20000"/>
          </a:bodyPr>
          <a:lstStyle/>
          <a:p>
            <a:pPr>
              <a:buSzPct val="70000"/>
            </a:pPr>
            <a:r>
              <a:rPr lang="en-US" dirty="0">
                <a:solidFill>
                  <a:srgbClr val="000000"/>
                </a:solidFill>
              </a:rPr>
              <a:t>The key to building in correlation is @RISK’s RISKFORMAT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(correlation matrix) function.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use this function, you must include a correlation matrix in the </a:t>
            </a:r>
            <a:r>
              <a:rPr lang="en-US" dirty="0" smtClean="0">
                <a:solidFill>
                  <a:srgbClr val="000000"/>
                </a:solidFill>
              </a:rPr>
              <a:t>model, as shown in the range J5:K6 of the figure below.</a:t>
            </a:r>
            <a:endParaRPr lang="en-US" dirty="0">
              <a:solidFill>
                <a:srgbClr val="000000"/>
              </a:solidFill>
            </a:endParaRPr>
          </a:p>
          <a:p>
            <a:pPr>
              <a:buSzPct val="70000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895600"/>
            <a:ext cx="6629400" cy="365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0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6FC6"/>
                </a:solidFill>
              </a:rPr>
              <a:t>Example 15.6:</a:t>
            </a:r>
            <a:br>
              <a:rPr lang="en-US" dirty="0">
                <a:solidFill>
                  <a:srgbClr val="0F6FC6"/>
                </a:solidFill>
              </a:rPr>
            </a:br>
            <a:r>
              <a:rPr lang="en-US" dirty="0">
                <a:solidFill>
                  <a:srgbClr val="0F6FC6"/>
                </a:solidFill>
              </a:rPr>
              <a:t>Walton Bookstore 9.</a:t>
            </a:r>
            <a:r>
              <a:rPr lang="en-US" dirty="0" smtClean="0">
                <a:solidFill>
                  <a:srgbClr val="0F6FC6"/>
                </a:solidFill>
              </a:rPr>
              <a:t>xlsx  </a:t>
            </a:r>
            <a:r>
              <a:rPr lang="en-US" sz="2200" dirty="0" smtClean="0">
                <a:solidFill>
                  <a:srgbClr val="0F6FC6"/>
                </a:solidFill>
              </a:rPr>
              <a:t>(slide 3 of 3)</a:t>
            </a:r>
            <a:endParaRPr lang="en-US" sz="2200" dirty="0">
              <a:solidFill>
                <a:srgbClr val="0F6F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dirty="0" smtClean="0">
                <a:solidFill>
                  <a:srgbClr val="000000"/>
                </a:solidFill>
              </a:rPr>
              <a:t>Set up and run @RISK exactly as before. Set the number of iterations to 1000 and the number of simulations to 3 (because three different correlations are being tested).</a:t>
            </a:r>
          </a:p>
          <a:p>
            <a:pPr>
              <a:buSzPct val="70000"/>
            </a:pPr>
            <a:r>
              <a:rPr lang="en-US" dirty="0" smtClean="0">
                <a:solidFill>
                  <a:srgbClr val="000000"/>
                </a:solidFill>
              </a:rPr>
              <a:t>Selected numerical and graphical results are shown below.</a:t>
            </a:r>
          </a:p>
          <a:p>
            <a:pPr>
              <a:buSzPct val="70000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743200"/>
            <a:ext cx="6096000" cy="2163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029200"/>
            <a:ext cx="7696200" cy="14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General characteristics of probability distributions:</a:t>
            </a:r>
          </a:p>
          <a:p>
            <a:pPr lvl="1"/>
            <a:r>
              <a:rPr lang="en-US" dirty="0"/>
              <a:t>Discrete versus continuous</a:t>
            </a:r>
          </a:p>
          <a:p>
            <a:pPr lvl="1"/>
            <a:r>
              <a:rPr lang="en-US" dirty="0"/>
              <a:t>Symmetric versus skewed</a:t>
            </a:r>
          </a:p>
          <a:p>
            <a:pPr lvl="1"/>
            <a:r>
              <a:rPr lang="en-US" dirty="0"/>
              <a:t>Bounded versus unbounded</a:t>
            </a:r>
          </a:p>
          <a:p>
            <a:pPr lvl="1"/>
            <a:r>
              <a:rPr lang="en-US" dirty="0"/>
              <a:t>Nonnegative versus </a:t>
            </a:r>
            <a:r>
              <a:rPr lang="en-US" dirty="0" smtClean="0"/>
              <a:t>unrestricted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Discrete </a:t>
            </a:r>
            <a:r>
              <a:rPr lang="en-US" dirty="0" smtClean="0"/>
              <a:t>Versus Continuous</a:t>
            </a:r>
            <a:br>
              <a:rPr lang="en-US" dirty="0" smtClean="0"/>
            </a:b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0000"/>
                </a:solidFill>
              </a:rPr>
              <a:t>probability distribution is </a:t>
            </a:r>
            <a:r>
              <a:rPr lang="en-US" i="1" dirty="0">
                <a:solidFill>
                  <a:srgbClr val="000000"/>
                </a:solidFill>
              </a:rPr>
              <a:t>discrete</a:t>
            </a:r>
            <a:r>
              <a:rPr lang="en-US" dirty="0">
                <a:solidFill>
                  <a:srgbClr val="000000"/>
                </a:solidFill>
              </a:rPr>
              <a:t> if it has a finite number of possible values.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Example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Sum of the </a:t>
            </a:r>
            <a:r>
              <a:rPr lang="en-US" dirty="0">
                <a:solidFill>
                  <a:srgbClr val="000000"/>
                </a:solidFill>
              </a:rPr>
              <a:t>faces of two </a:t>
            </a:r>
            <a:r>
              <a:rPr lang="en-US" dirty="0" smtClean="0">
                <a:solidFill>
                  <a:srgbClr val="000000"/>
                </a:solidFill>
              </a:rPr>
              <a:t>dice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graph of a discrete distribution is a series of spikes, as shown below.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The height of each spike is the probability of the corresponding value.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200400"/>
            <a:ext cx="461301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Discrete </a:t>
            </a:r>
            <a:r>
              <a:rPr lang="en-US" dirty="0" smtClean="0"/>
              <a:t>Versus Continuous</a:t>
            </a:r>
            <a:br>
              <a:rPr lang="en-US" dirty="0" smtClean="0"/>
            </a:b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 probability distribution is </a:t>
            </a:r>
            <a:r>
              <a:rPr lang="en-US" i="1" dirty="0">
                <a:solidFill>
                  <a:srgbClr val="000000"/>
                </a:solidFill>
              </a:rPr>
              <a:t>continuous</a:t>
            </a:r>
            <a:r>
              <a:rPr lang="en-US" dirty="0">
                <a:solidFill>
                  <a:srgbClr val="000000"/>
                </a:solidFill>
              </a:rPr>
              <a:t> if its possible values are essentially a continuum.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Example: Amount of rain that falls during a month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 continuous distribution is characterized by a density function, a smooth curve as shown in the figure below.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The height of the density function above any value indicates the relative likelihood of that value.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Probabilities can be calculated as areas under the curve.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886200"/>
            <a:ext cx="375478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3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</a:t>
            </a:r>
            <a:r>
              <a:rPr lang="en-US" dirty="0" smtClean="0"/>
              <a:t>Versus </a:t>
            </a:r>
            <a:r>
              <a:rPr lang="en-US" dirty="0"/>
              <a:t>Skewed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0000"/>
                </a:solidFill>
              </a:rPr>
              <a:t>probability distribution can </a:t>
            </a:r>
            <a:r>
              <a:rPr lang="en-US" dirty="0" smtClean="0">
                <a:solidFill>
                  <a:srgbClr val="000000"/>
                </a:solidFill>
              </a:rPr>
              <a:t>either be </a:t>
            </a:r>
            <a:r>
              <a:rPr lang="en-US" dirty="0">
                <a:solidFill>
                  <a:srgbClr val="000000"/>
                </a:solidFill>
              </a:rPr>
              <a:t>symmetric or skewed to the left or right.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Choose between a symmetric and skewed distribution on </a:t>
            </a:r>
            <a:r>
              <a:rPr lang="en-US" dirty="0">
                <a:solidFill>
                  <a:srgbClr val="000000"/>
                </a:solidFill>
              </a:rPr>
              <a:t>the basis of </a:t>
            </a:r>
            <a:r>
              <a:rPr lang="en-US" dirty="0"/>
              <a:t>realism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 smtClean="0"/>
              <a:t>Positively skewed distribution		Negatively skewed distribution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962400"/>
            <a:ext cx="3454400" cy="2453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962400"/>
            <a:ext cx="3454400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0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</a:t>
            </a:r>
            <a:r>
              <a:rPr lang="en-US" dirty="0" smtClean="0"/>
              <a:t>Versus </a:t>
            </a:r>
            <a:r>
              <a:rPr lang="en-US" dirty="0"/>
              <a:t>Unbounded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probability </a:t>
            </a:r>
            <a:r>
              <a:rPr lang="en-US" dirty="0">
                <a:solidFill>
                  <a:srgbClr val="000000"/>
                </a:solidFill>
              </a:rPr>
              <a:t>distribution is </a:t>
            </a:r>
            <a:r>
              <a:rPr lang="en-US" i="1" dirty="0">
                <a:solidFill>
                  <a:srgbClr val="000000"/>
                </a:solidFill>
              </a:rPr>
              <a:t>bounded</a:t>
            </a:r>
            <a:r>
              <a:rPr lang="en-US" dirty="0">
                <a:solidFill>
                  <a:srgbClr val="000000"/>
                </a:solidFill>
              </a:rPr>
              <a:t> if there are values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such that no possible value can be less than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or greater than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value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the </a:t>
            </a:r>
            <a:r>
              <a:rPr lang="en-US" i="1" dirty="0">
                <a:solidFill>
                  <a:srgbClr val="000000"/>
                </a:solidFill>
              </a:rPr>
              <a:t>minimum </a:t>
            </a:r>
            <a:r>
              <a:rPr lang="en-US" dirty="0">
                <a:solidFill>
                  <a:srgbClr val="000000"/>
                </a:solidFill>
              </a:rPr>
              <a:t>possible value.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value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is the </a:t>
            </a:r>
            <a:r>
              <a:rPr lang="en-US" i="1" dirty="0">
                <a:solidFill>
                  <a:srgbClr val="000000"/>
                </a:solidFill>
              </a:rPr>
              <a:t>maximum </a:t>
            </a:r>
            <a:r>
              <a:rPr lang="en-US" dirty="0">
                <a:solidFill>
                  <a:srgbClr val="000000"/>
                </a:solidFill>
              </a:rPr>
              <a:t>possible value.</a:t>
            </a:r>
          </a:p>
          <a:p>
            <a:r>
              <a:rPr lang="en-US" dirty="0">
                <a:solidFill>
                  <a:srgbClr val="000000"/>
                </a:solidFill>
              </a:rPr>
              <a:t>The distribution is </a:t>
            </a:r>
            <a:r>
              <a:rPr lang="en-US" i="1" dirty="0">
                <a:solidFill>
                  <a:srgbClr val="000000"/>
                </a:solidFill>
              </a:rPr>
              <a:t>unbounded</a:t>
            </a:r>
            <a:r>
              <a:rPr lang="en-US" dirty="0">
                <a:solidFill>
                  <a:srgbClr val="000000"/>
                </a:solidFill>
              </a:rPr>
              <a:t> if there are no such bounds.</a:t>
            </a:r>
          </a:p>
          <a:p>
            <a:r>
              <a:rPr lang="en-US" dirty="0">
                <a:solidFill>
                  <a:srgbClr val="000000"/>
                </a:solidFill>
              </a:rPr>
              <a:t>It is possible for a distribution to be bounded in one direction but not the other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1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right DADM 5e_PPT Sampl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4617B"/>
      </a:accent1>
      <a:accent2>
        <a:srgbClr val="0F6FC6"/>
      </a:accent2>
      <a:accent3>
        <a:srgbClr val="009DD9"/>
      </a:accent3>
      <a:accent4>
        <a:srgbClr val="0BD0D9"/>
      </a:accent4>
      <a:accent5>
        <a:srgbClr val="10CF9B"/>
      </a:accent5>
      <a:accent6>
        <a:srgbClr val="7CCA62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Albright DADM 5e_PPT Sample.potx</Template>
  <TotalTime>923</TotalTime>
  <Words>3911</Words>
  <Application>Microsoft Office PowerPoint</Application>
  <PresentationFormat>On-screen Show (4:3)</PresentationFormat>
  <Paragraphs>267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Albright DADM 5e_PPT Sample</vt:lpstr>
      <vt:lpstr>Slide 1</vt:lpstr>
      <vt:lpstr>Introduction (slide 1 of 2)</vt:lpstr>
      <vt:lpstr>Introduction (slide 2 of 2)</vt:lpstr>
      <vt:lpstr>Probability Distributions for Input Variables</vt:lpstr>
      <vt:lpstr>Types of Probability Distributions</vt:lpstr>
      <vt:lpstr>Discrete Versus Continuous (slide 1 of 2)</vt:lpstr>
      <vt:lpstr>Discrete Versus Continuous (slide 2 of 2)</vt:lpstr>
      <vt:lpstr>Symmetric Versus Skewed</vt:lpstr>
      <vt:lpstr>Bounded Versus Unbounded</vt:lpstr>
      <vt:lpstr>Nonnegative Versus Unrestricted</vt:lpstr>
      <vt:lpstr>Common Probability Distributions</vt:lpstr>
      <vt:lpstr>Uniform Distribution</vt:lpstr>
      <vt:lpstr>Excel’s RAND Function</vt:lpstr>
      <vt:lpstr>Freezing Random Numbers</vt:lpstr>
      <vt:lpstr>Using @RISK to Explore  Probability Distributions</vt:lpstr>
      <vt:lpstr>Discrete Distribution</vt:lpstr>
      <vt:lpstr>Normal Distribution</vt:lpstr>
      <vt:lpstr>Triangular Distribution</vt:lpstr>
      <vt:lpstr>Binomial Distribution</vt:lpstr>
      <vt:lpstr>Simulation and the Flaw of Averages</vt:lpstr>
      <vt:lpstr>Example 15.1:  Walton Bookstore 1.xlsx  (slide 1 of 3)</vt:lpstr>
      <vt:lpstr>Example 15.1:  Walton Bookstore 1.xlsx  (slide 2 of 3)</vt:lpstr>
      <vt:lpstr>Example 15.1:  Walton Bookstore 1.xlsx  (slide 3 of 3)</vt:lpstr>
      <vt:lpstr>Simulation with Built-In Excel Tools</vt:lpstr>
      <vt:lpstr>Example 15.2:  Walton Bookstore 2.xlsx  (slide 1 of 2)</vt:lpstr>
      <vt:lpstr>Example 15.2:  Walton Bookstore 2.xlsx  (slide 2 of 2)</vt:lpstr>
      <vt:lpstr>Checking Logic with Deterministic Inputs</vt:lpstr>
      <vt:lpstr>Notes about Confidence Intervals (slide 1 of 2)</vt:lpstr>
      <vt:lpstr>Notes about Confidence Intervals (slide 2 of 2)</vt:lpstr>
      <vt:lpstr>Finding the Best Order Quantity</vt:lpstr>
      <vt:lpstr>Using a Two-Way Data Table</vt:lpstr>
      <vt:lpstr>Introduction to the @RISK</vt:lpstr>
      <vt:lpstr>@RISK Features</vt:lpstr>
      <vt:lpstr>@RISK Models with a  Single Random Input Variable</vt:lpstr>
      <vt:lpstr>Example 15.3: Walton Bookstore 5.xlsx  (slide 1 of 2)</vt:lpstr>
      <vt:lpstr>Example 15.3: Walton Bookstore 5.xlsx  (slide 2 of 2)</vt:lpstr>
      <vt:lpstr>Using RISKSIMTABLE</vt:lpstr>
      <vt:lpstr>Some Limitations of @RISK</vt:lpstr>
      <vt:lpstr>Example 15.4: Walton Bookstore 7.xlsx  (slide 1 of 3)</vt:lpstr>
      <vt:lpstr>Example 15.4: Walton Bookstore 7.xlsx  (slide 2 of 3)</vt:lpstr>
      <vt:lpstr>Example 15.4: Walton Bookstore 7.xlsx  (slide 3 of 3)</vt:lpstr>
      <vt:lpstr>The Effects of Input Distributions on Results</vt:lpstr>
      <vt:lpstr>Example 15.5: Walton Bookstore 8.xlsx  (slide 1 of 3)</vt:lpstr>
      <vt:lpstr>Example 15.5: Walton Bookstore 8.xlsx  (slide 2 of 3)</vt:lpstr>
      <vt:lpstr>Example 15.5: Walton Bookstore 8.xlsx  (slide 3 of 3)</vt:lpstr>
      <vt:lpstr>Effect of Correlated Input Variables</vt:lpstr>
      <vt:lpstr>Example 15.6: Walton Bookstore 9.xlsx  (slide 1 of 3)</vt:lpstr>
      <vt:lpstr>Example 15.6: Walton Bookstore 9.xlsx  (slide 2 of 3)</vt:lpstr>
      <vt:lpstr>Example 15.6: Walton Bookstore 9.xlsx  (slide 3 of 3)</vt:lpstr>
    </vt:vector>
  </TitlesOfParts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 Kellman</dc:creator>
  <cp:lastModifiedBy>Krista Kellman</cp:lastModifiedBy>
  <cp:revision>213</cp:revision>
  <dcterms:created xsi:type="dcterms:W3CDTF">2013-05-22T20:28:17Z</dcterms:created>
  <dcterms:modified xsi:type="dcterms:W3CDTF">2013-10-18T14:53:41Z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884725426</vt:i4>
  </property>
  <property fmtid="{D5CDD505-2E9C-101B-9397-08002B2CF9AE}" pid="3" name="_NewReviewCycle">
    <vt:lpwstr/>
  </property>
  <property fmtid="{D5CDD505-2E9C-101B-9397-08002B2CF9AE}" pid="4" name="_EmailSubject">
    <vt:lpwstr>Problem viewing template file</vt:lpwstr>
  </property>
  <property fmtid="{D5CDD505-2E9C-101B-9397-08002B2CF9AE}" pid="5" name="_AuthorEmail">
    <vt:lpwstr>Krista.Kellman@cengage.com</vt:lpwstr>
  </property>
  <property fmtid="{D5CDD505-2E9C-101B-9397-08002B2CF9AE}" pid="6" name="_AuthorEmailDisplayName">
    <vt:lpwstr>Kellman, Krista</vt:lpwstr>
  </property>
</Properties>
</file>