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90" r:id="rId6"/>
    <p:sldId id="259" r:id="rId7"/>
    <p:sldId id="261" r:id="rId8"/>
    <p:sldId id="262" r:id="rId9"/>
    <p:sldId id="280" r:id="rId10"/>
    <p:sldId id="281" r:id="rId11"/>
    <p:sldId id="282" r:id="rId12"/>
    <p:sldId id="292" r:id="rId13"/>
    <p:sldId id="287" r:id="rId14"/>
    <p:sldId id="265" r:id="rId15"/>
    <p:sldId id="266" r:id="rId16"/>
    <p:sldId id="293" r:id="rId17"/>
    <p:sldId id="288" r:id="rId18"/>
    <p:sldId id="294" r:id="rId19"/>
    <p:sldId id="267" r:id="rId20"/>
    <p:sldId id="268" r:id="rId21"/>
    <p:sldId id="269" r:id="rId22"/>
    <p:sldId id="270" r:id="rId23"/>
    <p:sldId id="271" r:id="rId24"/>
    <p:sldId id="295" r:id="rId25"/>
    <p:sldId id="296" r:id="rId26"/>
    <p:sldId id="276" r:id="rId27"/>
    <p:sldId id="275" r:id="rId28"/>
    <p:sldId id="297" r:id="rId29"/>
    <p:sldId id="298" r:id="rId30"/>
    <p:sldId id="299" r:id="rId31"/>
    <p:sldId id="300" r:id="rId32"/>
    <p:sldId id="277" r:id="rId33"/>
    <p:sldId id="2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3" name="Text Placeholder 12"/>
          <p:cNvSpPr>
            <a:spLocks noGrp="1"/>
          </p:cNvSpPr>
          <p:nvPr>
            <p:ph type="body" sz="quarter" idx="13" hasCustomPrompt="1"/>
          </p:nvPr>
        </p:nvSpPr>
        <p:spPr>
          <a:xfrm>
            <a:off x="1295400" y="6172200"/>
            <a:ext cx="914400" cy="533400"/>
          </a:xfrm>
        </p:spPr>
        <p:txBody>
          <a:bodyPr>
            <a:normAutofit/>
          </a:bodyPr>
          <a:lstStyle>
            <a:lvl1pPr>
              <a:buNone/>
              <a:defRPr sz="2800" baseline="0"/>
            </a:lvl1pPr>
          </a:lstStyle>
          <a:p>
            <a:pPr lvl="0"/>
            <a:r>
              <a:rPr lang="en-US" dirty="0" smtClean="0"/>
              <a:t>#</a:t>
            </a:r>
            <a:endParaRPr lang="en-US" dirty="0"/>
          </a:p>
        </p:txBody>
      </p:sp>
      <p:sp>
        <p:nvSpPr>
          <p:cNvPr id="12" name="TextBox 11"/>
          <p:cNvSpPr txBox="1"/>
          <p:nvPr/>
        </p:nvSpPr>
        <p:spPr>
          <a:xfrm>
            <a:off x="0" y="6172200"/>
            <a:ext cx="1524000" cy="523220"/>
          </a:xfrm>
          <a:prstGeom prst="rect">
            <a:avLst/>
          </a:prstGeom>
          <a:noFill/>
        </p:spPr>
        <p:txBody>
          <a:bodyPr wrap="square" rtlCol="0">
            <a:spAutoFit/>
          </a:bodyPr>
          <a:lstStyle/>
          <a:p>
            <a:r>
              <a:rPr lang="en-US" sz="2800" dirty="0" smtClean="0"/>
              <a:t>Chapter</a:t>
            </a:r>
            <a:endParaRPr lang="en-US" sz="2800" dirty="0"/>
          </a:p>
        </p:txBody>
      </p:sp>
      <p:sp>
        <p:nvSpPr>
          <p:cNvPr id="16" name="TextBox 15"/>
          <p:cNvSpPr txBox="1"/>
          <p:nvPr/>
        </p:nvSpPr>
        <p:spPr>
          <a:xfrm rot="16200000">
            <a:off x="-2543145" y="2771745"/>
            <a:ext cx="5638800" cy="400110"/>
          </a:xfrm>
          <a:prstGeom prst="rect">
            <a:avLst/>
          </a:prstGeom>
          <a:noFill/>
        </p:spPr>
        <p:txBody>
          <a:bodyPr wrap="square" rtlCol="0">
            <a:spAutoFit/>
          </a:bodyPr>
          <a:lstStyle/>
          <a:p>
            <a:r>
              <a:rPr lang="en-US" sz="1000" dirty="0" smtClean="0">
                <a:cs typeface="Arial" charset="0"/>
              </a:rPr>
              <a:t>© 2015 Cengage</a:t>
            </a:r>
            <a:r>
              <a:rPr lang="en-US" sz="1000" baseline="0" dirty="0" smtClean="0">
                <a:cs typeface="Arial" charset="0"/>
              </a:rPr>
              <a:t> Learning. </a:t>
            </a:r>
            <a:r>
              <a:rPr lang="en-US" sz="1000" dirty="0" smtClean="0">
                <a:cs typeface="Arial" charset="0"/>
              </a:rPr>
              <a:t>All Rights Reserved. May not be scanned, copied or duplicated, or posted to a publicly accessible website, in whole or in part.</a:t>
            </a:r>
            <a:endParaRPr lang="en-US" sz="1000" dirty="0"/>
          </a:p>
        </p:txBody>
      </p:sp>
      <p:sp>
        <p:nvSpPr>
          <p:cNvPr id="15" name="TextBox 14"/>
          <p:cNvSpPr txBox="1"/>
          <p:nvPr userDrawn="1"/>
        </p:nvSpPr>
        <p:spPr>
          <a:xfrm>
            <a:off x="2362200" y="3733800"/>
            <a:ext cx="6705600" cy="2123658"/>
          </a:xfrm>
          <a:prstGeom prst="rect">
            <a:avLst/>
          </a:prstGeom>
          <a:noFill/>
        </p:spPr>
        <p:txBody>
          <a:bodyPr wrap="square" rtlCol="0">
            <a:spAutoFit/>
          </a:bodyPr>
          <a:lstStyle/>
          <a:p>
            <a:r>
              <a:rPr kumimoji="0" lang="en-US" sz="4400" cap="all" baseline="0" dirty="0" smtClean="0"/>
              <a:t>Business Analytics:</a:t>
            </a:r>
            <a:br>
              <a:rPr kumimoji="0" lang="en-US" sz="4400" cap="all" baseline="0" dirty="0" smtClean="0"/>
            </a:br>
            <a:r>
              <a:rPr kumimoji="0" lang="en-US" sz="4400" cap="all" baseline="0" dirty="0" smtClean="0"/>
              <a:t>Data Analysis and</a:t>
            </a:r>
            <a:br>
              <a:rPr kumimoji="0" lang="en-US" sz="4400" cap="all" baseline="0" dirty="0" smtClean="0"/>
            </a:br>
            <a:r>
              <a:rPr kumimoji="0" lang="en-US" sz="4400" cap="all" baseline="0" dirty="0" smtClean="0"/>
              <a:t>Decision Making</a:t>
            </a:r>
            <a:endParaRPr lang="en-US" sz="4400" b="1" cap="all" baseline="0"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12648" y="1600200"/>
            <a:ext cx="8153400" cy="48768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Box 4"/>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7150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1" name="TextBox 10"/>
          <p:cNvSpPr txBox="1"/>
          <p:nvPr/>
        </p:nvSpPr>
        <p:spPr>
          <a:xfrm>
            <a:off x="457200" y="6400800"/>
            <a:ext cx="5562600"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ABE4E-BBD6-4463-BC77-FBFDC9C142F2}" type="datetimeFigureOut">
              <a:rPr lang="en-US" smtClean="0"/>
              <a:pPr/>
              <a:t>10/18/2013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B5ACC4-1242-4D72-BA11-D5AA5AAA2D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Revised">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3" name="Text Placeholder 12"/>
          <p:cNvSpPr>
            <a:spLocks noGrp="1"/>
          </p:cNvSpPr>
          <p:nvPr>
            <p:ph type="body" sz="quarter" idx="13" hasCustomPrompt="1"/>
          </p:nvPr>
        </p:nvSpPr>
        <p:spPr>
          <a:xfrm>
            <a:off x="1295400" y="6172200"/>
            <a:ext cx="914400" cy="533400"/>
          </a:xfrm>
        </p:spPr>
        <p:txBody>
          <a:bodyPr>
            <a:normAutofit/>
          </a:bodyPr>
          <a:lstStyle>
            <a:lvl1pPr>
              <a:buNone/>
              <a:defRPr sz="2800" baseline="0"/>
            </a:lvl1pPr>
          </a:lstStyle>
          <a:p>
            <a:pPr lvl="0"/>
            <a:r>
              <a:rPr lang="en-US" dirty="0" smtClean="0"/>
              <a:t>#</a:t>
            </a:r>
            <a:endParaRPr lang="en-US" dirty="0"/>
          </a:p>
        </p:txBody>
      </p:sp>
      <p:sp>
        <p:nvSpPr>
          <p:cNvPr id="12" name="TextBox 11"/>
          <p:cNvSpPr txBox="1"/>
          <p:nvPr/>
        </p:nvSpPr>
        <p:spPr>
          <a:xfrm>
            <a:off x="0" y="6172200"/>
            <a:ext cx="1524000" cy="523220"/>
          </a:xfrm>
          <a:prstGeom prst="rect">
            <a:avLst/>
          </a:prstGeom>
          <a:noFill/>
        </p:spPr>
        <p:txBody>
          <a:bodyPr wrap="square" rtlCol="0">
            <a:spAutoFit/>
          </a:bodyPr>
          <a:lstStyle/>
          <a:p>
            <a:r>
              <a:rPr lang="en-US" sz="2800" dirty="0" smtClean="0"/>
              <a:t>Chapter</a:t>
            </a:r>
            <a:endParaRPr lang="en-US" sz="2800" dirty="0"/>
          </a:p>
        </p:txBody>
      </p:sp>
      <p:sp>
        <p:nvSpPr>
          <p:cNvPr id="16" name="TextBox 15"/>
          <p:cNvSpPr txBox="1"/>
          <p:nvPr/>
        </p:nvSpPr>
        <p:spPr>
          <a:xfrm rot="16200000">
            <a:off x="-2543145" y="2771745"/>
            <a:ext cx="5638800" cy="400110"/>
          </a:xfrm>
          <a:prstGeom prst="rect">
            <a:avLst/>
          </a:prstGeom>
          <a:noFill/>
        </p:spPr>
        <p:txBody>
          <a:bodyPr wrap="square" rtlCol="0">
            <a:spAutoFit/>
          </a:bodyPr>
          <a:lstStyle/>
          <a:p>
            <a:r>
              <a:rPr lang="en-US" sz="1000" dirty="0" smtClean="0">
                <a:cs typeface="Arial" charset="0"/>
              </a:rPr>
              <a:t>© 2015 Cengage</a:t>
            </a:r>
            <a:r>
              <a:rPr lang="en-US" sz="1000" baseline="0" dirty="0" smtClean="0">
                <a:cs typeface="Arial" charset="0"/>
              </a:rPr>
              <a:t> Learning. </a:t>
            </a:r>
            <a:r>
              <a:rPr lang="en-US" sz="1000" dirty="0" smtClean="0">
                <a:cs typeface="Arial" charset="0"/>
              </a:rPr>
              <a:t>All Rights Reserved. May not be scanned, copied or duplicated, or posted to a publicly accessible website, in whole or in part.</a:t>
            </a:r>
            <a:endParaRPr lang="en-US" sz="1000" dirty="0"/>
          </a:p>
        </p:txBody>
      </p:sp>
      <p:sp>
        <p:nvSpPr>
          <p:cNvPr id="15" name="TextBox 14"/>
          <p:cNvSpPr txBox="1"/>
          <p:nvPr userDrawn="1"/>
        </p:nvSpPr>
        <p:spPr>
          <a:xfrm>
            <a:off x="2362200" y="3733800"/>
            <a:ext cx="6705600" cy="2123658"/>
          </a:xfrm>
          <a:prstGeom prst="rect">
            <a:avLst/>
          </a:prstGeom>
          <a:noFill/>
        </p:spPr>
        <p:txBody>
          <a:bodyPr wrap="square" rtlCol="0">
            <a:spAutoFit/>
          </a:bodyPr>
          <a:lstStyle/>
          <a:p>
            <a:r>
              <a:rPr kumimoji="0" lang="en-US" sz="4400" cap="all" baseline="0" dirty="0" smtClean="0"/>
              <a:t>Business Analytics:</a:t>
            </a:r>
            <a:br>
              <a:rPr kumimoji="0" lang="en-US" sz="4400" cap="all" baseline="0" dirty="0" smtClean="0"/>
            </a:br>
            <a:r>
              <a:rPr kumimoji="0" lang="en-US" sz="4400" cap="all" baseline="0" dirty="0" smtClean="0"/>
              <a:t>Data Analysis and</a:t>
            </a:r>
            <a:br>
              <a:rPr kumimoji="0" lang="en-US" sz="4400" cap="all" baseline="0" dirty="0" smtClean="0"/>
            </a:br>
            <a:r>
              <a:rPr kumimoji="0" lang="en-US" sz="4400" cap="all" baseline="0" dirty="0" smtClean="0"/>
              <a:t>Decision Making</a:t>
            </a:r>
            <a:endParaRPr lang="en-US" sz="4400" b="1" cap="all" baseline="0"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612648" y="1600200"/>
            <a:ext cx="815340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Box 4"/>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4038600" cy="48874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724400" y="1589566"/>
            <a:ext cx="4006701" cy="48874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TextBox 5"/>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209800"/>
            <a:ext cx="3962400" cy="4267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724400" y="2209800"/>
            <a:ext cx="3962400" cy="4267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600200"/>
            <a:ext cx="3962400" cy="60960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724400" y="1600200"/>
            <a:ext cx="3962400" cy="60960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8" name="TextBox 7"/>
          <p:cNvSpPr txBox="1"/>
          <p:nvPr/>
        </p:nvSpPr>
        <p:spPr>
          <a:xfrm>
            <a:off x="609600" y="6553200"/>
            <a:ext cx="80772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4" name="TextBox 3"/>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1066800"/>
          </a:xfrm>
        </p:spPr>
        <p:txBody>
          <a:bodyPr/>
          <a:lstStyle>
            <a:lvl1pPr>
              <a:defRPr>
                <a:solidFill>
                  <a:schemeClr val="accent2"/>
                </a:solidFill>
              </a:defRPr>
            </a:lvl1pPr>
          </a:lstStyle>
          <a:p>
            <a:r>
              <a:rPr lang="en-US" smtClean="0"/>
              <a:t>Click to edit Master title style</a:t>
            </a:r>
            <a:endParaRPr lang="en-US" dirty="0"/>
          </a:p>
        </p:txBody>
      </p:sp>
      <p:pic>
        <p:nvPicPr>
          <p:cNvPr id="6" name="Picture 5" descr="Excel-2013.png"/>
          <p:cNvPicPr>
            <a:picLocks noChangeAspect="1"/>
          </p:cNvPicPr>
          <p:nvPr userDrawn="1"/>
        </p:nvPicPr>
        <p:blipFill>
          <a:blip r:embed="rId2" cstate="print"/>
          <a:stretch>
            <a:fillRect/>
          </a:stretch>
        </p:blipFill>
        <p:spPr>
          <a:xfrm>
            <a:off x="0" y="685800"/>
            <a:ext cx="533893" cy="533893"/>
          </a:xfrm>
          <a:prstGeom prst="rect">
            <a:avLst/>
          </a:prstGeom>
        </p:spPr>
      </p:pic>
      <p:sp>
        <p:nvSpPr>
          <p:cNvPr id="7" name="TextBox 6"/>
          <p:cNvSpPr txBox="1"/>
          <p:nvPr userDrawn="1"/>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
        <p:nvSpPr>
          <p:cNvPr id="9" name="Content Placeholder 7"/>
          <p:cNvSpPr>
            <a:spLocks noGrp="1"/>
          </p:cNvSpPr>
          <p:nvPr>
            <p:ph sz="quarter" idx="1"/>
          </p:nvPr>
        </p:nvSpPr>
        <p:spPr>
          <a:xfrm>
            <a:off x="612648" y="1600200"/>
            <a:ext cx="815340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TextBox 2"/>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09600" y="1752600"/>
            <a:ext cx="1295400" cy="4724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1981200" y="1752600"/>
            <a:ext cx="6781800" cy="4724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TextBox 5"/>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E2ABE4E-BBD6-4463-BC77-FBFDC9C142F2}" type="datetimeFigureOut">
              <a:rPr lang="en-US" smtClean="0"/>
              <a:pPr/>
              <a:t>10/18/2013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6B5ACC4-1242-4D72-BA11-D5AA5AAA2D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71" r:id="rId7"/>
    <p:sldLayoutId id="2147483666" r:id="rId8"/>
    <p:sldLayoutId id="2147483667" r:id="rId9"/>
    <p:sldLayoutId id="2147483668" r:id="rId10"/>
    <p:sldLayoutId id="2147483669" r:id="rId11"/>
    <p:sldLayoutId id="2147483670"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Introduction to Optimization Modeling</a:t>
            </a:r>
            <a:endParaRPr lang="en-US" dirty="0"/>
          </a:p>
        </p:txBody>
      </p:sp>
      <p:sp>
        <p:nvSpPr>
          <p:cNvPr id="6" name="Text Placeholder 5"/>
          <p:cNvSpPr>
            <a:spLocks noGrp="1"/>
          </p:cNvSpPr>
          <p:nvPr>
            <p:ph type="body" sz="quarter" idx="13"/>
          </p:nvPr>
        </p:nvSpPr>
        <p:spPr/>
        <p:txBody>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13.1:</a:t>
            </a:r>
            <a:br>
              <a:rPr lang="en-US" dirty="0"/>
            </a:br>
            <a:r>
              <a:rPr lang="en-US" dirty="0"/>
              <a:t>Product </a:t>
            </a:r>
            <a:r>
              <a:rPr lang="en-US" dirty="0" smtClean="0"/>
              <a:t>Mix 1.xlsx  </a:t>
            </a:r>
            <a:r>
              <a:rPr lang="en-US" sz="2200" dirty="0" smtClean="0"/>
              <a:t>(slide </a:t>
            </a:r>
            <a:r>
              <a:rPr lang="en-US" sz="2200" dirty="0"/>
              <a:t>4</a:t>
            </a:r>
            <a:r>
              <a:rPr lang="en-US" sz="2200" dirty="0" smtClean="0"/>
              <a:t> of </a:t>
            </a:r>
            <a:r>
              <a:rPr lang="en-US" sz="2200" dirty="0"/>
              <a:t>7</a:t>
            </a:r>
            <a:r>
              <a:rPr lang="en-US" sz="2200" dirty="0" smtClean="0"/>
              <a:t>)</a:t>
            </a:r>
            <a:endParaRPr lang="en-US" sz="2200" dirty="0"/>
          </a:p>
        </p:txBody>
      </p:sp>
      <p:sp>
        <p:nvSpPr>
          <p:cNvPr id="5" name="Content Placeholder 4"/>
          <p:cNvSpPr>
            <a:spLocks noGrp="1"/>
          </p:cNvSpPr>
          <p:nvPr>
            <p:ph sz="quarter" idx="1"/>
          </p:nvPr>
        </p:nvSpPr>
        <p:spPr>
          <a:xfrm>
            <a:off x="612648" y="1600200"/>
            <a:ext cx="8153400" cy="4953000"/>
          </a:xfrm>
        </p:spPr>
        <p:txBody>
          <a:bodyPr>
            <a:normAutofit fontScale="77500" lnSpcReduction="20000"/>
          </a:bodyPr>
          <a:lstStyle/>
          <a:p>
            <a:r>
              <a:rPr lang="en-US" dirty="0" smtClean="0"/>
              <a:t>Spreadsheet Model:</a:t>
            </a:r>
          </a:p>
          <a:p>
            <a:pPr lvl="1"/>
            <a:r>
              <a:rPr lang="en-US" dirty="0" smtClean="0"/>
              <a:t>There </a:t>
            </a:r>
            <a:r>
              <a:rPr lang="en-US" dirty="0"/>
              <a:t>are many ways to develop an LP </a:t>
            </a:r>
            <a:r>
              <a:rPr lang="en-US" b="1" dirty="0">
                <a:solidFill>
                  <a:srgbClr val="04617B"/>
                </a:solidFill>
              </a:rPr>
              <a:t>spreadsheet model</a:t>
            </a:r>
            <a:r>
              <a:rPr lang="en-US" dirty="0"/>
              <a:t>. </a:t>
            </a:r>
            <a:endParaRPr lang="en-US" dirty="0" smtClean="0"/>
          </a:p>
          <a:p>
            <a:pPr lvl="1"/>
            <a:r>
              <a:rPr lang="en-US" dirty="0" smtClean="0"/>
              <a:t>Common elements include:</a:t>
            </a:r>
            <a:endParaRPr lang="en-US" dirty="0"/>
          </a:p>
          <a:p>
            <a:pPr lvl="2"/>
            <a:r>
              <a:rPr lang="en-US" dirty="0"/>
              <a:t>Inputs: All numerical </a:t>
            </a:r>
            <a:r>
              <a:rPr lang="en-US" dirty="0" smtClean="0"/>
              <a:t>inputs—that </a:t>
            </a:r>
            <a:r>
              <a:rPr lang="en-US" dirty="0"/>
              <a:t>is, all numeric data given in the statement of the </a:t>
            </a:r>
            <a:r>
              <a:rPr lang="en-US" dirty="0" smtClean="0"/>
              <a:t>problem—should </a:t>
            </a:r>
            <a:r>
              <a:rPr lang="en-US" dirty="0"/>
              <a:t>appear somewhere in the spreadsheet. </a:t>
            </a:r>
          </a:p>
          <a:p>
            <a:pPr lvl="2"/>
            <a:r>
              <a:rPr lang="en-US" dirty="0"/>
              <a:t>Changing cells: Instead of using variable names, such as </a:t>
            </a:r>
            <a:r>
              <a:rPr lang="en-US" i="1" dirty="0"/>
              <a:t>x</a:t>
            </a:r>
            <a:r>
              <a:rPr lang="en-US" dirty="0" smtClean="0"/>
              <a:t>, use </a:t>
            </a:r>
            <a:r>
              <a:rPr lang="en-US" dirty="0"/>
              <a:t>a set of designated cells for the decision variables. The values in these changing cells can be changed to optimize the objective. </a:t>
            </a:r>
          </a:p>
          <a:p>
            <a:pPr lvl="2"/>
            <a:r>
              <a:rPr lang="en-US" dirty="0"/>
              <a:t>Objective cell: One cell, called the objective cell, contains the value of the objective. Solver systematically varies the values in the changing cells to optimize the value in the objective cell. </a:t>
            </a:r>
            <a:r>
              <a:rPr lang="en-US" dirty="0" smtClean="0"/>
              <a:t>The cell must be linked to the changing cells by formulas.</a:t>
            </a:r>
            <a:endParaRPr lang="en-US" dirty="0"/>
          </a:p>
          <a:p>
            <a:pPr lvl="2"/>
            <a:r>
              <a:rPr lang="en-US" dirty="0"/>
              <a:t>Constraints: Excel does not show the constraints directly on the spreadsheet. Instead, they are specified in </a:t>
            </a:r>
            <a:r>
              <a:rPr lang="en-US" dirty="0" smtClean="0"/>
              <a:t>a Solver </a:t>
            </a:r>
            <a:r>
              <a:rPr lang="en-US" dirty="0"/>
              <a:t>dialog box.</a:t>
            </a:r>
          </a:p>
          <a:p>
            <a:pPr lvl="2"/>
            <a:r>
              <a:rPr lang="en-US" dirty="0"/>
              <a:t>Nonnegativity: Normally, the decision </a:t>
            </a:r>
            <a:r>
              <a:rPr lang="en-US" dirty="0" smtClean="0"/>
              <a:t>variables—that </a:t>
            </a:r>
            <a:r>
              <a:rPr lang="en-US" dirty="0"/>
              <a:t>is, the values in the changing </a:t>
            </a:r>
            <a:r>
              <a:rPr lang="en-US" dirty="0" smtClean="0"/>
              <a:t>cells—must </a:t>
            </a:r>
            <a:r>
              <a:rPr lang="en-US" dirty="0"/>
              <a:t>be nonnegative. </a:t>
            </a:r>
            <a:r>
              <a:rPr lang="en-US" dirty="0" smtClean="0"/>
              <a:t>Check the appropriate option in the Solver dialog box.</a:t>
            </a:r>
            <a:endParaRPr lang="en-US" dirty="0"/>
          </a:p>
          <a:p>
            <a:endParaRPr lang="en-US" dirty="0"/>
          </a:p>
        </p:txBody>
      </p:sp>
    </p:spTree>
    <p:extLst>
      <p:ext uri="{BB962C8B-B14F-4D97-AF65-F5344CB8AC3E}">
        <p14:creationId xmlns:p14="http://schemas.microsoft.com/office/powerpoint/2010/main" xmlns="" val="279489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13.1:</a:t>
            </a:r>
            <a:br>
              <a:rPr lang="en-US" dirty="0"/>
            </a:br>
            <a:r>
              <a:rPr lang="en-US" dirty="0"/>
              <a:t>Product </a:t>
            </a:r>
            <a:r>
              <a:rPr lang="en-US" dirty="0" smtClean="0"/>
              <a:t>Mix 1.xlsx  </a:t>
            </a:r>
            <a:r>
              <a:rPr lang="en-US" sz="2200" dirty="0" smtClean="0"/>
              <a:t>(slide 5 of </a:t>
            </a:r>
            <a:r>
              <a:rPr lang="en-US" sz="2200" dirty="0"/>
              <a:t>7</a:t>
            </a:r>
            <a:r>
              <a:rPr lang="en-US" sz="2200" dirty="0" smtClean="0"/>
              <a:t>)</a:t>
            </a:r>
            <a:endParaRPr lang="en-US" sz="2200" dirty="0"/>
          </a:p>
        </p:txBody>
      </p:sp>
      <p:sp>
        <p:nvSpPr>
          <p:cNvPr id="5" name="Content Placeholder 4"/>
          <p:cNvSpPr>
            <a:spLocks noGrp="1"/>
          </p:cNvSpPr>
          <p:nvPr>
            <p:ph sz="quarter" idx="1"/>
          </p:nvPr>
        </p:nvSpPr>
        <p:spPr>
          <a:xfrm>
            <a:off x="612648" y="1600200"/>
            <a:ext cx="8153400" cy="4953000"/>
          </a:xfrm>
        </p:spPr>
        <p:txBody>
          <a:bodyPr>
            <a:normAutofit fontScale="92500" lnSpcReduction="10000"/>
          </a:bodyPr>
          <a:lstStyle/>
          <a:p>
            <a:r>
              <a:rPr lang="en-US" dirty="0" smtClean="0"/>
              <a:t>Overview of the Solution Process:</a:t>
            </a:r>
          </a:p>
          <a:p>
            <a:pPr lvl="1"/>
            <a:r>
              <a:rPr lang="en-US" dirty="0"/>
              <a:t>Model development stage: Enter all </a:t>
            </a:r>
            <a:r>
              <a:rPr lang="en-US" dirty="0" smtClean="0"/>
              <a:t>of the </a:t>
            </a:r>
            <a:r>
              <a:rPr lang="en-US" dirty="0"/>
              <a:t>inputs, trial values for the changing cells, and formulas relating these in a spreadsheet.</a:t>
            </a:r>
          </a:p>
          <a:p>
            <a:pPr lvl="2"/>
            <a:r>
              <a:rPr lang="en-US" dirty="0" smtClean="0"/>
              <a:t>The </a:t>
            </a:r>
            <a:r>
              <a:rPr lang="en-US" dirty="0"/>
              <a:t>spreadsheet must include a formula that relates the objective to the changing cells</a:t>
            </a:r>
            <a:r>
              <a:rPr lang="en-US" dirty="0" smtClean="0"/>
              <a:t>.</a:t>
            </a:r>
          </a:p>
          <a:p>
            <a:pPr lvl="2"/>
            <a:r>
              <a:rPr lang="en-US" dirty="0" smtClean="0"/>
              <a:t>It must also include formulas for the various constraints that are related to the changing cells.</a:t>
            </a:r>
            <a:endParaRPr lang="en-US" dirty="0"/>
          </a:p>
          <a:p>
            <a:pPr lvl="1"/>
            <a:r>
              <a:rPr lang="en-US" dirty="0"/>
              <a:t>Invoking Solver: D</a:t>
            </a:r>
            <a:r>
              <a:rPr lang="en-US" dirty="0" smtClean="0"/>
              <a:t>esignate </a:t>
            </a:r>
            <a:r>
              <a:rPr lang="en-US" dirty="0"/>
              <a:t>the objective cell, the changing cells, the constraints, and selected options, and tell Solver to find the </a:t>
            </a:r>
            <a:r>
              <a:rPr lang="en-US" i="1" dirty="0"/>
              <a:t>optimal </a:t>
            </a:r>
            <a:r>
              <a:rPr lang="en-US" dirty="0"/>
              <a:t>solution.</a:t>
            </a:r>
          </a:p>
          <a:p>
            <a:pPr lvl="1"/>
            <a:r>
              <a:rPr lang="en-US" dirty="0"/>
              <a:t>Sensitivity analysis: </a:t>
            </a:r>
            <a:r>
              <a:rPr lang="en-US" dirty="0" smtClean="0"/>
              <a:t>See how </a:t>
            </a:r>
            <a:r>
              <a:rPr lang="en-US" dirty="0"/>
              <a:t>the optimal solution changes (if at all) as selected inputs are varied.</a:t>
            </a:r>
          </a:p>
          <a:p>
            <a:endParaRPr lang="en-US" dirty="0"/>
          </a:p>
        </p:txBody>
      </p:sp>
    </p:spTree>
    <p:extLst>
      <p:ext uri="{BB962C8B-B14F-4D97-AF65-F5344CB8AC3E}">
        <p14:creationId xmlns:p14="http://schemas.microsoft.com/office/powerpoint/2010/main" xmlns="" val="311514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13.1:</a:t>
            </a:r>
            <a:br>
              <a:rPr lang="en-US" dirty="0"/>
            </a:br>
            <a:r>
              <a:rPr lang="en-US" dirty="0"/>
              <a:t>Product Mix 1.xlsx  </a:t>
            </a:r>
            <a:r>
              <a:rPr lang="en-US" sz="2200" dirty="0"/>
              <a:t>(slide 6 of 7)</a:t>
            </a:r>
            <a:endParaRPr lang="en-US" dirty="0"/>
          </a:p>
        </p:txBody>
      </p:sp>
      <p:sp>
        <p:nvSpPr>
          <p:cNvPr id="4" name="Content Placeholder 2"/>
          <p:cNvSpPr>
            <a:spLocks noGrp="1"/>
          </p:cNvSpPr>
          <p:nvPr>
            <p:ph sz="quarter" idx="1"/>
          </p:nvPr>
        </p:nvSpPr>
        <p:spPr>
          <a:xfrm>
            <a:off x="612648" y="1600200"/>
            <a:ext cx="4111752" cy="4876800"/>
          </a:xfrm>
        </p:spPr>
        <p:txBody>
          <a:bodyPr/>
          <a:lstStyle/>
          <a:p>
            <a:r>
              <a:rPr lang="en-US" sz="2000" dirty="0"/>
              <a:t>Two-Variable Product Mix Model with an Infeasible Solution</a:t>
            </a:r>
          </a:p>
          <a:p>
            <a:pPr marL="0" indent="0">
              <a:buNone/>
            </a:pPr>
            <a:endParaRPr lang="en-US" dirty="0"/>
          </a:p>
        </p:txBody>
      </p:sp>
      <p:sp>
        <p:nvSpPr>
          <p:cNvPr id="5" name="Content Placeholder 8"/>
          <p:cNvSpPr txBox="1">
            <a:spLocks/>
          </p:cNvSpPr>
          <p:nvPr/>
        </p:nvSpPr>
        <p:spPr>
          <a:xfrm>
            <a:off x="4724400" y="1589566"/>
            <a:ext cx="4006701" cy="4887433"/>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smtClean="0"/>
              <a:t>Two-Variable Product Mix Model with the Optimal Solution</a:t>
            </a:r>
            <a:endParaRPr lang="en-US" sz="2000" dirty="0"/>
          </a:p>
        </p:txBody>
      </p:sp>
      <p:pic>
        <p:nvPicPr>
          <p:cNvPr id="6" name="Picture 5"/>
          <p:cNvPicPr>
            <a:picLocks noChangeAspect="1"/>
          </p:cNvPicPr>
          <p:nvPr/>
        </p:nvPicPr>
        <p:blipFill>
          <a:blip r:embed="rId2" cstate="print"/>
          <a:stretch>
            <a:fillRect/>
          </a:stretch>
        </p:blipFill>
        <p:spPr>
          <a:xfrm>
            <a:off x="685800" y="2362200"/>
            <a:ext cx="3924494" cy="2826505"/>
          </a:xfrm>
          <a:prstGeom prst="rect">
            <a:avLst/>
          </a:prstGeom>
        </p:spPr>
      </p:pic>
      <p:pic>
        <p:nvPicPr>
          <p:cNvPr id="7" name="Picture 6"/>
          <p:cNvPicPr>
            <a:picLocks noChangeAspect="1"/>
          </p:cNvPicPr>
          <p:nvPr/>
        </p:nvPicPr>
        <p:blipFill>
          <a:blip r:embed="rId3" cstate="print"/>
          <a:stretch>
            <a:fillRect/>
          </a:stretch>
        </p:blipFill>
        <p:spPr>
          <a:xfrm>
            <a:off x="4876800" y="2743200"/>
            <a:ext cx="3775939" cy="2032000"/>
          </a:xfrm>
          <a:prstGeom prst="rect">
            <a:avLst/>
          </a:prstGeom>
        </p:spPr>
      </p:pic>
    </p:spTree>
    <p:extLst>
      <p:ext uri="{BB962C8B-B14F-4D97-AF65-F5344CB8AC3E}">
        <p14:creationId xmlns:p14="http://schemas.microsoft.com/office/powerpoint/2010/main" xmlns="" val="1449841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13.1:</a:t>
            </a:r>
            <a:br>
              <a:rPr lang="en-US" dirty="0"/>
            </a:br>
            <a:r>
              <a:rPr lang="en-US" dirty="0"/>
              <a:t>Product </a:t>
            </a:r>
            <a:r>
              <a:rPr lang="en-US" dirty="0" smtClean="0"/>
              <a:t>Mix 1.xlsx  </a:t>
            </a:r>
            <a:r>
              <a:rPr lang="en-US" sz="2200" dirty="0" smtClean="0"/>
              <a:t>(slide </a:t>
            </a:r>
            <a:r>
              <a:rPr lang="en-US" sz="2200" dirty="0"/>
              <a:t>7</a:t>
            </a:r>
            <a:r>
              <a:rPr lang="en-US" sz="2200" dirty="0" smtClean="0"/>
              <a:t> of </a:t>
            </a:r>
            <a:r>
              <a:rPr lang="en-US" sz="2200" dirty="0"/>
              <a:t>7</a:t>
            </a:r>
            <a:r>
              <a:rPr lang="en-US" sz="2200" dirty="0" smtClean="0"/>
              <a:t>)</a:t>
            </a:r>
            <a:endParaRPr lang="en-US" sz="2200" dirty="0"/>
          </a:p>
        </p:txBody>
      </p:sp>
      <p:sp>
        <p:nvSpPr>
          <p:cNvPr id="5" name="Content Placeholder 4"/>
          <p:cNvSpPr>
            <a:spLocks noGrp="1"/>
          </p:cNvSpPr>
          <p:nvPr>
            <p:ph sz="quarter" idx="1"/>
          </p:nvPr>
        </p:nvSpPr>
        <p:spPr>
          <a:xfrm>
            <a:off x="612648" y="1600200"/>
            <a:ext cx="8153400" cy="4953000"/>
          </a:xfrm>
        </p:spPr>
        <p:txBody>
          <a:bodyPr>
            <a:normAutofit/>
          </a:bodyPr>
          <a:lstStyle/>
          <a:p>
            <a:r>
              <a:rPr lang="en-US" dirty="0" smtClean="0"/>
              <a:t>Discussion of the Solution:</a:t>
            </a:r>
          </a:p>
          <a:p>
            <a:pPr lvl="1"/>
            <a:r>
              <a:rPr lang="en-US" dirty="0" smtClean="0"/>
              <a:t>Of all the inequality constraints, some are satisfied exactly and others are not.</a:t>
            </a:r>
          </a:p>
          <a:p>
            <a:pPr lvl="2"/>
            <a:r>
              <a:rPr lang="en-US" dirty="0" smtClean="0"/>
              <a:t>The XP maximum sales and assembling labor constraints are met exactly. Each of these is called a </a:t>
            </a:r>
            <a:r>
              <a:rPr lang="en-US" b="1" dirty="0" smtClean="0">
                <a:solidFill>
                  <a:srgbClr val="04617B"/>
                </a:solidFill>
              </a:rPr>
              <a:t>binding constraint</a:t>
            </a:r>
            <a:r>
              <a:rPr lang="en-US" dirty="0" smtClean="0"/>
              <a:t>.</a:t>
            </a:r>
          </a:p>
          <a:p>
            <a:pPr lvl="3"/>
            <a:r>
              <a:rPr lang="en-US" dirty="0"/>
              <a:t>Binding constraints represent the bottlenecks that keep the objective from being improved</a:t>
            </a:r>
            <a:r>
              <a:rPr lang="en-US" dirty="0" smtClean="0"/>
              <a:t>.</a:t>
            </a:r>
          </a:p>
          <a:p>
            <a:pPr lvl="2"/>
            <a:r>
              <a:rPr lang="en-US" dirty="0" smtClean="0"/>
              <a:t>The Basic maximum sales and testing labor constraint do </a:t>
            </a:r>
            <a:r>
              <a:rPr lang="en-US" i="1" dirty="0" smtClean="0"/>
              <a:t>not</a:t>
            </a:r>
            <a:r>
              <a:rPr lang="en-US" dirty="0" smtClean="0"/>
              <a:t> hold as equalities. Each of these is called a </a:t>
            </a:r>
            <a:r>
              <a:rPr lang="en-US" b="1" dirty="0" smtClean="0">
                <a:solidFill>
                  <a:srgbClr val="04617B"/>
                </a:solidFill>
              </a:rPr>
              <a:t>nonbinding constraint</a:t>
            </a:r>
            <a:r>
              <a:rPr lang="en-US" dirty="0" smtClean="0"/>
              <a:t>.</a:t>
            </a:r>
          </a:p>
          <a:p>
            <a:pPr lvl="3"/>
            <a:r>
              <a:rPr lang="en-US" dirty="0" smtClean="0"/>
              <a:t>An inequality is </a:t>
            </a:r>
            <a:r>
              <a:rPr lang="en-US" b="1" dirty="0" smtClean="0">
                <a:solidFill>
                  <a:schemeClr val="tx2"/>
                </a:solidFill>
              </a:rPr>
              <a:t>binding</a:t>
            </a:r>
            <a:r>
              <a:rPr lang="en-US" dirty="0" smtClean="0"/>
              <a:t> if the solution makes it an equality. Otherwise, it is </a:t>
            </a:r>
            <a:r>
              <a:rPr lang="en-US" b="1" dirty="0" smtClean="0">
                <a:solidFill>
                  <a:srgbClr val="04617B"/>
                </a:solidFill>
              </a:rPr>
              <a:t>nonbinding</a:t>
            </a:r>
            <a:r>
              <a:rPr lang="en-US" dirty="0" smtClean="0"/>
              <a:t>.</a:t>
            </a:r>
          </a:p>
        </p:txBody>
      </p:sp>
    </p:spTree>
    <p:extLst>
      <p:ext uri="{BB962C8B-B14F-4D97-AF65-F5344CB8AC3E}">
        <p14:creationId xmlns:p14="http://schemas.microsoft.com/office/powerpoint/2010/main" xmlns="" val="280292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Analysis</a:t>
            </a:r>
          </a:p>
        </p:txBody>
      </p:sp>
      <p:sp>
        <p:nvSpPr>
          <p:cNvPr id="3" name="Content Placeholder 2"/>
          <p:cNvSpPr>
            <a:spLocks noGrp="1"/>
          </p:cNvSpPr>
          <p:nvPr>
            <p:ph sz="quarter" idx="1"/>
          </p:nvPr>
        </p:nvSpPr>
        <p:spPr/>
        <p:txBody>
          <a:bodyPr/>
          <a:lstStyle/>
          <a:p>
            <a:r>
              <a:rPr lang="en-US" dirty="0"/>
              <a:t>In real </a:t>
            </a:r>
            <a:r>
              <a:rPr lang="en-US" dirty="0">
                <a:solidFill>
                  <a:srgbClr val="000000"/>
                </a:solidFill>
              </a:rPr>
              <a:t>LP applications, the solution to a </a:t>
            </a:r>
            <a:r>
              <a:rPr lang="en-US" i="1" dirty="0">
                <a:solidFill>
                  <a:srgbClr val="000000"/>
                </a:solidFill>
              </a:rPr>
              <a:t>single </a:t>
            </a:r>
            <a:r>
              <a:rPr lang="en-US" dirty="0">
                <a:solidFill>
                  <a:srgbClr val="000000"/>
                </a:solidFill>
              </a:rPr>
              <a:t>model is hardly ever the end of the analysis</a:t>
            </a:r>
            <a:r>
              <a:rPr lang="en-US" dirty="0" smtClean="0">
                <a:solidFill>
                  <a:srgbClr val="000000"/>
                </a:solidFill>
              </a:rPr>
              <a:t>.</a:t>
            </a:r>
          </a:p>
          <a:p>
            <a:r>
              <a:rPr lang="en-US" dirty="0" smtClean="0">
                <a:solidFill>
                  <a:srgbClr val="000000"/>
                </a:solidFill>
              </a:rPr>
              <a:t>It is almost always useful to perform a sensitivity analysis to see how (or if) the optimal solution changes as one or more inputs vary.</a:t>
            </a:r>
          </a:p>
          <a:p>
            <a:r>
              <a:rPr lang="en-US" dirty="0" smtClean="0">
                <a:solidFill>
                  <a:srgbClr val="000000"/>
                </a:solidFill>
              </a:rPr>
              <a:t>Two approaches to performing sensitivity analysis:</a:t>
            </a:r>
          </a:p>
          <a:p>
            <a:pPr lvl="1"/>
            <a:r>
              <a:rPr lang="en-US" dirty="0" smtClean="0">
                <a:solidFill>
                  <a:srgbClr val="000000"/>
                </a:solidFill>
              </a:rPr>
              <a:t>An optional sensitivity report that Solver offers</a:t>
            </a:r>
          </a:p>
          <a:p>
            <a:pPr lvl="1"/>
            <a:r>
              <a:rPr lang="en-US" dirty="0" smtClean="0">
                <a:solidFill>
                  <a:srgbClr val="000000"/>
                </a:solidFill>
              </a:rPr>
              <a:t>An add-in called SolverTable </a:t>
            </a:r>
          </a:p>
          <a:p>
            <a:endParaRPr lang="en-US" dirty="0">
              <a:solidFill>
                <a:srgbClr val="000000"/>
              </a:solidFill>
            </a:endParaRPr>
          </a:p>
          <a:p>
            <a:endParaRPr lang="en-US" dirty="0"/>
          </a:p>
        </p:txBody>
      </p:sp>
    </p:spTree>
    <p:extLst>
      <p:ext uri="{BB962C8B-B14F-4D97-AF65-F5344CB8AC3E}">
        <p14:creationId xmlns:p14="http://schemas.microsoft.com/office/powerpoint/2010/main" xmlns="" val="3885385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Solver’s </a:t>
            </a:r>
            <a:r>
              <a:rPr lang="en-US" dirty="0"/>
              <a:t>Sensitivity </a:t>
            </a:r>
            <a:r>
              <a:rPr lang="en-US" dirty="0" smtClean="0"/>
              <a:t>Report</a:t>
            </a:r>
            <a:br>
              <a:rPr lang="en-US" dirty="0" smtClean="0"/>
            </a:br>
            <a:r>
              <a:rPr lang="en-US" sz="2200" dirty="0" smtClean="0"/>
              <a:t>(slide 1 of 2)</a:t>
            </a:r>
            <a:endParaRPr lang="en-US" sz="2200" dirty="0"/>
          </a:p>
        </p:txBody>
      </p:sp>
      <p:sp>
        <p:nvSpPr>
          <p:cNvPr id="3" name="Content Placeholder 2"/>
          <p:cNvSpPr>
            <a:spLocks noGrp="1"/>
          </p:cNvSpPr>
          <p:nvPr>
            <p:ph sz="quarter" idx="1"/>
          </p:nvPr>
        </p:nvSpPr>
        <p:spPr>
          <a:xfrm>
            <a:off x="612648" y="1600200"/>
            <a:ext cx="8153400" cy="4876800"/>
          </a:xfrm>
        </p:spPr>
        <p:txBody>
          <a:bodyPr>
            <a:normAutofit fontScale="70000" lnSpcReduction="20000"/>
          </a:bodyPr>
          <a:lstStyle/>
          <a:p>
            <a:r>
              <a:rPr lang="en-US" b="1" dirty="0">
                <a:solidFill>
                  <a:schemeClr val="tx2"/>
                </a:solidFill>
              </a:rPr>
              <a:t>Solver’s sensitivity report </a:t>
            </a:r>
            <a:r>
              <a:rPr lang="en-US" dirty="0">
                <a:solidFill>
                  <a:srgbClr val="000000"/>
                </a:solidFill>
              </a:rPr>
              <a:t>performs two types of sensitivity analysis:</a:t>
            </a:r>
          </a:p>
          <a:p>
            <a:pPr lvl="1"/>
            <a:r>
              <a:rPr lang="en-US" dirty="0">
                <a:solidFill>
                  <a:srgbClr val="000000"/>
                </a:solidFill>
              </a:rPr>
              <a:t>On the coefficients of the </a:t>
            </a:r>
            <a:r>
              <a:rPr lang="en-US" dirty="0" smtClean="0">
                <a:solidFill>
                  <a:srgbClr val="000000"/>
                </a:solidFill>
              </a:rPr>
              <a:t>objective</a:t>
            </a:r>
            <a:endParaRPr lang="en-US" dirty="0">
              <a:solidFill>
                <a:srgbClr val="000000"/>
              </a:solidFill>
            </a:endParaRPr>
          </a:p>
          <a:p>
            <a:pPr lvl="1"/>
            <a:r>
              <a:rPr lang="en-US" dirty="0" smtClean="0">
                <a:solidFill>
                  <a:srgbClr val="000000"/>
                </a:solidFill>
              </a:rPr>
              <a:t>On </a:t>
            </a:r>
            <a:r>
              <a:rPr lang="en-US" dirty="0">
                <a:solidFill>
                  <a:srgbClr val="000000"/>
                </a:solidFill>
              </a:rPr>
              <a:t>the right sides of the </a:t>
            </a:r>
            <a:r>
              <a:rPr lang="en-US" dirty="0" smtClean="0">
                <a:solidFill>
                  <a:srgbClr val="000000"/>
                </a:solidFill>
              </a:rPr>
              <a:t>constraints</a:t>
            </a:r>
            <a:endParaRPr lang="en-US" dirty="0">
              <a:solidFill>
                <a:srgbClr val="000000"/>
              </a:solidFill>
            </a:endParaRPr>
          </a:p>
          <a:p>
            <a:r>
              <a:rPr lang="en-US" dirty="0" smtClean="0">
                <a:solidFill>
                  <a:srgbClr val="000000"/>
                </a:solidFill>
              </a:rPr>
              <a:t>A sensitivity </a:t>
            </a:r>
            <a:r>
              <a:rPr lang="en-US" dirty="0">
                <a:solidFill>
                  <a:srgbClr val="000000"/>
                </a:solidFill>
              </a:rPr>
              <a:t>report is requested in Solver’s final dialog box</a:t>
            </a:r>
            <a:r>
              <a:rPr lang="en-US" dirty="0" smtClean="0">
                <a:solidFill>
                  <a:srgbClr val="000000"/>
                </a:solidFill>
              </a:rPr>
              <a:t>. It appears on a new worksheet, as shown below.</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pPr lvl="1"/>
            <a:r>
              <a:rPr lang="en-US" dirty="0"/>
              <a:t>The top section of the report is for sensitivity to changes in the two coefficients of the decision variables in the objective.</a:t>
            </a:r>
          </a:p>
          <a:p>
            <a:pPr lvl="1"/>
            <a:r>
              <a:rPr lang="en-US" dirty="0">
                <a:solidFill>
                  <a:srgbClr val="000000"/>
                </a:solidFill>
              </a:rPr>
              <a:t>The bottom section of the report is for sensitivity to changes in the right sides of the labor constraints.</a:t>
            </a:r>
          </a:p>
          <a:p>
            <a:endParaRPr lang="en-US" dirty="0">
              <a:solidFill>
                <a:srgbClr val="000000"/>
              </a:solidFill>
            </a:endParaRPr>
          </a:p>
          <a:p>
            <a:pPr marL="0" indent="0">
              <a:buNone/>
            </a:pPr>
            <a:endParaRPr lang="en-US" dirty="0">
              <a:solidFill>
                <a:srgbClr val="000000"/>
              </a:solidFill>
            </a:endParaRPr>
          </a:p>
          <a:p>
            <a:pPr marL="0" indent="0">
              <a:buNone/>
            </a:pPr>
            <a:endParaRPr lang="en-US" dirty="0"/>
          </a:p>
        </p:txBody>
      </p:sp>
      <p:pic>
        <p:nvPicPr>
          <p:cNvPr id="4" name="Picture 3"/>
          <p:cNvPicPr>
            <a:picLocks noChangeAspect="1"/>
          </p:cNvPicPr>
          <p:nvPr/>
        </p:nvPicPr>
        <p:blipFill>
          <a:blip r:embed="rId2" cstate="print"/>
          <a:stretch>
            <a:fillRect/>
          </a:stretch>
        </p:blipFill>
        <p:spPr>
          <a:xfrm>
            <a:off x="1676400" y="3200400"/>
            <a:ext cx="5656231" cy="2146065"/>
          </a:xfrm>
          <a:prstGeom prst="rect">
            <a:avLst/>
          </a:prstGeom>
        </p:spPr>
      </p:pic>
    </p:spTree>
    <p:extLst>
      <p:ext uri="{BB962C8B-B14F-4D97-AF65-F5344CB8AC3E}">
        <p14:creationId xmlns:p14="http://schemas.microsoft.com/office/powerpoint/2010/main" xmlns="" val="3337572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Solver’s </a:t>
            </a:r>
            <a:r>
              <a:rPr lang="en-US" dirty="0"/>
              <a:t>Sensitivity </a:t>
            </a:r>
            <a:r>
              <a:rPr lang="en-US" dirty="0" smtClean="0"/>
              <a:t>Report</a:t>
            </a:r>
            <a:br>
              <a:rPr lang="en-US" dirty="0" smtClean="0"/>
            </a:br>
            <a:r>
              <a:rPr lang="en-US" sz="2200" dirty="0" smtClean="0"/>
              <a:t>(slide 2 of 2)</a:t>
            </a:r>
            <a:endParaRPr lang="en-US" sz="2200" dirty="0"/>
          </a:p>
        </p:txBody>
      </p:sp>
      <p:sp>
        <p:nvSpPr>
          <p:cNvPr id="3" name="Content Placeholder 2"/>
          <p:cNvSpPr>
            <a:spLocks noGrp="1"/>
          </p:cNvSpPr>
          <p:nvPr>
            <p:ph sz="quarter" idx="1"/>
          </p:nvPr>
        </p:nvSpPr>
        <p:spPr/>
        <p:txBody>
          <a:bodyPr>
            <a:normAutofit fontScale="85000" lnSpcReduction="20000"/>
          </a:bodyPr>
          <a:lstStyle/>
          <a:p>
            <a:r>
              <a:rPr lang="en-US" dirty="0" smtClean="0">
                <a:solidFill>
                  <a:srgbClr val="000000"/>
                </a:solidFill>
              </a:rPr>
              <a:t>The </a:t>
            </a:r>
            <a:r>
              <a:rPr lang="en-US" b="1" dirty="0">
                <a:solidFill>
                  <a:srgbClr val="04617B"/>
                </a:solidFill>
              </a:rPr>
              <a:t>reduced cost </a:t>
            </a:r>
            <a:r>
              <a:rPr lang="en-US" dirty="0">
                <a:solidFill>
                  <a:srgbClr val="000000"/>
                </a:solidFill>
              </a:rPr>
              <a:t>for any decision variable </a:t>
            </a:r>
            <a:r>
              <a:rPr lang="en-US" dirty="0" smtClean="0">
                <a:solidFill>
                  <a:srgbClr val="000000"/>
                </a:solidFill>
              </a:rPr>
              <a:t>with value </a:t>
            </a:r>
            <a:r>
              <a:rPr lang="en-US" dirty="0">
                <a:solidFill>
                  <a:srgbClr val="000000"/>
                </a:solidFill>
              </a:rPr>
              <a:t>0 in the optimal solution indicates how much better that coefficient must be before that variable enters at a positive level</a:t>
            </a:r>
            <a:r>
              <a:rPr lang="en-US" dirty="0" smtClean="0">
                <a:solidFill>
                  <a:srgbClr val="000000"/>
                </a:solidFill>
              </a:rPr>
              <a:t>.</a:t>
            </a:r>
          </a:p>
          <a:p>
            <a:pPr lvl="1"/>
            <a:r>
              <a:rPr lang="en-US" dirty="0" smtClean="0">
                <a:solidFill>
                  <a:srgbClr val="000000"/>
                </a:solidFill>
              </a:rPr>
              <a:t>The reduced cost for any decision variable at its upper bound in the optimal solution indicates how much worse its coefficient must be before it will decrease from its upper bound.</a:t>
            </a:r>
          </a:p>
          <a:p>
            <a:pPr lvl="1"/>
            <a:r>
              <a:rPr lang="en-US" dirty="0" smtClean="0">
                <a:solidFill>
                  <a:srgbClr val="000000"/>
                </a:solidFill>
              </a:rPr>
              <a:t>The reduced cost for any variable between 0 and its upper bound in the optimal solution is irrelevant.</a:t>
            </a:r>
            <a:endParaRPr lang="en-US" dirty="0">
              <a:solidFill>
                <a:srgbClr val="000000"/>
              </a:solidFill>
            </a:endParaRPr>
          </a:p>
          <a:p>
            <a:r>
              <a:rPr lang="en-US" dirty="0">
                <a:solidFill>
                  <a:srgbClr val="000000"/>
                </a:solidFill>
              </a:rPr>
              <a:t>The term </a:t>
            </a:r>
            <a:r>
              <a:rPr lang="en-US" b="1" dirty="0">
                <a:solidFill>
                  <a:srgbClr val="04617B"/>
                </a:solidFill>
              </a:rPr>
              <a:t>shadow price </a:t>
            </a:r>
            <a:r>
              <a:rPr lang="en-US" dirty="0">
                <a:solidFill>
                  <a:srgbClr val="000000"/>
                </a:solidFill>
              </a:rPr>
              <a:t>indicates the change in the optimal value of the objective when the right side of some constraint changes by one unit.</a:t>
            </a:r>
          </a:p>
          <a:p>
            <a:pPr lvl="1"/>
            <a:r>
              <a:rPr lang="en-US" dirty="0">
                <a:solidFill>
                  <a:srgbClr val="000000"/>
                </a:solidFill>
              </a:rPr>
              <a:t>If a resource constraint is binding in the optimal solution, the company is willing to pay up to some amount, the shadow price, to obtain more of the resource.</a:t>
            </a:r>
          </a:p>
          <a:p>
            <a:endParaRPr lang="en-US" dirty="0"/>
          </a:p>
        </p:txBody>
      </p:sp>
    </p:spTree>
    <p:extLst>
      <p:ext uri="{BB962C8B-B14F-4D97-AF65-F5344CB8AC3E}">
        <p14:creationId xmlns:p14="http://schemas.microsoft.com/office/powerpoint/2010/main" xmlns="" val="1929025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SolverTable Add-In</a:t>
            </a:r>
            <a:endParaRPr lang="en-US" dirty="0"/>
          </a:p>
        </p:txBody>
      </p:sp>
      <p:sp>
        <p:nvSpPr>
          <p:cNvPr id="3" name="Content Placeholder 2"/>
          <p:cNvSpPr>
            <a:spLocks noGrp="1"/>
          </p:cNvSpPr>
          <p:nvPr>
            <p:ph sz="quarter" idx="1"/>
          </p:nvPr>
        </p:nvSpPr>
        <p:spPr>
          <a:xfrm>
            <a:off x="612648" y="1600200"/>
            <a:ext cx="8153400" cy="1600200"/>
          </a:xfrm>
        </p:spPr>
        <p:txBody>
          <a:bodyPr>
            <a:normAutofit fontScale="77500" lnSpcReduction="20000"/>
          </a:bodyPr>
          <a:lstStyle/>
          <a:p>
            <a:r>
              <a:rPr lang="en-US" b="1" dirty="0" smtClean="0">
                <a:solidFill>
                  <a:srgbClr val="04617B"/>
                </a:solidFill>
              </a:rPr>
              <a:t>SolverTable </a:t>
            </a:r>
            <a:r>
              <a:rPr lang="en-US" dirty="0" smtClean="0"/>
              <a:t>allows you to ask sensitivity questions about </a:t>
            </a:r>
            <a:r>
              <a:rPr lang="en-US" i="1" dirty="0" smtClean="0"/>
              <a:t>any</a:t>
            </a:r>
            <a:r>
              <a:rPr lang="en-US" dirty="0" smtClean="0"/>
              <a:t> of the input variables, not just coefficients of the objective and right sides of constraints.</a:t>
            </a:r>
          </a:p>
          <a:p>
            <a:r>
              <a:rPr lang="en-US" dirty="0" smtClean="0"/>
              <a:t>Two-way SolverTable results for two labor availabilities are shown below.</a:t>
            </a:r>
            <a:endParaRPr lang="en-US" dirty="0"/>
          </a:p>
        </p:txBody>
      </p:sp>
      <p:pic>
        <p:nvPicPr>
          <p:cNvPr id="4" name="Picture 3"/>
          <p:cNvPicPr>
            <a:picLocks noChangeAspect="1"/>
          </p:cNvPicPr>
          <p:nvPr/>
        </p:nvPicPr>
        <p:blipFill>
          <a:blip r:embed="rId2" cstate="print"/>
          <a:stretch>
            <a:fillRect/>
          </a:stretch>
        </p:blipFill>
        <p:spPr>
          <a:xfrm>
            <a:off x="2667000" y="2895600"/>
            <a:ext cx="3947508" cy="3670031"/>
          </a:xfrm>
          <a:prstGeom prst="rect">
            <a:avLst/>
          </a:prstGeom>
        </p:spPr>
      </p:pic>
    </p:spTree>
    <p:extLst>
      <p:ext uri="{BB962C8B-B14F-4D97-AF65-F5344CB8AC3E}">
        <p14:creationId xmlns:p14="http://schemas.microsoft.com/office/powerpoint/2010/main" xmlns="" val="438359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Solver’s Sensitivity Report and SolverTable</a:t>
            </a:r>
          </a:p>
        </p:txBody>
      </p:sp>
      <p:sp>
        <p:nvSpPr>
          <p:cNvPr id="3" name="Content Placeholder 2"/>
          <p:cNvSpPr>
            <a:spLocks noGrp="1"/>
          </p:cNvSpPr>
          <p:nvPr>
            <p:ph sz="quarter" idx="2"/>
          </p:nvPr>
        </p:nvSpPr>
        <p:spPr/>
        <p:txBody>
          <a:bodyPr>
            <a:normAutofit lnSpcReduction="10000"/>
          </a:bodyPr>
          <a:lstStyle/>
          <a:p>
            <a:r>
              <a:rPr lang="en-US" sz="1800" dirty="0" smtClean="0"/>
              <a:t>Focuses only on the coefficients of the objective and the right sides of the constraints.</a:t>
            </a:r>
          </a:p>
          <a:p>
            <a:r>
              <a:rPr lang="en-US" sz="1800" dirty="0" smtClean="0"/>
              <a:t>Provides useful information through its reduced costs, shadow prices, and allowable increases and decreases.	</a:t>
            </a:r>
          </a:p>
          <a:p>
            <a:r>
              <a:rPr lang="en-US" sz="1800" dirty="0" smtClean="0"/>
              <a:t>Based on changing only one objective coefficient or one right side at a time.</a:t>
            </a:r>
          </a:p>
          <a:p>
            <a:r>
              <a:rPr lang="en-US" sz="1800" dirty="0" smtClean="0"/>
              <a:t>Outputs can be difficult to understand if you lack the necessary background.</a:t>
            </a:r>
          </a:p>
          <a:p>
            <a:r>
              <a:rPr lang="en-US" sz="1800" dirty="0" smtClean="0"/>
              <a:t>Not available for integer-constrained models, and its interpretation is more difficult</a:t>
            </a:r>
            <a:r>
              <a:rPr lang="en-US" sz="1800" dirty="0"/>
              <a:t> </a:t>
            </a:r>
            <a:r>
              <a:rPr lang="en-US" sz="1800" dirty="0" smtClean="0"/>
              <a:t>for nonlinear models.</a:t>
            </a:r>
          </a:p>
          <a:p>
            <a:r>
              <a:rPr lang="en-US" sz="1800" dirty="0" smtClean="0"/>
              <a:t>Comes with Excel.</a:t>
            </a:r>
            <a:endParaRPr lang="en-US" sz="1800" dirty="0"/>
          </a:p>
        </p:txBody>
      </p:sp>
      <p:sp>
        <p:nvSpPr>
          <p:cNvPr id="4" name="Content Placeholder 3"/>
          <p:cNvSpPr>
            <a:spLocks noGrp="1"/>
          </p:cNvSpPr>
          <p:nvPr>
            <p:ph sz="quarter" idx="4"/>
          </p:nvPr>
        </p:nvSpPr>
        <p:spPr/>
        <p:txBody>
          <a:bodyPr>
            <a:normAutofit/>
          </a:bodyPr>
          <a:lstStyle/>
          <a:p>
            <a:r>
              <a:rPr lang="en-US" sz="1800" dirty="0" smtClean="0"/>
              <a:t>Allows you to vary </a:t>
            </a:r>
            <a:r>
              <a:rPr lang="en-US" sz="1800" i="1" dirty="0" smtClean="0"/>
              <a:t>any</a:t>
            </a:r>
            <a:r>
              <a:rPr lang="en-US" sz="1800" dirty="0" smtClean="0"/>
              <a:t> of the inputs.</a:t>
            </a:r>
            <a:endParaRPr lang="en-US" sz="1800" dirty="0"/>
          </a:p>
          <a:p>
            <a:r>
              <a:rPr lang="en-US" sz="1800" dirty="0" smtClean="0"/>
              <a:t>Provides the same information, but requires a bit more work and some experimentation with the appropriate input ranges.</a:t>
            </a:r>
          </a:p>
          <a:p>
            <a:r>
              <a:rPr lang="en-US" sz="1800" dirty="0" smtClean="0"/>
              <a:t>Is much more flexible in this respect.</a:t>
            </a:r>
          </a:p>
          <a:p>
            <a:r>
              <a:rPr lang="en-US" sz="1800" dirty="0" smtClean="0"/>
              <a:t>Outputs are straightforward. You can vary inputs and see directly how the optimal solution changes.</a:t>
            </a:r>
          </a:p>
          <a:p>
            <a:r>
              <a:rPr lang="en-US" sz="1800" dirty="0" smtClean="0"/>
              <a:t>Outputs have the same interpretation for any type of optimization model.</a:t>
            </a:r>
          </a:p>
          <a:p>
            <a:r>
              <a:rPr lang="en-US" sz="1800" dirty="0" smtClean="0"/>
              <a:t>Is a separate add-in, but is freely available.</a:t>
            </a:r>
          </a:p>
        </p:txBody>
      </p:sp>
      <p:sp>
        <p:nvSpPr>
          <p:cNvPr id="5" name="Text Placeholder 4"/>
          <p:cNvSpPr>
            <a:spLocks noGrp="1"/>
          </p:cNvSpPr>
          <p:nvPr>
            <p:ph type="body" sz="quarter" idx="1"/>
          </p:nvPr>
        </p:nvSpPr>
        <p:spPr/>
        <p:txBody>
          <a:bodyPr/>
          <a:lstStyle/>
          <a:p>
            <a:r>
              <a:rPr lang="en-US" dirty="0" smtClean="0"/>
              <a:t>Solver’s Sensitivity Report</a:t>
            </a:r>
            <a:endParaRPr lang="en-US" dirty="0"/>
          </a:p>
        </p:txBody>
      </p:sp>
      <p:sp>
        <p:nvSpPr>
          <p:cNvPr id="6" name="Text Placeholder 5"/>
          <p:cNvSpPr>
            <a:spLocks noGrp="1"/>
          </p:cNvSpPr>
          <p:nvPr>
            <p:ph type="body" sz="quarter" idx="3"/>
          </p:nvPr>
        </p:nvSpPr>
        <p:spPr/>
        <p:txBody>
          <a:bodyPr/>
          <a:lstStyle/>
          <a:p>
            <a:r>
              <a:rPr lang="en-US" dirty="0" smtClean="0"/>
              <a:t>SolverTable</a:t>
            </a:r>
            <a:endParaRPr lang="en-US" dirty="0"/>
          </a:p>
        </p:txBody>
      </p:sp>
    </p:spTree>
    <p:extLst>
      <p:ext uri="{BB962C8B-B14F-4D97-AF65-F5344CB8AC3E}">
        <p14:creationId xmlns:p14="http://schemas.microsoft.com/office/powerpoint/2010/main" xmlns="" val="2858617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Linear Models</a:t>
            </a:r>
          </a:p>
        </p:txBody>
      </p:sp>
      <p:sp>
        <p:nvSpPr>
          <p:cNvPr id="3" name="Content Placeholder 2"/>
          <p:cNvSpPr>
            <a:spLocks noGrp="1"/>
          </p:cNvSpPr>
          <p:nvPr>
            <p:ph sz="quarter" idx="1"/>
          </p:nvPr>
        </p:nvSpPr>
        <p:spPr/>
        <p:txBody>
          <a:bodyPr>
            <a:normAutofit fontScale="92500" lnSpcReduction="20000"/>
          </a:bodyPr>
          <a:lstStyle/>
          <a:p>
            <a:r>
              <a:rPr lang="en-US" sz="2600" dirty="0"/>
              <a:t>Linear </a:t>
            </a:r>
            <a:r>
              <a:rPr lang="en-US" sz="2600" dirty="0">
                <a:solidFill>
                  <a:srgbClr val="000000"/>
                </a:solidFill>
              </a:rPr>
              <a:t>programming is a subset of a larger class of models called </a:t>
            </a:r>
            <a:r>
              <a:rPr lang="en-US" sz="2600" b="1" dirty="0">
                <a:solidFill>
                  <a:srgbClr val="04617B"/>
                </a:solidFill>
              </a:rPr>
              <a:t>mathematical programming models</a:t>
            </a:r>
            <a:r>
              <a:rPr lang="en-US" sz="2600" i="1" dirty="0" smtClean="0">
                <a:solidFill>
                  <a:srgbClr val="000000"/>
                </a:solidFill>
              </a:rPr>
              <a:t>.</a:t>
            </a:r>
          </a:p>
          <a:p>
            <a:pPr lvl="1"/>
            <a:r>
              <a:rPr lang="en-US" sz="2400" dirty="0" smtClean="0">
                <a:solidFill>
                  <a:srgbClr val="000000"/>
                </a:solidFill>
              </a:rPr>
              <a:t>All of these models select the levels of various activities that can be performed, subject to a set of constraints, to maximize or minimize an objective, such as total profit or total cost.</a:t>
            </a:r>
            <a:endParaRPr lang="en-US" sz="2400" dirty="0">
              <a:solidFill>
                <a:srgbClr val="000000"/>
              </a:solidFill>
            </a:endParaRPr>
          </a:p>
          <a:p>
            <a:pPr lvl="1"/>
            <a:r>
              <a:rPr lang="en-US" sz="2400" dirty="0">
                <a:solidFill>
                  <a:srgbClr val="000000"/>
                </a:solidFill>
              </a:rPr>
              <a:t>In terms of the general setup, LP models possess three important properties that distinguish them from general mathematical programming models:</a:t>
            </a:r>
          </a:p>
          <a:p>
            <a:pPr lvl="2"/>
            <a:r>
              <a:rPr lang="en-US" sz="1900" b="1" dirty="0" smtClean="0">
                <a:solidFill>
                  <a:srgbClr val="04617B"/>
                </a:solidFill>
              </a:rPr>
              <a:t>Proportionality</a:t>
            </a:r>
            <a:r>
              <a:rPr lang="en-US" sz="1900" dirty="0" smtClean="0">
                <a:solidFill>
                  <a:srgbClr val="000000"/>
                </a:solidFill>
              </a:rPr>
              <a:t>—means that if the </a:t>
            </a:r>
            <a:r>
              <a:rPr lang="en-US" sz="1900" dirty="0">
                <a:solidFill>
                  <a:srgbClr val="000000"/>
                </a:solidFill>
              </a:rPr>
              <a:t>level of any activity is multiplied by a constant factor, the contribution of this activity to the </a:t>
            </a:r>
            <a:r>
              <a:rPr lang="en-US" sz="1900" dirty="0" smtClean="0">
                <a:solidFill>
                  <a:srgbClr val="000000"/>
                </a:solidFill>
              </a:rPr>
              <a:t>objective, or to any of the constraints in which the activity is involved, </a:t>
            </a:r>
            <a:r>
              <a:rPr lang="en-US" sz="1900" dirty="0">
                <a:solidFill>
                  <a:srgbClr val="000000"/>
                </a:solidFill>
              </a:rPr>
              <a:t>is multiplied by the same factor.</a:t>
            </a:r>
          </a:p>
          <a:p>
            <a:pPr lvl="2"/>
            <a:r>
              <a:rPr lang="en-US" sz="1900" b="1" dirty="0" smtClean="0">
                <a:solidFill>
                  <a:srgbClr val="04617B"/>
                </a:solidFill>
              </a:rPr>
              <a:t>Additivity</a:t>
            </a:r>
            <a:r>
              <a:rPr lang="en-US" sz="1900" dirty="0" smtClean="0">
                <a:solidFill>
                  <a:srgbClr val="000000"/>
                </a:solidFill>
              </a:rPr>
              <a:t>—implies </a:t>
            </a:r>
            <a:r>
              <a:rPr lang="en-US" sz="1900" dirty="0">
                <a:solidFill>
                  <a:srgbClr val="000000"/>
                </a:solidFill>
              </a:rPr>
              <a:t>that the sum of the contributions from </a:t>
            </a:r>
            <a:r>
              <a:rPr lang="en-US" sz="1900" dirty="0" smtClean="0">
                <a:solidFill>
                  <a:srgbClr val="000000"/>
                </a:solidFill>
              </a:rPr>
              <a:t>the various </a:t>
            </a:r>
            <a:r>
              <a:rPr lang="en-US" sz="1900" dirty="0">
                <a:solidFill>
                  <a:srgbClr val="000000"/>
                </a:solidFill>
              </a:rPr>
              <a:t>activities to a particular constraint equals the total contribution to that constraint</a:t>
            </a:r>
            <a:r>
              <a:rPr lang="en-US" sz="1900" dirty="0" smtClean="0">
                <a:solidFill>
                  <a:srgbClr val="000000"/>
                </a:solidFill>
              </a:rPr>
              <a:t>. Also, the value of the objective is the </a:t>
            </a:r>
            <a:r>
              <a:rPr lang="en-US" sz="1900" i="1" dirty="0" smtClean="0">
                <a:solidFill>
                  <a:srgbClr val="000000"/>
                </a:solidFill>
              </a:rPr>
              <a:t>sum</a:t>
            </a:r>
            <a:r>
              <a:rPr lang="en-US" sz="1900" dirty="0" smtClean="0">
                <a:solidFill>
                  <a:srgbClr val="000000"/>
                </a:solidFill>
              </a:rPr>
              <a:t> of the contributions from the various activities.</a:t>
            </a:r>
            <a:endParaRPr lang="en-US" sz="1900" dirty="0">
              <a:solidFill>
                <a:srgbClr val="000000"/>
              </a:solidFill>
            </a:endParaRPr>
          </a:p>
          <a:p>
            <a:pPr lvl="2"/>
            <a:r>
              <a:rPr lang="en-US" sz="1900" b="1" dirty="0" smtClean="0">
                <a:solidFill>
                  <a:srgbClr val="04617B"/>
                </a:solidFill>
              </a:rPr>
              <a:t>Divisibility</a:t>
            </a:r>
            <a:r>
              <a:rPr lang="en-US" sz="1900" dirty="0" smtClean="0">
                <a:solidFill>
                  <a:srgbClr val="000000"/>
                </a:solidFill>
              </a:rPr>
              <a:t>—means </a:t>
            </a:r>
            <a:r>
              <a:rPr lang="en-US" sz="1900" dirty="0">
                <a:solidFill>
                  <a:srgbClr val="000000"/>
                </a:solidFill>
              </a:rPr>
              <a:t>that both integer and noninteger levels of the </a:t>
            </a:r>
            <a:r>
              <a:rPr lang="en-US" sz="1900" dirty="0" smtClean="0">
                <a:solidFill>
                  <a:srgbClr val="000000"/>
                </a:solidFill>
              </a:rPr>
              <a:t>activities </a:t>
            </a:r>
            <a:r>
              <a:rPr lang="en-US" sz="1900" dirty="0">
                <a:solidFill>
                  <a:srgbClr val="000000"/>
                </a:solidFill>
              </a:rPr>
              <a:t>are allowed.</a:t>
            </a:r>
          </a:p>
        </p:txBody>
      </p:sp>
    </p:spTree>
    <p:extLst>
      <p:ext uri="{BB962C8B-B14F-4D97-AF65-F5344CB8AC3E}">
        <p14:creationId xmlns:p14="http://schemas.microsoft.com/office/powerpoint/2010/main" xmlns="" val="1444535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smtClean="0"/>
              <a:t>Spreadsheet optimization is one of the most powerful and flexible methods of quantitative analysis.</a:t>
            </a:r>
          </a:p>
          <a:p>
            <a:r>
              <a:rPr lang="en-US" dirty="0" smtClean="0"/>
              <a:t>One specific type of optimization, </a:t>
            </a:r>
            <a:r>
              <a:rPr lang="en-US" b="1" dirty="0" smtClean="0">
                <a:solidFill>
                  <a:srgbClr val="04617B"/>
                </a:solidFill>
              </a:rPr>
              <a:t>linear programming </a:t>
            </a:r>
            <a:r>
              <a:rPr lang="en-US" dirty="0" smtClean="0"/>
              <a:t>(LP), is used in all types of organizations to solve a wide variety of problems.</a:t>
            </a:r>
          </a:p>
          <a:p>
            <a:endParaRPr lang="en-US" dirty="0"/>
          </a:p>
        </p:txBody>
      </p:sp>
    </p:spTree>
    <p:extLst>
      <p:ext uri="{BB962C8B-B14F-4D97-AF65-F5344CB8AC3E}">
        <p14:creationId xmlns:p14="http://schemas.microsoft.com/office/powerpoint/2010/main" xmlns="" val="97457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of Linear Properties</a:t>
            </a:r>
          </a:p>
        </p:txBody>
      </p:sp>
      <p:sp>
        <p:nvSpPr>
          <p:cNvPr id="3" name="Content Placeholder 2"/>
          <p:cNvSpPr>
            <a:spLocks noGrp="1"/>
          </p:cNvSpPr>
          <p:nvPr>
            <p:ph sz="quarter" idx="1"/>
          </p:nvPr>
        </p:nvSpPr>
        <p:spPr/>
        <p:txBody>
          <a:bodyPr>
            <a:normAutofit fontScale="77500" lnSpcReduction="20000"/>
          </a:bodyPr>
          <a:lstStyle/>
          <a:p>
            <a:r>
              <a:rPr lang="en-US" dirty="0"/>
              <a:t>It is easy </a:t>
            </a:r>
            <a:r>
              <a:rPr lang="en-US" dirty="0">
                <a:solidFill>
                  <a:srgbClr val="000000"/>
                </a:solidFill>
              </a:rPr>
              <a:t>to recognize </a:t>
            </a:r>
            <a:r>
              <a:rPr lang="en-US" dirty="0" smtClean="0">
                <a:solidFill>
                  <a:srgbClr val="000000"/>
                </a:solidFill>
              </a:rPr>
              <a:t>whether a model </a:t>
            </a:r>
            <a:r>
              <a:rPr lang="en-US" dirty="0" smtClean="0">
                <a:solidFill>
                  <a:srgbClr val="000000"/>
                </a:solidFill>
              </a:rPr>
              <a:t>satisfies </a:t>
            </a:r>
            <a:r>
              <a:rPr lang="en-US" dirty="0" smtClean="0">
                <a:solidFill>
                  <a:srgbClr val="000000"/>
                </a:solidFill>
              </a:rPr>
              <a:t>proportionality and additivity if </a:t>
            </a:r>
            <a:r>
              <a:rPr lang="en-US" dirty="0">
                <a:solidFill>
                  <a:srgbClr val="000000"/>
                </a:solidFill>
              </a:rPr>
              <a:t>the model is described </a:t>
            </a:r>
            <a:r>
              <a:rPr lang="en-US" dirty="0" smtClean="0">
                <a:solidFill>
                  <a:srgbClr val="000000"/>
                </a:solidFill>
              </a:rPr>
              <a:t>algebraically. The objective must be of the form:</a:t>
            </a:r>
          </a:p>
          <a:p>
            <a:pPr marL="0" indent="0">
              <a:buNone/>
            </a:pPr>
            <a:r>
              <a:rPr lang="en-US" i="1" dirty="0" smtClean="0">
                <a:solidFill>
                  <a:srgbClr val="000000"/>
                </a:solidFill>
              </a:rPr>
              <a:t>	a</a:t>
            </a:r>
            <a:r>
              <a:rPr lang="en-US" baseline="-25000" dirty="0" smtClean="0">
                <a:solidFill>
                  <a:srgbClr val="000000"/>
                </a:solidFill>
              </a:rPr>
              <a:t>1</a:t>
            </a:r>
            <a:r>
              <a:rPr lang="en-US" i="1" dirty="0" smtClean="0">
                <a:solidFill>
                  <a:srgbClr val="000000"/>
                </a:solidFill>
              </a:rPr>
              <a:t>x</a:t>
            </a:r>
            <a:r>
              <a:rPr lang="en-US" baseline="-25000" dirty="0" smtClean="0">
                <a:solidFill>
                  <a:srgbClr val="000000"/>
                </a:solidFill>
              </a:rPr>
              <a:t>1 </a:t>
            </a:r>
            <a:r>
              <a:rPr lang="en-US" i="1" dirty="0" smtClean="0">
                <a:solidFill>
                  <a:srgbClr val="000000"/>
                </a:solidFill>
              </a:rPr>
              <a:t>+ a</a:t>
            </a:r>
            <a:r>
              <a:rPr lang="en-US" baseline="-25000" dirty="0" smtClean="0">
                <a:solidFill>
                  <a:srgbClr val="000000"/>
                </a:solidFill>
              </a:rPr>
              <a:t>2</a:t>
            </a:r>
            <a:r>
              <a:rPr lang="en-US" i="1" dirty="0" smtClean="0">
                <a:solidFill>
                  <a:srgbClr val="000000"/>
                </a:solidFill>
              </a:rPr>
              <a:t>x</a:t>
            </a:r>
            <a:r>
              <a:rPr lang="en-US" baseline="-25000" dirty="0" smtClean="0">
                <a:solidFill>
                  <a:srgbClr val="000000"/>
                </a:solidFill>
              </a:rPr>
              <a:t>2 </a:t>
            </a:r>
            <a:r>
              <a:rPr lang="en-US" i="1" dirty="0" smtClean="0">
                <a:solidFill>
                  <a:srgbClr val="000000"/>
                </a:solidFill>
              </a:rPr>
              <a:t>+ … + a</a:t>
            </a:r>
            <a:r>
              <a:rPr lang="en-US" i="1" baseline="-25000" dirty="0" smtClean="0">
                <a:solidFill>
                  <a:srgbClr val="000000"/>
                </a:solidFill>
              </a:rPr>
              <a:t>n</a:t>
            </a:r>
            <a:r>
              <a:rPr lang="en-US" i="1" dirty="0" smtClean="0">
                <a:solidFill>
                  <a:srgbClr val="000000"/>
                </a:solidFill>
              </a:rPr>
              <a:t>x</a:t>
            </a:r>
            <a:r>
              <a:rPr lang="en-US" i="1" baseline="-25000" dirty="0" smtClean="0">
                <a:solidFill>
                  <a:srgbClr val="000000"/>
                </a:solidFill>
              </a:rPr>
              <a:t>n</a:t>
            </a:r>
            <a:r>
              <a:rPr lang="en-US" dirty="0" smtClean="0">
                <a:solidFill>
                  <a:srgbClr val="000000"/>
                </a:solidFill>
              </a:rPr>
              <a:t>, where </a:t>
            </a:r>
            <a:r>
              <a:rPr lang="en-US" i="1" dirty="0" smtClean="0">
                <a:solidFill>
                  <a:srgbClr val="000000"/>
                </a:solidFill>
              </a:rPr>
              <a:t>n</a:t>
            </a:r>
            <a:r>
              <a:rPr lang="en-US" dirty="0" smtClean="0">
                <a:solidFill>
                  <a:srgbClr val="000000"/>
                </a:solidFill>
              </a:rPr>
              <a:t> is the number of 	decision variables, </a:t>
            </a:r>
            <a:r>
              <a:rPr lang="en-US" i="1" dirty="0" smtClean="0">
                <a:solidFill>
                  <a:srgbClr val="000000"/>
                </a:solidFill>
              </a:rPr>
              <a:t>a</a:t>
            </a:r>
            <a:r>
              <a:rPr lang="en-US" dirty="0" smtClean="0">
                <a:solidFill>
                  <a:srgbClr val="000000"/>
                </a:solidFill>
              </a:rPr>
              <a:t>s are constants, and </a:t>
            </a:r>
            <a:r>
              <a:rPr lang="en-US" i="1" dirty="0" smtClean="0">
                <a:solidFill>
                  <a:srgbClr val="000000"/>
                </a:solidFill>
              </a:rPr>
              <a:t>x</a:t>
            </a:r>
            <a:r>
              <a:rPr lang="en-US" dirty="0" smtClean="0">
                <a:solidFill>
                  <a:srgbClr val="000000"/>
                </a:solidFill>
              </a:rPr>
              <a:t>s are decision 	variables</a:t>
            </a:r>
          </a:p>
          <a:p>
            <a:pPr lvl="1"/>
            <a:r>
              <a:rPr lang="en-US" dirty="0" smtClean="0">
                <a:solidFill>
                  <a:srgbClr val="000000"/>
                </a:solidFill>
              </a:rPr>
              <a:t>This </a:t>
            </a:r>
            <a:r>
              <a:rPr lang="en-US" dirty="0">
                <a:solidFill>
                  <a:srgbClr val="000000"/>
                </a:solidFill>
              </a:rPr>
              <a:t>expression is called a </a:t>
            </a:r>
            <a:r>
              <a:rPr lang="en-US" i="1" dirty="0">
                <a:solidFill>
                  <a:srgbClr val="000000"/>
                </a:solidFill>
              </a:rPr>
              <a:t>linear combination </a:t>
            </a:r>
            <a:r>
              <a:rPr lang="en-US" dirty="0">
                <a:solidFill>
                  <a:srgbClr val="000000"/>
                </a:solidFill>
              </a:rPr>
              <a:t>of the </a:t>
            </a:r>
            <a:r>
              <a:rPr lang="en-US" i="1" dirty="0">
                <a:solidFill>
                  <a:srgbClr val="000000"/>
                </a:solidFill>
              </a:rPr>
              <a:t>x</a:t>
            </a:r>
            <a:r>
              <a:rPr lang="en-US" dirty="0" smtClean="0">
                <a:solidFill>
                  <a:srgbClr val="000000"/>
                </a:solidFill>
              </a:rPr>
              <a:t>s.</a:t>
            </a:r>
          </a:p>
          <a:p>
            <a:pPr lvl="1"/>
            <a:r>
              <a:rPr lang="en-US" dirty="0" smtClean="0">
                <a:solidFill>
                  <a:srgbClr val="000000"/>
                </a:solidFill>
              </a:rPr>
              <a:t>Each constraint must be equivalent to a form where the left side is a linear combination of the </a:t>
            </a:r>
            <a:r>
              <a:rPr lang="en-US" i="1" dirty="0" smtClean="0">
                <a:solidFill>
                  <a:srgbClr val="000000"/>
                </a:solidFill>
              </a:rPr>
              <a:t>x</a:t>
            </a:r>
            <a:r>
              <a:rPr lang="en-US" dirty="0" smtClean="0">
                <a:solidFill>
                  <a:srgbClr val="000000"/>
                </a:solidFill>
              </a:rPr>
              <a:t>s and the right side is a constant.</a:t>
            </a:r>
            <a:endParaRPr lang="en-US" dirty="0">
              <a:solidFill>
                <a:srgbClr val="000000"/>
              </a:solidFill>
            </a:endParaRPr>
          </a:p>
          <a:p>
            <a:r>
              <a:rPr lang="en-US" dirty="0">
                <a:solidFill>
                  <a:srgbClr val="000000"/>
                </a:solidFill>
              </a:rPr>
              <a:t>It is </a:t>
            </a:r>
            <a:r>
              <a:rPr lang="en-US" dirty="0" smtClean="0">
                <a:solidFill>
                  <a:srgbClr val="000000"/>
                </a:solidFill>
              </a:rPr>
              <a:t>usually easier to </a:t>
            </a:r>
            <a:r>
              <a:rPr lang="en-US" dirty="0">
                <a:solidFill>
                  <a:srgbClr val="000000"/>
                </a:solidFill>
              </a:rPr>
              <a:t>recognize when </a:t>
            </a:r>
            <a:r>
              <a:rPr lang="en-US" dirty="0" smtClean="0">
                <a:solidFill>
                  <a:srgbClr val="000000"/>
                </a:solidFill>
              </a:rPr>
              <a:t>a model </a:t>
            </a:r>
            <a:r>
              <a:rPr lang="en-US" dirty="0">
                <a:solidFill>
                  <a:srgbClr val="000000"/>
                </a:solidFill>
              </a:rPr>
              <a:t>is </a:t>
            </a:r>
            <a:r>
              <a:rPr lang="en-US" i="1" dirty="0">
                <a:solidFill>
                  <a:srgbClr val="000000"/>
                </a:solidFill>
              </a:rPr>
              <a:t>not </a:t>
            </a:r>
            <a:r>
              <a:rPr lang="en-US" dirty="0">
                <a:solidFill>
                  <a:srgbClr val="000000"/>
                </a:solidFill>
              </a:rPr>
              <a:t>linear:</a:t>
            </a:r>
          </a:p>
          <a:p>
            <a:pPr lvl="1"/>
            <a:r>
              <a:rPr lang="en-US" dirty="0">
                <a:solidFill>
                  <a:srgbClr val="000000"/>
                </a:solidFill>
              </a:rPr>
              <a:t>When there are products or quotients of expressions involving changing </a:t>
            </a:r>
            <a:r>
              <a:rPr lang="en-US" dirty="0" smtClean="0">
                <a:solidFill>
                  <a:srgbClr val="000000"/>
                </a:solidFill>
              </a:rPr>
              <a:t>cells</a:t>
            </a:r>
            <a:endParaRPr lang="en-US" dirty="0">
              <a:solidFill>
                <a:srgbClr val="000000"/>
              </a:solidFill>
            </a:endParaRPr>
          </a:p>
          <a:p>
            <a:pPr lvl="1"/>
            <a:r>
              <a:rPr lang="en-US" dirty="0">
                <a:solidFill>
                  <a:srgbClr val="000000"/>
                </a:solidFill>
              </a:rPr>
              <a:t>When there are nonlinear functions, such as squares, square roots, or logarithms, that involve changing </a:t>
            </a:r>
            <a:r>
              <a:rPr lang="en-US" dirty="0" smtClean="0">
                <a:solidFill>
                  <a:srgbClr val="000000"/>
                </a:solidFill>
              </a:rPr>
              <a:t>cells</a:t>
            </a:r>
          </a:p>
          <a:p>
            <a:r>
              <a:rPr lang="en-US" dirty="0" smtClean="0">
                <a:solidFill>
                  <a:srgbClr val="000000"/>
                </a:solidFill>
              </a:rPr>
              <a:t>Real-life problems are almost never exactly linear, but linear approximations often yield very useful results.</a:t>
            </a:r>
            <a:endParaRPr lang="en-US" dirty="0">
              <a:solidFill>
                <a:srgbClr val="000000"/>
              </a:solidFill>
            </a:endParaRPr>
          </a:p>
        </p:txBody>
      </p:sp>
    </p:spTree>
    <p:extLst>
      <p:ext uri="{BB962C8B-B14F-4D97-AF65-F5344CB8AC3E}">
        <p14:creationId xmlns:p14="http://schemas.microsoft.com/office/powerpoint/2010/main" xmlns="" val="2505479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Models and Scaling</a:t>
            </a:r>
          </a:p>
        </p:txBody>
      </p:sp>
      <p:sp>
        <p:nvSpPr>
          <p:cNvPr id="3" name="Content Placeholder 2"/>
          <p:cNvSpPr>
            <a:spLocks noGrp="1"/>
          </p:cNvSpPr>
          <p:nvPr>
            <p:ph sz="quarter" idx="1"/>
          </p:nvPr>
        </p:nvSpPr>
        <p:spPr/>
        <p:txBody>
          <a:bodyPr>
            <a:normAutofit lnSpcReduction="10000"/>
          </a:bodyPr>
          <a:lstStyle/>
          <a:p>
            <a:r>
              <a:rPr lang="en-US" dirty="0"/>
              <a:t>In a </a:t>
            </a:r>
            <a:r>
              <a:rPr lang="en-US" i="1" dirty="0">
                <a:solidFill>
                  <a:srgbClr val="000000"/>
                </a:solidFill>
              </a:rPr>
              <a:t>well-scaled </a:t>
            </a:r>
            <a:r>
              <a:rPr lang="en-US" dirty="0">
                <a:solidFill>
                  <a:srgbClr val="000000"/>
                </a:solidFill>
              </a:rPr>
              <a:t>model, all of the numbers are roughly of the same magnitude.</a:t>
            </a:r>
          </a:p>
          <a:p>
            <a:r>
              <a:rPr lang="en-US" dirty="0">
                <a:solidFill>
                  <a:srgbClr val="000000"/>
                </a:solidFill>
              </a:rPr>
              <a:t>If the model is </a:t>
            </a:r>
            <a:r>
              <a:rPr lang="en-US" i="1" dirty="0">
                <a:solidFill>
                  <a:srgbClr val="000000"/>
                </a:solidFill>
              </a:rPr>
              <a:t>poorly scaled</a:t>
            </a:r>
            <a:r>
              <a:rPr lang="en-US" dirty="0">
                <a:solidFill>
                  <a:srgbClr val="000000"/>
                </a:solidFill>
              </a:rPr>
              <a:t>, with some very large and some very small numbers, </a:t>
            </a:r>
            <a:r>
              <a:rPr lang="en-US" dirty="0" smtClean="0">
                <a:solidFill>
                  <a:srgbClr val="000000"/>
                </a:solidFill>
              </a:rPr>
              <a:t>the </a:t>
            </a:r>
            <a:r>
              <a:rPr lang="en-US" dirty="0">
                <a:solidFill>
                  <a:srgbClr val="000000"/>
                </a:solidFill>
              </a:rPr>
              <a:t>roundoff error is far more likely to be an issue.</a:t>
            </a:r>
          </a:p>
          <a:p>
            <a:pPr lvl="1"/>
            <a:r>
              <a:rPr lang="en-US" dirty="0">
                <a:solidFill>
                  <a:srgbClr val="000000"/>
                </a:solidFill>
              </a:rPr>
              <a:t>There are three possible remedies for poorly scaled models:</a:t>
            </a:r>
          </a:p>
          <a:p>
            <a:pPr lvl="2"/>
            <a:r>
              <a:rPr lang="en-US" dirty="0">
                <a:solidFill>
                  <a:srgbClr val="000000"/>
                </a:solidFill>
              </a:rPr>
              <a:t>Check the Use Automatic Scaling option in Solver.</a:t>
            </a:r>
          </a:p>
          <a:p>
            <a:pPr lvl="2"/>
            <a:r>
              <a:rPr lang="en-US" dirty="0">
                <a:solidFill>
                  <a:srgbClr val="000000"/>
                </a:solidFill>
              </a:rPr>
              <a:t>Redefine the units in which the various quantities are defined.</a:t>
            </a:r>
          </a:p>
          <a:p>
            <a:pPr lvl="2"/>
            <a:r>
              <a:rPr lang="en-US" dirty="0">
                <a:solidFill>
                  <a:srgbClr val="000000"/>
                </a:solidFill>
              </a:rPr>
              <a:t>Change the Precision setting in Solver’s Options dialog box to a larger number.</a:t>
            </a:r>
          </a:p>
          <a:p>
            <a:endParaRPr lang="en-US" dirty="0"/>
          </a:p>
        </p:txBody>
      </p:sp>
    </p:spTree>
    <p:extLst>
      <p:ext uri="{BB962C8B-B14F-4D97-AF65-F5344CB8AC3E}">
        <p14:creationId xmlns:p14="http://schemas.microsoft.com/office/powerpoint/2010/main" xmlns="" val="3439581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Infeasibility and Unboundedness</a:t>
            </a:r>
          </a:p>
        </p:txBody>
      </p:sp>
      <p:sp>
        <p:nvSpPr>
          <p:cNvPr id="3" name="Content Placeholder 2"/>
          <p:cNvSpPr>
            <a:spLocks noGrp="1"/>
          </p:cNvSpPr>
          <p:nvPr>
            <p:ph sz="quarter" idx="1"/>
          </p:nvPr>
        </p:nvSpPr>
        <p:spPr/>
        <p:txBody>
          <a:bodyPr>
            <a:normAutofit fontScale="85000" lnSpcReduction="20000"/>
          </a:bodyPr>
          <a:lstStyle/>
          <a:p>
            <a:r>
              <a:rPr lang="en-US" dirty="0"/>
              <a:t>A </a:t>
            </a:r>
            <a:r>
              <a:rPr lang="en-US" dirty="0">
                <a:solidFill>
                  <a:srgbClr val="000000"/>
                </a:solidFill>
              </a:rPr>
              <a:t>solution is </a:t>
            </a:r>
            <a:r>
              <a:rPr lang="en-US" i="1" dirty="0">
                <a:solidFill>
                  <a:srgbClr val="000000"/>
                </a:solidFill>
              </a:rPr>
              <a:t>feasible</a:t>
            </a:r>
            <a:r>
              <a:rPr lang="en-US" dirty="0">
                <a:solidFill>
                  <a:srgbClr val="000000"/>
                </a:solidFill>
              </a:rPr>
              <a:t> if it satisfies all of the constraints. </a:t>
            </a:r>
          </a:p>
          <a:p>
            <a:pPr lvl="1"/>
            <a:r>
              <a:rPr lang="en-US" dirty="0" smtClean="0">
                <a:solidFill>
                  <a:srgbClr val="000000"/>
                </a:solidFill>
              </a:rPr>
              <a:t>However, it </a:t>
            </a:r>
            <a:r>
              <a:rPr lang="en-US" dirty="0">
                <a:solidFill>
                  <a:srgbClr val="000000"/>
                </a:solidFill>
              </a:rPr>
              <a:t>is possible that there are no feasible solutions to the model. </a:t>
            </a:r>
            <a:r>
              <a:rPr lang="en-US" dirty="0" smtClean="0">
                <a:solidFill>
                  <a:srgbClr val="000000"/>
                </a:solidFill>
              </a:rPr>
              <a:t>This could </a:t>
            </a:r>
            <a:r>
              <a:rPr lang="en-US" dirty="0">
                <a:solidFill>
                  <a:srgbClr val="000000"/>
                </a:solidFill>
              </a:rPr>
              <a:t>happen when:</a:t>
            </a:r>
          </a:p>
          <a:p>
            <a:pPr lvl="2"/>
            <a:r>
              <a:rPr lang="en-US" dirty="0">
                <a:solidFill>
                  <a:srgbClr val="000000"/>
                </a:solidFill>
              </a:rPr>
              <a:t>There is a mistake in the model (an input was entered incorrectly).</a:t>
            </a:r>
          </a:p>
          <a:p>
            <a:pPr lvl="2"/>
            <a:r>
              <a:rPr lang="en-US" dirty="0">
                <a:solidFill>
                  <a:srgbClr val="000000"/>
                </a:solidFill>
              </a:rPr>
              <a:t>The problem has been so constrained that there are no solutions left.</a:t>
            </a:r>
          </a:p>
          <a:p>
            <a:pPr lvl="1"/>
            <a:r>
              <a:rPr lang="en-US" dirty="0" smtClean="0">
                <a:solidFill>
                  <a:srgbClr val="000000"/>
                </a:solidFill>
              </a:rPr>
              <a:t>Careful checking and rethinking are required to remedy a problem of </a:t>
            </a:r>
            <a:r>
              <a:rPr lang="en-US" b="1" dirty="0" smtClean="0">
                <a:solidFill>
                  <a:srgbClr val="04617B"/>
                </a:solidFill>
              </a:rPr>
              <a:t>infeasibility</a:t>
            </a:r>
            <a:r>
              <a:rPr lang="en-US" dirty="0">
                <a:solidFill>
                  <a:srgbClr val="000000"/>
                </a:solidFill>
              </a:rPr>
              <a:t>.</a:t>
            </a:r>
          </a:p>
          <a:p>
            <a:r>
              <a:rPr lang="en-US" dirty="0">
                <a:solidFill>
                  <a:srgbClr val="000000"/>
                </a:solidFill>
              </a:rPr>
              <a:t>Another problem </a:t>
            </a:r>
            <a:r>
              <a:rPr lang="en-US" dirty="0" smtClean="0">
                <a:solidFill>
                  <a:srgbClr val="000000"/>
                </a:solidFill>
              </a:rPr>
              <a:t>is </a:t>
            </a:r>
            <a:r>
              <a:rPr lang="en-US" b="1" dirty="0" smtClean="0">
                <a:solidFill>
                  <a:schemeClr val="tx2"/>
                </a:solidFill>
              </a:rPr>
              <a:t>unboundedness</a:t>
            </a:r>
            <a:r>
              <a:rPr lang="en-US" dirty="0" smtClean="0">
                <a:solidFill>
                  <a:srgbClr val="000000"/>
                </a:solidFill>
              </a:rPr>
              <a:t>—the model has been formulated in such a way that </a:t>
            </a:r>
            <a:r>
              <a:rPr lang="en-US" dirty="0">
                <a:solidFill>
                  <a:srgbClr val="000000"/>
                </a:solidFill>
              </a:rPr>
              <a:t>the objective is </a:t>
            </a:r>
            <a:r>
              <a:rPr lang="en-US" i="1" dirty="0" smtClean="0"/>
              <a:t>unbounded</a:t>
            </a:r>
            <a:r>
              <a:rPr lang="en-US" dirty="0" smtClean="0"/>
              <a:t>—that</a:t>
            </a:r>
            <a:r>
              <a:rPr lang="en-US" dirty="0" smtClean="0">
                <a:solidFill>
                  <a:srgbClr val="000000"/>
                </a:solidFill>
              </a:rPr>
              <a:t> </a:t>
            </a:r>
            <a:r>
              <a:rPr lang="en-US" dirty="0">
                <a:solidFill>
                  <a:srgbClr val="000000"/>
                </a:solidFill>
              </a:rPr>
              <a:t>is, it can be made as large or </a:t>
            </a:r>
            <a:r>
              <a:rPr lang="en-US" dirty="0" smtClean="0">
                <a:solidFill>
                  <a:srgbClr val="000000"/>
                </a:solidFill>
              </a:rPr>
              <a:t>as small </a:t>
            </a:r>
            <a:r>
              <a:rPr lang="en-US" dirty="0">
                <a:solidFill>
                  <a:srgbClr val="000000"/>
                </a:solidFill>
              </a:rPr>
              <a:t>as you like. </a:t>
            </a:r>
          </a:p>
          <a:p>
            <a:pPr lvl="1"/>
            <a:r>
              <a:rPr lang="en-US" dirty="0" smtClean="0">
                <a:solidFill>
                  <a:srgbClr val="000000"/>
                </a:solidFill>
              </a:rPr>
              <a:t>If this occurs, you have probably entered a wrong input or forgotten some constraints.</a:t>
            </a:r>
          </a:p>
          <a:p>
            <a:r>
              <a:rPr lang="en-US" dirty="0" smtClean="0">
                <a:solidFill>
                  <a:srgbClr val="000000"/>
                </a:solidFill>
              </a:rPr>
              <a:t>It is quite possible for a reasonable model to have no feasible solutions, but there is no way a realistic model can have an unbounded solution.</a:t>
            </a:r>
            <a:endParaRPr lang="en-US" dirty="0">
              <a:solidFill>
                <a:srgbClr val="000000"/>
              </a:solidFill>
            </a:endParaRPr>
          </a:p>
        </p:txBody>
      </p:sp>
    </p:spTree>
    <p:extLst>
      <p:ext uri="{BB962C8B-B14F-4D97-AF65-F5344CB8AC3E}">
        <p14:creationId xmlns:p14="http://schemas.microsoft.com/office/powerpoint/2010/main" xmlns="" val="1017544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13.2: </a:t>
            </a:r>
            <a:r>
              <a:rPr lang="en-US" dirty="0" smtClean="0"/>
              <a:t/>
            </a:r>
            <a:br>
              <a:rPr lang="en-US" dirty="0" smtClean="0"/>
            </a:br>
            <a:r>
              <a:rPr lang="en-US" dirty="0" smtClean="0"/>
              <a:t>Product Mix 2</a:t>
            </a:r>
            <a:r>
              <a:rPr lang="en-US" dirty="0"/>
              <a:t>.</a:t>
            </a:r>
            <a:r>
              <a:rPr lang="en-US" dirty="0" smtClean="0"/>
              <a:t>xlsx  </a:t>
            </a:r>
            <a:r>
              <a:rPr lang="en-US" sz="2200" dirty="0" smtClean="0"/>
              <a:t>(slide 1 of 3)</a:t>
            </a:r>
            <a:endParaRPr lang="en-US" sz="2200" dirty="0"/>
          </a:p>
        </p:txBody>
      </p:sp>
      <p:sp>
        <p:nvSpPr>
          <p:cNvPr id="3" name="Content Placeholder 2"/>
          <p:cNvSpPr>
            <a:spLocks noGrp="1"/>
          </p:cNvSpPr>
          <p:nvPr>
            <p:ph sz="quarter" idx="1"/>
          </p:nvPr>
        </p:nvSpPr>
        <p:spPr>
          <a:xfrm>
            <a:off x="612648" y="1600200"/>
            <a:ext cx="8153400" cy="2819400"/>
          </a:xfrm>
        </p:spPr>
        <p:txBody>
          <a:bodyPr>
            <a:normAutofit fontScale="85000" lnSpcReduction="20000"/>
          </a:bodyPr>
          <a:lstStyle/>
          <a:p>
            <a:pPr>
              <a:buSzPct val="70000"/>
            </a:pPr>
            <a:r>
              <a:rPr lang="en-US" sz="2200" b="1" dirty="0"/>
              <a:t>Objective</a:t>
            </a:r>
            <a:r>
              <a:rPr lang="en-US" sz="2200" dirty="0"/>
              <a:t>: To use LP to find a mix of computer models that maximizes total net profit and stays within the labor hour availability and maximum sales constraints.</a:t>
            </a:r>
          </a:p>
          <a:p>
            <a:pPr>
              <a:buSzPct val="70000"/>
            </a:pPr>
            <a:r>
              <a:rPr lang="en-US" sz="2200" b="1" dirty="0"/>
              <a:t>Solution</a:t>
            </a:r>
            <a:r>
              <a:rPr lang="en-US" sz="2200" dirty="0"/>
              <a:t>: </a:t>
            </a:r>
            <a:r>
              <a:rPr lang="en-US" sz="2200" dirty="0" smtClean="0"/>
              <a:t>PC Tech now has eight available models, not just two, and there are now two lines for testing.</a:t>
            </a:r>
          </a:p>
          <a:p>
            <a:pPr>
              <a:buSzPct val="70000"/>
            </a:pPr>
            <a:r>
              <a:rPr lang="en-US" sz="2200" dirty="0" smtClean="0"/>
              <a:t>The first line tends to test faster, but its labor costs are slightly higher, and each line has a certain number of hours available for testing.</a:t>
            </a:r>
          </a:p>
          <a:p>
            <a:pPr>
              <a:buSzPct val="70000"/>
            </a:pPr>
            <a:r>
              <a:rPr lang="en-US" sz="2200" dirty="0" smtClean="0"/>
              <a:t>PC Tech must decide not only how many of each model to produce, but also how many of each model to test </a:t>
            </a:r>
            <a:r>
              <a:rPr lang="en-US" sz="2200" i="1" dirty="0" smtClean="0"/>
              <a:t>on each line</a:t>
            </a:r>
            <a:r>
              <a:rPr lang="en-US" sz="2200" dirty="0" smtClean="0"/>
              <a:t>.</a:t>
            </a:r>
          </a:p>
          <a:p>
            <a:pPr>
              <a:buSzPct val="70000"/>
            </a:pPr>
            <a:r>
              <a:rPr lang="en-US" sz="2200" dirty="0" smtClean="0"/>
              <a:t>The table below lists the variables and constraints for this model. </a:t>
            </a:r>
            <a:endParaRPr lang="en-US" sz="1800" dirty="0" smtClean="0"/>
          </a:p>
        </p:txBody>
      </p:sp>
      <p:pic>
        <p:nvPicPr>
          <p:cNvPr id="4" name="Picture 3"/>
          <p:cNvPicPr>
            <a:picLocks noChangeAspect="1"/>
          </p:cNvPicPr>
          <p:nvPr/>
        </p:nvPicPr>
        <p:blipFill rotWithShape="1">
          <a:blip r:embed="rId2" cstate="print"/>
          <a:srcRect t="6381" b="-143"/>
          <a:stretch/>
        </p:blipFill>
        <p:spPr>
          <a:xfrm>
            <a:off x="1143000" y="4419600"/>
            <a:ext cx="7112000" cy="2180738"/>
          </a:xfrm>
          <a:prstGeom prst="rect">
            <a:avLst/>
          </a:prstGeom>
        </p:spPr>
      </p:pic>
    </p:spTree>
    <p:extLst>
      <p:ext uri="{BB962C8B-B14F-4D97-AF65-F5344CB8AC3E}">
        <p14:creationId xmlns:p14="http://schemas.microsoft.com/office/powerpoint/2010/main" xmlns="" val="3656891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13.2:</a:t>
            </a:r>
            <a:br>
              <a:rPr lang="en-US" dirty="0"/>
            </a:br>
            <a:r>
              <a:rPr lang="en-US" dirty="0"/>
              <a:t>Product Mix 2.xlsx  </a:t>
            </a:r>
            <a:r>
              <a:rPr lang="en-US" sz="2200" dirty="0"/>
              <a:t>(slide 2 of </a:t>
            </a:r>
            <a:r>
              <a:rPr lang="en-US" sz="2200" dirty="0" smtClean="0"/>
              <a:t>3)</a:t>
            </a:r>
            <a:endParaRPr lang="en-US" dirty="0"/>
          </a:p>
        </p:txBody>
      </p:sp>
      <p:sp>
        <p:nvSpPr>
          <p:cNvPr id="4" name="Content Placeholder 2"/>
          <p:cNvSpPr>
            <a:spLocks noGrp="1"/>
          </p:cNvSpPr>
          <p:nvPr>
            <p:ph sz="quarter" idx="1"/>
          </p:nvPr>
        </p:nvSpPr>
        <p:spPr>
          <a:xfrm>
            <a:off x="612648" y="1600200"/>
            <a:ext cx="4111752" cy="4876800"/>
          </a:xfrm>
        </p:spPr>
        <p:txBody>
          <a:bodyPr/>
          <a:lstStyle/>
          <a:p>
            <a:r>
              <a:rPr lang="en-US" sz="2000" dirty="0" smtClean="0"/>
              <a:t>Larger Product </a:t>
            </a:r>
            <a:r>
              <a:rPr lang="en-US" sz="2000" dirty="0"/>
              <a:t>Mix Model with </a:t>
            </a:r>
            <a:r>
              <a:rPr lang="en-US" sz="2000" dirty="0" smtClean="0"/>
              <a:t>Infeasible </a:t>
            </a:r>
            <a:r>
              <a:rPr lang="en-US" sz="2000" dirty="0"/>
              <a:t>Solution</a:t>
            </a:r>
          </a:p>
          <a:p>
            <a:pPr marL="0" indent="0">
              <a:buNone/>
            </a:pPr>
            <a:endParaRPr lang="en-US" dirty="0"/>
          </a:p>
        </p:txBody>
      </p:sp>
      <p:sp>
        <p:nvSpPr>
          <p:cNvPr id="5" name="Content Placeholder 8"/>
          <p:cNvSpPr txBox="1">
            <a:spLocks/>
          </p:cNvSpPr>
          <p:nvPr/>
        </p:nvSpPr>
        <p:spPr>
          <a:xfrm>
            <a:off x="4724400" y="1589566"/>
            <a:ext cx="4006701" cy="4887433"/>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smtClean="0"/>
              <a:t>Optimal Solution to Larger Product Mix Model</a:t>
            </a:r>
            <a:endParaRPr lang="en-US" sz="2000" dirty="0"/>
          </a:p>
        </p:txBody>
      </p:sp>
      <p:pic>
        <p:nvPicPr>
          <p:cNvPr id="3" name="Picture 2"/>
          <p:cNvPicPr>
            <a:picLocks noChangeAspect="1"/>
          </p:cNvPicPr>
          <p:nvPr/>
        </p:nvPicPr>
        <p:blipFill>
          <a:blip r:embed="rId2" cstate="print"/>
          <a:stretch>
            <a:fillRect/>
          </a:stretch>
        </p:blipFill>
        <p:spPr>
          <a:xfrm>
            <a:off x="914400" y="2362200"/>
            <a:ext cx="3393440" cy="3495040"/>
          </a:xfrm>
          <a:prstGeom prst="rect">
            <a:avLst/>
          </a:prstGeom>
        </p:spPr>
      </p:pic>
      <p:pic>
        <p:nvPicPr>
          <p:cNvPr id="8" name="Picture 7"/>
          <p:cNvPicPr>
            <a:picLocks noChangeAspect="1"/>
          </p:cNvPicPr>
          <p:nvPr/>
        </p:nvPicPr>
        <p:blipFill>
          <a:blip r:embed="rId3" cstate="print"/>
          <a:stretch>
            <a:fillRect/>
          </a:stretch>
        </p:blipFill>
        <p:spPr>
          <a:xfrm>
            <a:off x="4800600" y="2438400"/>
            <a:ext cx="4024884" cy="1742186"/>
          </a:xfrm>
          <a:prstGeom prst="rect">
            <a:avLst/>
          </a:prstGeom>
        </p:spPr>
      </p:pic>
    </p:spTree>
    <p:extLst>
      <p:ext uri="{BB962C8B-B14F-4D97-AF65-F5344CB8AC3E}">
        <p14:creationId xmlns:p14="http://schemas.microsoft.com/office/powerpoint/2010/main" xmlns="" val="1327723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13.2:</a:t>
            </a:r>
            <a:br>
              <a:rPr lang="en-US" dirty="0"/>
            </a:br>
            <a:r>
              <a:rPr lang="en-US" dirty="0"/>
              <a:t>Product Mix 2.xlsx  </a:t>
            </a:r>
            <a:r>
              <a:rPr lang="en-US" sz="2200" dirty="0"/>
              <a:t>(slide </a:t>
            </a:r>
            <a:r>
              <a:rPr lang="en-US" sz="2200" dirty="0" smtClean="0"/>
              <a:t>3 </a:t>
            </a:r>
            <a:r>
              <a:rPr lang="en-US" sz="2200" dirty="0"/>
              <a:t>of 3)</a:t>
            </a:r>
            <a:endParaRPr lang="en-US" dirty="0"/>
          </a:p>
        </p:txBody>
      </p:sp>
      <p:sp>
        <p:nvSpPr>
          <p:cNvPr id="3" name="Content Placeholder 2"/>
          <p:cNvSpPr>
            <a:spLocks noGrp="1"/>
          </p:cNvSpPr>
          <p:nvPr>
            <p:ph sz="quarter" idx="1"/>
          </p:nvPr>
        </p:nvSpPr>
        <p:spPr>
          <a:xfrm>
            <a:off x="612648" y="1600200"/>
            <a:ext cx="8153400" cy="1600200"/>
          </a:xfrm>
        </p:spPr>
        <p:txBody>
          <a:bodyPr>
            <a:normAutofit fontScale="77500" lnSpcReduction="20000"/>
          </a:bodyPr>
          <a:lstStyle/>
          <a:p>
            <a:r>
              <a:rPr lang="en-US" dirty="0" smtClean="0"/>
              <a:t>You can also use SolverTable to perform a sensitivity analysis where the number of available assembling labor hours is allowed to vary from 18,000 to 25,000 in increments of 1000, and the numbers of computers produced and profit are designated as outputs.</a:t>
            </a:r>
            <a:endParaRPr lang="en-US" dirty="0"/>
          </a:p>
        </p:txBody>
      </p:sp>
      <p:pic>
        <p:nvPicPr>
          <p:cNvPr id="4" name="Picture 3"/>
          <p:cNvPicPr>
            <a:picLocks noChangeAspect="1"/>
          </p:cNvPicPr>
          <p:nvPr/>
        </p:nvPicPr>
        <p:blipFill>
          <a:blip r:embed="rId2" cstate="print"/>
          <a:stretch>
            <a:fillRect/>
          </a:stretch>
        </p:blipFill>
        <p:spPr>
          <a:xfrm>
            <a:off x="1447800" y="2743200"/>
            <a:ext cx="6334125" cy="3762375"/>
          </a:xfrm>
          <a:prstGeom prst="rect">
            <a:avLst/>
          </a:prstGeom>
        </p:spPr>
      </p:pic>
    </p:spTree>
    <p:extLst>
      <p:ext uri="{BB962C8B-B14F-4D97-AF65-F5344CB8AC3E}">
        <p14:creationId xmlns:p14="http://schemas.microsoft.com/office/powerpoint/2010/main" xmlns="" val="1900785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Multiperiod Production Model</a:t>
            </a:r>
          </a:p>
        </p:txBody>
      </p:sp>
      <p:sp>
        <p:nvSpPr>
          <p:cNvPr id="3" name="Content Placeholder 2"/>
          <p:cNvSpPr>
            <a:spLocks noGrp="1"/>
          </p:cNvSpPr>
          <p:nvPr>
            <p:ph sz="quarter" idx="1"/>
          </p:nvPr>
        </p:nvSpPr>
        <p:spPr/>
        <p:txBody>
          <a:bodyPr>
            <a:normAutofit/>
          </a:bodyPr>
          <a:lstStyle/>
          <a:p>
            <a:r>
              <a:rPr lang="en-US" dirty="0"/>
              <a:t>The distinguishing feature of </a:t>
            </a:r>
            <a:r>
              <a:rPr lang="en-US" dirty="0" smtClean="0"/>
              <a:t>a multiperiod production model </a:t>
            </a:r>
            <a:r>
              <a:rPr lang="en-US" dirty="0"/>
              <a:t>is that it relates decisions made during several time periods.</a:t>
            </a:r>
          </a:p>
          <a:p>
            <a:r>
              <a:rPr lang="en-US" dirty="0"/>
              <a:t>This type of problem occurs when a company must make a decision now that will have ramifications in the future.</a:t>
            </a:r>
          </a:p>
          <a:p>
            <a:pPr lvl="1"/>
            <a:r>
              <a:rPr lang="en-US" dirty="0"/>
              <a:t>The company does not want to focus completely on the short run and forget about the long run</a:t>
            </a:r>
            <a:r>
              <a:rPr lang="en-US" dirty="0" smtClean="0"/>
              <a:t>.</a:t>
            </a:r>
            <a:endParaRPr lang="en-US" dirty="0"/>
          </a:p>
        </p:txBody>
      </p:sp>
    </p:spTree>
    <p:extLst>
      <p:ext uri="{BB962C8B-B14F-4D97-AF65-F5344CB8AC3E}">
        <p14:creationId xmlns:p14="http://schemas.microsoft.com/office/powerpoint/2010/main" xmlns="" val="3448223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13.3:</a:t>
            </a:r>
            <a:br>
              <a:rPr lang="en-US" dirty="0"/>
            </a:br>
            <a:r>
              <a:rPr lang="en-US" dirty="0"/>
              <a:t>Production </a:t>
            </a:r>
            <a:r>
              <a:rPr lang="en-US" dirty="0" smtClean="0"/>
              <a:t>Scheduling.xlsx  </a:t>
            </a:r>
            <a:r>
              <a:rPr lang="en-US" sz="2200" dirty="0" smtClean="0"/>
              <a:t>(slide 1 of 5)</a:t>
            </a:r>
            <a:endParaRPr lang="en-US" sz="2200" dirty="0"/>
          </a:p>
        </p:txBody>
      </p:sp>
      <p:sp>
        <p:nvSpPr>
          <p:cNvPr id="3" name="Content Placeholder 2"/>
          <p:cNvSpPr>
            <a:spLocks noGrp="1"/>
          </p:cNvSpPr>
          <p:nvPr>
            <p:ph sz="quarter" idx="1"/>
          </p:nvPr>
        </p:nvSpPr>
        <p:spPr/>
        <p:txBody>
          <a:bodyPr>
            <a:normAutofit fontScale="92500"/>
          </a:bodyPr>
          <a:lstStyle/>
          <a:p>
            <a:pPr>
              <a:buSzPct val="70000"/>
            </a:pPr>
            <a:r>
              <a:rPr lang="en-US" sz="2200" b="1" dirty="0"/>
              <a:t>Objective</a:t>
            </a:r>
            <a:r>
              <a:rPr lang="en-US" sz="2200" dirty="0"/>
              <a:t>: To use LP to find the production schedule that meets demand on time and minimizes total production and inventory holding costs.</a:t>
            </a:r>
          </a:p>
          <a:p>
            <a:pPr>
              <a:buSzPct val="70000"/>
            </a:pPr>
            <a:r>
              <a:rPr lang="en-US" sz="2200" b="1" dirty="0"/>
              <a:t>Solution</a:t>
            </a:r>
            <a:r>
              <a:rPr lang="en-US" sz="2200" dirty="0"/>
              <a:t>: </a:t>
            </a:r>
            <a:r>
              <a:rPr lang="en-US" sz="2200" dirty="0" smtClean="0"/>
              <a:t>Pigskin Company must decide how many footballs to produce each month. The company has decided to use a 6-month planning horizon.</a:t>
            </a:r>
          </a:p>
          <a:p>
            <a:pPr>
              <a:buSzPct val="70000"/>
            </a:pPr>
            <a:r>
              <a:rPr lang="en-US" sz="2200" dirty="0" smtClean="0"/>
              <a:t>Pigskin has 5000 footballs in inventory, and forecasted monthly demands for the next six months are 10,000, 15,000, 30,000, 35,000, 25,000, and 10,000.</a:t>
            </a:r>
          </a:p>
          <a:p>
            <a:pPr>
              <a:buSzPct val="70000"/>
            </a:pPr>
            <a:r>
              <a:rPr lang="en-US" sz="2200" dirty="0" smtClean="0"/>
              <a:t>During each month, there is enough capacity to produce up to 30,000 footballs, and there is enough storage capacity to store up to 10,000 footballs at the end of the month, after demand has occurred.</a:t>
            </a:r>
          </a:p>
          <a:p>
            <a:pPr>
              <a:buSzPct val="70000"/>
            </a:pPr>
            <a:r>
              <a:rPr lang="en-US" sz="2200" dirty="0" smtClean="0"/>
              <a:t>The forecasted production costs per football for the next six months are $12.50, $12.55, $12.70, $12.80, $12.85, and $12.95, respectively.</a:t>
            </a:r>
          </a:p>
          <a:p>
            <a:pPr>
              <a:buSzPct val="70000"/>
            </a:pPr>
            <a:r>
              <a:rPr lang="en-US" sz="2200" dirty="0" smtClean="0"/>
              <a:t>The holding cost per football held in inventory at the end of any month is figured at 5% of the production cost for that month.</a:t>
            </a:r>
          </a:p>
        </p:txBody>
      </p:sp>
    </p:spTree>
    <p:extLst>
      <p:ext uri="{BB962C8B-B14F-4D97-AF65-F5344CB8AC3E}">
        <p14:creationId xmlns:p14="http://schemas.microsoft.com/office/powerpoint/2010/main" xmlns="" val="2641443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13.3:</a:t>
            </a:r>
            <a:br>
              <a:rPr lang="en-US" dirty="0"/>
            </a:br>
            <a:r>
              <a:rPr lang="en-US" dirty="0"/>
              <a:t>Production </a:t>
            </a:r>
            <a:r>
              <a:rPr lang="en-US" dirty="0" smtClean="0"/>
              <a:t>Scheduling.xlsx  </a:t>
            </a:r>
            <a:r>
              <a:rPr lang="en-US" sz="2200" dirty="0" smtClean="0"/>
              <a:t>(slide 2 of 5)</a:t>
            </a:r>
            <a:endParaRPr lang="en-US" sz="2200" dirty="0"/>
          </a:p>
        </p:txBody>
      </p:sp>
      <p:sp>
        <p:nvSpPr>
          <p:cNvPr id="3" name="Content Placeholder 2"/>
          <p:cNvSpPr>
            <a:spLocks noGrp="1"/>
          </p:cNvSpPr>
          <p:nvPr>
            <p:ph sz="quarter" idx="1"/>
          </p:nvPr>
        </p:nvSpPr>
        <p:spPr/>
        <p:txBody>
          <a:bodyPr>
            <a:normAutofit fontScale="92500"/>
          </a:bodyPr>
          <a:lstStyle/>
          <a:p>
            <a:pPr>
              <a:buSzPct val="70000"/>
            </a:pPr>
            <a:r>
              <a:rPr lang="en-US" sz="2200" dirty="0" smtClean="0"/>
              <a:t>The variables and constraints for this model are listed in the table below.</a:t>
            </a:r>
          </a:p>
          <a:p>
            <a:pPr>
              <a:buSzPct val="70000"/>
            </a:pPr>
            <a:endParaRPr lang="en-US" sz="2200" dirty="0"/>
          </a:p>
          <a:p>
            <a:pPr>
              <a:buSzPct val="70000"/>
            </a:pPr>
            <a:endParaRPr lang="en-US" sz="2200" dirty="0" smtClean="0"/>
          </a:p>
          <a:p>
            <a:pPr>
              <a:buSzPct val="70000"/>
            </a:pPr>
            <a:endParaRPr lang="en-US" sz="2200" dirty="0"/>
          </a:p>
          <a:p>
            <a:pPr>
              <a:buSzPct val="70000"/>
            </a:pPr>
            <a:endParaRPr lang="en-US" sz="2200" dirty="0" smtClean="0"/>
          </a:p>
          <a:p>
            <a:pPr>
              <a:buSzPct val="70000"/>
            </a:pPr>
            <a:endParaRPr lang="en-US" sz="2200" dirty="0"/>
          </a:p>
          <a:p>
            <a:pPr>
              <a:buSzPct val="70000"/>
            </a:pPr>
            <a:endParaRPr lang="en-US" sz="2200" dirty="0" smtClean="0"/>
          </a:p>
          <a:p>
            <a:pPr>
              <a:buSzPct val="70000"/>
            </a:pPr>
            <a:r>
              <a:rPr lang="en-US" sz="2200" dirty="0" smtClean="0"/>
              <a:t>To simplify the model, assume that:</a:t>
            </a:r>
          </a:p>
          <a:p>
            <a:pPr lvl="1"/>
            <a:r>
              <a:rPr lang="en-US" sz="1900" dirty="0" smtClean="0"/>
              <a:t>All production occurs at the beginning of the month.</a:t>
            </a:r>
          </a:p>
          <a:p>
            <a:pPr lvl="1"/>
            <a:r>
              <a:rPr lang="en-US" sz="1900" dirty="0" smtClean="0"/>
              <a:t>All demand occurs </a:t>
            </a:r>
            <a:r>
              <a:rPr lang="en-US" sz="1900" i="1" dirty="0" smtClean="0"/>
              <a:t>after</a:t>
            </a:r>
            <a:r>
              <a:rPr lang="en-US" sz="1900" dirty="0" smtClean="0"/>
              <a:t> production, so that all units produced in a month can be used to satisfy that month’s demand.</a:t>
            </a:r>
          </a:p>
          <a:p>
            <a:pPr lvl="1"/>
            <a:r>
              <a:rPr lang="en-US" sz="1900" dirty="0" smtClean="0"/>
              <a:t>The storage constraint and the holding cost are based on </a:t>
            </a:r>
            <a:r>
              <a:rPr lang="en-US" sz="1900" i="1" dirty="0" smtClean="0"/>
              <a:t>ending</a:t>
            </a:r>
            <a:r>
              <a:rPr lang="en-US" sz="1900" dirty="0" smtClean="0"/>
              <a:t> inventory in a given month.</a:t>
            </a:r>
          </a:p>
          <a:p>
            <a:pPr marL="365760" lvl="1" indent="0">
              <a:buNone/>
            </a:pPr>
            <a:endParaRPr lang="en-US" sz="1900" dirty="0" smtClean="0"/>
          </a:p>
        </p:txBody>
      </p:sp>
      <p:pic>
        <p:nvPicPr>
          <p:cNvPr id="4" name="Picture 3"/>
          <p:cNvPicPr>
            <a:picLocks noChangeAspect="1"/>
          </p:cNvPicPr>
          <p:nvPr/>
        </p:nvPicPr>
        <p:blipFill rotWithShape="1">
          <a:blip r:embed="rId2" cstate="print"/>
          <a:srcRect t="3941" b="-43"/>
          <a:stretch/>
        </p:blipFill>
        <p:spPr>
          <a:xfrm>
            <a:off x="1143000" y="2075688"/>
            <a:ext cx="7051040" cy="2304288"/>
          </a:xfrm>
          <a:prstGeom prst="rect">
            <a:avLst/>
          </a:prstGeom>
        </p:spPr>
      </p:pic>
    </p:spTree>
    <p:extLst>
      <p:ext uri="{BB962C8B-B14F-4D97-AF65-F5344CB8AC3E}">
        <p14:creationId xmlns:p14="http://schemas.microsoft.com/office/powerpoint/2010/main" xmlns="" val="2716781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13.3:</a:t>
            </a:r>
            <a:br>
              <a:rPr lang="en-US" dirty="0"/>
            </a:br>
            <a:r>
              <a:rPr lang="en-US" dirty="0"/>
              <a:t>Production </a:t>
            </a:r>
            <a:r>
              <a:rPr lang="en-US" dirty="0" smtClean="0"/>
              <a:t>Scheduling.xlsx  </a:t>
            </a:r>
            <a:r>
              <a:rPr lang="en-US" sz="2200" dirty="0" smtClean="0"/>
              <a:t>(slide 3 of 5)</a:t>
            </a:r>
            <a:endParaRPr lang="en-US" sz="2200" dirty="0"/>
          </a:p>
        </p:txBody>
      </p:sp>
      <p:sp>
        <p:nvSpPr>
          <p:cNvPr id="3" name="Content Placeholder 2"/>
          <p:cNvSpPr>
            <a:spLocks noGrp="1"/>
          </p:cNvSpPr>
          <p:nvPr>
            <p:ph sz="quarter" idx="1"/>
          </p:nvPr>
        </p:nvSpPr>
        <p:spPr/>
        <p:txBody>
          <a:bodyPr>
            <a:normAutofit/>
          </a:bodyPr>
          <a:lstStyle/>
          <a:p>
            <a:pPr>
              <a:buSzPct val="70000"/>
            </a:pPr>
            <a:r>
              <a:rPr lang="en-US" sz="2000" dirty="0" smtClean="0"/>
              <a:t>The spreadsheet model of Pigskin’s production problem is shown below.</a:t>
            </a:r>
          </a:p>
          <a:p>
            <a:pPr lvl="1"/>
            <a:r>
              <a:rPr lang="en-US" sz="1800" dirty="0" smtClean="0"/>
              <a:t>The main feature that distinguishes this model from the product mix model is that balance constraints are built into the spreadsheet itself by means of formulas.</a:t>
            </a:r>
          </a:p>
          <a:p>
            <a:pPr>
              <a:buSzPct val="70000"/>
            </a:pPr>
            <a:endParaRPr lang="en-US" sz="2200" dirty="0"/>
          </a:p>
          <a:p>
            <a:pPr>
              <a:buSzPct val="70000"/>
            </a:pPr>
            <a:endParaRPr lang="en-US" sz="2200" dirty="0" smtClean="0"/>
          </a:p>
          <a:p>
            <a:pPr>
              <a:buSzPct val="70000"/>
            </a:pPr>
            <a:endParaRPr lang="en-US" sz="2200" dirty="0"/>
          </a:p>
          <a:p>
            <a:pPr>
              <a:buSzPct val="70000"/>
            </a:pPr>
            <a:endParaRPr lang="en-US" sz="2200" dirty="0" smtClean="0"/>
          </a:p>
          <a:p>
            <a:pPr>
              <a:buSzPct val="70000"/>
            </a:pPr>
            <a:endParaRPr lang="en-US" sz="2200" dirty="0"/>
          </a:p>
          <a:p>
            <a:pPr>
              <a:buSzPct val="70000"/>
            </a:pPr>
            <a:endParaRPr lang="en-US" sz="2200" dirty="0" smtClean="0"/>
          </a:p>
          <a:p>
            <a:pPr marL="365760" lvl="1" indent="0">
              <a:buNone/>
            </a:pPr>
            <a:endParaRPr lang="en-US" sz="1900" dirty="0" smtClean="0"/>
          </a:p>
        </p:txBody>
      </p:sp>
      <p:pic>
        <p:nvPicPr>
          <p:cNvPr id="5" name="Picture 4"/>
          <p:cNvPicPr>
            <a:picLocks noChangeAspect="1"/>
          </p:cNvPicPr>
          <p:nvPr/>
        </p:nvPicPr>
        <p:blipFill>
          <a:blip r:embed="rId2" cstate="print"/>
          <a:stretch>
            <a:fillRect/>
          </a:stretch>
        </p:blipFill>
        <p:spPr>
          <a:xfrm>
            <a:off x="1295400" y="2667000"/>
            <a:ext cx="6978650" cy="3683000"/>
          </a:xfrm>
          <a:prstGeom prst="rect">
            <a:avLst/>
          </a:prstGeom>
        </p:spPr>
      </p:pic>
    </p:spTree>
    <p:extLst>
      <p:ext uri="{BB962C8B-B14F-4D97-AF65-F5344CB8AC3E}">
        <p14:creationId xmlns:p14="http://schemas.microsoft.com/office/powerpoint/2010/main" xmlns="" val="2232667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to </a:t>
            </a:r>
            <a:r>
              <a:rPr lang="en-US" dirty="0" smtClean="0"/>
              <a:t>Optimization</a:t>
            </a:r>
            <a:br>
              <a:rPr lang="en-US" dirty="0" smtClean="0"/>
            </a:br>
            <a:r>
              <a:rPr lang="en-US" sz="2200" dirty="0" smtClean="0"/>
              <a:t>(slide 1 of 3)</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sz="3200" dirty="0"/>
              <a:t>All optimization </a:t>
            </a:r>
            <a:r>
              <a:rPr lang="en-US" sz="3200" dirty="0" smtClean="0"/>
              <a:t>problems have </a:t>
            </a:r>
            <a:r>
              <a:rPr lang="en-US" sz="3200" dirty="0"/>
              <a:t>several common elements:</a:t>
            </a:r>
          </a:p>
          <a:p>
            <a:pPr lvl="1"/>
            <a:r>
              <a:rPr lang="en-US" sz="2800" i="1" dirty="0"/>
              <a:t>Decision </a:t>
            </a:r>
            <a:r>
              <a:rPr lang="en-US" sz="2800" i="1" dirty="0" smtClean="0"/>
              <a:t>variables</a:t>
            </a:r>
            <a:r>
              <a:rPr lang="en-US" sz="2800" dirty="0" smtClean="0"/>
              <a:t>—the variables </a:t>
            </a:r>
            <a:r>
              <a:rPr lang="en-US" sz="2800" dirty="0"/>
              <a:t>whose values the decision maker is allowed to </a:t>
            </a:r>
            <a:r>
              <a:rPr lang="en-US" sz="2800" dirty="0" smtClean="0"/>
              <a:t>choose</a:t>
            </a:r>
          </a:p>
          <a:p>
            <a:pPr lvl="1"/>
            <a:r>
              <a:rPr lang="en-US" sz="2800" i="1" dirty="0" smtClean="0">
                <a:solidFill>
                  <a:srgbClr val="000000"/>
                </a:solidFill>
              </a:rPr>
              <a:t>Objective function (</a:t>
            </a:r>
            <a:r>
              <a:rPr lang="en-US" sz="2800" b="1" dirty="0" smtClean="0">
                <a:solidFill>
                  <a:schemeClr val="tx2"/>
                </a:solidFill>
              </a:rPr>
              <a:t>objective</a:t>
            </a:r>
            <a:r>
              <a:rPr lang="en-US" sz="2800" dirty="0" smtClean="0">
                <a:solidFill>
                  <a:srgbClr val="000000"/>
                </a:solidFill>
              </a:rPr>
              <a:t> for short</a:t>
            </a:r>
            <a:r>
              <a:rPr lang="en-US" sz="2800" i="1" dirty="0" smtClean="0">
                <a:solidFill>
                  <a:srgbClr val="000000"/>
                </a:solidFill>
              </a:rPr>
              <a:t>) </a:t>
            </a:r>
            <a:r>
              <a:rPr lang="en-US" sz="2800" dirty="0" smtClean="0"/>
              <a:t>to </a:t>
            </a:r>
            <a:r>
              <a:rPr lang="en-US" sz="2800" dirty="0"/>
              <a:t>be </a:t>
            </a:r>
            <a:r>
              <a:rPr lang="en-US" sz="2800" dirty="0" smtClean="0"/>
              <a:t>optimized—maximized or minimized</a:t>
            </a:r>
            <a:endParaRPr lang="en-US" sz="2800" dirty="0"/>
          </a:p>
          <a:p>
            <a:pPr lvl="1"/>
            <a:r>
              <a:rPr lang="en-US" sz="2800" b="1" dirty="0">
                <a:solidFill>
                  <a:srgbClr val="04617B"/>
                </a:solidFill>
              </a:rPr>
              <a:t>Constraints</a:t>
            </a:r>
            <a:r>
              <a:rPr lang="en-US" sz="2800" dirty="0"/>
              <a:t> that must be </a:t>
            </a:r>
            <a:r>
              <a:rPr lang="en-US" sz="2800" dirty="0" smtClean="0"/>
              <a:t>satisfied—physical</a:t>
            </a:r>
            <a:r>
              <a:rPr lang="en-US" sz="2800" dirty="0"/>
              <a:t>, logical, or economic restrictions, depending on the nature of the </a:t>
            </a:r>
            <a:r>
              <a:rPr lang="en-US" sz="2800" dirty="0" smtClean="0"/>
              <a:t>problem</a:t>
            </a:r>
            <a:endParaRPr lang="en-US" sz="2800" dirty="0"/>
          </a:p>
          <a:p>
            <a:r>
              <a:rPr lang="en-US" sz="3200" dirty="0" smtClean="0"/>
              <a:t>Excel</a:t>
            </a:r>
            <a:r>
              <a:rPr lang="en-US" sz="3200" baseline="30000" dirty="0" smtClean="0"/>
              <a:t>®</a:t>
            </a:r>
            <a:r>
              <a:rPr lang="en-US" sz="3200" dirty="0" smtClean="0"/>
              <a:t> uses its </a:t>
            </a:r>
            <a:r>
              <a:rPr lang="en-US" sz="3200" dirty="0"/>
              <a:t>own terminology for optimization:</a:t>
            </a:r>
          </a:p>
          <a:p>
            <a:pPr lvl="1"/>
            <a:r>
              <a:rPr lang="en-US" sz="2800" b="1" dirty="0">
                <a:solidFill>
                  <a:srgbClr val="04617B"/>
                </a:solidFill>
              </a:rPr>
              <a:t>C</a:t>
            </a:r>
            <a:r>
              <a:rPr lang="en-US" sz="2800" b="1" dirty="0" smtClean="0">
                <a:solidFill>
                  <a:srgbClr val="04617B"/>
                </a:solidFill>
              </a:rPr>
              <a:t>h</a:t>
            </a:r>
            <a:r>
              <a:rPr lang="en-US" sz="2800" b="1" dirty="0" smtClean="0">
                <a:solidFill>
                  <a:schemeClr val="tx2"/>
                </a:solidFill>
              </a:rPr>
              <a:t>anging cells</a:t>
            </a:r>
            <a:r>
              <a:rPr lang="en-US" sz="2800" b="1" dirty="0" smtClean="0">
                <a:solidFill>
                  <a:srgbClr val="000000"/>
                </a:solidFill>
              </a:rPr>
              <a:t>—</a:t>
            </a:r>
            <a:r>
              <a:rPr lang="en-US" sz="2800" dirty="0" smtClean="0"/>
              <a:t>contain </a:t>
            </a:r>
            <a:r>
              <a:rPr lang="en-US" sz="2800" dirty="0"/>
              <a:t>values of the decision variables.</a:t>
            </a:r>
          </a:p>
          <a:p>
            <a:pPr lvl="1"/>
            <a:r>
              <a:rPr lang="en-US" sz="2800" b="1" dirty="0">
                <a:solidFill>
                  <a:srgbClr val="04617B"/>
                </a:solidFill>
              </a:rPr>
              <a:t>O</a:t>
            </a:r>
            <a:r>
              <a:rPr lang="en-US" sz="2800" b="1" dirty="0" smtClean="0">
                <a:solidFill>
                  <a:srgbClr val="04617B"/>
                </a:solidFill>
              </a:rPr>
              <a:t>bjective cell</a:t>
            </a:r>
            <a:r>
              <a:rPr lang="en-US" sz="2800" b="1" dirty="0" smtClean="0">
                <a:solidFill>
                  <a:srgbClr val="000000"/>
                </a:solidFill>
              </a:rPr>
              <a:t>—</a:t>
            </a:r>
            <a:r>
              <a:rPr lang="en-US" sz="2800" dirty="0" smtClean="0"/>
              <a:t>contains </a:t>
            </a:r>
            <a:r>
              <a:rPr lang="en-US" sz="2800" dirty="0"/>
              <a:t>the objective to be minimized or maximized.</a:t>
            </a:r>
          </a:p>
          <a:p>
            <a:pPr lvl="1"/>
            <a:r>
              <a:rPr lang="en-US" sz="2800" b="1" dirty="0" smtClean="0">
                <a:solidFill>
                  <a:srgbClr val="04617B"/>
                </a:solidFill>
              </a:rPr>
              <a:t>Constraints</a:t>
            </a:r>
            <a:r>
              <a:rPr lang="en-US" sz="2800" dirty="0" smtClean="0"/>
              <a:t>—impose </a:t>
            </a:r>
            <a:r>
              <a:rPr lang="en-US" sz="2800" dirty="0"/>
              <a:t>restrictions on the values in the changing cells.</a:t>
            </a:r>
          </a:p>
          <a:p>
            <a:pPr lvl="1"/>
            <a:r>
              <a:rPr lang="en-US" sz="2800" b="1" dirty="0">
                <a:solidFill>
                  <a:srgbClr val="04617B"/>
                </a:solidFill>
              </a:rPr>
              <a:t>Nonnegativity</a:t>
            </a:r>
            <a:r>
              <a:rPr lang="en-US" sz="2800" dirty="0">
                <a:solidFill>
                  <a:srgbClr val="04617B"/>
                </a:solidFill>
              </a:rPr>
              <a:t> </a:t>
            </a:r>
            <a:r>
              <a:rPr lang="en-US" sz="2800" b="1" dirty="0" smtClean="0">
                <a:solidFill>
                  <a:srgbClr val="04617B"/>
                </a:solidFill>
              </a:rPr>
              <a:t>constraints</a:t>
            </a:r>
            <a:r>
              <a:rPr lang="en-US" sz="2800" dirty="0" smtClean="0"/>
              <a:t>—imply </a:t>
            </a:r>
            <a:r>
              <a:rPr lang="en-US" sz="2800" dirty="0"/>
              <a:t>that changing cells must contain nonnegative numbers.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13.3:</a:t>
            </a:r>
            <a:br>
              <a:rPr lang="en-US" dirty="0"/>
            </a:br>
            <a:r>
              <a:rPr lang="en-US" dirty="0"/>
              <a:t>Production </a:t>
            </a:r>
            <a:r>
              <a:rPr lang="en-US" dirty="0" smtClean="0"/>
              <a:t>Scheduling.xlsx  </a:t>
            </a:r>
            <a:r>
              <a:rPr lang="en-US" sz="2200" dirty="0" smtClean="0"/>
              <a:t>(slide 4 of 5)</a:t>
            </a:r>
            <a:endParaRPr lang="en-US" sz="2200" dirty="0"/>
          </a:p>
        </p:txBody>
      </p:sp>
      <p:sp>
        <p:nvSpPr>
          <p:cNvPr id="3" name="Content Placeholder 2"/>
          <p:cNvSpPr>
            <a:spLocks noGrp="1"/>
          </p:cNvSpPr>
          <p:nvPr>
            <p:ph sz="quarter" idx="1"/>
          </p:nvPr>
        </p:nvSpPr>
        <p:spPr/>
        <p:txBody>
          <a:bodyPr>
            <a:normAutofit/>
          </a:bodyPr>
          <a:lstStyle/>
          <a:p>
            <a:pPr>
              <a:buSzPct val="70000"/>
            </a:pPr>
            <a:r>
              <a:rPr lang="en-US" sz="2000" dirty="0" smtClean="0"/>
              <a:t>The optimal solution from Solver is shown below.</a:t>
            </a:r>
          </a:p>
          <a:p>
            <a:pPr>
              <a:buSzPct val="70000"/>
            </a:pPr>
            <a:endParaRPr lang="en-US" sz="2000" dirty="0"/>
          </a:p>
          <a:p>
            <a:pPr>
              <a:buSzPct val="70000"/>
            </a:pPr>
            <a:endParaRPr lang="en-US" sz="2000" dirty="0" smtClean="0"/>
          </a:p>
          <a:p>
            <a:pPr>
              <a:buSzPct val="70000"/>
            </a:pPr>
            <a:endParaRPr lang="en-US" sz="2000" dirty="0"/>
          </a:p>
          <a:p>
            <a:pPr>
              <a:buSzPct val="70000"/>
            </a:pPr>
            <a:endParaRPr lang="en-US" sz="2000" dirty="0" smtClean="0"/>
          </a:p>
          <a:p>
            <a:pPr>
              <a:buSzPct val="70000"/>
            </a:pPr>
            <a:endParaRPr lang="en-US" sz="2000" dirty="0"/>
          </a:p>
          <a:p>
            <a:pPr>
              <a:buSzPct val="70000"/>
            </a:pPr>
            <a:endParaRPr lang="en-US" sz="2000" dirty="0" smtClean="0"/>
          </a:p>
          <a:p>
            <a:pPr>
              <a:buSzPct val="70000"/>
            </a:pPr>
            <a:endParaRPr lang="en-US" sz="2000" dirty="0"/>
          </a:p>
          <a:p>
            <a:pPr>
              <a:buSzPct val="70000"/>
            </a:pPr>
            <a:endParaRPr lang="en-US" sz="2200" dirty="0"/>
          </a:p>
          <a:p>
            <a:pPr>
              <a:buSzPct val="70000"/>
            </a:pPr>
            <a:endParaRPr lang="en-US" sz="2200" dirty="0" smtClean="0"/>
          </a:p>
          <a:p>
            <a:pPr>
              <a:buSzPct val="70000"/>
            </a:pPr>
            <a:endParaRPr lang="en-US" sz="2200" dirty="0"/>
          </a:p>
          <a:p>
            <a:pPr>
              <a:buSzPct val="70000"/>
            </a:pPr>
            <a:endParaRPr lang="en-US" sz="2200" dirty="0" smtClean="0"/>
          </a:p>
          <a:p>
            <a:pPr>
              <a:buSzPct val="70000"/>
            </a:pPr>
            <a:endParaRPr lang="en-US" sz="2200" dirty="0"/>
          </a:p>
          <a:p>
            <a:pPr>
              <a:buSzPct val="70000"/>
            </a:pPr>
            <a:endParaRPr lang="en-US" sz="2200" dirty="0" smtClean="0"/>
          </a:p>
          <a:p>
            <a:pPr marL="365760" lvl="1" indent="0">
              <a:buNone/>
            </a:pPr>
            <a:endParaRPr lang="en-US" sz="1900" dirty="0" smtClean="0"/>
          </a:p>
        </p:txBody>
      </p:sp>
      <p:pic>
        <p:nvPicPr>
          <p:cNvPr id="4" name="Picture 3"/>
          <p:cNvPicPr>
            <a:picLocks noChangeAspect="1"/>
          </p:cNvPicPr>
          <p:nvPr/>
        </p:nvPicPr>
        <p:blipFill>
          <a:blip r:embed="rId2" cstate="print"/>
          <a:stretch>
            <a:fillRect/>
          </a:stretch>
        </p:blipFill>
        <p:spPr>
          <a:xfrm>
            <a:off x="990600" y="2286000"/>
            <a:ext cx="7467600" cy="3834197"/>
          </a:xfrm>
          <a:prstGeom prst="rect">
            <a:avLst/>
          </a:prstGeom>
        </p:spPr>
      </p:pic>
    </p:spTree>
    <p:extLst>
      <p:ext uri="{BB962C8B-B14F-4D97-AF65-F5344CB8AC3E}">
        <p14:creationId xmlns:p14="http://schemas.microsoft.com/office/powerpoint/2010/main" xmlns="" val="347199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13.3:</a:t>
            </a:r>
            <a:br>
              <a:rPr lang="en-US" dirty="0"/>
            </a:br>
            <a:r>
              <a:rPr lang="en-US" dirty="0"/>
              <a:t>Production </a:t>
            </a:r>
            <a:r>
              <a:rPr lang="en-US" dirty="0" smtClean="0"/>
              <a:t>Scheduling.xlsx  </a:t>
            </a:r>
            <a:r>
              <a:rPr lang="en-US" sz="2200" dirty="0" smtClean="0"/>
              <a:t>(slide 5 of 5)</a:t>
            </a:r>
            <a:endParaRPr lang="en-US" sz="2200" dirty="0"/>
          </a:p>
        </p:txBody>
      </p:sp>
      <p:sp>
        <p:nvSpPr>
          <p:cNvPr id="3" name="Content Placeholder 2"/>
          <p:cNvSpPr>
            <a:spLocks noGrp="1"/>
          </p:cNvSpPr>
          <p:nvPr>
            <p:ph sz="quarter" idx="1"/>
          </p:nvPr>
        </p:nvSpPr>
        <p:spPr/>
        <p:txBody>
          <a:bodyPr>
            <a:normAutofit/>
          </a:bodyPr>
          <a:lstStyle/>
          <a:p>
            <a:pPr>
              <a:buSzPct val="70000"/>
            </a:pPr>
            <a:r>
              <a:rPr lang="en-US" sz="2000" dirty="0" smtClean="0"/>
              <a:t>In reality, Pigskin would probably implement the model’s recommendation only for the </a:t>
            </a:r>
            <a:r>
              <a:rPr lang="en-US" sz="2000" i="1" dirty="0" smtClean="0"/>
              <a:t>first</a:t>
            </a:r>
            <a:r>
              <a:rPr lang="en-US" sz="2000" dirty="0" smtClean="0"/>
              <a:t> month.</a:t>
            </a:r>
          </a:p>
          <a:p>
            <a:r>
              <a:rPr lang="en-US" sz="2000" dirty="0" smtClean="0"/>
              <a:t>Then at the beginning of the second month, it would gather new forecasts for the </a:t>
            </a:r>
            <a:r>
              <a:rPr lang="en-US" sz="2000" i="1" dirty="0" smtClean="0"/>
              <a:t>next</a:t>
            </a:r>
            <a:r>
              <a:rPr lang="en-US" sz="2000" dirty="0" smtClean="0"/>
              <a:t> six months, solve a new six-month model, and again implement the model’s recommendation for the first of these months, month 2.</a:t>
            </a:r>
          </a:p>
          <a:p>
            <a:pPr lvl="1"/>
            <a:r>
              <a:rPr lang="en-US" sz="1800" dirty="0" smtClean="0"/>
              <a:t>If the company continues in this manner, it is following a six-month </a:t>
            </a:r>
            <a:r>
              <a:rPr lang="en-US" sz="1800" b="1" dirty="0" smtClean="0">
                <a:solidFill>
                  <a:schemeClr val="tx2"/>
                </a:solidFill>
              </a:rPr>
              <a:t>rolling planning horizon.</a:t>
            </a:r>
          </a:p>
          <a:p>
            <a:r>
              <a:rPr lang="en-US" sz="2000" dirty="0" smtClean="0"/>
              <a:t>The Solver table below shows how the optimal month 1 production quantity varies with the forecasted demands in months 5 and 6.</a:t>
            </a:r>
          </a:p>
          <a:p>
            <a:endParaRPr lang="en-US" sz="2100" b="1" dirty="0" smtClean="0">
              <a:solidFill>
                <a:schemeClr val="tx2"/>
              </a:solidFill>
            </a:endParaRPr>
          </a:p>
          <a:p>
            <a:pPr>
              <a:buSzPct val="70000"/>
            </a:pPr>
            <a:endParaRPr lang="en-US" sz="2000" dirty="0"/>
          </a:p>
          <a:p>
            <a:pPr>
              <a:buSzPct val="70000"/>
            </a:pPr>
            <a:endParaRPr lang="en-US" sz="2000" dirty="0" smtClean="0"/>
          </a:p>
          <a:p>
            <a:pPr>
              <a:buSzPct val="70000"/>
            </a:pPr>
            <a:endParaRPr lang="en-US" sz="2000" dirty="0"/>
          </a:p>
          <a:p>
            <a:pPr>
              <a:buSzPct val="70000"/>
            </a:pPr>
            <a:endParaRPr lang="en-US" sz="2000" dirty="0" smtClean="0"/>
          </a:p>
          <a:p>
            <a:pPr>
              <a:buSzPct val="70000"/>
            </a:pPr>
            <a:endParaRPr lang="en-US" sz="2000" dirty="0"/>
          </a:p>
          <a:p>
            <a:pPr>
              <a:buSzPct val="70000"/>
            </a:pPr>
            <a:endParaRPr lang="en-US" sz="2000" dirty="0" smtClean="0"/>
          </a:p>
          <a:p>
            <a:pPr>
              <a:buSzPct val="70000"/>
            </a:pPr>
            <a:endParaRPr lang="en-US" sz="2000" dirty="0"/>
          </a:p>
          <a:p>
            <a:pPr>
              <a:buSzPct val="70000"/>
            </a:pPr>
            <a:endParaRPr lang="en-US" sz="2200" dirty="0"/>
          </a:p>
          <a:p>
            <a:pPr>
              <a:buSzPct val="70000"/>
            </a:pPr>
            <a:endParaRPr lang="en-US" sz="2200" dirty="0" smtClean="0"/>
          </a:p>
          <a:p>
            <a:pPr>
              <a:buSzPct val="70000"/>
            </a:pPr>
            <a:endParaRPr lang="en-US" sz="2200" dirty="0"/>
          </a:p>
          <a:p>
            <a:pPr>
              <a:buSzPct val="70000"/>
            </a:pPr>
            <a:endParaRPr lang="en-US" sz="2200" dirty="0" smtClean="0"/>
          </a:p>
          <a:p>
            <a:pPr>
              <a:buSzPct val="70000"/>
            </a:pPr>
            <a:endParaRPr lang="en-US" sz="2200" dirty="0"/>
          </a:p>
          <a:p>
            <a:pPr>
              <a:buSzPct val="70000"/>
            </a:pPr>
            <a:endParaRPr lang="en-US" sz="2200" dirty="0" smtClean="0"/>
          </a:p>
          <a:p>
            <a:pPr marL="365760" lvl="1" indent="0">
              <a:buNone/>
            </a:pPr>
            <a:endParaRPr lang="en-US" sz="1900" dirty="0" smtClean="0"/>
          </a:p>
        </p:txBody>
      </p:sp>
      <p:pic>
        <p:nvPicPr>
          <p:cNvPr id="5" name="Picture 4"/>
          <p:cNvPicPr>
            <a:picLocks noChangeAspect="1"/>
          </p:cNvPicPr>
          <p:nvPr/>
        </p:nvPicPr>
        <p:blipFill>
          <a:blip r:embed="rId2" cstate="print"/>
          <a:stretch>
            <a:fillRect/>
          </a:stretch>
        </p:blipFill>
        <p:spPr>
          <a:xfrm>
            <a:off x="2133600" y="4648200"/>
            <a:ext cx="4610100" cy="1844040"/>
          </a:xfrm>
          <a:prstGeom prst="rect">
            <a:avLst/>
          </a:prstGeom>
        </p:spPr>
      </p:pic>
    </p:spTree>
    <p:extLst>
      <p:ext uri="{BB962C8B-B14F-4D97-AF65-F5344CB8AC3E}">
        <p14:creationId xmlns:p14="http://schemas.microsoft.com/office/powerpoint/2010/main" xmlns="" val="1530696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Comparison </a:t>
            </a:r>
            <a:r>
              <a:rPr lang="en-US" dirty="0"/>
              <a:t>of Algebraic</a:t>
            </a:r>
            <a:br>
              <a:rPr lang="en-US" dirty="0"/>
            </a:br>
            <a:r>
              <a:rPr lang="en-US" dirty="0"/>
              <a:t>and Spreadsheet Models</a:t>
            </a:r>
          </a:p>
        </p:txBody>
      </p:sp>
      <p:sp>
        <p:nvSpPr>
          <p:cNvPr id="3" name="Content Placeholder 2"/>
          <p:cNvSpPr>
            <a:spLocks noGrp="1"/>
          </p:cNvSpPr>
          <p:nvPr>
            <p:ph sz="quarter" idx="1"/>
          </p:nvPr>
        </p:nvSpPr>
        <p:spPr/>
        <p:txBody>
          <a:bodyPr>
            <a:normAutofit fontScale="92500"/>
          </a:bodyPr>
          <a:lstStyle/>
          <a:p>
            <a:r>
              <a:rPr lang="en-US" dirty="0" smtClean="0">
                <a:solidFill>
                  <a:srgbClr val="000000"/>
                </a:solidFill>
              </a:rPr>
              <a:t>For </a:t>
            </a:r>
            <a:r>
              <a:rPr lang="en-US" dirty="0">
                <a:solidFill>
                  <a:srgbClr val="000000"/>
                </a:solidFill>
              </a:rPr>
              <a:t>product mix models</a:t>
            </a:r>
            <a:r>
              <a:rPr lang="en-US" dirty="0" smtClean="0">
                <a:solidFill>
                  <a:srgbClr val="000000"/>
                </a:solidFill>
              </a:rPr>
              <a:t>, </a:t>
            </a:r>
            <a:r>
              <a:rPr lang="en-US" dirty="0" smtClean="0"/>
              <a:t>a</a:t>
            </a:r>
            <a:r>
              <a:rPr lang="en-US" dirty="0" smtClean="0">
                <a:solidFill>
                  <a:srgbClr val="000000"/>
                </a:solidFill>
              </a:rPr>
              <a:t>lgebraic </a:t>
            </a:r>
            <a:r>
              <a:rPr lang="en-US" dirty="0">
                <a:solidFill>
                  <a:srgbClr val="000000"/>
                </a:solidFill>
              </a:rPr>
              <a:t>models are quite </a:t>
            </a:r>
            <a:r>
              <a:rPr lang="en-US" dirty="0" smtClean="0">
                <a:solidFill>
                  <a:srgbClr val="000000"/>
                </a:solidFill>
              </a:rPr>
              <a:t>straightforward, and spreadsheet </a:t>
            </a:r>
            <a:r>
              <a:rPr lang="en-US" dirty="0">
                <a:solidFill>
                  <a:srgbClr val="000000"/>
                </a:solidFill>
              </a:rPr>
              <a:t>models are almost direct translations into Excel of the algebraic models.</a:t>
            </a:r>
          </a:p>
          <a:p>
            <a:r>
              <a:rPr lang="en-US" dirty="0">
                <a:solidFill>
                  <a:srgbClr val="000000"/>
                </a:solidFill>
              </a:rPr>
              <a:t>For multiperiod production models, algebraic models have two sets of variables, while spreadsheet models have only one. </a:t>
            </a:r>
          </a:p>
          <a:p>
            <a:pPr lvl="1"/>
            <a:r>
              <a:rPr lang="en-US" dirty="0">
                <a:solidFill>
                  <a:srgbClr val="000000"/>
                </a:solidFill>
              </a:rPr>
              <a:t>Algebraic models for multiple periods must be related algebraically through a series of </a:t>
            </a:r>
            <a:r>
              <a:rPr lang="en-US" i="1" dirty="0">
                <a:solidFill>
                  <a:srgbClr val="000000"/>
                </a:solidFill>
              </a:rPr>
              <a:t>balance equations.</a:t>
            </a:r>
          </a:p>
          <a:p>
            <a:pPr lvl="1"/>
            <a:r>
              <a:rPr lang="en-US" dirty="0" smtClean="0">
                <a:solidFill>
                  <a:srgbClr val="000000"/>
                </a:solidFill>
              </a:rPr>
              <a:t>This extra level </a:t>
            </a:r>
            <a:r>
              <a:rPr lang="en-US" dirty="0">
                <a:solidFill>
                  <a:srgbClr val="000000"/>
                </a:solidFill>
              </a:rPr>
              <a:t>of abstraction makes algebraic models much more difficult for typical users to develop and comprehend. </a:t>
            </a:r>
            <a:endParaRPr lang="en-US" dirty="0"/>
          </a:p>
        </p:txBody>
      </p:sp>
    </p:spTree>
    <p:extLst>
      <p:ext uri="{BB962C8B-B14F-4D97-AF65-F5344CB8AC3E}">
        <p14:creationId xmlns:p14="http://schemas.microsoft.com/office/powerpoint/2010/main" xmlns="" val="4088764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Decision </a:t>
            </a:r>
            <a:r>
              <a:rPr lang="en-US" dirty="0"/>
              <a:t>Support System</a:t>
            </a:r>
          </a:p>
        </p:txBody>
      </p:sp>
      <p:sp>
        <p:nvSpPr>
          <p:cNvPr id="3" name="Content Placeholder 2"/>
          <p:cNvSpPr>
            <a:spLocks noGrp="1"/>
          </p:cNvSpPr>
          <p:nvPr>
            <p:ph sz="quarter" idx="1"/>
          </p:nvPr>
        </p:nvSpPr>
        <p:spPr>
          <a:xfrm>
            <a:off x="612648" y="1600200"/>
            <a:ext cx="8153400" cy="2590800"/>
          </a:xfrm>
        </p:spPr>
        <p:txBody>
          <a:bodyPr>
            <a:normAutofit fontScale="77500" lnSpcReduction="20000"/>
          </a:bodyPr>
          <a:lstStyle/>
          <a:p>
            <a:r>
              <a:rPr lang="en-US" dirty="0">
                <a:solidFill>
                  <a:srgbClr val="000000"/>
                </a:solidFill>
              </a:rPr>
              <a:t>A </a:t>
            </a:r>
            <a:r>
              <a:rPr lang="en-US" b="1" dirty="0">
                <a:solidFill>
                  <a:schemeClr val="tx2"/>
                </a:solidFill>
              </a:rPr>
              <a:t>decision support system </a:t>
            </a:r>
            <a:r>
              <a:rPr lang="en-US" dirty="0">
                <a:solidFill>
                  <a:srgbClr val="000000"/>
                </a:solidFill>
              </a:rPr>
              <a:t>(DSS) can help users solve problems without having to worry about technical </a:t>
            </a:r>
            <a:r>
              <a:rPr lang="en-US" dirty="0" smtClean="0">
                <a:solidFill>
                  <a:srgbClr val="000000"/>
                </a:solidFill>
              </a:rPr>
              <a:t>details of LP.</a:t>
            </a:r>
            <a:endParaRPr lang="en-US" dirty="0">
              <a:solidFill>
                <a:srgbClr val="000000"/>
              </a:solidFill>
            </a:endParaRPr>
          </a:p>
          <a:p>
            <a:pPr lvl="1"/>
            <a:r>
              <a:rPr lang="en-US" dirty="0" smtClean="0">
                <a:solidFill>
                  <a:srgbClr val="000000"/>
                </a:solidFill>
              </a:rPr>
              <a:t>A spreadsheet-based DSS contains a spreadsheet model of a problem, but the user will probably never even see this model.</a:t>
            </a:r>
            <a:endParaRPr lang="en-US" dirty="0">
              <a:solidFill>
                <a:srgbClr val="000000"/>
              </a:solidFill>
            </a:endParaRPr>
          </a:p>
          <a:p>
            <a:pPr lvl="1"/>
            <a:r>
              <a:rPr lang="en-US" dirty="0" smtClean="0">
                <a:solidFill>
                  <a:srgbClr val="000000"/>
                </a:solidFill>
              </a:rPr>
              <a:t>Instead, the user will see a front </a:t>
            </a:r>
            <a:r>
              <a:rPr lang="en-US" dirty="0">
                <a:solidFill>
                  <a:srgbClr val="000000"/>
                </a:solidFill>
              </a:rPr>
              <a:t>end </a:t>
            </a:r>
            <a:r>
              <a:rPr lang="en-US" dirty="0" smtClean="0">
                <a:solidFill>
                  <a:srgbClr val="000000"/>
                </a:solidFill>
              </a:rPr>
              <a:t>(which allows the user to </a:t>
            </a:r>
            <a:r>
              <a:rPr lang="en-US" dirty="0">
                <a:solidFill>
                  <a:srgbClr val="000000"/>
                </a:solidFill>
              </a:rPr>
              <a:t>select input variables) and </a:t>
            </a:r>
            <a:r>
              <a:rPr lang="en-US" dirty="0" smtClean="0">
                <a:solidFill>
                  <a:srgbClr val="000000"/>
                </a:solidFill>
              </a:rPr>
              <a:t>a back </a:t>
            </a:r>
            <a:r>
              <a:rPr lang="en-US" dirty="0">
                <a:solidFill>
                  <a:srgbClr val="000000"/>
                </a:solidFill>
              </a:rPr>
              <a:t>end </a:t>
            </a:r>
            <a:r>
              <a:rPr lang="en-US" dirty="0" smtClean="0">
                <a:solidFill>
                  <a:srgbClr val="000000"/>
                </a:solidFill>
              </a:rPr>
              <a:t>(which will produce a </a:t>
            </a:r>
            <a:r>
              <a:rPr lang="en-US" dirty="0">
                <a:solidFill>
                  <a:srgbClr val="000000"/>
                </a:solidFill>
              </a:rPr>
              <a:t>report </a:t>
            </a:r>
            <a:r>
              <a:rPr lang="en-US" dirty="0"/>
              <a:t>that explains the solution in nontechnical terms)</a:t>
            </a:r>
            <a:r>
              <a:rPr lang="en-US" dirty="0" smtClean="0"/>
              <a:t>.</a:t>
            </a:r>
          </a:p>
          <a:p>
            <a:pPr lvl="2"/>
            <a:r>
              <a:rPr lang="en-US" dirty="0" smtClean="0"/>
              <a:t>Part of one optimal solution report is shown below.</a:t>
            </a:r>
          </a:p>
          <a:p>
            <a:endParaRPr lang="en-US" dirty="0"/>
          </a:p>
        </p:txBody>
      </p:sp>
      <p:pic>
        <p:nvPicPr>
          <p:cNvPr id="4" name="Picture 3"/>
          <p:cNvPicPr>
            <a:picLocks noChangeAspect="1"/>
          </p:cNvPicPr>
          <p:nvPr/>
        </p:nvPicPr>
        <p:blipFill>
          <a:blip r:embed="rId2" cstate="print"/>
          <a:stretch>
            <a:fillRect/>
          </a:stretch>
        </p:blipFill>
        <p:spPr>
          <a:xfrm>
            <a:off x="1981200" y="3886200"/>
            <a:ext cx="5029200" cy="2594610"/>
          </a:xfrm>
          <a:prstGeom prst="rect">
            <a:avLst/>
          </a:prstGeom>
        </p:spPr>
      </p:pic>
    </p:spTree>
    <p:extLst>
      <p:ext uri="{BB962C8B-B14F-4D97-AF65-F5344CB8AC3E}">
        <p14:creationId xmlns:p14="http://schemas.microsoft.com/office/powerpoint/2010/main" xmlns="" val="954095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to Optimization</a:t>
            </a:r>
            <a:br>
              <a:rPr lang="en-US" dirty="0"/>
            </a:br>
            <a:r>
              <a:rPr lang="en-US" sz="2200" dirty="0"/>
              <a:t>(slide </a:t>
            </a:r>
            <a:r>
              <a:rPr lang="en-US" sz="2200" dirty="0" smtClean="0"/>
              <a:t>2 </a:t>
            </a:r>
            <a:r>
              <a:rPr lang="en-US" sz="2200" dirty="0"/>
              <a:t>of </a:t>
            </a:r>
            <a:r>
              <a:rPr lang="en-US" sz="2200" dirty="0" smtClean="0"/>
              <a:t>3)</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Steps in solving an optimization problem:</a:t>
            </a:r>
          </a:p>
          <a:p>
            <a:pPr marL="694944" lvl="1" indent="-329184">
              <a:buFont typeface="+mj-lt"/>
              <a:buAutoNum type="arabicPeriod"/>
            </a:pPr>
            <a:r>
              <a:rPr lang="en-US" i="1" dirty="0">
                <a:solidFill>
                  <a:srgbClr val="000000"/>
                </a:solidFill>
              </a:rPr>
              <a:t>M</a:t>
            </a:r>
            <a:r>
              <a:rPr lang="en-US" i="1" dirty="0" smtClean="0">
                <a:solidFill>
                  <a:srgbClr val="000000"/>
                </a:solidFill>
              </a:rPr>
              <a:t>odel development—</a:t>
            </a:r>
            <a:r>
              <a:rPr lang="en-US" dirty="0" smtClean="0">
                <a:solidFill>
                  <a:srgbClr val="000000"/>
                </a:solidFill>
              </a:rPr>
              <a:t>decide on the decision variables,</a:t>
            </a:r>
            <a:r>
              <a:rPr lang="en-US" dirty="0">
                <a:solidFill>
                  <a:srgbClr val="000000"/>
                </a:solidFill>
              </a:rPr>
              <a:t> </a:t>
            </a:r>
            <a:r>
              <a:rPr lang="en-US" dirty="0" smtClean="0">
                <a:solidFill>
                  <a:srgbClr val="000000"/>
                </a:solidFill>
              </a:rPr>
              <a:t>the objective,</a:t>
            </a:r>
            <a:r>
              <a:rPr lang="en-US" dirty="0">
                <a:solidFill>
                  <a:srgbClr val="000000"/>
                </a:solidFill>
              </a:rPr>
              <a:t> </a:t>
            </a:r>
            <a:r>
              <a:rPr lang="en-US" dirty="0" smtClean="0">
                <a:solidFill>
                  <a:srgbClr val="000000"/>
                </a:solidFill>
              </a:rPr>
              <a:t>the constraints, and how </a:t>
            </a:r>
            <a:r>
              <a:rPr lang="en-US" dirty="0">
                <a:solidFill>
                  <a:srgbClr val="000000"/>
                </a:solidFill>
              </a:rPr>
              <a:t>everything fits </a:t>
            </a:r>
            <a:r>
              <a:rPr lang="en-US" dirty="0" smtClean="0">
                <a:solidFill>
                  <a:srgbClr val="000000"/>
                </a:solidFill>
              </a:rPr>
              <a:t>together.</a:t>
            </a:r>
          </a:p>
          <a:p>
            <a:pPr lvl="2"/>
            <a:r>
              <a:rPr lang="en-US" dirty="0">
                <a:solidFill>
                  <a:srgbClr val="000000"/>
                </a:solidFill>
              </a:rPr>
              <a:t>Algebraic model: Derive correct algebraic </a:t>
            </a:r>
            <a:r>
              <a:rPr lang="en-US" dirty="0" smtClean="0">
                <a:solidFill>
                  <a:srgbClr val="000000"/>
                </a:solidFill>
              </a:rPr>
              <a:t>expressions.</a:t>
            </a:r>
          </a:p>
          <a:p>
            <a:pPr lvl="2"/>
            <a:r>
              <a:rPr lang="en-US" dirty="0">
                <a:solidFill>
                  <a:srgbClr val="000000"/>
                </a:solidFill>
              </a:rPr>
              <a:t>Spreadsheet model: Relate all variables with appropriate cell </a:t>
            </a:r>
            <a:r>
              <a:rPr lang="en-US" dirty="0" smtClean="0">
                <a:solidFill>
                  <a:srgbClr val="000000"/>
                </a:solidFill>
              </a:rPr>
              <a:t>formulas.</a:t>
            </a:r>
            <a:endParaRPr lang="en-US" dirty="0">
              <a:solidFill>
                <a:srgbClr val="000000"/>
              </a:solidFill>
            </a:endParaRPr>
          </a:p>
          <a:p>
            <a:pPr marL="694944" lvl="1" indent="-329184">
              <a:buFont typeface="+mj-lt"/>
              <a:buAutoNum type="arabicPeriod"/>
            </a:pPr>
            <a:r>
              <a:rPr lang="en-US" i="1" dirty="0" smtClean="0">
                <a:solidFill>
                  <a:srgbClr val="000000"/>
                </a:solidFill>
              </a:rPr>
              <a:t>Optimize</a:t>
            </a:r>
            <a:r>
              <a:rPr lang="en-US" dirty="0" smtClean="0">
                <a:solidFill>
                  <a:srgbClr val="000000"/>
                </a:solidFill>
              </a:rPr>
              <a:t>—systematically choose the values of the decision variables that make the objective as large (for maximization) or small (for minimization) as possible and cause all constraints to be satisfied.</a:t>
            </a:r>
            <a:endParaRPr lang="en-US" dirty="0">
              <a:solidFill>
                <a:srgbClr val="000000"/>
              </a:solidFill>
            </a:endParaRPr>
          </a:p>
          <a:p>
            <a:pPr lvl="2"/>
            <a:r>
              <a:rPr lang="en-US" dirty="0">
                <a:solidFill>
                  <a:srgbClr val="000000"/>
                </a:solidFill>
              </a:rPr>
              <a:t>A </a:t>
            </a:r>
            <a:r>
              <a:rPr lang="en-US" b="1" dirty="0">
                <a:solidFill>
                  <a:srgbClr val="04617B"/>
                </a:solidFill>
              </a:rPr>
              <a:t>feasible solution </a:t>
            </a:r>
            <a:r>
              <a:rPr lang="en-US" dirty="0">
                <a:solidFill>
                  <a:srgbClr val="000000"/>
                </a:solidFill>
              </a:rPr>
              <a:t>is a solution that satisfies all of the constraints.</a:t>
            </a:r>
          </a:p>
          <a:p>
            <a:pPr lvl="2"/>
            <a:r>
              <a:rPr lang="en-US" dirty="0">
                <a:solidFill>
                  <a:srgbClr val="000000"/>
                </a:solidFill>
              </a:rPr>
              <a:t>The </a:t>
            </a:r>
            <a:r>
              <a:rPr lang="en-US" b="1" dirty="0">
                <a:solidFill>
                  <a:srgbClr val="04617B"/>
                </a:solidFill>
              </a:rPr>
              <a:t>feasible region </a:t>
            </a:r>
            <a:r>
              <a:rPr lang="en-US" dirty="0">
                <a:solidFill>
                  <a:srgbClr val="000000"/>
                </a:solidFill>
              </a:rPr>
              <a:t>is the set of all feasible solutions.</a:t>
            </a:r>
          </a:p>
          <a:p>
            <a:pPr lvl="2"/>
            <a:r>
              <a:rPr lang="en-US" dirty="0">
                <a:solidFill>
                  <a:srgbClr val="000000"/>
                </a:solidFill>
              </a:rPr>
              <a:t>An </a:t>
            </a:r>
            <a:r>
              <a:rPr lang="en-US" b="1" dirty="0">
                <a:solidFill>
                  <a:srgbClr val="04617B"/>
                </a:solidFill>
              </a:rPr>
              <a:t>infeasible solution </a:t>
            </a:r>
            <a:r>
              <a:rPr lang="en-US" dirty="0">
                <a:solidFill>
                  <a:srgbClr val="000000"/>
                </a:solidFill>
              </a:rPr>
              <a:t>violates at least one of the </a:t>
            </a:r>
            <a:r>
              <a:rPr lang="en-US" dirty="0" smtClean="0">
                <a:solidFill>
                  <a:srgbClr val="000000"/>
                </a:solidFill>
              </a:rPr>
              <a:t>constraints and is disallowed.</a:t>
            </a:r>
            <a:endParaRPr lang="en-US" dirty="0">
              <a:solidFill>
                <a:srgbClr val="000000"/>
              </a:solidFill>
            </a:endParaRPr>
          </a:p>
          <a:p>
            <a:pPr lvl="2"/>
            <a:r>
              <a:rPr lang="en-US" dirty="0">
                <a:solidFill>
                  <a:srgbClr val="000000"/>
                </a:solidFill>
              </a:rPr>
              <a:t>The </a:t>
            </a:r>
            <a:r>
              <a:rPr lang="en-US" b="1" dirty="0">
                <a:solidFill>
                  <a:srgbClr val="04617B"/>
                </a:solidFill>
              </a:rPr>
              <a:t>optimal solution </a:t>
            </a:r>
            <a:r>
              <a:rPr lang="en-US" dirty="0">
                <a:solidFill>
                  <a:srgbClr val="000000"/>
                </a:solidFill>
              </a:rPr>
              <a:t>is the feasible solution that optimizes the objective</a:t>
            </a:r>
            <a:r>
              <a:rPr lang="en-US" dirty="0" smtClean="0">
                <a:solidFill>
                  <a:srgbClr val="000000"/>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to Optimization</a:t>
            </a:r>
            <a:br>
              <a:rPr lang="en-US" dirty="0"/>
            </a:br>
            <a:r>
              <a:rPr lang="en-US" sz="2200" dirty="0"/>
              <a:t>(slide 3</a:t>
            </a:r>
            <a:r>
              <a:rPr lang="en-US" sz="2200" dirty="0" smtClean="0"/>
              <a:t> </a:t>
            </a:r>
            <a:r>
              <a:rPr lang="en-US" sz="2200" dirty="0"/>
              <a:t>of </a:t>
            </a:r>
            <a:r>
              <a:rPr lang="en-US" sz="2200" dirty="0" smtClean="0"/>
              <a:t>3)</a:t>
            </a:r>
            <a:endParaRPr lang="en-US" dirty="0"/>
          </a:p>
        </p:txBody>
      </p:sp>
      <p:sp>
        <p:nvSpPr>
          <p:cNvPr id="3" name="Content Placeholder 2"/>
          <p:cNvSpPr>
            <a:spLocks noGrp="1"/>
          </p:cNvSpPr>
          <p:nvPr>
            <p:ph sz="quarter" idx="1"/>
          </p:nvPr>
        </p:nvSpPr>
        <p:spPr/>
        <p:txBody>
          <a:bodyPr>
            <a:normAutofit/>
          </a:bodyPr>
          <a:lstStyle/>
          <a:p>
            <a:pPr lvl="2"/>
            <a:r>
              <a:rPr lang="en-US" sz="2000" dirty="0" smtClean="0">
                <a:solidFill>
                  <a:srgbClr val="000000"/>
                </a:solidFill>
              </a:rPr>
              <a:t>Algorithms have been devised for searching through the feasible region to find the optimal solution.</a:t>
            </a:r>
          </a:p>
          <a:p>
            <a:pPr lvl="3"/>
            <a:r>
              <a:rPr lang="en-US" sz="1800" dirty="0" smtClean="0">
                <a:solidFill>
                  <a:srgbClr val="000000"/>
                </a:solidFill>
              </a:rPr>
              <a:t>The</a:t>
            </a:r>
            <a:r>
              <a:rPr lang="en-US" sz="1800" b="1" dirty="0" smtClean="0">
                <a:solidFill>
                  <a:srgbClr val="04617B"/>
                </a:solidFill>
              </a:rPr>
              <a:t> simplex method</a:t>
            </a:r>
            <a:r>
              <a:rPr lang="en-US" sz="1800" dirty="0">
                <a:solidFill>
                  <a:srgbClr val="000000"/>
                </a:solidFill>
              </a:rPr>
              <a:t> </a:t>
            </a:r>
            <a:r>
              <a:rPr lang="en-US" sz="1800" dirty="0" smtClean="0">
                <a:solidFill>
                  <a:srgbClr val="000000"/>
                </a:solidFill>
              </a:rPr>
              <a:t>is an algorithm used for </a:t>
            </a:r>
            <a:r>
              <a:rPr lang="en-US" sz="1800" i="1" dirty="0" smtClean="0">
                <a:solidFill>
                  <a:srgbClr val="000000"/>
                </a:solidFill>
              </a:rPr>
              <a:t>linear</a:t>
            </a:r>
            <a:r>
              <a:rPr lang="en-US" sz="1800" dirty="0" smtClean="0">
                <a:solidFill>
                  <a:srgbClr val="000000"/>
                </a:solidFill>
              </a:rPr>
              <a:t> models.</a:t>
            </a:r>
          </a:p>
          <a:p>
            <a:pPr lvl="3"/>
            <a:r>
              <a:rPr lang="en-US" sz="1800" dirty="0" smtClean="0">
                <a:solidFill>
                  <a:srgbClr val="000000"/>
                </a:solidFill>
              </a:rPr>
              <a:t>Other more complex algorithms are used for other types of models.</a:t>
            </a:r>
          </a:p>
          <a:p>
            <a:pPr lvl="4"/>
            <a:r>
              <a:rPr lang="en-US" sz="1800" dirty="0" smtClean="0">
                <a:solidFill>
                  <a:srgbClr val="000000"/>
                </a:solidFill>
              </a:rPr>
              <a:t>Excel’s </a:t>
            </a:r>
            <a:r>
              <a:rPr lang="en-US" sz="1800" b="1" dirty="0" smtClean="0">
                <a:solidFill>
                  <a:schemeClr val="tx2"/>
                </a:solidFill>
              </a:rPr>
              <a:t>Solver</a:t>
            </a:r>
            <a:r>
              <a:rPr lang="en-US" sz="1800" dirty="0" smtClean="0">
                <a:solidFill>
                  <a:srgbClr val="000000"/>
                </a:solidFill>
              </a:rPr>
              <a:t> add-in finds the best feasible solution with the appropriate algorithm.</a:t>
            </a:r>
            <a:endParaRPr lang="en-US" sz="1800" dirty="0">
              <a:solidFill>
                <a:srgbClr val="000000"/>
              </a:solidFill>
            </a:endParaRPr>
          </a:p>
          <a:p>
            <a:pPr marL="694944" lvl="1" indent="-329184">
              <a:buFont typeface="+mj-lt"/>
              <a:buAutoNum type="arabicPeriod" startAt="3"/>
            </a:pPr>
            <a:r>
              <a:rPr lang="en-US" sz="2200" b="1" dirty="0">
                <a:solidFill>
                  <a:srgbClr val="04617B"/>
                </a:solidFill>
              </a:rPr>
              <a:t>S</a:t>
            </a:r>
            <a:r>
              <a:rPr lang="en-US" sz="2200" b="1" dirty="0" smtClean="0">
                <a:solidFill>
                  <a:srgbClr val="04617B"/>
                </a:solidFill>
              </a:rPr>
              <a:t>ensitivity analysis</a:t>
            </a:r>
            <a:r>
              <a:rPr lang="en-US" sz="2200" i="1" dirty="0" smtClean="0"/>
              <a:t>—</a:t>
            </a:r>
            <a:r>
              <a:rPr lang="en-US" sz="2200" dirty="0" smtClean="0"/>
              <a:t>follow up the optimization step with what-if questions related to the input variables.</a:t>
            </a:r>
          </a:p>
          <a:p>
            <a:pPr lvl="2"/>
            <a:r>
              <a:rPr lang="en-US" sz="2000" dirty="0">
                <a:solidFill>
                  <a:srgbClr val="000000"/>
                </a:solidFill>
              </a:rPr>
              <a:t>Good </a:t>
            </a:r>
            <a:r>
              <a:rPr lang="en-US" sz="2000" dirty="0" smtClean="0">
                <a:solidFill>
                  <a:srgbClr val="000000"/>
                </a:solidFill>
              </a:rPr>
              <a:t>software allows you to obtain answers to various what-if questions quickly and easily.</a:t>
            </a:r>
            <a:endParaRPr lang="en-US" sz="2000" dirty="0">
              <a:solidFill>
                <a:srgbClr val="000000"/>
              </a:solidFill>
            </a:endParaRPr>
          </a:p>
        </p:txBody>
      </p:sp>
    </p:spTree>
    <p:extLst>
      <p:ext uri="{BB962C8B-B14F-4D97-AF65-F5344CB8AC3E}">
        <p14:creationId xmlns:p14="http://schemas.microsoft.com/office/powerpoint/2010/main" xmlns="" val="127141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Two-Variable Product Mix Model</a:t>
            </a:r>
          </a:p>
        </p:txBody>
      </p:sp>
      <p:sp>
        <p:nvSpPr>
          <p:cNvPr id="3" name="Content Placeholder 2"/>
          <p:cNvSpPr>
            <a:spLocks noGrp="1"/>
          </p:cNvSpPr>
          <p:nvPr>
            <p:ph sz="quarter" idx="1"/>
          </p:nvPr>
        </p:nvSpPr>
        <p:spPr/>
        <p:txBody>
          <a:bodyPr/>
          <a:lstStyle/>
          <a:p>
            <a:r>
              <a:rPr lang="en-US" dirty="0" smtClean="0"/>
              <a:t>In a </a:t>
            </a:r>
            <a:r>
              <a:rPr lang="en-US" i="1" dirty="0" smtClean="0"/>
              <a:t>product mix </a:t>
            </a:r>
            <a:r>
              <a:rPr lang="en-US" dirty="0" smtClean="0"/>
              <a:t>problem, a company </a:t>
            </a:r>
            <a:r>
              <a:rPr lang="en-US" dirty="0"/>
              <a:t>must decide </a:t>
            </a:r>
            <a:r>
              <a:rPr lang="en-US" dirty="0" smtClean="0"/>
              <a:t>its product </a:t>
            </a:r>
            <a:r>
              <a:rPr lang="en-US" dirty="0"/>
              <a:t>mix (how much of each </a:t>
            </a:r>
            <a:r>
              <a:rPr lang="en-US" dirty="0" smtClean="0"/>
              <a:t>of its potential products </a:t>
            </a:r>
            <a:r>
              <a:rPr lang="en-US" dirty="0"/>
              <a:t>to p</a:t>
            </a:r>
            <a:r>
              <a:rPr lang="en-US" dirty="0" smtClean="0"/>
              <a:t>roduce</a:t>
            </a:r>
            <a:r>
              <a:rPr lang="en-US" dirty="0"/>
              <a:t>) to maximize </a:t>
            </a:r>
            <a:r>
              <a:rPr lang="en-US" dirty="0" smtClean="0"/>
              <a:t>its net </a:t>
            </a:r>
            <a:r>
              <a:rPr lang="en-US" dirty="0"/>
              <a:t>profit</a:t>
            </a:r>
            <a:r>
              <a:rPr lang="en-US" dirty="0" smtClean="0"/>
              <a:t>.</a:t>
            </a:r>
          </a:p>
          <a:p>
            <a:pPr lvl="1"/>
            <a:r>
              <a:rPr lang="en-US" dirty="0" smtClean="0"/>
              <a:t>Possible approaches:</a:t>
            </a:r>
            <a:endParaRPr lang="en-US" dirty="0"/>
          </a:p>
          <a:p>
            <a:pPr lvl="2"/>
            <a:r>
              <a:rPr lang="en-US" dirty="0" smtClean="0"/>
              <a:t>Model the problem algebraically.</a:t>
            </a:r>
          </a:p>
          <a:p>
            <a:pPr lvl="2"/>
            <a:r>
              <a:rPr lang="en-US" dirty="0" smtClean="0"/>
              <a:t>Model it in Excel.</a:t>
            </a:r>
          </a:p>
          <a:p>
            <a:pPr lvl="2"/>
            <a:r>
              <a:rPr lang="en-US" dirty="0" smtClean="0"/>
              <a:t>Find its optimal solution with Solver.</a:t>
            </a:r>
          </a:p>
          <a:p>
            <a:pPr lvl="2"/>
            <a:r>
              <a:rPr lang="en-US" dirty="0" smtClean="0"/>
              <a:t>Solve it graphically.</a:t>
            </a:r>
          </a:p>
          <a:p>
            <a:pPr lvl="2"/>
            <a:r>
              <a:rPr lang="en-US" dirty="0" smtClean="0"/>
              <a:t>Ask a number of what-if questions about the completed model.</a:t>
            </a: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13.1:</a:t>
            </a:r>
            <a:br>
              <a:rPr lang="en-US" dirty="0"/>
            </a:br>
            <a:r>
              <a:rPr lang="en-US" dirty="0"/>
              <a:t>Product </a:t>
            </a:r>
            <a:r>
              <a:rPr lang="en-US" dirty="0" smtClean="0"/>
              <a:t>Mix 1.xlsx  </a:t>
            </a:r>
            <a:r>
              <a:rPr lang="en-US" sz="2200" dirty="0" smtClean="0"/>
              <a:t>(slide 1 of </a:t>
            </a:r>
            <a:r>
              <a:rPr lang="en-US" sz="2200" dirty="0"/>
              <a:t>7</a:t>
            </a:r>
            <a:r>
              <a:rPr lang="en-US" sz="2200" dirty="0" smtClean="0"/>
              <a:t>)</a:t>
            </a:r>
            <a:endParaRPr lang="en-US" sz="2200" dirty="0"/>
          </a:p>
        </p:txBody>
      </p:sp>
      <p:sp>
        <p:nvSpPr>
          <p:cNvPr id="5" name="Content Placeholder 4"/>
          <p:cNvSpPr>
            <a:spLocks noGrp="1"/>
          </p:cNvSpPr>
          <p:nvPr>
            <p:ph sz="quarter" idx="1"/>
          </p:nvPr>
        </p:nvSpPr>
        <p:spPr>
          <a:xfrm>
            <a:off x="612648" y="1600200"/>
            <a:ext cx="8153400" cy="3429000"/>
          </a:xfrm>
        </p:spPr>
        <p:txBody>
          <a:bodyPr>
            <a:normAutofit fontScale="77500" lnSpcReduction="20000"/>
          </a:bodyPr>
          <a:lstStyle/>
          <a:p>
            <a:pPr>
              <a:buSzPct val="70000"/>
            </a:pPr>
            <a:r>
              <a:rPr lang="en-US" sz="2400" b="1" dirty="0">
                <a:solidFill>
                  <a:srgbClr val="000000"/>
                </a:solidFill>
              </a:rPr>
              <a:t>Objective</a:t>
            </a:r>
            <a:r>
              <a:rPr lang="en-US" sz="2400" dirty="0"/>
              <a:t>: To use LP to find the best mix of computer models that stays within the company’s labor availability and maximum sales constraints.</a:t>
            </a:r>
          </a:p>
          <a:p>
            <a:pPr>
              <a:buSzPct val="70000"/>
            </a:pPr>
            <a:r>
              <a:rPr lang="en-US" sz="2400" b="1" dirty="0"/>
              <a:t>Solution</a:t>
            </a:r>
            <a:r>
              <a:rPr lang="en-US" sz="2400" dirty="0"/>
              <a:t>: </a:t>
            </a:r>
            <a:r>
              <a:rPr lang="en-US" sz="2400" dirty="0" smtClean="0"/>
              <a:t>PC Tech company must decide how many of each of two models, Basic and XP, to produce to maximize its net profit.</a:t>
            </a:r>
          </a:p>
          <a:p>
            <a:pPr lvl="1"/>
            <a:r>
              <a:rPr lang="en-US" sz="2100" dirty="0" smtClean="0"/>
              <a:t>The most it can sell are 600 Basics and 1200 XPs.</a:t>
            </a:r>
          </a:p>
          <a:p>
            <a:pPr lvl="1"/>
            <a:r>
              <a:rPr lang="en-US" sz="2100" dirty="0" smtClean="0"/>
              <a:t>Each Basic sells for $300 and each XP for $450.</a:t>
            </a:r>
          </a:p>
          <a:p>
            <a:pPr lvl="1"/>
            <a:r>
              <a:rPr lang="en-US" sz="2100" dirty="0" smtClean="0"/>
              <a:t>The cost of component parts for a Basic is $150 and for an XP is $225.</a:t>
            </a:r>
          </a:p>
          <a:p>
            <a:pPr lvl="1"/>
            <a:r>
              <a:rPr lang="en-US" sz="2100" dirty="0" smtClean="0"/>
              <a:t>There are at most 10,000 assembly hours and 3000 testing hours available. </a:t>
            </a:r>
          </a:p>
          <a:p>
            <a:pPr lvl="1"/>
            <a:r>
              <a:rPr lang="en-US" sz="2100" dirty="0" smtClean="0"/>
              <a:t>Each Basic requires five hours for assembling and one hour for testing, and each XP requires six hours for assembling and two hours for testing.</a:t>
            </a:r>
          </a:p>
          <a:p>
            <a:pPr lvl="1"/>
            <a:r>
              <a:rPr lang="en-US" sz="2100" dirty="0" smtClean="0"/>
              <a:t>Each labor hour for assembling costs $11 and for testing costs $15.</a:t>
            </a:r>
            <a:endParaRPr lang="en-US" sz="2100" dirty="0"/>
          </a:p>
          <a:p>
            <a:pPr lvl="1"/>
            <a:r>
              <a:rPr lang="en-US" sz="2100" dirty="0" smtClean="0"/>
              <a:t>A summary of the variables, the objective, and the constraints is shown below:</a:t>
            </a:r>
          </a:p>
        </p:txBody>
      </p:sp>
      <p:pic>
        <p:nvPicPr>
          <p:cNvPr id="2" name="Picture 1"/>
          <p:cNvPicPr>
            <a:picLocks noChangeAspect="1"/>
          </p:cNvPicPr>
          <p:nvPr/>
        </p:nvPicPr>
        <p:blipFill>
          <a:blip r:embed="rId2" cstate="print"/>
          <a:stretch>
            <a:fillRect/>
          </a:stretch>
        </p:blipFill>
        <p:spPr>
          <a:xfrm>
            <a:off x="2133600" y="4953000"/>
            <a:ext cx="5257800" cy="16211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13.1:</a:t>
            </a:r>
            <a:br>
              <a:rPr lang="en-US" dirty="0"/>
            </a:br>
            <a:r>
              <a:rPr lang="en-US" dirty="0"/>
              <a:t>Product </a:t>
            </a:r>
            <a:r>
              <a:rPr lang="en-US" dirty="0" smtClean="0"/>
              <a:t>Mix 1.xlsx  </a:t>
            </a:r>
            <a:r>
              <a:rPr lang="en-US" sz="2200" dirty="0" smtClean="0"/>
              <a:t>(slide 2 of </a:t>
            </a:r>
            <a:r>
              <a:rPr lang="en-US" sz="2200" dirty="0"/>
              <a:t>7</a:t>
            </a:r>
            <a:r>
              <a:rPr lang="en-US" sz="2200" dirty="0" smtClean="0"/>
              <a:t>)</a:t>
            </a:r>
            <a:endParaRPr lang="en-US" sz="2200" dirty="0"/>
          </a:p>
        </p:txBody>
      </p:sp>
      <p:sp>
        <p:nvSpPr>
          <p:cNvPr id="5" name="Content Placeholder 4"/>
          <p:cNvSpPr>
            <a:spLocks noGrp="1"/>
          </p:cNvSpPr>
          <p:nvPr>
            <p:ph sz="quarter" idx="1"/>
          </p:nvPr>
        </p:nvSpPr>
        <p:spPr>
          <a:xfrm>
            <a:off x="612648" y="1600200"/>
            <a:ext cx="8153400" cy="2133600"/>
          </a:xfrm>
        </p:spPr>
        <p:txBody>
          <a:bodyPr>
            <a:normAutofit/>
          </a:bodyPr>
          <a:lstStyle/>
          <a:p>
            <a:pPr>
              <a:buSzPct val="70000"/>
            </a:pPr>
            <a:r>
              <a:rPr lang="en-US" sz="2200" dirty="0" smtClean="0"/>
              <a:t>Algebraic Model:</a:t>
            </a:r>
            <a:endParaRPr lang="en-US" sz="2200" dirty="0"/>
          </a:p>
          <a:p>
            <a:pPr lvl="1"/>
            <a:r>
              <a:rPr lang="en-US" sz="1800" dirty="0"/>
              <a:t>Identify </a:t>
            </a:r>
            <a:r>
              <a:rPr lang="en-US" sz="1800" dirty="0" smtClean="0"/>
              <a:t>the decision variables (number of computers to produce) and label these </a:t>
            </a:r>
            <a:r>
              <a:rPr lang="en-US" sz="1800" i="1" dirty="0" smtClean="0"/>
              <a:t>x</a:t>
            </a:r>
            <a:r>
              <a:rPr lang="en-US" sz="1800" baseline="-25000" dirty="0" smtClean="0"/>
              <a:t>1 </a:t>
            </a:r>
            <a:r>
              <a:rPr lang="en-US" sz="1800" dirty="0" smtClean="0"/>
              <a:t>and </a:t>
            </a:r>
            <a:r>
              <a:rPr lang="en-US" sz="1800" i="1" dirty="0" smtClean="0"/>
              <a:t>x</a:t>
            </a:r>
            <a:r>
              <a:rPr lang="en-US" sz="1800" baseline="-25000" dirty="0" smtClean="0"/>
              <a:t>2</a:t>
            </a:r>
            <a:r>
              <a:rPr lang="en-US" sz="1800" dirty="0" smtClean="0"/>
              <a:t>.</a:t>
            </a:r>
            <a:endParaRPr lang="en-US" sz="1800" dirty="0"/>
          </a:p>
          <a:p>
            <a:pPr lvl="1"/>
            <a:r>
              <a:rPr lang="en-US" sz="1800" dirty="0"/>
              <a:t>Write expressions for the total net profit and </a:t>
            </a:r>
            <a:r>
              <a:rPr lang="en-US" sz="1800" dirty="0" smtClean="0"/>
              <a:t>the constraints in terms of the </a:t>
            </a:r>
            <a:r>
              <a:rPr lang="en-US" sz="1800" i="1" dirty="0" smtClean="0"/>
              <a:t>x</a:t>
            </a:r>
            <a:r>
              <a:rPr lang="en-US" sz="1800" dirty="0" smtClean="0"/>
              <a:t>s</a:t>
            </a:r>
            <a:r>
              <a:rPr lang="en-US" sz="1800" dirty="0"/>
              <a:t>.</a:t>
            </a:r>
          </a:p>
          <a:p>
            <a:pPr lvl="1"/>
            <a:r>
              <a:rPr lang="en-US" sz="1800" dirty="0"/>
              <a:t>Add </a:t>
            </a:r>
            <a:r>
              <a:rPr lang="en-US" sz="1800" dirty="0" smtClean="0"/>
              <a:t>explicit constraints</a:t>
            </a:r>
            <a:r>
              <a:rPr lang="en-US" sz="1800" dirty="0"/>
              <a:t> </a:t>
            </a:r>
            <a:r>
              <a:rPr lang="en-US" sz="1800" dirty="0" smtClean="0"/>
              <a:t>to ensure that all the </a:t>
            </a:r>
            <a:r>
              <a:rPr lang="en-US" sz="1800" i="1" dirty="0" smtClean="0"/>
              <a:t>x</a:t>
            </a:r>
            <a:r>
              <a:rPr lang="en-US" sz="1800" dirty="0" smtClean="0"/>
              <a:t>s are nonnegative.</a:t>
            </a:r>
            <a:endParaRPr lang="en-US" sz="1800" dirty="0"/>
          </a:p>
          <a:p>
            <a:pPr lvl="1"/>
            <a:r>
              <a:rPr lang="en-US" sz="1800" dirty="0"/>
              <a:t>The resulting </a:t>
            </a:r>
            <a:r>
              <a:rPr lang="en-US" sz="1800" b="1" dirty="0">
                <a:solidFill>
                  <a:schemeClr val="tx2"/>
                </a:solidFill>
              </a:rPr>
              <a:t>algebraic model </a:t>
            </a:r>
            <a:r>
              <a:rPr lang="en-US" sz="1800" dirty="0"/>
              <a:t>is</a:t>
            </a:r>
            <a:r>
              <a:rPr lang="en-US" sz="1800" dirty="0" smtClean="0"/>
              <a:t>:</a:t>
            </a:r>
            <a:endParaRPr lang="en-US" sz="1800" dirty="0"/>
          </a:p>
        </p:txBody>
      </p:sp>
      <p:pic>
        <p:nvPicPr>
          <p:cNvPr id="2" name="Picture 1"/>
          <p:cNvPicPr>
            <a:picLocks noChangeAspect="1"/>
          </p:cNvPicPr>
          <p:nvPr/>
        </p:nvPicPr>
        <p:blipFill>
          <a:blip r:embed="rId2" cstate="print"/>
          <a:stretch>
            <a:fillRect/>
          </a:stretch>
        </p:blipFill>
        <p:spPr>
          <a:xfrm>
            <a:off x="3124200" y="3733800"/>
            <a:ext cx="2717800" cy="2755900"/>
          </a:xfrm>
          <a:prstGeom prst="rect">
            <a:avLst/>
          </a:prstGeom>
        </p:spPr>
      </p:pic>
    </p:spTree>
    <p:extLst>
      <p:ext uri="{BB962C8B-B14F-4D97-AF65-F5344CB8AC3E}">
        <p14:creationId xmlns:p14="http://schemas.microsoft.com/office/powerpoint/2010/main" xmlns="" val="380959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13.1:</a:t>
            </a:r>
            <a:br>
              <a:rPr lang="en-US" dirty="0"/>
            </a:br>
            <a:r>
              <a:rPr lang="en-US" dirty="0"/>
              <a:t>Product </a:t>
            </a:r>
            <a:r>
              <a:rPr lang="en-US" dirty="0" smtClean="0"/>
              <a:t>Mix 1.xlsx  </a:t>
            </a:r>
            <a:r>
              <a:rPr lang="en-US" sz="2200" dirty="0" smtClean="0"/>
              <a:t>(slide 3 of </a:t>
            </a:r>
            <a:r>
              <a:rPr lang="en-US" sz="2200" dirty="0"/>
              <a:t>7</a:t>
            </a:r>
            <a:r>
              <a:rPr lang="en-US" sz="2200" dirty="0" smtClean="0"/>
              <a:t>)</a:t>
            </a:r>
            <a:endParaRPr lang="en-US" sz="2200" dirty="0"/>
          </a:p>
        </p:txBody>
      </p:sp>
      <p:sp>
        <p:nvSpPr>
          <p:cNvPr id="5" name="Content Placeholder 4"/>
          <p:cNvSpPr>
            <a:spLocks noGrp="1"/>
          </p:cNvSpPr>
          <p:nvPr>
            <p:ph sz="quarter" idx="1"/>
          </p:nvPr>
        </p:nvSpPr>
        <p:spPr>
          <a:xfrm>
            <a:off x="612648" y="1600200"/>
            <a:ext cx="8153400" cy="2133600"/>
          </a:xfrm>
        </p:spPr>
        <p:txBody>
          <a:bodyPr>
            <a:normAutofit fontScale="85000" lnSpcReduction="10000"/>
          </a:bodyPr>
          <a:lstStyle/>
          <a:p>
            <a:pPr>
              <a:buSzPct val="70000"/>
            </a:pPr>
            <a:r>
              <a:rPr lang="en-US" sz="2800" dirty="0" smtClean="0">
                <a:solidFill>
                  <a:srgbClr val="000000"/>
                </a:solidFill>
              </a:rPr>
              <a:t>Graphical </a:t>
            </a:r>
            <a:r>
              <a:rPr lang="en-US" sz="2800" dirty="0">
                <a:solidFill>
                  <a:srgbClr val="000000"/>
                </a:solidFill>
              </a:rPr>
              <a:t>S</a:t>
            </a:r>
            <a:r>
              <a:rPr lang="en-US" sz="2800" dirty="0" smtClean="0">
                <a:solidFill>
                  <a:srgbClr val="000000"/>
                </a:solidFill>
              </a:rPr>
              <a:t>olution</a:t>
            </a:r>
            <a:r>
              <a:rPr lang="en-US" sz="2800" dirty="0" smtClean="0"/>
              <a:t>:</a:t>
            </a:r>
          </a:p>
          <a:p>
            <a:pPr lvl="1"/>
            <a:r>
              <a:rPr lang="en-US" sz="2300" dirty="0" smtClean="0"/>
              <a:t>Express the constraints and the objective in terms of </a:t>
            </a:r>
            <a:r>
              <a:rPr lang="en-US" sz="2300" i="1" dirty="0" smtClean="0"/>
              <a:t>x</a:t>
            </a:r>
            <a:r>
              <a:rPr lang="en-US" sz="2300" baseline="-25000" dirty="0" smtClean="0"/>
              <a:t>1</a:t>
            </a:r>
            <a:r>
              <a:rPr lang="en-US" sz="2300" dirty="0" smtClean="0"/>
              <a:t> and </a:t>
            </a:r>
            <a:r>
              <a:rPr lang="en-US" sz="2300" i="1" dirty="0" smtClean="0"/>
              <a:t>x</a:t>
            </a:r>
            <a:r>
              <a:rPr lang="en-US" sz="2300" baseline="-25000" dirty="0" smtClean="0"/>
              <a:t>2</a:t>
            </a:r>
            <a:r>
              <a:rPr lang="en-US" sz="2300" dirty="0" smtClean="0"/>
              <a:t>.</a:t>
            </a:r>
          </a:p>
          <a:p>
            <a:pPr lvl="1"/>
            <a:r>
              <a:rPr lang="en-US" sz="2300" dirty="0" smtClean="0"/>
              <a:t>Graph the constraints to find the feasible region.</a:t>
            </a:r>
          </a:p>
          <a:p>
            <a:pPr lvl="1"/>
            <a:r>
              <a:rPr lang="en-US" sz="2300" dirty="0"/>
              <a:t>M</a:t>
            </a:r>
            <a:r>
              <a:rPr lang="en-US" sz="2300" dirty="0" smtClean="0"/>
              <a:t>ove the objective through the feasible region until it is optimized.</a:t>
            </a:r>
          </a:p>
          <a:p>
            <a:pPr lvl="1"/>
            <a:r>
              <a:rPr lang="en-US" sz="2300" dirty="0" smtClean="0"/>
              <a:t>This </a:t>
            </a:r>
            <a:r>
              <a:rPr lang="en-US" sz="2300" b="1" dirty="0" smtClean="0">
                <a:solidFill>
                  <a:schemeClr val="tx2"/>
                </a:solidFill>
              </a:rPr>
              <a:t>graphical </a:t>
            </a:r>
            <a:r>
              <a:rPr lang="en-US" sz="2300" b="1" dirty="0">
                <a:solidFill>
                  <a:schemeClr val="tx2"/>
                </a:solidFill>
              </a:rPr>
              <a:t>solution </a:t>
            </a:r>
            <a:r>
              <a:rPr lang="en-US" sz="2300" dirty="0"/>
              <a:t>approach is not practical in most realistic optimization models, where there are more than two decision variables</a:t>
            </a:r>
            <a:r>
              <a:rPr lang="en-US" sz="2300" dirty="0" smtClean="0"/>
              <a:t>.</a:t>
            </a:r>
          </a:p>
          <a:p>
            <a:pPr lvl="2"/>
            <a:endParaRPr lang="en-US" dirty="0" smtClean="0"/>
          </a:p>
          <a:p>
            <a:pPr lvl="2"/>
            <a:endParaRPr lang="en-US" dirty="0" smtClean="0"/>
          </a:p>
        </p:txBody>
      </p:sp>
      <p:pic>
        <p:nvPicPr>
          <p:cNvPr id="2" name="Picture 1"/>
          <p:cNvPicPr>
            <a:picLocks noChangeAspect="1"/>
          </p:cNvPicPr>
          <p:nvPr/>
        </p:nvPicPr>
        <p:blipFill>
          <a:blip r:embed="rId2" cstate="print"/>
          <a:stretch>
            <a:fillRect/>
          </a:stretch>
        </p:blipFill>
        <p:spPr>
          <a:xfrm>
            <a:off x="2057400" y="3657600"/>
            <a:ext cx="5241900" cy="2917166"/>
          </a:xfrm>
          <a:prstGeom prst="rect">
            <a:avLst/>
          </a:prstGeom>
        </p:spPr>
      </p:pic>
    </p:spTree>
    <p:extLst>
      <p:ext uri="{BB962C8B-B14F-4D97-AF65-F5344CB8AC3E}">
        <p14:creationId xmlns:p14="http://schemas.microsoft.com/office/powerpoint/2010/main" xmlns="" val="4068923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lbright DADM 5e_PPT Sample">
  <a:themeElements>
    <a:clrScheme name="Custom 2">
      <a:dk1>
        <a:sysClr val="windowText" lastClr="000000"/>
      </a:dk1>
      <a:lt1>
        <a:sysClr val="window" lastClr="FFFFFF"/>
      </a:lt1>
      <a:dk2>
        <a:srgbClr val="04617B"/>
      </a:dk2>
      <a:lt2>
        <a:srgbClr val="DBF5F9"/>
      </a:lt2>
      <a:accent1>
        <a:srgbClr val="04617B"/>
      </a:accent1>
      <a:accent2>
        <a:srgbClr val="0F6FC6"/>
      </a:accent2>
      <a:accent3>
        <a:srgbClr val="009DD9"/>
      </a:accent3>
      <a:accent4>
        <a:srgbClr val="0BD0D9"/>
      </a:accent4>
      <a:accent5>
        <a:srgbClr val="10CF9B"/>
      </a:accent5>
      <a:accent6>
        <a:srgbClr val="7CCA62"/>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Albright DADM 5e_PPT Sample.potx</Template>
  <TotalTime>1042</TotalTime>
  <Words>2892</Words>
  <Application>Microsoft Office PowerPoint</Application>
  <PresentationFormat>On-screen Show (4:3)</PresentationFormat>
  <Paragraphs>248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Albright DADM 5e_PPT Sample</vt:lpstr>
      <vt:lpstr>Slide 1</vt:lpstr>
      <vt:lpstr>Introduction</vt:lpstr>
      <vt:lpstr>Introduction to Optimization (slide 1 of 3)</vt:lpstr>
      <vt:lpstr>Introduction to Optimization (slide 2 of 3)</vt:lpstr>
      <vt:lpstr>Introduction to Optimization (slide 3 of 3)</vt:lpstr>
      <vt:lpstr>A Two-Variable Product Mix Model</vt:lpstr>
      <vt:lpstr>Example 13.1: Product Mix 1.xlsx  (slide 1 of 7)</vt:lpstr>
      <vt:lpstr>Example 13.1: Product Mix 1.xlsx  (slide 2 of 7)</vt:lpstr>
      <vt:lpstr>Example 13.1: Product Mix 1.xlsx  (slide 3 of 7)</vt:lpstr>
      <vt:lpstr>Example 13.1: Product Mix 1.xlsx  (slide 4 of 7)</vt:lpstr>
      <vt:lpstr>Example 13.1: Product Mix 1.xlsx  (slide 5 of 7)</vt:lpstr>
      <vt:lpstr>Example 13.1: Product Mix 1.xlsx  (slide 6 of 7)</vt:lpstr>
      <vt:lpstr>Example 13.1: Product Mix 1.xlsx  (slide 7 of 7)</vt:lpstr>
      <vt:lpstr>Sensitivity Analysis</vt:lpstr>
      <vt:lpstr>Solver’s Sensitivity Report (slide 1 of 2)</vt:lpstr>
      <vt:lpstr>Solver’s Sensitivity Report (slide 2 of 2)</vt:lpstr>
      <vt:lpstr>SolverTable Add-In</vt:lpstr>
      <vt:lpstr>Comparison of Solver’s Sensitivity Report and SolverTable</vt:lpstr>
      <vt:lpstr>Properties of Linear Models</vt:lpstr>
      <vt:lpstr>Discussion of Linear Properties</vt:lpstr>
      <vt:lpstr>Linear Models and Scaling</vt:lpstr>
      <vt:lpstr>Infeasibility and Unboundedness</vt:lpstr>
      <vt:lpstr>Example 13.2:  Product Mix 2.xlsx  (slide 1 of 3)</vt:lpstr>
      <vt:lpstr>Example 13.2: Product Mix 2.xlsx  (slide 2 of 3)</vt:lpstr>
      <vt:lpstr>Example 13.2: Product Mix 2.xlsx  (slide 3 of 3)</vt:lpstr>
      <vt:lpstr>A Multiperiod Production Model</vt:lpstr>
      <vt:lpstr>Example 13.3: Production Scheduling.xlsx  (slide 1 of 5)</vt:lpstr>
      <vt:lpstr>Example 13.3: Production Scheduling.xlsx  (slide 2 of 5)</vt:lpstr>
      <vt:lpstr>Example 13.3: Production Scheduling.xlsx  (slide 3 of 5)</vt:lpstr>
      <vt:lpstr>Example 13.3: Production Scheduling.xlsx  (slide 4 of 5)</vt:lpstr>
      <vt:lpstr>Example 13.3: Production Scheduling.xlsx  (slide 5 of 5)</vt:lpstr>
      <vt:lpstr>A Comparison of Algebraic and Spreadsheet Models</vt:lpstr>
      <vt:lpstr>A Decision Support System</vt:lpstr>
    </vt:vector>
  </TitlesOfParts>
  <Company>Cengage Learning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Krista Kellman</dc:creator>
  <cp:lastModifiedBy>Krista Kellman</cp:lastModifiedBy>
  <cp:revision>238</cp:revision>
  <dcterms:created xsi:type="dcterms:W3CDTF">2013-05-22T20:28:17Z</dcterms:created>
  <dcterms:modified xsi:type="dcterms:W3CDTF">2013-10-18T14:51:43Z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884725426</vt:i4>
  </property>
  <property fmtid="{D5CDD505-2E9C-101B-9397-08002B2CF9AE}" pid="3" name="_NewReviewCycle">
    <vt:lpwstr/>
  </property>
  <property fmtid="{D5CDD505-2E9C-101B-9397-08002B2CF9AE}" pid="4" name="_EmailSubject">
    <vt:lpwstr>Problem viewing template file</vt:lpwstr>
  </property>
  <property fmtid="{D5CDD505-2E9C-101B-9397-08002B2CF9AE}" pid="5" name="_AuthorEmail">
    <vt:lpwstr>Krista.Kellman@cengage.com</vt:lpwstr>
  </property>
  <property fmtid="{D5CDD505-2E9C-101B-9397-08002B2CF9AE}" pid="6" name="_AuthorEmailDisplayName">
    <vt:lpwstr>Kellman, Krista</vt:lpwstr>
  </property>
</Properties>
</file>