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7" r:id="rId15"/>
    <p:sldId id="293" r:id="rId16"/>
    <p:sldId id="271" r:id="rId17"/>
    <p:sldId id="294" r:id="rId18"/>
    <p:sldId id="288" r:id="rId19"/>
    <p:sldId id="272" r:id="rId20"/>
    <p:sldId id="273" r:id="rId21"/>
    <p:sldId id="274" r:id="rId22"/>
    <p:sldId id="275" r:id="rId23"/>
    <p:sldId id="295" r:id="rId24"/>
    <p:sldId id="276" r:id="rId25"/>
    <p:sldId id="296" r:id="rId26"/>
    <p:sldId id="277" r:id="rId27"/>
    <p:sldId id="278" r:id="rId28"/>
    <p:sldId id="279" r:id="rId29"/>
    <p:sldId id="297" r:id="rId30"/>
    <p:sldId id="280" r:id="rId31"/>
    <p:sldId id="281" r:id="rId32"/>
    <p:sldId id="291" r:id="rId33"/>
    <p:sldId id="290" r:id="rId34"/>
    <p:sldId id="289" r:id="rId35"/>
    <p:sldId id="292" r:id="rId36"/>
    <p:sldId id="284" r:id="rId37"/>
    <p:sldId id="285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la Trump-Roberts" initials="KT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172200"/>
            <a:ext cx="9144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Chapter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43145" y="27717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Arial" charset="0"/>
              </a:rPr>
              <a:t>© 2015 Cengage</a:t>
            </a:r>
            <a:r>
              <a:rPr lang="en-US" sz="1000" baseline="0" dirty="0" smtClean="0">
                <a:cs typeface="Arial" charset="0"/>
              </a:rPr>
              <a:t> Learning. </a:t>
            </a:r>
            <a:r>
              <a:rPr lang="en-US" sz="1000" dirty="0" smtClean="0">
                <a:cs typeface="Arial" charset="0"/>
              </a:rPr>
              <a:t>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62200" y="3733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cap="all" baseline="0" dirty="0" smtClean="0"/>
              <a:t>Business Analytics: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Data Analysis and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Decision Making</a:t>
            </a:r>
            <a:endParaRPr lang="en-US" sz="4400" b="1" cap="all" baseline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876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715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400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BE4E-BBD6-4463-BC77-FBFDC9C142F2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ACC4-1242-4D72-BA11-D5AA5AAA2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vis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172200"/>
            <a:ext cx="9144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Chapter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43145" y="27717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Arial" charset="0"/>
              </a:rPr>
              <a:t>© 2015 Cengage</a:t>
            </a:r>
            <a:r>
              <a:rPr lang="en-US" sz="1000" baseline="0" dirty="0" smtClean="0">
                <a:cs typeface="Arial" charset="0"/>
              </a:rPr>
              <a:t> Learning. </a:t>
            </a:r>
            <a:r>
              <a:rPr lang="en-US" sz="1000" dirty="0" smtClean="0">
                <a:cs typeface="Arial" charset="0"/>
              </a:rPr>
              <a:t>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62200" y="3733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cap="all" baseline="0" dirty="0" smtClean="0"/>
              <a:t>Business Analytics: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Data Analysis and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Decision Making</a:t>
            </a:r>
            <a:endParaRPr lang="en-US" sz="4400" b="1" cap="all" baseline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038600" cy="48874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589566"/>
            <a:ext cx="4006701" cy="48874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209800"/>
            <a:ext cx="396240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96240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962400" cy="6096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962400" cy="6096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553200"/>
            <a:ext cx="807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066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Excel-20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533893" cy="53389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295400" cy="4724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981200" y="1752600"/>
            <a:ext cx="6781800" cy="472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2ABE4E-BBD6-4463-BC77-FBFDC9C142F2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B5ACC4-1242-4D72-BA11-D5AA5AAA2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71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II Errors 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type II error occurs when the alternative hypothesis is true but there </a:t>
            </a:r>
            <a:r>
              <a:rPr lang="en-US" dirty="0" smtClean="0"/>
              <a:t>isn’t enough </a:t>
            </a:r>
            <a:r>
              <a:rPr lang="en-US" dirty="0"/>
              <a:t>evidence in the sample to reject the null hypothesis. </a:t>
            </a:r>
          </a:p>
          <a:p>
            <a:pPr lvl="1"/>
            <a:r>
              <a:rPr lang="en-US" dirty="0"/>
              <a:t>This type of error is traditionally considered less important than a type I error, but it can lead to serious consequences in real situations.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tx2"/>
                </a:solidFill>
              </a:rPr>
              <a:t>power</a:t>
            </a:r>
            <a:r>
              <a:rPr lang="en-US" dirty="0"/>
              <a:t> of a test is </a:t>
            </a:r>
            <a:r>
              <a:rPr lang="en-US" dirty="0" smtClean="0"/>
              <a:t>1 minus </a:t>
            </a:r>
            <a:r>
              <a:rPr lang="en-US" dirty="0"/>
              <a:t>the probability of a type II error.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the probability of rejecting the null hypothesis when the alternative hypothesis is true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are several ways to achieve high power, the most obvious of which is to increase sample size.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29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Tests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Confidence </a:t>
            </a:r>
            <a:r>
              <a:rPr lang="en-US" dirty="0"/>
              <a:t>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results of hypothesis tests are often accompanied by confidence intervals.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provides two complementary ways to interpret the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is also a more formal connection between the two, at least for two-tailed tests.</a:t>
            </a:r>
            <a:endParaRPr lang="en-US" dirty="0"/>
          </a:p>
          <a:p>
            <a:pPr lvl="2"/>
            <a:r>
              <a:rPr lang="en-US" dirty="0" smtClean="0"/>
              <a:t>When using a </a:t>
            </a:r>
            <a:r>
              <a:rPr lang="en-US" dirty="0"/>
              <a:t>confidence interval to perform a two-tailed hypothesis </a:t>
            </a:r>
            <a:r>
              <a:rPr lang="en-US" dirty="0" smtClean="0"/>
              <a:t>test, reject </a:t>
            </a:r>
            <a:r>
              <a:rPr lang="en-US" dirty="0"/>
              <a:t>the null hypothesis if and only if the hypothesized value does </a:t>
            </a:r>
            <a:r>
              <a:rPr lang="en-US" i="1" dirty="0"/>
              <a:t>not</a:t>
            </a:r>
            <a:r>
              <a:rPr lang="en-US" dirty="0"/>
              <a:t> lie inside a confidence interval for the parameter.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38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Practical </a:t>
            </a:r>
            <a:r>
              <a:rPr lang="en-US" dirty="0" smtClean="0"/>
              <a:t>versus </a:t>
            </a:r>
            <a:r>
              <a:rPr lang="en-US" dirty="0"/>
              <a:t>Statistical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Statistically significant </a:t>
            </a:r>
            <a:r>
              <a:rPr lang="en-US" sz="3200" b="1" dirty="0">
                <a:solidFill>
                  <a:schemeClr val="tx2"/>
                </a:solidFill>
              </a:rPr>
              <a:t>results </a:t>
            </a:r>
            <a:r>
              <a:rPr lang="en-US" sz="3200" dirty="0"/>
              <a:t>are those that produce sufficiently small </a:t>
            </a:r>
            <a:r>
              <a:rPr lang="en-US" sz="3200" i="1" dirty="0"/>
              <a:t>p</a:t>
            </a:r>
            <a:r>
              <a:rPr lang="en-US" sz="3200" dirty="0"/>
              <a:t>-values. </a:t>
            </a:r>
            <a:endParaRPr lang="en-US" sz="3200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other words, statistically significant results are those that provide strong evidence in support of the alternative hypothesis.</a:t>
            </a:r>
          </a:p>
          <a:p>
            <a:r>
              <a:rPr lang="en-US" sz="3200" dirty="0"/>
              <a:t>Such results are not necessarily significant in terms of </a:t>
            </a:r>
            <a:r>
              <a:rPr lang="en-US" sz="3200" i="1" dirty="0" smtClean="0"/>
              <a:t>importance</a:t>
            </a:r>
            <a:r>
              <a:rPr lang="en-US" sz="3200" dirty="0" smtClean="0"/>
              <a:t>. </a:t>
            </a:r>
            <a:r>
              <a:rPr lang="en-US" sz="3200" dirty="0"/>
              <a:t>They might be significant only in the statistical sense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There is always a possibility of statistical significance but not practical significance with large sample sizes. </a:t>
            </a:r>
            <a:endParaRPr lang="en-US" sz="3200" dirty="0" smtClean="0"/>
          </a:p>
          <a:p>
            <a:r>
              <a:rPr lang="en-US" sz="3200" dirty="0" smtClean="0"/>
              <a:t>By contrast, </a:t>
            </a:r>
            <a:r>
              <a:rPr lang="en-US" sz="3200" dirty="0"/>
              <a:t>with </a:t>
            </a:r>
            <a:r>
              <a:rPr lang="en-US" sz="3200" dirty="0" smtClean="0"/>
              <a:t>small </a:t>
            </a:r>
            <a:r>
              <a:rPr lang="en-US" sz="3200" dirty="0"/>
              <a:t>samples, results may not be </a:t>
            </a:r>
            <a:r>
              <a:rPr lang="en-US" sz="3200" i="1" dirty="0"/>
              <a:t>statistically</a:t>
            </a:r>
            <a:r>
              <a:rPr lang="en-US" sz="3200" dirty="0"/>
              <a:t> significant even if they </a:t>
            </a:r>
            <a:r>
              <a:rPr lang="en-US" sz="3200" dirty="0" smtClean="0"/>
              <a:t>would be of </a:t>
            </a:r>
            <a:r>
              <a:rPr lang="en-US" sz="3200" i="1" dirty="0" smtClean="0"/>
              <a:t>practical</a:t>
            </a:r>
            <a:r>
              <a:rPr lang="en-US" sz="3200" dirty="0" smtClean="0"/>
              <a:t> significance.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56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Tests for a Population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 with confidence intervals, the key to the analysis is the sampling distribution of the sample mean. </a:t>
            </a:r>
          </a:p>
          <a:p>
            <a:r>
              <a:rPr lang="en-US" dirty="0" smtClean="0"/>
              <a:t>If you </a:t>
            </a:r>
            <a:r>
              <a:rPr lang="en-US" dirty="0"/>
              <a:t>subtract the true mean from the sample mean and divide the difference by the standard error, the result has a </a:t>
            </a:r>
            <a:r>
              <a:rPr lang="en-US" i="1" dirty="0"/>
              <a:t>t</a:t>
            </a:r>
            <a:r>
              <a:rPr lang="en-US" dirty="0"/>
              <a:t> distribution with </a:t>
            </a:r>
            <a:r>
              <a:rPr lang="en-US" i="1" dirty="0"/>
              <a:t>n – </a:t>
            </a:r>
            <a:r>
              <a:rPr lang="en-US" dirty="0"/>
              <a:t>1 degrees of freedom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a hypothesis-testing context, the true mean to use is the null hypothesis, specifically, the borderline value between the null and alternative hypotheses.</a:t>
            </a:r>
          </a:p>
          <a:p>
            <a:pPr lvl="2"/>
            <a:r>
              <a:rPr lang="en-US" dirty="0" smtClean="0"/>
              <a:t>This value is usually labeled μ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 run the </a:t>
            </a:r>
            <a:r>
              <a:rPr lang="en-US" dirty="0" smtClean="0"/>
              <a:t>test, referred to as the </a:t>
            </a:r>
            <a:r>
              <a:rPr lang="en-US" b="1" i="1" dirty="0" smtClean="0">
                <a:solidFill>
                  <a:srgbClr val="04617B"/>
                </a:solidFill>
              </a:rPr>
              <a:t>t</a:t>
            </a:r>
            <a:r>
              <a:rPr lang="en-US" b="1" dirty="0" smtClean="0">
                <a:solidFill>
                  <a:srgbClr val="04617B"/>
                </a:solidFill>
              </a:rPr>
              <a:t> test for a population mean</a:t>
            </a:r>
            <a:r>
              <a:rPr lang="en-US" dirty="0" smtClean="0"/>
              <a:t>, </a:t>
            </a:r>
            <a:r>
              <a:rPr lang="en-US" dirty="0"/>
              <a:t>you calculate the </a:t>
            </a:r>
            <a:r>
              <a:rPr lang="en-US" i="1" dirty="0"/>
              <a:t>test statistic </a:t>
            </a:r>
            <a:r>
              <a:rPr lang="en-US" dirty="0"/>
              <a:t>as shown below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5791200"/>
            <a:ext cx="1854200" cy="800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9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9.1 (continued):</a:t>
            </a:r>
            <a:br>
              <a:rPr lang="en-US" dirty="0" smtClean="0"/>
            </a:br>
            <a:r>
              <a:rPr lang="en-US" dirty="0" smtClean="0"/>
              <a:t>Pizza Ratings.xlsx  </a:t>
            </a: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</a:t>
            </a:r>
            <a:r>
              <a:rPr lang="en-US" dirty="0" smtClean="0"/>
              <a:t>: To use a one-sample </a:t>
            </a:r>
            <a:r>
              <a:rPr lang="en-US" i="1" dirty="0" smtClean="0"/>
              <a:t>t</a:t>
            </a:r>
            <a:r>
              <a:rPr lang="en-US" dirty="0" smtClean="0"/>
              <a:t> test to see whether consumers prefer the new-style pizza to the old style.</a:t>
            </a:r>
          </a:p>
          <a:p>
            <a:pPr>
              <a:buSzPct val="70000"/>
            </a:pPr>
            <a:r>
              <a:rPr lang="en-US" sz="2800" b="1" dirty="0"/>
              <a:t>Solution</a:t>
            </a:r>
            <a:r>
              <a:rPr lang="en-US" sz="2800" dirty="0"/>
              <a:t>: </a:t>
            </a:r>
            <a:r>
              <a:rPr lang="en-US" sz="2800" dirty="0" smtClean="0"/>
              <a:t>The ratings for the 40 randomly selected customers and </a:t>
            </a:r>
            <a:r>
              <a:rPr lang="en-US" sz="2800" dirty="0" smtClean="0">
                <a:solidFill>
                  <a:srgbClr val="000000"/>
                </a:solidFill>
              </a:rPr>
              <a:t>several summary statistics </a:t>
            </a:r>
            <a:r>
              <a:rPr lang="en-US" sz="2800" dirty="0" smtClean="0"/>
              <a:t>are shown below.</a:t>
            </a:r>
          </a:p>
          <a:p>
            <a:pPr>
              <a:buSzPct val="70000"/>
            </a:pPr>
            <a:endParaRPr lang="en-US" sz="2800" dirty="0"/>
          </a:p>
          <a:p>
            <a:pPr>
              <a:buSzPct val="70000"/>
            </a:pPr>
            <a:endParaRPr lang="en-US" sz="2800" dirty="0" smtClean="0"/>
          </a:p>
          <a:p>
            <a:pPr>
              <a:buSzPct val="70000"/>
            </a:pPr>
            <a:r>
              <a:rPr lang="en-US" sz="2800" dirty="0" smtClean="0"/>
              <a:t>To run the test, calculate the test statistic:</a:t>
            </a:r>
          </a:p>
          <a:p>
            <a:pPr>
              <a:buSzPct val="70000"/>
            </a:pPr>
            <a:endParaRPr lang="en-US" sz="2800" dirty="0"/>
          </a:p>
          <a:p>
            <a:pPr>
              <a:buSzPct val="70000"/>
            </a:pPr>
            <a:endParaRPr lang="en-US" sz="2800" dirty="0" smtClean="0"/>
          </a:p>
          <a:p>
            <a:pPr marL="0" indent="0">
              <a:buSzPct val="70000"/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5943600"/>
            <a:ext cx="3124200" cy="596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962400"/>
            <a:ext cx="3905250" cy="15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00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9.1 (continued):</a:t>
            </a:r>
            <a:br>
              <a:rPr lang="en-US" dirty="0" smtClean="0"/>
            </a:br>
            <a:r>
              <a:rPr lang="en-US" dirty="0" smtClean="0"/>
              <a:t>Pizza Ratings.xlsx  </a:t>
            </a: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SzPct val="70000"/>
            </a:pPr>
            <a:r>
              <a:rPr lang="en-US" sz="2800" dirty="0" smtClean="0"/>
              <a:t>Use the StatTools One-Sample Hypothesis Test procedure to perform this analysis easily, with the results shown below.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895600"/>
            <a:ext cx="3683000" cy="3587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5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9.2: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Textbook </a:t>
            </a:r>
            <a:r>
              <a:rPr lang="en-US" dirty="0" smtClean="0">
                <a:solidFill>
                  <a:srgbClr val="0F6FC6"/>
                </a:solidFill>
              </a:rPr>
              <a:t>Ratings.xlsx  </a:t>
            </a:r>
            <a:r>
              <a:rPr lang="en-US" sz="2200" dirty="0" smtClean="0">
                <a:solidFill>
                  <a:srgbClr val="0F6FC6"/>
                </a:solidFill>
              </a:rPr>
              <a:t>(slide 1 of 2)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0352" cy="48768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use a one-sample </a:t>
            </a:r>
            <a:r>
              <a:rPr lang="en-US" sz="3200" i="1" dirty="0"/>
              <a:t>t</a:t>
            </a:r>
            <a:r>
              <a:rPr lang="en-US" sz="3200" dirty="0"/>
              <a:t> test, with a two-tailed alternative, to see whether students like the new textbook any more or less than the old textbook.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 smtClean="0"/>
              <a:t>: The chemistry faculty at State University have decided to experiment with a new textbook.</a:t>
            </a:r>
          </a:p>
          <a:p>
            <a:pPr>
              <a:buSzPct val="70000"/>
            </a:pPr>
            <a:r>
              <a:rPr lang="en-US" sz="3200" dirty="0"/>
              <a:t>The old textbook has </a:t>
            </a:r>
            <a:r>
              <a:rPr lang="en-US" sz="3200" dirty="0" smtClean="0"/>
              <a:t>been </a:t>
            </a:r>
            <a:r>
              <a:rPr lang="en-US" sz="3200" dirty="0"/>
              <a:t>rated over the years, and the average rating has been stable at about 5.2</a:t>
            </a:r>
            <a:r>
              <a:rPr lang="en-US" sz="3200" dirty="0" smtClean="0"/>
              <a:t>.</a:t>
            </a:r>
          </a:p>
          <a:p>
            <a:pPr>
              <a:buSzPct val="70000"/>
            </a:pPr>
            <a:r>
              <a:rPr lang="en-US" sz="3200" dirty="0" smtClean="0"/>
              <a:t>50 randomly selected students were asked to rate the new textbook on a scale of 1 to 10. The results appear in column B on the next slide.</a:t>
            </a:r>
          </a:p>
          <a:p>
            <a:pPr>
              <a:buSzPct val="70000"/>
            </a:pPr>
            <a:r>
              <a:rPr lang="en-US" sz="3200" dirty="0" smtClean="0"/>
              <a:t>Set this up as a two-tailed test—that is, the alternative hypothesis is that the mean rating of the new textbook is either less than </a:t>
            </a:r>
            <a:r>
              <a:rPr lang="en-US" sz="3200" i="1" dirty="0" smtClean="0"/>
              <a:t>or</a:t>
            </a:r>
            <a:r>
              <a:rPr lang="en-US" sz="3200" dirty="0" smtClean="0"/>
              <a:t> greater than the mean rating of the previous textbook.</a:t>
            </a:r>
          </a:p>
          <a:p>
            <a:pPr>
              <a:buSzPct val="70000"/>
            </a:pPr>
            <a:r>
              <a:rPr lang="en-US" sz="3200" dirty="0" smtClean="0"/>
              <a:t>The </a:t>
            </a:r>
            <a:r>
              <a:rPr lang="en-US" sz="3200" dirty="0"/>
              <a:t>test is run </a:t>
            </a:r>
            <a:r>
              <a:rPr lang="en-US" sz="3200" dirty="0" smtClean="0"/>
              <a:t>using the StatTools One</a:t>
            </a:r>
            <a:r>
              <a:rPr lang="en-US" sz="3200" dirty="0"/>
              <a:t>-Sample Hypothesis Test </a:t>
            </a:r>
            <a:r>
              <a:rPr lang="en-US" sz="3200" dirty="0" smtClean="0"/>
              <a:t>procedure </a:t>
            </a:r>
            <a:r>
              <a:rPr lang="en-US" sz="3200" dirty="0"/>
              <a:t>almost exactly as with a one-tailed test. </a:t>
            </a:r>
          </a:p>
        </p:txBody>
      </p:sp>
    </p:spTree>
    <p:extLst>
      <p:ext uri="{BB962C8B-B14F-4D97-AF65-F5344CB8AC3E}">
        <p14:creationId xmlns="" xmlns:p14="http://schemas.microsoft.com/office/powerpoint/2010/main" val="22586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9.2: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Textbook </a:t>
            </a:r>
            <a:r>
              <a:rPr lang="en-US" dirty="0" smtClean="0">
                <a:solidFill>
                  <a:srgbClr val="0F6FC6"/>
                </a:solidFill>
              </a:rPr>
              <a:t>Ratings.xlsx  </a:t>
            </a:r>
            <a:r>
              <a:rPr lang="en-US" sz="2200" dirty="0" smtClean="0">
                <a:solidFill>
                  <a:srgbClr val="0F6FC6"/>
                </a:solidFill>
              </a:rPr>
              <a:t>(slide 2 of 2)</a:t>
            </a:r>
            <a:endParaRPr lang="en-US" sz="2200" dirty="0">
              <a:solidFill>
                <a:srgbClr val="0F6FC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39360" r="-39360"/>
          <a:stretch>
            <a:fillRect/>
          </a:stretch>
        </p:blipFill>
        <p:spPr>
          <a:xfrm>
            <a:off x="612775" y="1600200"/>
            <a:ext cx="8150225" cy="4876800"/>
          </a:xfrm>
        </p:spPr>
      </p:pic>
    </p:spTree>
    <p:extLst>
      <p:ext uri="{BB962C8B-B14F-4D97-AF65-F5344CB8AC3E}">
        <p14:creationId xmlns="" xmlns:p14="http://schemas.microsoft.com/office/powerpoint/2010/main" val="4665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Hypothesis Tests for Other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Just as we developed confidence intervals for a variety of parameters, we can develop hypothesis tests for other parameters.</a:t>
            </a:r>
          </a:p>
          <a:p>
            <a:r>
              <a:rPr lang="en-US" dirty="0" smtClean="0"/>
              <a:t>In each case, the sample data are used to calculate a test statistic that has a well-known sampling distribution.</a:t>
            </a:r>
          </a:p>
          <a:p>
            <a:r>
              <a:rPr lang="en-US" dirty="0" smtClean="0"/>
              <a:t>Then a corresponding </a:t>
            </a:r>
            <a:r>
              <a:rPr lang="en-US" i="1" dirty="0" smtClean="0"/>
              <a:t>p</a:t>
            </a:r>
            <a:r>
              <a:rPr lang="en-US" dirty="0" smtClean="0"/>
              <a:t>-value measures the support for the alternative hypothesis.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10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Tests for 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Population Proportion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test a population proportion </a:t>
            </a:r>
            <a:r>
              <a:rPr lang="en-US" i="1" dirty="0"/>
              <a:t>p</a:t>
            </a:r>
            <a:r>
              <a:rPr lang="en-US" dirty="0"/>
              <a:t>, recall that the sample proportion has a sampling distribution that is approximately normal when the sample size </a:t>
            </a:r>
            <a:r>
              <a:rPr lang="en-US" dirty="0" smtClean="0"/>
              <a:t>is </a:t>
            </a:r>
            <a:r>
              <a:rPr lang="en-US" dirty="0"/>
              <a:t>reasonably large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Specifically, the distribution of the standardized value 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125" lvl="1" indent="0">
              <a:buNone/>
            </a:pPr>
            <a:r>
              <a:rPr lang="en-US" dirty="0" smtClean="0"/>
              <a:t>is approximately normal with mean 0 and standard deviation 1.</a:t>
            </a:r>
          </a:p>
          <a:p>
            <a:r>
              <a:rPr lang="en-US" dirty="0" smtClean="0"/>
              <a:t>This leads to the following </a:t>
            </a:r>
            <a:r>
              <a:rPr lang="en-US" b="1" dirty="0" smtClean="0">
                <a:solidFill>
                  <a:srgbClr val="04617B"/>
                </a:solidFill>
              </a:rPr>
              <a:t>z test for a population proportion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be the borderline value of </a:t>
            </a:r>
            <a:r>
              <a:rPr lang="en-US" i="1" dirty="0" smtClean="0"/>
              <a:t>p</a:t>
            </a:r>
            <a:r>
              <a:rPr lang="en-US" dirty="0" smtClean="0"/>
              <a:t> between the null and alternative hypotheses. </a:t>
            </a:r>
          </a:p>
          <a:p>
            <a:pPr lvl="1"/>
            <a:r>
              <a:rPr lang="en-US" dirty="0" smtClean="0"/>
              <a:t>Then </a:t>
            </a:r>
            <a:r>
              <a:rPr lang="en-US" i="1" dirty="0"/>
              <a:t>p</a:t>
            </a:r>
            <a:r>
              <a:rPr lang="en-US" baseline="-25000" dirty="0"/>
              <a:t>0</a:t>
            </a:r>
            <a:r>
              <a:rPr lang="en-US" dirty="0" smtClean="0"/>
              <a:t> is substituted for </a:t>
            </a:r>
            <a:r>
              <a:rPr lang="en-US" i="1" dirty="0" smtClean="0"/>
              <a:t>p</a:t>
            </a:r>
            <a:r>
              <a:rPr lang="en-US" dirty="0" smtClean="0"/>
              <a:t> to obtain the test statistic below: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880360"/>
            <a:ext cx="1447800" cy="735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715000"/>
            <a:ext cx="2794000" cy="800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21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hypothesis testing, an analyst collects sample data and checks whether the data provide enough evidence to support a theory, or hypothesis.</a:t>
            </a:r>
          </a:p>
          <a:p>
            <a:r>
              <a:rPr lang="en-US" dirty="0" smtClean="0"/>
              <a:t>The </a:t>
            </a:r>
            <a:r>
              <a:rPr lang="en-US" dirty="0"/>
              <a:t>hypothesis that </a:t>
            </a:r>
            <a:r>
              <a:rPr lang="en-US" dirty="0" smtClean="0"/>
              <a:t>an analyst </a:t>
            </a:r>
            <a:r>
              <a:rPr lang="en-US" dirty="0"/>
              <a:t>is attempting to prove is called the </a:t>
            </a:r>
            <a:r>
              <a:rPr lang="en-US" b="1" dirty="0">
                <a:solidFill>
                  <a:schemeClr val="tx2"/>
                </a:solidFill>
              </a:rPr>
              <a:t>alternative hypothesis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also frequently called the </a:t>
            </a:r>
            <a:r>
              <a:rPr lang="en-US" b="1" dirty="0">
                <a:solidFill>
                  <a:schemeClr val="tx2"/>
                </a:solidFill>
              </a:rPr>
              <a:t>research hypothesis</a:t>
            </a:r>
            <a:r>
              <a:rPr lang="en-US" dirty="0"/>
              <a:t>. </a:t>
            </a:r>
          </a:p>
          <a:p>
            <a:r>
              <a:rPr lang="en-US" dirty="0"/>
              <a:t>The opposite of the alternative hypothesis is called the </a:t>
            </a:r>
            <a:r>
              <a:rPr lang="en-US" b="1" dirty="0">
                <a:solidFill>
                  <a:srgbClr val="04617B"/>
                </a:solidFill>
              </a:rPr>
              <a:t>null hypothesis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usually represents the current thinking or status quo. </a:t>
            </a:r>
          </a:p>
          <a:p>
            <a:pPr lvl="1"/>
            <a:r>
              <a:rPr lang="en-US" dirty="0"/>
              <a:t>That is, </a:t>
            </a:r>
            <a:r>
              <a:rPr lang="en-US" dirty="0" smtClean="0"/>
              <a:t>it is </a:t>
            </a:r>
            <a:r>
              <a:rPr lang="en-US" dirty="0"/>
              <a:t>usually the accepted theory that the analyst is trying to </a:t>
            </a:r>
            <a:r>
              <a:rPr lang="en-US" i="1" dirty="0"/>
              <a:t>disprove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burden of proof is on the alternative hypothesis.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9.3: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Customer Complaints.xlsx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 fontScale="625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use a test for a proportion to see whether </a:t>
            </a:r>
            <a:r>
              <a:rPr lang="en-US" sz="3200" dirty="0" smtClean="0"/>
              <a:t>a new </a:t>
            </a:r>
            <a:r>
              <a:rPr lang="en-US" sz="3200" dirty="0"/>
              <a:t>process of responding to complaint letters results in an acceptably low proportion of unsatisfied customers.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/>
              <a:t>The manager’s goal is to reduce the proportion of unsatisfied customers after 30 days from 0.15 to 0.075 or less.</a:t>
            </a:r>
          </a:p>
          <a:p>
            <a:pPr>
              <a:buSzPct val="70000"/>
            </a:pPr>
            <a:r>
              <a:rPr lang="en-US" sz="3200" dirty="0" smtClean="0"/>
              <a:t>With the new process in place, the manager has tracked 400 letter writers and has found that 23 of them are “unsatisfied” after 30 days. 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Arrange the data in one of the three formats for a StatTools proportions analysis. Then run the test </a:t>
            </a:r>
            <a:r>
              <a:rPr lang="en-US" sz="3200" dirty="0">
                <a:solidFill>
                  <a:srgbClr val="000000"/>
                </a:solidFill>
              </a:rPr>
              <a:t>with StatTools, as shown below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91000"/>
            <a:ext cx="4114800" cy="2314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3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Tests for Differences </a:t>
            </a:r>
            <a:r>
              <a:rPr lang="en-US" dirty="0" smtClean="0"/>
              <a:t>between </a:t>
            </a:r>
            <a:r>
              <a:rPr lang="en-US" dirty="0"/>
              <a:t>Population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comparison problem, where the </a:t>
            </a:r>
            <a:r>
              <a:rPr lang="en-US" b="1" dirty="0" smtClean="0">
                <a:solidFill>
                  <a:srgbClr val="04617B"/>
                </a:solidFill>
              </a:rPr>
              <a:t>difference between two population means</a:t>
            </a:r>
            <a:r>
              <a:rPr lang="en-US" dirty="0" smtClean="0"/>
              <a:t> is tested, is one of the most important problems analyzed with statistical methods.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form of the analysis depends on whether the two samples are independent or paired.</a:t>
            </a:r>
          </a:p>
          <a:p>
            <a:r>
              <a:rPr lang="en-US" dirty="0" smtClean="0"/>
              <a:t>If the samples are paired, then the test is referred to as the </a:t>
            </a:r>
            <a:r>
              <a:rPr lang="en-US" b="1" i="1" dirty="0" smtClean="0">
                <a:solidFill>
                  <a:srgbClr val="04617B"/>
                </a:solidFill>
              </a:rPr>
              <a:t>t</a:t>
            </a:r>
            <a:r>
              <a:rPr lang="en-US" b="1" dirty="0" smtClean="0">
                <a:solidFill>
                  <a:srgbClr val="04617B"/>
                </a:solidFill>
              </a:rPr>
              <a:t> test for difference between means from paired samples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statistic for paired samples test of </a:t>
            </a:r>
            <a:r>
              <a:rPr lang="en-US" dirty="0" smtClean="0"/>
              <a:t>difference </a:t>
            </a:r>
            <a:r>
              <a:rPr lang="en-US" dirty="0"/>
              <a:t>between means</a:t>
            </a:r>
            <a:r>
              <a:rPr lang="en-US" dirty="0" smtClean="0"/>
              <a:t>: 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If the samples are independent, the test is referred to as the </a:t>
            </a:r>
            <a:r>
              <a:rPr lang="en-US" b="1" i="1" dirty="0" smtClean="0">
                <a:solidFill>
                  <a:srgbClr val="04617B"/>
                </a:solidFill>
              </a:rPr>
              <a:t>t</a:t>
            </a:r>
            <a:r>
              <a:rPr lang="en-US" b="1" dirty="0" smtClean="0">
                <a:solidFill>
                  <a:srgbClr val="04617B"/>
                </a:solidFill>
              </a:rPr>
              <a:t> test for difference between means from independent samples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Test statistic for independent samples test of difference between means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-412" b="-138"/>
          <a:stretch/>
        </p:blipFill>
        <p:spPr>
          <a:xfrm>
            <a:off x="3581400" y="3962400"/>
            <a:ext cx="1525814" cy="740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b="2170"/>
          <a:stretch/>
        </p:blipFill>
        <p:spPr>
          <a:xfrm>
            <a:off x="3048001" y="5638800"/>
            <a:ext cx="2277745" cy="749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59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9.4: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Soft-Drink </a:t>
            </a:r>
            <a:r>
              <a:rPr lang="en-US" dirty="0" smtClean="0">
                <a:solidFill>
                  <a:srgbClr val="0F6FC6"/>
                </a:solidFill>
              </a:rPr>
              <a:t>Cans.xlsx  </a:t>
            </a:r>
            <a:r>
              <a:rPr lang="en-US" sz="2200" dirty="0" smtClean="0">
                <a:solidFill>
                  <a:srgbClr val="0F6FC6"/>
                </a:solidFill>
              </a:rPr>
              <a:t>(slide 1 of 2)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528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use paired-sample </a:t>
            </a:r>
            <a:r>
              <a:rPr lang="en-US" sz="3200" i="1" dirty="0"/>
              <a:t>t</a:t>
            </a:r>
            <a:r>
              <a:rPr lang="en-US" sz="3200" dirty="0"/>
              <a:t> tests for differences between means to see whether consumers rate the attractiveness, and their likelihood to purchase, higher for a new-style can than for the traditional-style can.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/>
              <a:t>Randomly selected customers are asked to rate each of the following on a scale of 1 to 7:</a:t>
            </a:r>
          </a:p>
          <a:p>
            <a:pPr lvl="1"/>
            <a:r>
              <a:rPr lang="en-US" dirty="0" smtClean="0"/>
              <a:t>The attractiveness of the traditional-style can (AO)</a:t>
            </a:r>
          </a:p>
          <a:p>
            <a:pPr lvl="1"/>
            <a:r>
              <a:rPr lang="en-US" dirty="0" smtClean="0"/>
              <a:t>The attractiveness of the new-style can (AN)</a:t>
            </a:r>
          </a:p>
          <a:p>
            <a:pPr lvl="1"/>
            <a:r>
              <a:rPr lang="en-US" dirty="0" smtClean="0"/>
              <a:t>The likelihood that you would buy the product with the traditional-style can (WBO)</a:t>
            </a:r>
          </a:p>
          <a:p>
            <a:pPr lvl="1"/>
            <a:r>
              <a:rPr lang="en-US" dirty="0" smtClean="0"/>
              <a:t>The likelihood that you would buy the product with the new-style can (WBN)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724400"/>
            <a:ext cx="2743200" cy="1798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9.4: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Soft-Drink </a:t>
            </a:r>
            <a:r>
              <a:rPr lang="en-US" dirty="0" smtClean="0">
                <a:solidFill>
                  <a:srgbClr val="0F6FC6"/>
                </a:solidFill>
              </a:rPr>
              <a:t>Cans.xlsx  </a:t>
            </a:r>
            <a:r>
              <a:rPr lang="en-US" sz="2200" dirty="0" smtClean="0">
                <a:solidFill>
                  <a:srgbClr val="0F6FC6"/>
                </a:solidFill>
              </a:rPr>
              <a:t>(slide 2 of 2)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 from four tests for four difference variables are shown below.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834640"/>
            <a:ext cx="3783330" cy="2863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834640"/>
            <a:ext cx="386334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9.5: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Exercise &amp; </a:t>
            </a:r>
            <a:r>
              <a:rPr lang="en-US" dirty="0" smtClean="0">
                <a:solidFill>
                  <a:srgbClr val="0F6FC6"/>
                </a:solidFill>
              </a:rPr>
              <a:t>Productivity.xlsx  </a:t>
            </a:r>
            <a:r>
              <a:rPr lang="en-US" sz="2200" dirty="0" smtClean="0">
                <a:solidFill>
                  <a:srgbClr val="0F6FC6"/>
                </a:solidFill>
              </a:rPr>
              <a:t>(slide 1 of 2)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52800"/>
          </a:xfrm>
        </p:spPr>
        <p:txBody>
          <a:bodyPr>
            <a:normAutofit fontScale="92500" lnSpcReduction="20000"/>
          </a:bodyPr>
          <a:lstStyle/>
          <a:p>
            <a:pPr>
              <a:buSzPct val="70000"/>
            </a:pPr>
            <a:r>
              <a:rPr lang="en-US" sz="2200" b="1" dirty="0"/>
              <a:t>Objective</a:t>
            </a:r>
            <a:r>
              <a:rPr lang="en-US" sz="2200" dirty="0"/>
              <a:t>: To use a two-sample </a:t>
            </a:r>
            <a:r>
              <a:rPr lang="en-US" sz="2200" i="1" dirty="0"/>
              <a:t>t</a:t>
            </a:r>
            <a:r>
              <a:rPr lang="en-US" sz="2200" dirty="0"/>
              <a:t> test for the difference between means to see whether regular exercise increases worker productivity.</a:t>
            </a:r>
          </a:p>
          <a:p>
            <a:pPr>
              <a:buSzPct val="70000"/>
            </a:pPr>
            <a:r>
              <a:rPr lang="en-US" sz="2200" b="1" dirty="0"/>
              <a:t>Solution</a:t>
            </a:r>
            <a:r>
              <a:rPr lang="en-US" sz="2200" dirty="0"/>
              <a:t>: </a:t>
            </a:r>
            <a:r>
              <a:rPr lang="en-US" sz="2200" dirty="0" smtClean="0"/>
              <a:t>Informatrix Software Company installed exercise equipment on site a year ago and wants to know if it has had an effect on productivity.</a:t>
            </a:r>
          </a:p>
          <a:p>
            <a:pPr>
              <a:buSzPct val="70000"/>
            </a:pPr>
            <a:r>
              <a:rPr lang="en-US" sz="2200" dirty="0" smtClean="0"/>
              <a:t>The company gathered data on a sample of 80 randomly chosen employees: 23 used the exercise facility regularly, 6 exercised regularly elsewhere, and 51 admitted to being nonexercisers.</a:t>
            </a:r>
          </a:p>
          <a:p>
            <a:pPr>
              <a:buSzPct val="70000"/>
            </a:pPr>
            <a:r>
              <a:rPr lang="en-US" sz="2200" dirty="0" smtClean="0"/>
              <a:t>The 51 nonexercisers were compared to the 29 exercisers based on the employees’ productivity over the year, as rated by their supervisors on a scale of 1 to 25, 25 being the best.</a:t>
            </a:r>
          </a:p>
          <a:p>
            <a:pPr>
              <a:buSzPct val="70000"/>
            </a:pPr>
            <a:r>
              <a:rPr lang="en-US" sz="2200" dirty="0" smtClean="0"/>
              <a:t>The data appear to the right.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191000"/>
            <a:ext cx="2743200" cy="2346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6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9.5: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Exercise &amp; </a:t>
            </a:r>
            <a:r>
              <a:rPr lang="en-US" dirty="0" smtClean="0">
                <a:solidFill>
                  <a:srgbClr val="0F6FC6"/>
                </a:solidFill>
              </a:rPr>
              <a:t>Productivity.xlsx  </a:t>
            </a:r>
            <a:r>
              <a:rPr lang="en-US" sz="2200" dirty="0" smtClean="0">
                <a:solidFill>
                  <a:srgbClr val="0F6FC6"/>
                </a:solidFill>
              </a:rPr>
              <a:t>(slide 2 of 2)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06952" cy="4876800"/>
          </a:xfrm>
        </p:spPr>
        <p:txBody>
          <a:bodyPr>
            <a:normAutofit/>
          </a:bodyPr>
          <a:lstStyle/>
          <a:p>
            <a:pPr>
              <a:buSzPct val="70000"/>
            </a:pPr>
            <a:r>
              <a:rPr lang="en-US" sz="2200" dirty="0" smtClean="0"/>
              <a:t>The output for this test, along with a 95% confidence interval for μ</a:t>
            </a:r>
            <a:r>
              <a:rPr lang="en-US" sz="2200" baseline="-25000" dirty="0" smtClean="0"/>
              <a:t>1</a:t>
            </a:r>
            <a:r>
              <a:rPr lang="en-US" sz="2200" dirty="0"/>
              <a:t> − </a:t>
            </a:r>
            <a:r>
              <a:rPr lang="en-US" sz="2200" dirty="0" smtClean="0"/>
              <a:t>μ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where </a:t>
            </a:r>
            <a:r>
              <a:rPr lang="en-US" sz="2200" dirty="0"/>
              <a:t>μ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smtClean="0"/>
              <a:t>and μ</a:t>
            </a:r>
            <a:r>
              <a:rPr lang="en-US" sz="2200" baseline="-25000" dirty="0" smtClean="0"/>
              <a:t>2 </a:t>
            </a:r>
            <a:r>
              <a:rPr lang="en-US" sz="2200" dirty="0" smtClean="0"/>
              <a:t>are the mean ratings for the nonexerciser and exerciser populations, is shown to the right.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600200"/>
            <a:ext cx="2865188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32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Test for Equal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Population </a:t>
            </a:r>
            <a:r>
              <a:rPr lang="en-US" dirty="0"/>
              <a:t>Variances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two-sample procedure for a difference between population means depends on whether population variances are equal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Therefore, it is natural to test first for equal variances. </a:t>
            </a:r>
          </a:p>
          <a:p>
            <a:pPr lvl="1"/>
            <a:r>
              <a:rPr lang="en-US" dirty="0" smtClean="0"/>
              <a:t>This test is referred to as the </a:t>
            </a:r>
            <a:r>
              <a:rPr lang="en-US" b="1" i="1" dirty="0" smtClean="0">
                <a:solidFill>
                  <a:srgbClr val="04617B"/>
                </a:solidFill>
              </a:rPr>
              <a:t>F</a:t>
            </a:r>
            <a:r>
              <a:rPr lang="en-US" b="1" dirty="0" smtClean="0">
                <a:solidFill>
                  <a:srgbClr val="04617B"/>
                </a:solidFill>
              </a:rPr>
              <a:t> test for equality of two variances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The test statistic </a:t>
            </a:r>
            <a:r>
              <a:rPr lang="en-US" dirty="0" smtClean="0"/>
              <a:t>for this test is the ratio </a:t>
            </a:r>
            <a:r>
              <a:rPr lang="en-US" dirty="0"/>
              <a:t>of sample </a:t>
            </a:r>
            <a:r>
              <a:rPr lang="en-US" dirty="0" smtClean="0"/>
              <a:t>variances: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i="1" dirty="0"/>
              <a:t>			</a:t>
            </a:r>
            <a:endParaRPr lang="en-US" sz="800" dirty="0"/>
          </a:p>
          <a:p>
            <a:pPr lvl="2"/>
            <a:r>
              <a:rPr lang="en-US" dirty="0" smtClean="0"/>
              <a:t>The null hypothesis is that this ratio is 1 (equal variances), whereas the alternative is that it is not 1 (unequal variances).</a:t>
            </a:r>
          </a:p>
          <a:p>
            <a:pPr lvl="2"/>
            <a:r>
              <a:rPr lang="en-US" dirty="0" smtClean="0"/>
              <a:t>Assuming that the population variances are equal, this test </a:t>
            </a:r>
            <a:r>
              <a:rPr lang="en-US" dirty="0"/>
              <a:t>statistic has an</a:t>
            </a:r>
            <a:r>
              <a:rPr lang="en-US" dirty="0">
                <a:solidFill>
                  <a:scrgbClr r="0" g="0" b="0"/>
                </a:solidFill>
              </a:rPr>
              <a:t> </a:t>
            </a:r>
            <a:r>
              <a:rPr lang="en-US" b="1" i="1" dirty="0">
                <a:solidFill>
                  <a:schemeClr val="tx2"/>
                </a:solidFill>
              </a:rPr>
              <a:t>F</a:t>
            </a:r>
            <a:r>
              <a:rPr lang="en-US" b="1" dirty="0">
                <a:solidFill>
                  <a:schemeClr val="tx2"/>
                </a:solidFill>
              </a:rPr>
              <a:t> distribution</a:t>
            </a:r>
            <a:r>
              <a:rPr lang="en-US" b="1" dirty="0">
                <a:solidFill>
                  <a:srgbClr val="04617B"/>
                </a:solidFill>
              </a:rPr>
              <a:t> </a:t>
            </a:r>
            <a:r>
              <a:rPr lang="en-US" dirty="0"/>
              <a:t>with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– 1 and 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 – 1 degrees of freedom.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343400"/>
            <a:ext cx="1701800" cy="49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34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Tests for Differences b</a:t>
            </a:r>
            <a:r>
              <a:rPr lang="en-US" dirty="0" smtClean="0"/>
              <a:t>etween </a:t>
            </a:r>
            <a:r>
              <a:rPr lang="en-US" dirty="0"/>
              <a:t>Population Proportions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of the most common uses of hypothesis testing is to test whether two population proportions are equal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following </a:t>
            </a:r>
            <a:r>
              <a:rPr lang="en-US" b="1" dirty="0" smtClean="0">
                <a:solidFill>
                  <a:srgbClr val="04617B"/>
                </a:solidFill>
              </a:rPr>
              <a:t>z test for difference between proportions </a:t>
            </a:r>
            <a:r>
              <a:rPr lang="en-US" dirty="0" smtClean="0"/>
              <a:t>can then be used.</a:t>
            </a:r>
            <a:endParaRPr lang="en-US" dirty="0"/>
          </a:p>
          <a:p>
            <a:pPr lvl="1"/>
            <a:r>
              <a:rPr lang="en-US" dirty="0"/>
              <a:t>As usual, the test on the </a:t>
            </a:r>
            <a:r>
              <a:rPr lang="en-US" dirty="0" smtClean="0"/>
              <a:t>difference </a:t>
            </a:r>
            <a:r>
              <a:rPr lang="en-US" dirty="0"/>
              <a:t>between the two values requires a standard error.</a:t>
            </a:r>
          </a:p>
          <a:p>
            <a:pPr lvl="1"/>
            <a:r>
              <a:rPr lang="en-US" dirty="0"/>
              <a:t>Standard error for difference between sample proportions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Resulting test statistic for difference between proportions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724400"/>
            <a:ext cx="42672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5638800"/>
            <a:ext cx="2362200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76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9.6: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Empowerment 1.</a:t>
            </a:r>
            <a:r>
              <a:rPr lang="en-US" dirty="0" smtClean="0">
                <a:solidFill>
                  <a:srgbClr val="0F6FC6"/>
                </a:solidFill>
              </a:rPr>
              <a:t>xlsx  </a:t>
            </a:r>
            <a:r>
              <a:rPr lang="en-US" sz="2200" dirty="0" smtClean="0">
                <a:solidFill>
                  <a:srgbClr val="0F6FC6"/>
                </a:solidFill>
              </a:rPr>
              <a:t>(slide 1 of 2)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use a test for the difference between proportions to see whether a program of accepting employee suggestions is appreciated by employees.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 smtClean="0"/>
              <a:t>: ArmCo Company initiated a number of policies to respond to employee suggestions at its Midwest plant. </a:t>
            </a:r>
          </a:p>
          <a:p>
            <a:pPr>
              <a:buSzPct val="70000"/>
            </a:pPr>
            <a:r>
              <a:rPr lang="en-US" sz="3200" dirty="0" smtClean="0"/>
              <a:t>No such initiatives were taken at its other plants.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To check whether the initiatives had a lasting effect, 100 randomly selected employees at the Midwest plant and 300 employees from the other plants were asked to fill out a questionnaire six months after implementation of the new policies at the Midwest plant.</a:t>
            </a:r>
          </a:p>
          <a:p>
            <a:r>
              <a:rPr lang="en-US" sz="3100" dirty="0" smtClean="0">
                <a:solidFill>
                  <a:srgbClr val="000000"/>
                </a:solidFill>
              </a:rPr>
              <a:t>Two specific items on the questionnaire were:</a:t>
            </a:r>
          </a:p>
          <a:p>
            <a:pPr lvl="1"/>
            <a:r>
              <a:rPr lang="en-US" sz="2900" dirty="0" smtClean="0">
                <a:solidFill>
                  <a:srgbClr val="000000"/>
                </a:solidFill>
              </a:rPr>
              <a:t>Management at this plant is generally responsive to employee suggestions for improvements in the manufacturing process.</a:t>
            </a:r>
          </a:p>
          <a:p>
            <a:pPr lvl="1"/>
            <a:r>
              <a:rPr lang="en-US" sz="2900" dirty="0" smtClean="0">
                <a:solidFill>
                  <a:srgbClr val="000000"/>
                </a:solidFill>
              </a:rPr>
              <a:t>Management at this plant is more responsive to employee suggestions now than it used to be.</a:t>
            </a:r>
            <a:endParaRPr lang="en-US" sz="2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4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9.6: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Empowerment 1.</a:t>
            </a:r>
            <a:r>
              <a:rPr lang="en-US" dirty="0" smtClean="0">
                <a:solidFill>
                  <a:srgbClr val="0F6FC6"/>
                </a:solidFill>
              </a:rPr>
              <a:t>xlsx  </a:t>
            </a:r>
            <a:r>
              <a:rPr lang="en-US" sz="2200" dirty="0" smtClean="0">
                <a:solidFill>
                  <a:srgbClr val="0F6FC6"/>
                </a:solidFill>
              </a:rPr>
              <a:t>(slide 2 of 2)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54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sz="3200" dirty="0" smtClean="0"/>
              <a:t>The results of the questionnaire for these two items appear in rows 5 and 6 below.</a:t>
            </a:r>
          </a:p>
          <a:p>
            <a:pPr>
              <a:buSzPct val="70000"/>
            </a:pPr>
            <a:r>
              <a:rPr lang="en-US" sz="3200" dirty="0" smtClean="0">
                <a:solidFill>
                  <a:srgbClr val="000000"/>
                </a:solidFill>
              </a:rPr>
              <a:t>Using the counts in rows 5 and 6, StatTools can run the test for differences between proportions.</a:t>
            </a:r>
            <a:endParaRPr lang="en-US" sz="29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82" b="8"/>
          <a:stretch/>
        </p:blipFill>
        <p:spPr>
          <a:xfrm>
            <a:off x="2286000" y="2895600"/>
            <a:ext cx="4473571" cy="3685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29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in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a number of concepts behind hypothesis testing, all of which lead to the key concept of significance testing.</a:t>
            </a:r>
          </a:p>
          <a:p>
            <a:r>
              <a:rPr lang="en-US" dirty="0" smtClean="0"/>
              <a:t>Example 9.1 provides context for the discussion of these concepts.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8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for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statistical procedures are based on the assumption that population data are normally distributed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tests that allow you to test </a:t>
            </a:r>
            <a:r>
              <a:rPr lang="en-US" dirty="0"/>
              <a:t>this assumption </a:t>
            </a:r>
            <a:r>
              <a:rPr lang="en-US" dirty="0" smtClean="0"/>
              <a:t>are called </a:t>
            </a:r>
            <a:r>
              <a:rPr lang="en-US" b="1" dirty="0" smtClean="0">
                <a:solidFill>
                  <a:srgbClr val="04617B"/>
                </a:solidFill>
              </a:rPr>
              <a:t>tests for normality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The first test </a:t>
            </a:r>
            <a:r>
              <a:rPr lang="en-US" dirty="0" smtClean="0"/>
              <a:t>is </a:t>
            </a:r>
            <a:r>
              <a:rPr lang="en-US" dirty="0"/>
              <a:t>called a</a:t>
            </a:r>
            <a:r>
              <a:rPr lang="en-US" b="1" dirty="0">
                <a:solidFill>
                  <a:srgbClr val="0F6FC6"/>
                </a:solidFill>
              </a:rPr>
              <a:t> </a:t>
            </a:r>
            <a:r>
              <a:rPr lang="en-US" b="1" dirty="0">
                <a:solidFill>
                  <a:srgbClr val="04617B"/>
                </a:solidFill>
              </a:rPr>
              <a:t>chi-square goodness-of-fit </a:t>
            </a:r>
            <a:r>
              <a:rPr lang="en-US" b="1" dirty="0" smtClean="0">
                <a:solidFill>
                  <a:srgbClr val="04617B"/>
                </a:solidFill>
              </a:rPr>
              <a:t>test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A histogram of the sample data is compared to the </a:t>
            </a:r>
            <a:r>
              <a:rPr lang="en-US" i="1" dirty="0" smtClean="0"/>
              <a:t>expected</a:t>
            </a:r>
            <a:r>
              <a:rPr lang="en-US" dirty="0" smtClean="0"/>
              <a:t> bell-shaped histogram that would be observed if the data were normally distributed with the </a:t>
            </a:r>
            <a:r>
              <a:rPr lang="en-US" i="1" dirty="0" smtClean="0"/>
              <a:t>same</a:t>
            </a:r>
            <a:r>
              <a:rPr lang="en-US" dirty="0" smtClean="0"/>
              <a:t> mean and standard deviation as in the sample.</a:t>
            </a:r>
          </a:p>
          <a:p>
            <a:pPr lvl="2"/>
            <a:r>
              <a:rPr lang="en-US" dirty="0" smtClean="0"/>
              <a:t>If the two histograms are sufficiently similar, the null hypothesis of normality is accepted.</a:t>
            </a:r>
          </a:p>
          <a:p>
            <a:pPr lvl="2"/>
            <a:r>
              <a:rPr lang="en-US" dirty="0" smtClean="0"/>
              <a:t>The goodness-of-fit measure in the equation below is used as a test statistic.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5791200"/>
            <a:ext cx="28702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2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9.7:</a:t>
            </a:r>
            <a:br>
              <a:rPr lang="en-US" dirty="0"/>
            </a:br>
            <a:r>
              <a:rPr lang="en-US" dirty="0"/>
              <a:t>Testing </a:t>
            </a:r>
            <a:r>
              <a:rPr lang="en-US" dirty="0" smtClean="0"/>
              <a:t>Normality.xlsx  </a:t>
            </a:r>
            <a:r>
              <a:rPr lang="en-US" sz="2200" dirty="0" smtClean="0"/>
              <a:t>(slide 1 of 5)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 fontScale="55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use the chi-square goodness-of-fit test to see whether a normal distribution of the metal strip widths is reasonable.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/>
              <a:t>A company manufactures strips of metal that are supposed to have width of 10 centimeters.</a:t>
            </a:r>
          </a:p>
          <a:p>
            <a:pPr>
              <a:buSzPct val="70000"/>
            </a:pPr>
            <a:r>
              <a:rPr lang="en-US" sz="3200" dirty="0" smtClean="0"/>
              <a:t>For purposes of quality control, the manager plans to run some statistical tests on these strips.</a:t>
            </a:r>
          </a:p>
          <a:p>
            <a:pPr>
              <a:buSzPct val="70000"/>
            </a:pPr>
            <a:r>
              <a:rPr lang="en-US" sz="3200" dirty="0" smtClean="0"/>
              <a:t>Realizing that these statistical procedures assume normally distributed widths, he first tests this normality assumption on 90 randomly sampled strips.</a:t>
            </a:r>
          </a:p>
          <a:p>
            <a:pPr>
              <a:buSzPct val="70000"/>
            </a:pPr>
            <a:r>
              <a:rPr lang="en-US" sz="3200" dirty="0" smtClean="0"/>
              <a:t>The sample data appear below.</a:t>
            </a:r>
          </a:p>
          <a:p>
            <a:pPr>
              <a:buSzPct val="70000"/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038600"/>
            <a:ext cx="3175000" cy="2403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82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9.7:</a:t>
            </a:r>
            <a:br>
              <a:rPr lang="en-US" dirty="0"/>
            </a:br>
            <a:r>
              <a:rPr lang="en-US" dirty="0"/>
              <a:t>Testing Normality.xlsx  </a:t>
            </a:r>
            <a:r>
              <a:rPr lang="en-US" sz="2200" dirty="0"/>
              <a:t>(slide 2 of </a:t>
            </a:r>
            <a:r>
              <a:rPr lang="en-US" sz="2200" dirty="0" smtClean="0"/>
              <a:t>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To run the test, select Chi-Square Test from StatTools Normality Tests dropdown list.</a:t>
            </a:r>
          </a:p>
          <a:p>
            <a:r>
              <a:rPr lang="en-US" dirty="0" smtClean="0"/>
              <a:t>Both the output and histograms below confirm that the normal fit to the data appears to be quite good.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719" t="8053" r="1327" b="1998"/>
          <a:stretch/>
        </p:blipFill>
        <p:spPr>
          <a:xfrm>
            <a:off x="4876800" y="3048000"/>
            <a:ext cx="3894750" cy="2575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4065814" cy="2647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82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9.7:</a:t>
            </a:r>
            <a:br>
              <a:rPr lang="en-US" dirty="0"/>
            </a:br>
            <a:r>
              <a:rPr lang="en-US" dirty="0"/>
              <a:t>Testing </a:t>
            </a:r>
            <a:r>
              <a:rPr lang="en-US" dirty="0" smtClean="0"/>
              <a:t>Normality.xlsx  </a:t>
            </a:r>
            <a:r>
              <a:rPr lang="en-US" sz="2200" dirty="0"/>
              <a:t>(slide </a:t>
            </a:r>
            <a:r>
              <a:rPr lang="en-US" sz="2200" dirty="0" smtClean="0"/>
              <a:t>3 of 5)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more powerful test </a:t>
            </a:r>
            <a:r>
              <a:rPr lang="en-US" dirty="0" smtClean="0"/>
              <a:t>than the chi-square test of normality is </a:t>
            </a:r>
            <a:r>
              <a:rPr lang="en-US" dirty="0"/>
              <a:t>the </a:t>
            </a:r>
            <a:r>
              <a:rPr lang="en-US" b="1" dirty="0">
                <a:solidFill>
                  <a:schemeClr val="tx2"/>
                </a:solidFill>
              </a:rPr>
              <a:t>Lilliefors test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test is based on the </a:t>
            </a:r>
            <a:r>
              <a:rPr lang="en-US" i="1" dirty="0"/>
              <a:t>cumulative distribution function </a:t>
            </a:r>
            <a:r>
              <a:rPr lang="en-US" dirty="0"/>
              <a:t>(cdf), which shows the probability of being less than or equal to any particular value. </a:t>
            </a:r>
          </a:p>
          <a:p>
            <a:pPr lvl="1"/>
            <a:r>
              <a:rPr lang="en-US" dirty="0"/>
              <a:t>Specifically, the Lilliefors test compares two cdfs: the cdf from a normal distribution and the cdf corresponding to the given data. </a:t>
            </a:r>
          </a:p>
          <a:p>
            <a:pPr lvl="2"/>
            <a:r>
              <a:rPr lang="en-US" dirty="0"/>
              <a:t>This latter cdf, called the </a:t>
            </a:r>
            <a:r>
              <a:rPr lang="en-US" i="1" dirty="0"/>
              <a:t>empirical</a:t>
            </a:r>
            <a:r>
              <a:rPr lang="en-US" dirty="0"/>
              <a:t> </a:t>
            </a:r>
            <a:r>
              <a:rPr lang="en-US" i="1" dirty="0"/>
              <a:t>cdf</a:t>
            </a:r>
            <a:r>
              <a:rPr lang="en-US" dirty="0"/>
              <a:t>, shows the fraction of  observations less than or equal to any particular value. </a:t>
            </a:r>
          </a:p>
          <a:p>
            <a:pPr lvl="2"/>
            <a:r>
              <a:rPr lang="en-US" dirty="0"/>
              <a:t>If the maximum vertical distance between the two cdfs is sufficiently large, the null hypothesis of normality can be rejected.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40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9.7:</a:t>
            </a:r>
            <a:br>
              <a:rPr lang="en-US" dirty="0"/>
            </a:br>
            <a:r>
              <a:rPr lang="en-US" dirty="0"/>
              <a:t>Testing Normality.xlsx  </a:t>
            </a:r>
            <a:r>
              <a:rPr lang="en-US" sz="2200" dirty="0"/>
              <a:t>(slide </a:t>
            </a:r>
            <a:r>
              <a:rPr lang="en-US" sz="2200" dirty="0" smtClean="0"/>
              <a:t>4 of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run the Lilliefors test for the Width variable in Example 9.7, select Lilliefors Test from the StatTools Normality Tests dropdown list.</a:t>
            </a:r>
          </a:p>
          <a:p>
            <a:r>
              <a:rPr lang="en-US" dirty="0" smtClean="0"/>
              <a:t>StatTools then shows the numerical outputs and the graph of the normal and empirical cdfs.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0"/>
            <a:ext cx="2857500" cy="307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5205" t="9504" r="3971" b="5648"/>
          <a:stretch/>
        </p:blipFill>
        <p:spPr>
          <a:xfrm>
            <a:off x="3962400" y="3124200"/>
            <a:ext cx="4641850" cy="3020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75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9.7:</a:t>
            </a:r>
            <a:br>
              <a:rPr lang="en-US" dirty="0"/>
            </a:br>
            <a:r>
              <a:rPr lang="en-US" dirty="0"/>
              <a:t>Testing Normality.xlsx  </a:t>
            </a:r>
            <a:r>
              <a:rPr lang="en-US" sz="2200" dirty="0"/>
              <a:t>(slide </a:t>
            </a:r>
            <a:r>
              <a:rPr lang="en-US" sz="2200" dirty="0" smtClean="0"/>
              <a:t>5 of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popular, but informal, test of normality is the </a:t>
            </a:r>
            <a:r>
              <a:rPr lang="en-US" b="1" dirty="0">
                <a:solidFill>
                  <a:srgbClr val="04617B"/>
                </a:solidFill>
              </a:rPr>
              <a:t>quantile-quantile </a:t>
            </a:r>
            <a:r>
              <a:rPr lang="en-US" b="1" dirty="0"/>
              <a:t>(</a:t>
            </a:r>
            <a:r>
              <a:rPr lang="en-US" b="1" dirty="0">
                <a:solidFill>
                  <a:srgbClr val="04617B"/>
                </a:solidFill>
              </a:rPr>
              <a:t>Q-Q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r>
              <a:rPr lang="en-US" b="1" dirty="0">
                <a:solidFill>
                  <a:srgbClr val="04617B"/>
                </a:solidFill>
              </a:rPr>
              <a:t> plot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It is </a:t>
            </a:r>
            <a:r>
              <a:rPr lang="en-US" dirty="0"/>
              <a:t>basically a scatterplot of the standardized values from the data set versus the values that would be expected if the data were perfectly normally distributed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Q-Q plot for the Width data in Example 9.7 appears below.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708" t="6018" r="2662" b="1927"/>
          <a:stretch/>
        </p:blipFill>
        <p:spPr>
          <a:xfrm>
            <a:off x="2590800" y="3733800"/>
            <a:ext cx="4047495" cy="2728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7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for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tx2"/>
                </a:solidFill>
              </a:rPr>
              <a:t>chi-square </a:t>
            </a:r>
            <a:r>
              <a:rPr lang="en-US" b="1" dirty="0" smtClean="0">
                <a:solidFill>
                  <a:schemeClr val="tx2"/>
                </a:solidFill>
              </a:rPr>
              <a:t>test for independence </a:t>
            </a:r>
            <a:r>
              <a:rPr lang="en-US" dirty="0"/>
              <a:t>is used in situations where a population is categorized in two different ways. </a:t>
            </a:r>
          </a:p>
          <a:p>
            <a:pPr lvl="1"/>
            <a:r>
              <a:rPr lang="en-US" dirty="0"/>
              <a:t>For example, people might be characterized by their smoking habits and their drinking habits. The question then is whether these two attributes are independent in a probabilistic sense.</a:t>
            </a:r>
          </a:p>
          <a:p>
            <a:pPr lvl="2"/>
            <a:r>
              <a:rPr lang="en-US" dirty="0"/>
              <a:t>They are </a:t>
            </a:r>
            <a:r>
              <a:rPr lang="en-US" i="1" dirty="0"/>
              <a:t>independent</a:t>
            </a:r>
            <a:r>
              <a:rPr lang="en-US" dirty="0"/>
              <a:t> if information on a person’s drinking habits is of no use in predicting the person’s smoking habits (and vice versa). </a:t>
            </a:r>
            <a:endParaRPr lang="en-US" dirty="0" smtClean="0"/>
          </a:p>
          <a:p>
            <a:pPr lvl="1"/>
            <a:r>
              <a:rPr lang="en-US" dirty="0" smtClean="0"/>
              <a:t>The null hypothesis for this test is that the two attributes are independent.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test </a:t>
            </a:r>
            <a:r>
              <a:rPr lang="en-US" dirty="0" smtClean="0"/>
              <a:t>is </a:t>
            </a:r>
            <a:r>
              <a:rPr lang="en-US" dirty="0"/>
              <a:t>based on the counts in a contingency (or cross-tabs) table. </a:t>
            </a:r>
            <a:endParaRPr lang="en-US" dirty="0" smtClean="0"/>
          </a:p>
          <a:p>
            <a:pPr lvl="2"/>
            <a:r>
              <a:rPr lang="en-US" dirty="0" smtClean="0"/>
              <a:t>It </a:t>
            </a:r>
            <a:r>
              <a:rPr lang="en-US" dirty="0"/>
              <a:t>tests whether the row variable is </a:t>
            </a:r>
            <a:r>
              <a:rPr lang="en-US" dirty="0" smtClean="0"/>
              <a:t>probabilistically </a:t>
            </a:r>
            <a:r>
              <a:rPr lang="en-US" dirty="0"/>
              <a:t>independent of the column variable.</a:t>
            </a:r>
          </a:p>
        </p:txBody>
      </p:sp>
    </p:spTree>
    <p:extLst>
      <p:ext uri="{BB962C8B-B14F-4D97-AF65-F5344CB8AC3E}">
        <p14:creationId xmlns="" xmlns:p14="http://schemas.microsoft.com/office/powerpoint/2010/main" val="16478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9.8:</a:t>
            </a:r>
            <a:br>
              <a:rPr lang="en-US" dirty="0"/>
            </a:br>
            <a:r>
              <a:rPr lang="en-US" dirty="0" smtClean="0"/>
              <a:t>Laptop Demand.xlsx  </a:t>
            </a: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use the chi-square test of independence to test whether demand for </a:t>
            </a:r>
            <a:r>
              <a:rPr lang="en-US" sz="3200" dirty="0" smtClean="0"/>
              <a:t>Windows laptops is </a:t>
            </a:r>
            <a:r>
              <a:rPr lang="en-US" sz="3200" dirty="0"/>
              <a:t>independent of demand for </a:t>
            </a:r>
            <a:r>
              <a:rPr lang="en-US" sz="3200" dirty="0" smtClean="0"/>
              <a:t>Mac laptops.</a:t>
            </a:r>
            <a:endParaRPr lang="en-US" sz="3200" dirty="0"/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/>
              <a:t>Big Office wants to know whether the demands for Windows and Mac laptops are related in any way.</a:t>
            </a:r>
          </a:p>
          <a:p>
            <a:pPr>
              <a:buSzPct val="70000"/>
            </a:pPr>
            <a:r>
              <a:rPr lang="en-US" sz="3200" dirty="0" smtClean="0"/>
              <a:t>Big Office has daily information on categories of demand for 250 days, with each day’s demand for each type of computer categorized as Low, Medium Low, Medium High, or High.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962400"/>
            <a:ext cx="7315200" cy="2578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5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9.8:</a:t>
            </a:r>
            <a:br>
              <a:rPr lang="en-US" dirty="0"/>
            </a:br>
            <a:r>
              <a:rPr lang="en-US" dirty="0"/>
              <a:t>Laptop Demand.xlsx  </a:t>
            </a:r>
            <a:r>
              <a:rPr lang="en-US" sz="2200" dirty="0"/>
              <a:t>(slide </a:t>
            </a:r>
            <a:r>
              <a:rPr lang="en-US" sz="2200" dirty="0" smtClean="0"/>
              <a:t>2 </a:t>
            </a:r>
            <a:r>
              <a:rPr lang="en-US" sz="2200" dirty="0"/>
              <a:t>of </a:t>
            </a:r>
            <a:r>
              <a:rPr lang="en-US" sz="2200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54552" cy="4876800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</a:pPr>
            <a:r>
              <a:rPr lang="en-US" sz="2800" dirty="0" smtClean="0">
                <a:solidFill>
                  <a:srgbClr val="000000"/>
                </a:solidFill>
              </a:rPr>
              <a:t>Test statistic for chi-square test for independence:</a:t>
            </a:r>
          </a:p>
          <a:p>
            <a:pPr>
              <a:buSzPct val="70000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SzPct val="70000"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SzPct val="70000"/>
            </a:pPr>
            <a:r>
              <a:rPr lang="en-US" sz="2800" dirty="0" smtClean="0">
                <a:solidFill>
                  <a:srgbClr val="000000"/>
                </a:solidFill>
              </a:rPr>
              <a:t>Expected counts assuming row and column independence:</a:t>
            </a:r>
          </a:p>
          <a:p>
            <a:pPr>
              <a:buSzPct val="70000"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SzPct val="70000"/>
            </a:pPr>
            <a:r>
              <a:rPr lang="en-US" sz="2800" dirty="0" smtClean="0">
                <a:solidFill>
                  <a:srgbClr val="000000"/>
                </a:solidFill>
              </a:rPr>
              <a:t>Perform the calculations for the test by selecting Chi-Square Independence Test from the StatTools Statistical Inference dropdown list.</a:t>
            </a:r>
          </a:p>
          <a:p>
            <a:pPr>
              <a:buSzPct val="70000"/>
            </a:pPr>
            <a:r>
              <a:rPr lang="en-US" sz="2800" dirty="0" smtClean="0">
                <a:solidFill>
                  <a:srgbClr val="000000"/>
                </a:solidFill>
              </a:rPr>
              <a:t>The output is shown to the right.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4156925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286000"/>
            <a:ext cx="1879600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3810000"/>
            <a:ext cx="1333500" cy="40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5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9.1:</a:t>
            </a:r>
            <a:br>
              <a:rPr lang="en-US" dirty="0"/>
            </a:br>
            <a:r>
              <a:rPr lang="en-US" dirty="0"/>
              <a:t>Pizza Ratings.xlsx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</a:pPr>
            <a:r>
              <a:rPr lang="en-US" sz="3200" dirty="0" smtClean="0"/>
              <a:t>The manager of Pepperoni Pizza Restaurant has recently begun experimenting with a new method of baking pizzas.</a:t>
            </a:r>
          </a:p>
          <a:p>
            <a:pPr>
              <a:buSzPct val="70000"/>
            </a:pPr>
            <a:r>
              <a:rPr lang="en-US" sz="3200" dirty="0" smtClean="0"/>
              <a:t>He would like to base the decision whether to switch from the old method to the new method on customer reactions, so he performs an experiment.</a:t>
            </a:r>
          </a:p>
          <a:p>
            <a:pPr>
              <a:buSzPct val="70000"/>
            </a:pPr>
            <a:r>
              <a:rPr lang="en-US" sz="3200" dirty="0" smtClean="0"/>
              <a:t>For 100 randomly selected customers who order a pepperoni pizza for home delivery, he includes both an old-style and a free new-style pizza. </a:t>
            </a:r>
            <a:endParaRPr lang="en-US" sz="3200" dirty="0"/>
          </a:p>
          <a:p>
            <a:pPr>
              <a:buSzPct val="70000"/>
            </a:pPr>
            <a:r>
              <a:rPr lang="en-US" sz="3200" dirty="0" smtClean="0"/>
              <a:t>He asks the customers to rate the difference between the pizzas on a -10 to +10 scale, where -10 means that they strongly favor the old style, +10 means they strongly favor the new style, and 0 means they are indifferent between the two styles.</a:t>
            </a:r>
          </a:p>
          <a:p>
            <a:pPr>
              <a:buSzPct val="70000"/>
            </a:pPr>
            <a:r>
              <a:rPr lang="en-US" sz="3200" dirty="0" smtClean="0"/>
              <a:t>How might he proceed by using hypothesis testing?</a:t>
            </a:r>
          </a:p>
          <a:p>
            <a:pPr>
              <a:buSzPct val="70000"/>
            </a:pPr>
            <a:endParaRPr lang="en-US" sz="3200" dirty="0" smtClean="0"/>
          </a:p>
          <a:p>
            <a:pPr>
              <a:buSzPct val="70000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Null and Alternative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manager would like to prove that the new method provides better-tasting pizza, so this becomes the alternative hypothesis.</a:t>
            </a:r>
          </a:p>
          <a:p>
            <a:pPr lvl="1"/>
            <a:r>
              <a:rPr lang="en-US" dirty="0" smtClean="0"/>
              <a:t>The opposite, that the old-style pizzas are at least as good as the new-style pizzas, becomes the null hypothesis.</a:t>
            </a:r>
          </a:p>
          <a:p>
            <a:r>
              <a:rPr lang="en-US" dirty="0" smtClean="0"/>
              <a:t>He judges which of these are true on the basis of the mean rating over the entire customer population, labeled μ.</a:t>
            </a:r>
          </a:p>
          <a:p>
            <a:pPr lvl="1"/>
            <a:r>
              <a:rPr lang="en-US" dirty="0" smtClean="0"/>
              <a:t>If it turns out that μ≤ 0, the null hypothesis is true.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μ&gt; 0, the alternative hypothesis is true.</a:t>
            </a:r>
          </a:p>
          <a:p>
            <a:r>
              <a:rPr lang="en-US" dirty="0" smtClean="0"/>
              <a:t>Usually</a:t>
            </a:r>
            <a:r>
              <a:rPr lang="en-US" dirty="0"/>
              <a:t>, the null hypothesis is labeled </a:t>
            </a:r>
            <a:r>
              <a:rPr lang="en-US" i="1" dirty="0" smtClean="0"/>
              <a:t>H</a:t>
            </a:r>
            <a:r>
              <a:rPr lang="en-US" baseline="-25000" dirty="0" smtClean="0"/>
              <a:t>0,</a:t>
            </a:r>
            <a:r>
              <a:rPr lang="en-US" dirty="0" smtClean="0"/>
              <a:t>, </a:t>
            </a:r>
            <a:r>
              <a:rPr lang="en-US" dirty="0"/>
              <a:t>and the alternative hypothesis is labeled </a:t>
            </a:r>
            <a:r>
              <a:rPr lang="en-US" i="1" dirty="0" smtClean="0"/>
              <a:t>H</a:t>
            </a:r>
            <a:r>
              <a:rPr lang="en-US" i="1" baseline="-25000" dirty="0" smtClean="0"/>
              <a:t>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our example, they can be specified as </a:t>
            </a:r>
            <a:r>
              <a:rPr lang="en-US" i="1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:μ</a:t>
            </a:r>
            <a:r>
              <a:rPr lang="en-US" dirty="0"/>
              <a:t>≤ </a:t>
            </a:r>
            <a:r>
              <a:rPr lang="en-US" dirty="0" smtClean="0"/>
              <a:t>0 and </a:t>
            </a:r>
            <a:r>
              <a:rPr lang="en-US" i="1" dirty="0" smtClean="0"/>
              <a:t>H</a:t>
            </a:r>
            <a:r>
              <a:rPr lang="en-US" i="1" baseline="-25000" dirty="0" smtClean="0"/>
              <a:t>a</a:t>
            </a:r>
            <a:r>
              <a:rPr lang="en-US" i="1" dirty="0" smtClean="0"/>
              <a:t>:</a:t>
            </a:r>
            <a:r>
              <a:rPr lang="en-US" dirty="0"/>
              <a:t>μ&gt; </a:t>
            </a:r>
            <a:r>
              <a:rPr lang="en-US" dirty="0" smtClean="0"/>
              <a:t>0.</a:t>
            </a:r>
            <a:endParaRPr lang="en-US" dirty="0"/>
          </a:p>
          <a:p>
            <a:pPr lvl="1"/>
            <a:r>
              <a:rPr lang="en-US" dirty="0"/>
              <a:t>The null and alternative hypotheses divide all possibilities into two nonoverlapping sets, exactly one of which must be true.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One-Tailed v</a:t>
            </a:r>
            <a:r>
              <a:rPr lang="en-US" dirty="0" smtClean="0"/>
              <a:t>ersus </a:t>
            </a:r>
            <a:r>
              <a:rPr lang="en-US" dirty="0"/>
              <a:t>Two-Tailed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4617B"/>
                </a:solidFill>
              </a:rPr>
              <a:t>one-tailed alternative</a:t>
            </a:r>
            <a:r>
              <a:rPr lang="en-US" dirty="0"/>
              <a:t> is one that is supported only by evidence in a single direction.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4617B"/>
                </a:solidFill>
              </a:rPr>
              <a:t>two-tailed alternative</a:t>
            </a:r>
            <a:r>
              <a:rPr lang="en-US" dirty="0"/>
              <a:t> is one that is supported by evidence in either of two directions.</a:t>
            </a:r>
          </a:p>
          <a:p>
            <a:r>
              <a:rPr lang="en-US" dirty="0"/>
              <a:t>Once hypotheses are set up, it is easy to detect whether the test is one-tailed or two-tailed. </a:t>
            </a:r>
          </a:p>
          <a:p>
            <a:pPr lvl="1"/>
            <a:r>
              <a:rPr lang="en-US" dirty="0"/>
              <a:t>One-tailed </a:t>
            </a:r>
            <a:r>
              <a:rPr lang="en-US" dirty="0" smtClean="0"/>
              <a:t>alternatives are phrased in </a:t>
            </a:r>
            <a:r>
              <a:rPr lang="en-US" dirty="0"/>
              <a:t>terms of “&lt;“ or “&gt;</a:t>
            </a:r>
            <a:r>
              <a:rPr lang="en-US" dirty="0" smtClean="0"/>
              <a:t>”.</a:t>
            </a:r>
            <a:endParaRPr lang="en-US" dirty="0"/>
          </a:p>
          <a:p>
            <a:pPr lvl="1"/>
            <a:r>
              <a:rPr lang="en-US" dirty="0"/>
              <a:t>Two-tailed </a:t>
            </a:r>
            <a:r>
              <a:rPr lang="en-US" dirty="0" smtClean="0"/>
              <a:t>alternatives are phrased in </a:t>
            </a:r>
            <a:r>
              <a:rPr lang="en-US" dirty="0"/>
              <a:t>terms of “≠</a:t>
            </a:r>
            <a:r>
              <a:rPr lang="en-US" dirty="0" smtClean="0"/>
              <a:t>“.</a:t>
            </a:r>
            <a:endParaRPr lang="en-US" dirty="0"/>
          </a:p>
          <a:p>
            <a:r>
              <a:rPr lang="en-US" dirty="0" smtClean="0"/>
              <a:t>The pizza manager’s alternative hypothesis is one-tailed because he is trying to prove that the new-style pizza is better than the old-style pizza.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5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Regardless of whether the manager decides to accept or reject the null hypothesis, it might be the wrong decision. </a:t>
            </a:r>
          </a:p>
          <a:p>
            <a:pPr lvl="1"/>
            <a:r>
              <a:rPr lang="en-US" dirty="0"/>
              <a:t>He might incorrectly reject the null hypothesis when it is true, </a:t>
            </a:r>
            <a:r>
              <a:rPr lang="en-US" dirty="0" smtClean="0"/>
              <a:t>or he </a:t>
            </a:r>
            <a:r>
              <a:rPr lang="en-US" dirty="0"/>
              <a:t>might incorrectly accept the null hypothesis when it is false.</a:t>
            </a:r>
          </a:p>
          <a:p>
            <a:r>
              <a:rPr lang="en-US" dirty="0" smtClean="0"/>
              <a:t>These two </a:t>
            </a:r>
            <a:r>
              <a:rPr lang="en-US" dirty="0"/>
              <a:t>types of errors </a:t>
            </a:r>
            <a:r>
              <a:rPr lang="en-US" dirty="0" smtClean="0"/>
              <a:t>are called </a:t>
            </a:r>
            <a:r>
              <a:rPr lang="en-US" i="1" dirty="0" smtClean="0"/>
              <a:t>type </a:t>
            </a:r>
            <a:r>
              <a:rPr lang="en-US" i="1" dirty="0"/>
              <a:t>I </a:t>
            </a:r>
            <a:r>
              <a:rPr lang="en-US" dirty="0" smtClean="0"/>
              <a:t>and </a:t>
            </a:r>
            <a:r>
              <a:rPr lang="en-US" i="1" dirty="0"/>
              <a:t>type II </a:t>
            </a:r>
            <a:r>
              <a:rPr lang="en-US" i="1" dirty="0" smtClean="0"/>
              <a:t>errors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You commit </a:t>
            </a:r>
            <a:r>
              <a:rPr lang="en-US" b="1" dirty="0" smtClean="0">
                <a:solidFill>
                  <a:schemeClr val="tx2"/>
                </a:solidFill>
              </a:rPr>
              <a:t>a type I error </a:t>
            </a:r>
            <a:r>
              <a:rPr lang="en-US" dirty="0" smtClean="0"/>
              <a:t>when you incorrectly reject a null hypothesis that is true.</a:t>
            </a:r>
          </a:p>
          <a:p>
            <a:pPr lvl="1"/>
            <a:r>
              <a:rPr lang="en-US" dirty="0" smtClean="0"/>
              <a:t>You commit a </a:t>
            </a:r>
            <a:r>
              <a:rPr lang="en-US" b="1" dirty="0" smtClean="0">
                <a:solidFill>
                  <a:srgbClr val="04617B"/>
                </a:solidFill>
              </a:rPr>
              <a:t>type II error </a:t>
            </a:r>
            <a:r>
              <a:rPr lang="en-US" dirty="0" smtClean="0"/>
              <a:t>when you incorrectly accept a null hypothesis that is false.</a:t>
            </a:r>
          </a:p>
          <a:p>
            <a:r>
              <a:rPr lang="en-US" dirty="0" smtClean="0"/>
              <a:t>Type I errors are usually considered more costly, although this can lead to conservative decision making.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486400"/>
            <a:ext cx="5465763" cy="10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496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Significance Level and Rejection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 decide how strong the evidence in favor of the alternative hypothesis must be to reject the null hypothesis, one approach is to prescribe the probability of a type I error that you are willing to tolerate.</a:t>
            </a:r>
          </a:p>
          <a:p>
            <a:pPr lvl="1"/>
            <a:r>
              <a:rPr lang="en-US" dirty="0" smtClean="0"/>
              <a:t>This type I error probability is usually denoted by α and is most commonly set equal to 0.05.</a:t>
            </a:r>
          </a:p>
          <a:p>
            <a:pPr lvl="1"/>
            <a:r>
              <a:rPr lang="en-US" dirty="0" smtClean="0"/>
              <a:t>The value of α is called the </a:t>
            </a:r>
            <a:r>
              <a:rPr lang="en-US" b="1" dirty="0" smtClean="0">
                <a:solidFill>
                  <a:srgbClr val="04617B"/>
                </a:solidFill>
              </a:rPr>
              <a:t>significance level </a:t>
            </a:r>
            <a:r>
              <a:rPr lang="en-US" dirty="0" smtClean="0"/>
              <a:t>of the test.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04617B"/>
                </a:solidFill>
              </a:rPr>
              <a:t>rejection region </a:t>
            </a:r>
            <a:r>
              <a:rPr lang="en-US" dirty="0"/>
              <a:t>is the set of sample data that leads to the rejection of the null hypothesis.</a:t>
            </a:r>
          </a:p>
          <a:p>
            <a:pPr lvl="1"/>
            <a:r>
              <a:rPr lang="en-US" dirty="0"/>
              <a:t>The significance </a:t>
            </a:r>
            <a:r>
              <a:rPr lang="en-US" dirty="0">
                <a:solidFill>
                  <a:srgbClr val="000000"/>
                </a:solidFill>
              </a:rPr>
              <a:t>level, </a:t>
            </a:r>
            <a:r>
              <a:rPr lang="el-GR" i="1" dirty="0"/>
              <a:t>α</a:t>
            </a:r>
            <a:r>
              <a:rPr lang="en-US" dirty="0"/>
              <a:t>, determines the size of the rejection region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Sample results in the rejection region are called </a:t>
            </a:r>
            <a:r>
              <a:rPr lang="en-US" b="1" dirty="0" smtClean="0">
                <a:solidFill>
                  <a:srgbClr val="04617B"/>
                </a:solidFill>
              </a:rPr>
              <a:t>statistically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4617B"/>
                </a:solidFill>
              </a:rPr>
              <a:t>significant</a:t>
            </a:r>
            <a:r>
              <a:rPr lang="en-US" dirty="0" smtClean="0"/>
              <a:t> at the </a:t>
            </a:r>
            <a:r>
              <a:rPr lang="el-GR" i="1" dirty="0" smtClean="0"/>
              <a:t>α</a:t>
            </a:r>
            <a:r>
              <a:rPr lang="en-US" i="1" dirty="0" smtClean="0"/>
              <a:t> </a:t>
            </a:r>
            <a:r>
              <a:rPr lang="en-US" dirty="0" smtClean="0"/>
              <a:t>level</a:t>
            </a:r>
            <a:r>
              <a:rPr lang="en-US" i="1" dirty="0" smtClean="0"/>
              <a:t>.</a:t>
            </a:r>
            <a:endParaRPr lang="en-US" dirty="0"/>
          </a:p>
          <a:p>
            <a:r>
              <a:rPr lang="en-US" dirty="0"/>
              <a:t>It is important to understand the effect of varying </a:t>
            </a:r>
            <a:r>
              <a:rPr lang="el-GR" i="1" dirty="0"/>
              <a:t>α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</a:t>
            </a:r>
            <a:r>
              <a:rPr lang="el-GR" dirty="0"/>
              <a:t>α</a:t>
            </a:r>
            <a:r>
              <a:rPr lang="en-US" dirty="0"/>
              <a:t> is small, such as 0.01, the probability of a type I error is </a:t>
            </a:r>
            <a:r>
              <a:rPr lang="en-US" dirty="0" smtClean="0"/>
              <a:t>small, and a </a:t>
            </a:r>
            <a:r>
              <a:rPr lang="en-US" dirty="0"/>
              <a:t>lot of sample evidence in favor of the alternative hypothesis is required before the null hypothesis can be </a:t>
            </a:r>
            <a:r>
              <a:rPr lang="en-US" dirty="0" smtClean="0"/>
              <a:t>rejected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l-GR" i="1" dirty="0" smtClean="0"/>
              <a:t>α</a:t>
            </a:r>
            <a:r>
              <a:rPr lang="en-US" dirty="0" smtClean="0"/>
              <a:t> </a:t>
            </a:r>
            <a:r>
              <a:rPr lang="en-US" dirty="0"/>
              <a:t>is larger, such as 0.10, the rejection region is larger, and it is easier to reject the null hypothesis.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67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from </a:t>
            </a:r>
            <a:r>
              <a:rPr lang="en-US" i="1" dirty="0"/>
              <a:t>p</a:t>
            </a:r>
            <a:r>
              <a:rPr lang="en-US" dirty="0" smtClean="0"/>
              <a:t>-values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second approach is </a:t>
            </a:r>
            <a:r>
              <a:rPr lang="en-US" dirty="0"/>
              <a:t>to avoid the use of a significance level and instead simply report </a:t>
            </a:r>
            <a:r>
              <a:rPr lang="en-US" i="1" dirty="0"/>
              <a:t>how significant </a:t>
            </a:r>
            <a:r>
              <a:rPr lang="en-US" dirty="0"/>
              <a:t>the sample evidence is. </a:t>
            </a:r>
            <a:endParaRPr lang="en-US" dirty="0" smtClean="0"/>
          </a:p>
          <a:p>
            <a:pPr lvl="1"/>
            <a:r>
              <a:rPr lang="en-US" dirty="0" smtClean="0"/>
              <a:t>This approach is currently more popular.</a:t>
            </a:r>
          </a:p>
          <a:p>
            <a:pPr lvl="1"/>
            <a:r>
              <a:rPr lang="en-US" dirty="0" smtClean="0"/>
              <a:t>It is </a:t>
            </a:r>
            <a:r>
              <a:rPr lang="en-US" dirty="0"/>
              <a:t>done by means of a </a:t>
            </a:r>
            <a:r>
              <a:rPr lang="en-US" b="1" i="1" dirty="0">
                <a:solidFill>
                  <a:srgbClr val="04617B"/>
                </a:solidFill>
              </a:rPr>
              <a:t>p</a:t>
            </a:r>
            <a:r>
              <a:rPr lang="en-US" b="1" dirty="0">
                <a:solidFill>
                  <a:srgbClr val="04617B"/>
                </a:solidFill>
              </a:rPr>
              <a:t>-value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p</a:t>
            </a:r>
            <a:r>
              <a:rPr lang="en-US" dirty="0"/>
              <a:t>-value is the probability of seeing a random sample </a:t>
            </a:r>
            <a:r>
              <a:rPr lang="en-US" i="1" dirty="0"/>
              <a:t>at least as extreme as the observed </a:t>
            </a:r>
            <a:r>
              <a:rPr lang="en-US" i="1" dirty="0" smtClean="0"/>
              <a:t>sample</a:t>
            </a:r>
            <a:r>
              <a:rPr lang="en-US" dirty="0" smtClean="0"/>
              <a:t>, given that the null hypothesis is true.</a:t>
            </a:r>
            <a:endParaRPr lang="en-US" i="1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smaller the </a:t>
            </a:r>
            <a:r>
              <a:rPr lang="en-US" i="1" dirty="0"/>
              <a:t>p-</a:t>
            </a:r>
            <a:r>
              <a:rPr lang="en-US" dirty="0"/>
              <a:t>value, the more evidence there is in favor of the alternative hypothesis.</a:t>
            </a:r>
          </a:p>
          <a:p>
            <a:pPr lvl="1"/>
            <a:r>
              <a:rPr lang="en-US" dirty="0"/>
              <a:t>Sample evidence is statistically significant at the</a:t>
            </a:r>
            <a:br>
              <a:rPr lang="en-US" dirty="0"/>
            </a:br>
            <a:r>
              <a:rPr lang="el-GR" i="1" dirty="0"/>
              <a:t>α</a:t>
            </a:r>
            <a:r>
              <a:rPr lang="en-US" dirty="0"/>
              <a:t> level only if the </a:t>
            </a:r>
            <a:r>
              <a:rPr lang="en-US" i="1" dirty="0"/>
              <a:t>p</a:t>
            </a:r>
            <a:r>
              <a:rPr lang="en-US" dirty="0"/>
              <a:t>-value is less than </a:t>
            </a:r>
            <a:r>
              <a:rPr lang="el-GR" i="1" dirty="0"/>
              <a:t>α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The advantage of the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-value approach is that you don’t have to choose a significance value </a:t>
            </a:r>
            <a:r>
              <a:rPr lang="el-GR" i="1" dirty="0" smtClean="0">
                <a:solidFill>
                  <a:srgbClr val="000000"/>
                </a:solidFill>
              </a:rPr>
              <a:t>α</a:t>
            </a:r>
            <a:r>
              <a:rPr lang="en-US" dirty="0" smtClean="0">
                <a:solidFill>
                  <a:srgbClr val="000000"/>
                </a:solidFill>
              </a:rPr>
              <a:t> ahead of time, and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-values are included in virtually all statistical software output.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1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right DADM 5e_PPT Sampl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4617B"/>
      </a:accent1>
      <a:accent2>
        <a:srgbClr val="0F6FC6"/>
      </a:accent2>
      <a:accent3>
        <a:srgbClr val="009DD9"/>
      </a:accent3>
      <a:accent4>
        <a:srgbClr val="0BD0D9"/>
      </a:accent4>
      <a:accent5>
        <a:srgbClr val="10CF9B"/>
      </a:accent5>
      <a:accent6>
        <a:srgbClr val="7CCA62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Albright DADM 5e_PPT Sample.potx</Template>
  <TotalTime>1071</TotalTime>
  <Words>3260</Words>
  <Application>Microsoft Office PowerPoint</Application>
  <PresentationFormat>On-screen Show (4:3)</PresentationFormat>
  <Paragraphs>218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Albright DADM 5e_PPT Sample</vt:lpstr>
      <vt:lpstr>Slide 1</vt:lpstr>
      <vt:lpstr>Introduction</vt:lpstr>
      <vt:lpstr>Concepts in Hypothesis Testing</vt:lpstr>
      <vt:lpstr>Example 9.1: Pizza Ratings.xlsx</vt:lpstr>
      <vt:lpstr>Null and Alternative Hypotheses</vt:lpstr>
      <vt:lpstr>One-Tailed versus Two-Tailed Tests</vt:lpstr>
      <vt:lpstr>Types of Errors</vt:lpstr>
      <vt:lpstr>Significance Level and Rejection Region</vt:lpstr>
      <vt:lpstr>Significance from p-values</vt:lpstr>
      <vt:lpstr>Type II Errors and Power</vt:lpstr>
      <vt:lpstr>Hypothesis Tests and  Confidence Intervals</vt:lpstr>
      <vt:lpstr>Practical versus Statistical Significance</vt:lpstr>
      <vt:lpstr>Hypothesis Tests for a Population Mean</vt:lpstr>
      <vt:lpstr>Example 9.1 (continued): Pizza Ratings.xlsx  (slide 1 of 2)</vt:lpstr>
      <vt:lpstr>Example 9.1 (continued): Pizza Ratings.xlsx  (slide 2 of 2)</vt:lpstr>
      <vt:lpstr>Example 9.2: Textbook Ratings.xlsx  (slide 1 of 2)</vt:lpstr>
      <vt:lpstr>Example 9.2: Textbook Ratings.xlsx  (slide 2 of 2)</vt:lpstr>
      <vt:lpstr>Hypothesis Tests for Other Parameters</vt:lpstr>
      <vt:lpstr>Hypothesis Tests for a  Population Proportion</vt:lpstr>
      <vt:lpstr>Example 9.3: Customer Complaints.xlsx</vt:lpstr>
      <vt:lpstr>Hypothesis Tests for Differences between Population Means</vt:lpstr>
      <vt:lpstr>Example 9.4: Soft-Drink Cans.xlsx  (slide 1 of 2)</vt:lpstr>
      <vt:lpstr>Example 9.4: Soft-Drink Cans.xlsx  (slide 2 of 2)</vt:lpstr>
      <vt:lpstr>Example 9.5: Exercise &amp; Productivity.xlsx  (slide 1 of 2)</vt:lpstr>
      <vt:lpstr>Example 9.5: Exercise &amp; Productivity.xlsx  (slide 2 of 2)</vt:lpstr>
      <vt:lpstr>Hypothesis Test for Equal  Population Variances</vt:lpstr>
      <vt:lpstr>Hypothesis Tests for Differences between Population Proportions</vt:lpstr>
      <vt:lpstr>Example 9.6: Empowerment 1.xlsx  (slide 1 of 2)</vt:lpstr>
      <vt:lpstr>Example 9.6: Empowerment 1.xlsx  (slide 2 of 2)</vt:lpstr>
      <vt:lpstr>Tests for Normality</vt:lpstr>
      <vt:lpstr>Example 9.7: Testing Normality.xlsx  (slide 1 of 5)</vt:lpstr>
      <vt:lpstr>Example 9.7: Testing Normality.xlsx  (slide 2 of 5)</vt:lpstr>
      <vt:lpstr>Example 9.7: Testing Normality.xlsx  (slide 3 of 5)</vt:lpstr>
      <vt:lpstr>Example 9.7: Testing Normality.xlsx  (slide 4 of 5)</vt:lpstr>
      <vt:lpstr>Example 9.7: Testing Normality.xlsx  (slide 5 of 5)</vt:lpstr>
      <vt:lpstr>Chi-Square Test for Independence</vt:lpstr>
      <vt:lpstr>Example 9.8: Laptop Demand.xlsx  (slide 1 of 2)</vt:lpstr>
      <vt:lpstr>Example 9.8: Laptop Demand.xlsx  (slide 2 of 2)</vt:lpstr>
    </vt:vector>
  </TitlesOfParts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 Kellman</dc:creator>
  <cp:lastModifiedBy>Krista Kellman</cp:lastModifiedBy>
  <cp:revision>241</cp:revision>
  <dcterms:created xsi:type="dcterms:W3CDTF">2013-05-22T20:28:17Z</dcterms:created>
  <dcterms:modified xsi:type="dcterms:W3CDTF">2013-10-18T16:51:19Z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884725426</vt:i4>
  </property>
  <property fmtid="{D5CDD505-2E9C-101B-9397-08002B2CF9AE}" pid="3" name="_NewReviewCycle">
    <vt:lpwstr/>
  </property>
  <property fmtid="{D5CDD505-2E9C-101B-9397-08002B2CF9AE}" pid="4" name="_EmailSubject">
    <vt:lpwstr>Problem viewing template file</vt:lpwstr>
  </property>
  <property fmtid="{D5CDD505-2E9C-101B-9397-08002B2CF9AE}" pid="5" name="_AuthorEmail">
    <vt:lpwstr>Krista.Kellman@cengage.com</vt:lpwstr>
  </property>
  <property fmtid="{D5CDD505-2E9C-101B-9397-08002B2CF9AE}" pid="6" name="_AuthorEmailDisplayName">
    <vt:lpwstr>Kellman, Krista</vt:lpwstr>
  </property>
</Properties>
</file>