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87" r:id="rId7"/>
    <p:sldId id="264" r:id="rId8"/>
    <p:sldId id="292" r:id="rId9"/>
    <p:sldId id="261" r:id="rId10"/>
    <p:sldId id="293" r:id="rId11"/>
    <p:sldId id="266" r:id="rId12"/>
    <p:sldId id="294" r:id="rId13"/>
    <p:sldId id="267" r:id="rId14"/>
    <p:sldId id="268" r:id="rId15"/>
    <p:sldId id="269" r:id="rId16"/>
    <p:sldId id="296" r:id="rId17"/>
    <p:sldId id="271" r:id="rId18"/>
    <p:sldId id="272" r:id="rId19"/>
    <p:sldId id="273" r:id="rId20"/>
    <p:sldId id="297" r:id="rId21"/>
    <p:sldId id="274" r:id="rId22"/>
    <p:sldId id="275" r:id="rId23"/>
    <p:sldId id="276" r:id="rId24"/>
    <p:sldId id="298" r:id="rId25"/>
    <p:sldId id="277" r:id="rId26"/>
    <p:sldId id="278" r:id="rId27"/>
    <p:sldId id="299" r:id="rId28"/>
    <p:sldId id="279" r:id="rId29"/>
    <p:sldId id="280" r:id="rId30"/>
    <p:sldId id="281" r:id="rId31"/>
    <p:sldId id="282" r:id="rId32"/>
    <p:sldId id="300" r:id="rId33"/>
    <p:sldId id="283" r:id="rId34"/>
    <p:sldId id="284" r:id="rId35"/>
    <p:sldId id="295" r:id="rId36"/>
    <p:sldId id="285" r:id="rId37"/>
    <p:sldId id="288" r:id="rId38"/>
    <p:sldId id="289" r:id="rId39"/>
    <p:sldId id="290" r:id="rId40"/>
    <p:sldId id="291" r:id="rId41"/>
    <p:sldId id="28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6172200"/>
            <a:ext cx="914400" cy="533400"/>
          </a:xfrm>
        </p:spPr>
        <p:txBody>
          <a:bodyPr>
            <a:normAutofit/>
          </a:bodyPr>
          <a:lstStyle>
            <a:lvl1pPr>
              <a:buNone/>
              <a:defRPr sz="2800" baseline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172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Chapter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543145" y="27717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Arial" charset="0"/>
              </a:rPr>
              <a:t>© 2015 Cengage</a:t>
            </a:r>
            <a:r>
              <a:rPr lang="en-US" sz="1000" baseline="0" dirty="0" smtClean="0">
                <a:cs typeface="Arial" charset="0"/>
              </a:rPr>
              <a:t> Learning. </a:t>
            </a:r>
            <a:r>
              <a:rPr lang="en-US" sz="1000" dirty="0" smtClean="0">
                <a:cs typeface="Arial" charset="0"/>
              </a:rPr>
              <a:t>All Rights Reserved. May not be scanned, copied or duplicated, or posted to a publicly accessible website, in whole or in part.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362200" y="37338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cap="all" baseline="0" dirty="0" smtClean="0"/>
              <a:t>Business Analytics:</a:t>
            </a:r>
            <a:br>
              <a:rPr kumimoji="0" lang="en-US" sz="4400" cap="all" baseline="0" dirty="0" smtClean="0"/>
            </a:br>
            <a:r>
              <a:rPr kumimoji="0" lang="en-US" sz="4400" cap="all" baseline="0" dirty="0" smtClean="0"/>
              <a:t>Data Analysis and</a:t>
            </a:r>
            <a:br>
              <a:rPr kumimoji="0" lang="en-US" sz="4400" cap="all" baseline="0" dirty="0" smtClean="0"/>
            </a:br>
            <a:r>
              <a:rPr kumimoji="0" lang="en-US" sz="4400" cap="all" baseline="0" dirty="0" smtClean="0"/>
              <a:t>Decision Making</a:t>
            </a:r>
            <a:endParaRPr lang="en-US" sz="4400" b="1" cap="all" baseline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8768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7150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6400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BE4E-BBD6-4463-BC77-FBFDC9C142F2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ACC4-1242-4D72-BA11-D5AA5AAA2D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vis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6172200"/>
            <a:ext cx="914400" cy="533400"/>
          </a:xfrm>
        </p:spPr>
        <p:txBody>
          <a:bodyPr>
            <a:normAutofit/>
          </a:bodyPr>
          <a:lstStyle>
            <a:lvl1pPr>
              <a:buNone/>
              <a:defRPr sz="2800" baseline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172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Chapter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543145" y="27717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Arial" charset="0"/>
              </a:rPr>
              <a:t>© 2015 Cengage</a:t>
            </a:r>
            <a:r>
              <a:rPr lang="en-US" sz="1000" baseline="0" dirty="0" smtClean="0">
                <a:cs typeface="Arial" charset="0"/>
              </a:rPr>
              <a:t> Learning. </a:t>
            </a:r>
            <a:r>
              <a:rPr lang="en-US" sz="1000" dirty="0" smtClean="0">
                <a:cs typeface="Arial" charset="0"/>
              </a:rPr>
              <a:t>All Rights Reserved. May not be scanned, copied or duplicated, or posted to a publicly accessible website, in whole or in part.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362200" y="37338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cap="all" baseline="0" dirty="0" smtClean="0"/>
              <a:t>Business Analytics:</a:t>
            </a:r>
            <a:br>
              <a:rPr kumimoji="0" lang="en-US" sz="4400" cap="all" baseline="0" dirty="0" smtClean="0"/>
            </a:br>
            <a:r>
              <a:rPr kumimoji="0" lang="en-US" sz="4400" cap="all" baseline="0" dirty="0" smtClean="0"/>
              <a:t>Data Analysis and</a:t>
            </a:r>
            <a:br>
              <a:rPr kumimoji="0" lang="en-US" sz="4400" cap="all" baseline="0" dirty="0" smtClean="0"/>
            </a:br>
            <a:r>
              <a:rPr kumimoji="0" lang="en-US" sz="4400" cap="all" baseline="0" dirty="0" smtClean="0"/>
              <a:t>Decision Making</a:t>
            </a:r>
            <a:endParaRPr lang="en-US" sz="4400" b="1" cap="all" baseline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4038600" cy="48874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24400" y="1589566"/>
            <a:ext cx="4006701" cy="48874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209800"/>
            <a:ext cx="3962400" cy="4267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962400" cy="4267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3962400" cy="60960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24400" y="1600200"/>
            <a:ext cx="3962400" cy="60960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553200"/>
            <a:ext cx="807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1066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Excel-201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533893" cy="53389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295400" cy="4724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981200" y="1752600"/>
            <a:ext cx="6781800" cy="4724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2ABE4E-BBD6-4463-BC77-FBFDC9C142F2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B5ACC4-1242-4D72-BA11-D5AA5AAA2D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71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Confidence Interval Estimation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8.1:</a:t>
            </a:r>
            <a:br>
              <a:rPr lang="en-US" dirty="0"/>
            </a:br>
            <a:r>
              <a:rPr lang="en-US" dirty="0"/>
              <a:t>Satisfaction </a:t>
            </a:r>
            <a:r>
              <a:rPr lang="en-US" dirty="0" smtClean="0"/>
              <a:t>Ratings.xlsx  </a:t>
            </a:r>
            <a:r>
              <a:rPr lang="en-US" sz="2200" dirty="0" smtClean="0"/>
              <a:t>(slide 2 of 2)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this example, two assumptions lead to the confidence interval:</a:t>
            </a:r>
          </a:p>
          <a:p>
            <a:pPr lvl="1"/>
            <a:r>
              <a:rPr lang="en-US" dirty="0"/>
              <a:t>First, you might question whether the sample is really a </a:t>
            </a:r>
            <a:r>
              <a:rPr lang="en-US" i="1" dirty="0"/>
              <a:t>random</a:t>
            </a:r>
            <a:r>
              <a:rPr lang="en-US" dirty="0"/>
              <a:t> </a:t>
            </a:r>
            <a:r>
              <a:rPr lang="en-US" dirty="0" smtClean="0"/>
              <a:t>sample. It is likely a </a:t>
            </a:r>
            <a:r>
              <a:rPr lang="en-US" i="1" dirty="0" smtClean="0"/>
              <a:t>convenience sample</a:t>
            </a:r>
            <a:r>
              <a:rPr lang="en-US" dirty="0" smtClean="0"/>
              <a:t>, not really a random sample.</a:t>
            </a:r>
          </a:p>
          <a:p>
            <a:pPr lvl="2"/>
            <a:r>
              <a:rPr lang="en-US" dirty="0" smtClean="0"/>
              <a:t>However, unless </a:t>
            </a:r>
            <a:r>
              <a:rPr lang="en-US" dirty="0"/>
              <a:t>there is some reason to believe that </a:t>
            </a:r>
            <a:r>
              <a:rPr lang="en-US" dirty="0" smtClean="0"/>
              <a:t>this </a:t>
            </a:r>
            <a:r>
              <a:rPr lang="en-US" dirty="0"/>
              <a:t>sample </a:t>
            </a:r>
            <a:r>
              <a:rPr lang="en-US" dirty="0" smtClean="0"/>
              <a:t>differs in some relevant aspect </a:t>
            </a:r>
            <a:r>
              <a:rPr lang="en-US" dirty="0"/>
              <a:t>from the entire population, it </a:t>
            </a:r>
            <a:r>
              <a:rPr lang="en-US" dirty="0" smtClean="0"/>
              <a:t>is probably </a:t>
            </a:r>
            <a:r>
              <a:rPr lang="en-US" dirty="0"/>
              <a:t>safe to treat </a:t>
            </a:r>
            <a:r>
              <a:rPr lang="en-US" dirty="0" smtClean="0"/>
              <a:t>it as a random sample.</a:t>
            </a:r>
            <a:endParaRPr lang="en-US" dirty="0"/>
          </a:p>
          <a:p>
            <a:pPr lvl="1"/>
            <a:r>
              <a:rPr lang="en-US" dirty="0"/>
              <a:t>A second assumption is that the population distribution is </a:t>
            </a:r>
            <a:r>
              <a:rPr lang="en-US" i="1" dirty="0" smtClean="0"/>
              <a:t>normal</a:t>
            </a:r>
            <a:r>
              <a:rPr lang="en-US" dirty="0" smtClean="0"/>
              <a:t>, even though the population distribution </a:t>
            </a:r>
            <a:r>
              <a:rPr lang="en-US" i="1" dirty="0" smtClean="0"/>
              <a:t>cannot</a:t>
            </a:r>
            <a:r>
              <a:rPr lang="en-US" dirty="0" smtClean="0"/>
              <a:t> be exactly normal.</a:t>
            </a:r>
          </a:p>
          <a:p>
            <a:pPr lvl="2"/>
            <a:r>
              <a:rPr lang="en-US" dirty="0" smtClean="0"/>
              <a:t>This </a:t>
            </a:r>
            <a:r>
              <a:rPr lang="en-US" dirty="0"/>
              <a:t>is </a:t>
            </a:r>
            <a:r>
              <a:rPr lang="en-US" dirty="0" smtClean="0"/>
              <a:t>probably not </a:t>
            </a:r>
            <a:r>
              <a:rPr lang="en-US" dirty="0"/>
              <a:t>a problem </a:t>
            </a:r>
            <a:r>
              <a:rPr lang="en-US" dirty="0" smtClean="0"/>
              <a:t>because </a:t>
            </a:r>
            <a:r>
              <a:rPr lang="en-US" dirty="0"/>
              <a:t>confidence intervals based on </a:t>
            </a:r>
            <a:r>
              <a:rPr lang="en-US" dirty="0" smtClean="0"/>
              <a:t>the</a:t>
            </a:r>
            <a:r>
              <a:rPr lang="en-US" i="1" dirty="0" smtClean="0"/>
              <a:t> </a:t>
            </a:r>
            <a:r>
              <a:rPr lang="en-US" i="1" dirty="0"/>
              <a:t>t </a:t>
            </a:r>
            <a:r>
              <a:rPr lang="en-US" dirty="0"/>
              <a:t>distribution are </a:t>
            </a:r>
            <a:r>
              <a:rPr lang="en-US" i="1" dirty="0"/>
              <a:t>robust</a:t>
            </a:r>
            <a:r>
              <a:rPr lang="en-US" dirty="0"/>
              <a:t> to violations of normality, and the normal population assumption is less crucial for larger sample </a:t>
            </a:r>
            <a:r>
              <a:rPr lang="en-US" dirty="0" smtClean="0"/>
              <a:t>sizes because of the central limit theorem.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30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Confidence </a:t>
            </a:r>
            <a:r>
              <a:rPr lang="en-US" dirty="0" smtClean="0"/>
              <a:t>Interval </a:t>
            </a:r>
            <a:r>
              <a:rPr lang="en-US" dirty="0"/>
              <a:t>for a </a:t>
            </a:r>
            <a:r>
              <a:rPr lang="en-US" dirty="0" smtClean="0"/>
              <a:t>Total</a:t>
            </a:r>
            <a:br>
              <a:rPr lang="en-US" dirty="0" smtClean="0"/>
            </a:br>
            <a:r>
              <a:rPr lang="en-US" sz="2200" dirty="0" smtClean="0"/>
              <a:t>(slide 1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Let </a:t>
            </a:r>
            <a:r>
              <a:rPr lang="en-US" i="1" dirty="0"/>
              <a:t>T</a:t>
            </a:r>
            <a:r>
              <a:rPr lang="en-US" dirty="0"/>
              <a:t> be a population total we want to estimate, </a:t>
            </a:r>
            <a:r>
              <a:rPr lang="en-US" dirty="0" smtClean="0"/>
              <a:t>such as </a:t>
            </a:r>
            <a:r>
              <a:rPr lang="en-US" dirty="0"/>
              <a:t>the total of all receivables, and let </a:t>
            </a:r>
            <a:r>
              <a:rPr lang="en-US" dirty="0" smtClean="0"/>
              <a:t>    be </a:t>
            </a:r>
            <a:r>
              <a:rPr lang="en-US" dirty="0"/>
              <a:t>a point estimate of </a:t>
            </a:r>
            <a:r>
              <a:rPr lang="en-US" i="1" dirty="0"/>
              <a:t>T </a:t>
            </a:r>
            <a:r>
              <a:rPr lang="en-US" dirty="0"/>
              <a:t>based on a simple random sample of size </a:t>
            </a:r>
            <a:r>
              <a:rPr lang="en-US" i="1" dirty="0"/>
              <a:t>n</a:t>
            </a:r>
            <a:r>
              <a:rPr lang="en-US" dirty="0"/>
              <a:t> from a population of size </a:t>
            </a:r>
            <a:r>
              <a:rPr lang="en-US" i="1" dirty="0"/>
              <a:t>N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First, we need a point estimate of </a:t>
            </a:r>
            <a:r>
              <a:rPr lang="en-US" i="1" dirty="0" smtClean="0"/>
              <a:t>T.</a:t>
            </a:r>
            <a:r>
              <a:rPr lang="en-US" dirty="0" smtClean="0"/>
              <a:t> For the population total </a:t>
            </a:r>
            <a:r>
              <a:rPr lang="en-US" i="1" dirty="0" smtClean="0"/>
              <a:t>T,</a:t>
            </a:r>
            <a:r>
              <a:rPr lang="en-US" dirty="0" smtClean="0"/>
              <a:t> it is reasonable to sum all of the values in the sample, denoted </a:t>
            </a:r>
            <a:r>
              <a:rPr lang="en-US" i="1" dirty="0" smtClean="0"/>
              <a:t>T</a:t>
            </a:r>
            <a:r>
              <a:rPr lang="en-US" baseline="-25000" dirty="0" smtClean="0"/>
              <a:t>s</a:t>
            </a:r>
            <a:r>
              <a:rPr lang="en-US" dirty="0" smtClean="0"/>
              <a:t>, and then “project” this total to the population with this equation:</a:t>
            </a:r>
          </a:p>
          <a:p>
            <a:endParaRPr lang="en-US" dirty="0"/>
          </a:p>
          <a:p>
            <a:r>
              <a:rPr lang="en-US" dirty="0" smtClean="0"/>
              <a:t>The mean </a:t>
            </a:r>
            <a:r>
              <a:rPr lang="en-US" dirty="0"/>
              <a:t>and standard </a:t>
            </a:r>
            <a:r>
              <a:rPr lang="en-US" dirty="0" smtClean="0"/>
              <a:t>deviation of the sampling distribution of    are given in the equations below: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648200"/>
            <a:ext cx="1524000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440" y="1993392"/>
            <a:ext cx="299212" cy="377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5596128"/>
            <a:ext cx="299212" cy="377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6096000"/>
            <a:ext cx="1092200" cy="33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6096000"/>
            <a:ext cx="1828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78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Confidence </a:t>
            </a:r>
            <a:r>
              <a:rPr lang="en-US" dirty="0" smtClean="0"/>
              <a:t>Interval </a:t>
            </a:r>
            <a:r>
              <a:rPr lang="en-US" dirty="0"/>
              <a:t>for a </a:t>
            </a:r>
            <a:r>
              <a:rPr lang="en-US" dirty="0" smtClean="0"/>
              <a:t>Total</a:t>
            </a:r>
            <a:br>
              <a:rPr lang="en-US" dirty="0" smtClean="0"/>
            </a:br>
            <a:r>
              <a:rPr lang="en-US" sz="2200" dirty="0" smtClean="0"/>
              <a:t>(slide 2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Because σ is usually unknown,</a:t>
            </a:r>
            <a:r>
              <a:rPr lang="en-US" i="1" dirty="0" smtClean="0"/>
              <a:t> s </a:t>
            </a:r>
            <a:r>
              <a:rPr lang="en-US" dirty="0" smtClean="0"/>
              <a:t>is used instead of σ to obtain the approximate standard error of      given in the equation below: </a:t>
            </a:r>
          </a:p>
          <a:p>
            <a:endParaRPr lang="en-US" dirty="0"/>
          </a:p>
          <a:p>
            <a:r>
              <a:rPr lang="en-US" dirty="0" smtClean="0"/>
              <a:t>The point estimate of </a:t>
            </a:r>
            <a:r>
              <a:rPr lang="en-US" i="1" dirty="0" smtClean="0"/>
              <a:t>T</a:t>
            </a:r>
            <a:r>
              <a:rPr lang="en-US" dirty="0" smtClean="0"/>
              <a:t> is the point estimate of the mean multiplied by </a:t>
            </a:r>
            <a:r>
              <a:rPr lang="en-US" i="1" dirty="0" smtClean="0"/>
              <a:t>N</a:t>
            </a:r>
            <a:r>
              <a:rPr lang="en-US" dirty="0" smtClean="0"/>
              <a:t>, and the standard error of this point estimate is the standard error of the sample mean multiplied by </a:t>
            </a:r>
            <a:r>
              <a:rPr lang="en-US" i="1" dirty="0" smtClean="0"/>
              <a:t>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As a result, a confidence interval for </a:t>
            </a:r>
            <a:r>
              <a:rPr lang="en-US" i="1" dirty="0" smtClean="0"/>
              <a:t>T</a:t>
            </a:r>
            <a:r>
              <a:rPr lang="en-US" dirty="0" smtClean="0"/>
              <a:t> can be formed with the following two step-procedure:</a:t>
            </a:r>
          </a:p>
          <a:p>
            <a:pPr marL="1154430" lvl="2" indent="-514350">
              <a:buAutoNum type="arabicPeriod"/>
            </a:pPr>
            <a:r>
              <a:rPr lang="en-US" dirty="0" smtClean="0"/>
              <a:t>Find a confidence interval for the sample mean in the usual way.</a:t>
            </a:r>
          </a:p>
          <a:p>
            <a:pPr marL="1154430" lvl="2" indent="-514350">
              <a:buAutoNum type="arabicPeriod"/>
            </a:pPr>
            <a:r>
              <a:rPr lang="en-US" dirty="0" smtClean="0"/>
              <a:t>Multiply each endpoint of the confidence interval by the population size</a:t>
            </a:r>
            <a:r>
              <a:rPr lang="en-US" i="1" dirty="0" smtClean="0"/>
              <a:t> 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667000"/>
            <a:ext cx="31496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4576" y="1920240"/>
            <a:ext cx="2895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5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8.2:</a:t>
            </a:r>
            <a:br>
              <a:rPr lang="en-US" dirty="0"/>
            </a:br>
            <a:r>
              <a:rPr lang="en-US" dirty="0"/>
              <a:t>IRS Refunds.xlsx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83152" cy="4953000"/>
          </a:xfrm>
        </p:spPr>
        <p:txBody>
          <a:bodyPr>
            <a:normAutofit fontScale="70000" lnSpcReduction="20000"/>
          </a:bodyPr>
          <a:lstStyle/>
          <a:p>
            <a:pPr>
              <a:buSzPct val="70000"/>
            </a:pPr>
            <a:r>
              <a:rPr lang="en-US" sz="3200" b="1" dirty="0"/>
              <a:t>Objective</a:t>
            </a:r>
            <a:r>
              <a:rPr lang="en-US" sz="3200" dirty="0"/>
              <a:t>: To use </a:t>
            </a:r>
            <a:r>
              <a:rPr lang="en-US" sz="3200" dirty="0" smtClean="0"/>
              <a:t>StatTools’s </a:t>
            </a:r>
            <a:r>
              <a:rPr lang="en-US" sz="3200" dirty="0"/>
              <a:t>One-Sample Confidence Interval</a:t>
            </a:r>
            <a:r>
              <a:rPr lang="en-US" sz="3200" i="1" dirty="0"/>
              <a:t> </a:t>
            </a:r>
            <a:r>
              <a:rPr lang="en-US" sz="3200" dirty="0"/>
              <a:t>procedure, with an appropriate modification, to find a 95% confidence interval for the total (net) amount the IRS must pay out to </a:t>
            </a:r>
            <a:r>
              <a:rPr lang="en-US" sz="3200" dirty="0" smtClean="0"/>
              <a:t>a set of 1,000,000 </a:t>
            </a:r>
            <a:r>
              <a:rPr lang="en-US" sz="3200" dirty="0"/>
              <a:t>taxpayers.</a:t>
            </a:r>
          </a:p>
          <a:p>
            <a:pPr>
              <a:buSzPct val="70000"/>
            </a:pPr>
            <a:r>
              <a:rPr lang="en-US" sz="3200" b="1" dirty="0"/>
              <a:t>Solution</a:t>
            </a:r>
            <a:r>
              <a:rPr lang="en-US" sz="3200" dirty="0"/>
              <a:t>: </a:t>
            </a:r>
            <a:r>
              <a:rPr lang="en-US" sz="3200" dirty="0" smtClean="0"/>
              <a:t>Data set is the refunds from a random sample of 500 taxpayers.</a:t>
            </a:r>
          </a:p>
          <a:p>
            <a:pPr>
              <a:buSzPct val="70000"/>
            </a:pPr>
            <a:r>
              <a:rPr lang="en-US" sz="3200" dirty="0" smtClean="0"/>
              <a:t>First use StatTools to find a 95% confidence interval for the population mean. </a:t>
            </a:r>
            <a:endParaRPr lang="en-US" sz="3200" dirty="0"/>
          </a:p>
          <a:p>
            <a:pPr>
              <a:buSzPct val="70000"/>
            </a:pPr>
            <a:r>
              <a:rPr lang="en-US" sz="3200" dirty="0" smtClean="0"/>
              <a:t>Next, project these results to the entire population.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057400"/>
            <a:ext cx="4243070" cy="38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79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Confidence Interval </a:t>
            </a:r>
            <a:r>
              <a:rPr lang="en-US" dirty="0" smtClean="0"/>
              <a:t>for a </a:t>
            </a:r>
            <a:r>
              <a:rPr lang="en-US" dirty="0"/>
              <a:t>Proportion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/>
              <a:t>Surveys are often used to estimate proportions, so it is important to know how to form a confidence interval for any population proportion </a:t>
            </a:r>
            <a:r>
              <a:rPr lang="en-US" sz="3200" i="1" dirty="0"/>
              <a:t>p.</a:t>
            </a:r>
          </a:p>
          <a:p>
            <a:r>
              <a:rPr lang="en-US" sz="3200" dirty="0"/>
              <a:t>The basic procedure </a:t>
            </a:r>
            <a:r>
              <a:rPr lang="en-US" sz="3200" dirty="0" smtClean="0"/>
              <a:t>requires </a:t>
            </a:r>
            <a:r>
              <a:rPr lang="en-US" sz="3200" dirty="0"/>
              <a:t>a point estimate, the standard error of this point estimate, and a multiple that depends on the confidence level:</a:t>
            </a:r>
          </a:p>
          <a:p>
            <a:pPr>
              <a:buFont typeface="Wingdings" pitchFamily="2" charset="2"/>
              <a:buNone/>
            </a:pPr>
            <a:r>
              <a:rPr lang="en-US" sz="3200" dirty="0"/>
              <a:t>	</a:t>
            </a:r>
            <a:endParaRPr lang="en-US" sz="3200" dirty="0" smtClean="0"/>
          </a:p>
          <a:p>
            <a:r>
              <a:rPr lang="en-US" sz="3200" dirty="0" smtClean="0"/>
              <a:t>It can be shown that for sufficiently large </a:t>
            </a:r>
            <a:r>
              <a:rPr lang="en-US" sz="3200" i="1" dirty="0" smtClean="0"/>
              <a:t>n</a:t>
            </a:r>
            <a:r>
              <a:rPr lang="en-US" sz="3200" dirty="0" smtClean="0"/>
              <a:t>, the sampling distribution of    is approximately normal with mean </a:t>
            </a:r>
            <a:r>
              <a:rPr lang="en-US" sz="3200" i="1" dirty="0" smtClean="0"/>
              <a:t>p</a:t>
            </a:r>
            <a:r>
              <a:rPr lang="en-US" sz="3200" dirty="0" smtClean="0"/>
              <a:t> and standard error    </a:t>
            </a:r>
            <a:r>
              <a:rPr lang="en-US" sz="3200" dirty="0" smtClean="0">
                <a:solidFill>
                  <a:srgbClr val="FF0000"/>
                </a:solidFill>
              </a:rPr>
              <a:t>           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Standard </a:t>
            </a:r>
            <a:r>
              <a:rPr lang="en-US" sz="3200" dirty="0"/>
              <a:t>error of sample proportion</a:t>
            </a:r>
            <a:r>
              <a:rPr lang="en-US" sz="3200" dirty="0" smtClean="0"/>
              <a:t>: </a:t>
            </a:r>
          </a:p>
          <a:p>
            <a:r>
              <a:rPr lang="en-US" sz="3200" dirty="0" smtClean="0"/>
              <a:t>Confidence interval for a proportion: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0248" y="4526280"/>
            <a:ext cx="1905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8888" y="4953000"/>
            <a:ext cx="130810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t="11803" b="11475"/>
          <a:stretch/>
        </p:blipFill>
        <p:spPr>
          <a:xfrm>
            <a:off x="6248400" y="5193792"/>
            <a:ext cx="2021332" cy="54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t="5600" b="6800"/>
          <a:stretch/>
        </p:blipFill>
        <p:spPr>
          <a:xfrm>
            <a:off x="3352800" y="6035040"/>
            <a:ext cx="2578100" cy="581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0" y="3810000"/>
            <a:ext cx="41021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6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8.3:</a:t>
            </a:r>
            <a:br>
              <a:rPr lang="en-US" dirty="0"/>
            </a:br>
            <a:r>
              <a:rPr lang="en-US" dirty="0"/>
              <a:t>Satisfaction </a:t>
            </a:r>
            <a:r>
              <a:rPr lang="en-US" dirty="0" smtClean="0"/>
              <a:t>Ratings.xlsx  </a:t>
            </a:r>
            <a:r>
              <a:rPr lang="en-US" sz="2200" dirty="0" smtClean="0"/>
              <a:t>(slide 1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95600"/>
          </a:xfrm>
        </p:spPr>
        <p:txBody>
          <a:bodyPr>
            <a:normAutofit fontScale="70000" lnSpcReduction="20000"/>
          </a:bodyPr>
          <a:lstStyle/>
          <a:p>
            <a:pPr>
              <a:buSzPct val="70000"/>
            </a:pPr>
            <a:r>
              <a:rPr lang="en-US" sz="3200" b="1" dirty="0"/>
              <a:t>Objective</a:t>
            </a:r>
            <a:r>
              <a:rPr lang="en-US" sz="3200" dirty="0"/>
              <a:t>: To illustrate the procedure for finding a confidence interval for the proportion of customers who rate the new sandwich at least 6 on a 10-point scale.</a:t>
            </a:r>
          </a:p>
          <a:p>
            <a:pPr>
              <a:buSzPct val="70000"/>
            </a:pPr>
            <a:r>
              <a:rPr lang="en-US" sz="3200" b="1" dirty="0" smtClean="0"/>
              <a:t>Solution</a:t>
            </a:r>
            <a:r>
              <a:rPr lang="en-US" sz="3200" dirty="0" smtClean="0"/>
              <a:t>:</a:t>
            </a:r>
            <a:r>
              <a:rPr lang="en-US" sz="3200" b="1" dirty="0" smtClean="0"/>
              <a:t> </a:t>
            </a:r>
            <a:r>
              <a:rPr lang="en-US" sz="3200" dirty="0">
                <a:solidFill>
                  <a:srgbClr val="000000"/>
                </a:solidFill>
              </a:rPr>
              <a:t>A random sample of 40 customers who ordered a new sandwich were surveyed. Each was asked to rate the sandwich on a scale of 1 to 10</a:t>
            </a:r>
            <a:r>
              <a:rPr lang="en-US" sz="3200" dirty="0" smtClean="0">
                <a:solidFill>
                  <a:srgbClr val="000000"/>
                </a:solidFill>
              </a:rPr>
              <a:t>. The results are shown in column B below.</a:t>
            </a:r>
            <a:endParaRPr lang="en-US" sz="3200" dirty="0">
              <a:solidFill>
                <a:srgbClr val="000000"/>
              </a:solidFill>
            </a:endParaRPr>
          </a:p>
          <a:p>
            <a:pPr>
              <a:buSzPct val="70000"/>
            </a:pPr>
            <a:r>
              <a:rPr lang="en-US" sz="3200" dirty="0" smtClean="0"/>
              <a:t>First, create a 0/1 column that indicates whether a customer’s rating is at least 6.</a:t>
            </a:r>
          </a:p>
          <a:p>
            <a:pPr>
              <a:buSzPct val="70000"/>
            </a:pPr>
            <a:r>
              <a:rPr lang="en-US" sz="3200" dirty="0" smtClean="0"/>
              <a:t>Then have StatTools analyze the proportion of 1s.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4402534"/>
            <a:ext cx="3581400" cy="21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0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8.3:</a:t>
            </a:r>
            <a:br>
              <a:rPr lang="en-US" dirty="0"/>
            </a:br>
            <a:r>
              <a:rPr lang="en-US" dirty="0"/>
              <a:t>Satisfaction </a:t>
            </a:r>
            <a:r>
              <a:rPr lang="en-US" dirty="0" smtClean="0"/>
              <a:t>Ratings.xlsx  </a:t>
            </a:r>
            <a:r>
              <a:rPr lang="en-US" sz="2200" dirty="0" smtClean="0"/>
              <a:t>(slide 2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SzPct val="70000"/>
            </a:pPr>
            <a:r>
              <a:rPr lang="en-US" sz="3200" dirty="0">
                <a:solidFill>
                  <a:srgbClr val="000000"/>
                </a:solidFill>
              </a:rPr>
              <a:t>Confidence intervals for proportions are fairly wide unless </a:t>
            </a:r>
            <a:r>
              <a:rPr lang="en-US" sz="3200" i="1" dirty="0">
                <a:solidFill>
                  <a:srgbClr val="000000"/>
                </a:solidFill>
              </a:rPr>
              <a:t>n</a:t>
            </a:r>
            <a:r>
              <a:rPr lang="en-US" sz="3200" dirty="0">
                <a:solidFill>
                  <a:srgbClr val="000000"/>
                </a:solidFill>
              </a:rPr>
              <a:t> is quite large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To obtain a 95% confidence interval of 3 percentage points for a population proportion, where the population consists of millions of people, only about 1000 people need to be sampled.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When </a:t>
            </a:r>
            <a:r>
              <a:rPr lang="en-US" dirty="0" smtClean="0">
                <a:solidFill>
                  <a:srgbClr val="000000"/>
                </a:solidFill>
              </a:rPr>
              <a:t>auditors are </a:t>
            </a:r>
            <a:r>
              <a:rPr lang="en-US" dirty="0">
                <a:solidFill>
                  <a:srgbClr val="000000"/>
                </a:solidFill>
              </a:rPr>
              <a:t>interested in how </a:t>
            </a:r>
            <a:r>
              <a:rPr lang="en-US" i="1" dirty="0">
                <a:solidFill>
                  <a:srgbClr val="000000"/>
                </a:solidFill>
              </a:rPr>
              <a:t>large</a:t>
            </a:r>
            <a:r>
              <a:rPr lang="en-US" dirty="0">
                <a:solidFill>
                  <a:srgbClr val="000000"/>
                </a:solidFill>
              </a:rPr>
              <a:t> the proportion of errors might be, </a:t>
            </a:r>
            <a:r>
              <a:rPr lang="en-US" dirty="0" smtClean="0">
                <a:solidFill>
                  <a:srgbClr val="000000"/>
                </a:solidFill>
              </a:rPr>
              <a:t>they usually calculate </a:t>
            </a:r>
            <a:r>
              <a:rPr lang="en-US" i="1" dirty="0">
                <a:solidFill>
                  <a:srgbClr val="000000"/>
                </a:solidFill>
              </a:rPr>
              <a:t>one-sided </a:t>
            </a:r>
            <a:r>
              <a:rPr lang="en-US" dirty="0">
                <a:solidFill>
                  <a:srgbClr val="000000"/>
                </a:solidFill>
              </a:rPr>
              <a:t>confidence </a:t>
            </a:r>
            <a:r>
              <a:rPr lang="en-US" dirty="0" smtClean="0">
                <a:solidFill>
                  <a:srgbClr val="000000"/>
                </a:solidFill>
              </a:rPr>
              <a:t>intervals for proportions.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They automatically use </a:t>
            </a:r>
            <a:r>
              <a:rPr lang="en-US" dirty="0">
                <a:solidFill>
                  <a:srgbClr val="000000"/>
                </a:solidFill>
              </a:rPr>
              <a:t>lower </a:t>
            </a:r>
            <a:r>
              <a:rPr lang="en-US" dirty="0" smtClean="0">
                <a:solidFill>
                  <a:srgbClr val="000000"/>
                </a:solidFill>
              </a:rPr>
              <a:t>limit </a:t>
            </a:r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baseline="-25000" dirty="0" smtClean="0">
                <a:solidFill>
                  <a:srgbClr val="000000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0 and </a:t>
            </a:r>
            <a:r>
              <a:rPr lang="en-US" dirty="0" smtClean="0">
                <a:solidFill>
                  <a:srgbClr val="000000"/>
                </a:solidFill>
              </a:rPr>
              <a:t>determine an </a:t>
            </a:r>
            <a:r>
              <a:rPr lang="en-US" dirty="0">
                <a:solidFill>
                  <a:srgbClr val="000000"/>
                </a:solidFill>
              </a:rPr>
              <a:t>upper </a:t>
            </a:r>
            <a:r>
              <a:rPr lang="en-US" dirty="0" smtClean="0">
                <a:solidFill>
                  <a:srgbClr val="000000"/>
                </a:solidFill>
              </a:rPr>
              <a:t>limit </a:t>
            </a:r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baseline="-25000" dirty="0" smtClean="0">
                <a:solidFill>
                  <a:srgbClr val="000000"/>
                </a:solidFill>
              </a:rPr>
              <a:t>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such that the </a:t>
            </a:r>
            <a:r>
              <a:rPr lang="en-US" dirty="0" smtClean="0">
                <a:solidFill>
                  <a:srgbClr val="000000"/>
                </a:solidFill>
              </a:rPr>
              <a:t>95% confidence </a:t>
            </a:r>
            <a:r>
              <a:rPr lang="en-US" dirty="0">
                <a:solidFill>
                  <a:srgbClr val="000000"/>
                </a:solidFill>
              </a:rPr>
              <a:t>interval is from 0 to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baseline="-25000" dirty="0">
                <a:solidFill>
                  <a:srgbClr val="000000"/>
                </a:solidFill>
              </a:rPr>
              <a:t>U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SzPct val="70000"/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  <a:p>
            <a:pPr>
              <a:buSzPct val="70000"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5791200"/>
            <a:ext cx="3797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5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8.4:</a:t>
            </a:r>
            <a:br>
              <a:rPr lang="en-US" dirty="0"/>
            </a:br>
            <a:r>
              <a:rPr lang="en-US" dirty="0"/>
              <a:t>One-Sided Confidence </a:t>
            </a:r>
            <a:r>
              <a:rPr lang="en-US" dirty="0" smtClean="0"/>
              <a:t>Interval.xlsx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971800"/>
          </a:xfrm>
        </p:spPr>
        <p:txBody>
          <a:bodyPr>
            <a:normAutofit fontScale="62500" lnSpcReduction="20000"/>
          </a:bodyPr>
          <a:lstStyle/>
          <a:p>
            <a:pPr>
              <a:buSzPct val="70000"/>
            </a:pPr>
            <a:r>
              <a:rPr lang="en-US" sz="3200" b="1" dirty="0"/>
              <a:t>Objective</a:t>
            </a:r>
            <a:r>
              <a:rPr lang="en-US" sz="3200" dirty="0"/>
              <a:t>: To find the upper limit of a one-sided 95% confidence interval for the proportion of errors in the context of attribute sampling in auditing.</a:t>
            </a:r>
          </a:p>
          <a:p>
            <a:pPr>
              <a:buSzPct val="70000"/>
            </a:pPr>
            <a:r>
              <a:rPr lang="en-US" sz="3200" b="1" dirty="0" smtClean="0">
                <a:solidFill>
                  <a:srgbClr val="000000"/>
                </a:solidFill>
              </a:rPr>
              <a:t>Solution</a:t>
            </a:r>
            <a:r>
              <a:rPr lang="en-US" sz="3200" dirty="0" smtClean="0">
                <a:solidFill>
                  <a:srgbClr val="000000"/>
                </a:solidFill>
              </a:rPr>
              <a:t>: An auditor checks 93 randomly sampled invoices and finds that two of them include price errors.</a:t>
            </a:r>
          </a:p>
          <a:p>
            <a:pPr>
              <a:buSzPct val="70000"/>
            </a:pPr>
            <a:r>
              <a:rPr lang="en-US" sz="3200" dirty="0" smtClean="0">
                <a:solidFill>
                  <a:srgbClr val="000000"/>
                </a:solidFill>
              </a:rPr>
              <a:t>StatTools is not used to find the upper limit because it does not include a procedure for one-sided confidence intervals.</a:t>
            </a:r>
          </a:p>
          <a:p>
            <a:pPr>
              <a:buSzPct val="70000"/>
            </a:pPr>
            <a:r>
              <a:rPr lang="en-US" sz="3200" dirty="0" smtClean="0">
                <a:solidFill>
                  <a:srgbClr val="000000"/>
                </a:solidFill>
              </a:rPr>
              <a:t>The large-sample approximation might not be valid.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A </a:t>
            </a:r>
            <a:r>
              <a:rPr lang="en-US" sz="3200" dirty="0">
                <a:solidFill>
                  <a:srgbClr val="000000"/>
                </a:solidFill>
              </a:rPr>
              <a:t>more </a:t>
            </a:r>
            <a:r>
              <a:rPr lang="en-US" sz="3200" dirty="0" smtClean="0">
                <a:solidFill>
                  <a:srgbClr val="000000"/>
                </a:solidFill>
              </a:rPr>
              <a:t>valid procedure</a:t>
            </a:r>
            <a:r>
              <a:rPr lang="en-US" sz="3200" dirty="0">
                <a:solidFill>
                  <a:srgbClr val="000000"/>
                </a:solidFill>
              </a:rPr>
              <a:t>, based on the binomial distribution, appears in row 10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pPr>
              <a:buSzPct val="70000"/>
            </a:pPr>
            <a:r>
              <a:rPr lang="en-US" sz="3200" dirty="0" smtClean="0">
                <a:solidFill>
                  <a:srgbClr val="000000"/>
                </a:solidFill>
              </a:rPr>
              <a:t>If </a:t>
            </a:r>
            <a:r>
              <a:rPr lang="en-US" sz="3200" i="1" dirty="0" smtClean="0">
                <a:solidFill>
                  <a:srgbClr val="000000"/>
                </a:solidFill>
              </a:rPr>
              <a:t>p</a:t>
            </a:r>
            <a:r>
              <a:rPr lang="en-US" sz="3200" baseline="-25000" dirty="0" smtClean="0">
                <a:solidFill>
                  <a:srgbClr val="000000"/>
                </a:solidFill>
              </a:rPr>
              <a:t>U</a:t>
            </a:r>
            <a:r>
              <a:rPr lang="en-US" sz="3200" dirty="0" smtClean="0">
                <a:solidFill>
                  <a:srgbClr val="000000"/>
                </a:solidFill>
              </a:rPr>
              <a:t> is the appropriate upper confidence limit, then </a:t>
            </a:r>
            <a:r>
              <a:rPr lang="en-US" sz="3200" i="1" dirty="0" smtClean="0">
                <a:solidFill>
                  <a:srgbClr val="000000"/>
                </a:solidFill>
              </a:rPr>
              <a:t>p</a:t>
            </a:r>
            <a:r>
              <a:rPr lang="en-US" sz="3200" baseline="-25000" dirty="0" smtClean="0">
                <a:solidFill>
                  <a:srgbClr val="000000"/>
                </a:solidFill>
              </a:rPr>
              <a:t>U </a:t>
            </a:r>
            <a:r>
              <a:rPr lang="en-US" sz="3200" dirty="0" smtClean="0">
                <a:solidFill>
                  <a:srgbClr val="000000"/>
                </a:solidFill>
              </a:rPr>
              <a:t>satisfies the equation:</a:t>
            </a:r>
          </a:p>
          <a:p>
            <a:pPr>
              <a:buSzPct val="70000"/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buSzPct val="70000"/>
            </a:pPr>
            <a:endParaRPr lang="en-US" sz="3200" dirty="0" smtClean="0">
              <a:solidFill>
                <a:srgbClr val="FF0000"/>
              </a:solidFill>
            </a:endParaRPr>
          </a:p>
          <a:p>
            <a:pPr>
              <a:buSzPct val="70000"/>
            </a:pP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4191000"/>
            <a:ext cx="1291590" cy="308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4267200"/>
            <a:ext cx="3606800" cy="222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67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Confidence Interval for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Standard </a:t>
            </a:r>
            <a:r>
              <a:rPr lang="en-US" dirty="0"/>
              <a:t>Deviation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cases where the variability in the population, measured by </a:t>
            </a:r>
            <a:r>
              <a:rPr lang="el-GR" i="1" dirty="0"/>
              <a:t>σ</a:t>
            </a:r>
            <a:r>
              <a:rPr lang="en-US" dirty="0"/>
              <a:t>, is of interest in its own right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The sample standard deviation </a:t>
            </a:r>
            <a:r>
              <a:rPr lang="en-US" i="1" dirty="0"/>
              <a:t>s</a:t>
            </a:r>
            <a:r>
              <a:rPr lang="en-US" dirty="0"/>
              <a:t> is used as a point estimate of </a:t>
            </a:r>
            <a:r>
              <a:rPr lang="el-GR" i="1" dirty="0"/>
              <a:t>σ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However, the sampling distribution of </a:t>
            </a:r>
            <a:r>
              <a:rPr lang="en-US" i="1" dirty="0"/>
              <a:t>s</a:t>
            </a:r>
            <a:r>
              <a:rPr lang="en-US" dirty="0"/>
              <a:t> is not </a:t>
            </a:r>
            <a:r>
              <a:rPr lang="en-US" dirty="0" smtClean="0"/>
              <a:t>symmetric—it </a:t>
            </a:r>
            <a:r>
              <a:rPr lang="en-US" dirty="0"/>
              <a:t>is not the normal distribution or the </a:t>
            </a:r>
            <a:r>
              <a:rPr lang="en-US" i="1" dirty="0"/>
              <a:t>t </a:t>
            </a:r>
            <a:r>
              <a:rPr lang="en-US" dirty="0"/>
              <a:t>distribution.</a:t>
            </a:r>
          </a:p>
          <a:p>
            <a:pPr lvl="1"/>
            <a:r>
              <a:rPr lang="en-US" dirty="0"/>
              <a:t>The appropriate sampling distribution is a right-skewed distribution called the </a:t>
            </a:r>
            <a:r>
              <a:rPr lang="en-US" b="1" dirty="0">
                <a:solidFill>
                  <a:schemeClr val="tx2"/>
                </a:solidFill>
              </a:rPr>
              <a:t>chi-square distribution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Like the </a:t>
            </a:r>
            <a:r>
              <a:rPr lang="en-US" i="1" dirty="0"/>
              <a:t>t</a:t>
            </a:r>
            <a:r>
              <a:rPr lang="en-US" dirty="0"/>
              <a:t> distribution, the chi-square distribution has a degrees of freedom </a:t>
            </a:r>
            <a:r>
              <a:rPr lang="en-US" dirty="0" smtClean="0"/>
              <a:t>parameter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99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8.5:</a:t>
            </a:r>
            <a:br>
              <a:rPr lang="en-US" dirty="0"/>
            </a:br>
            <a:r>
              <a:rPr lang="en-US" dirty="0" smtClean="0"/>
              <a:t>Part Diameters.xlsx  </a:t>
            </a:r>
            <a:r>
              <a:rPr lang="en-US" sz="2200" dirty="0" smtClean="0"/>
              <a:t>(slide 1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SzPct val="70000"/>
            </a:pPr>
            <a:r>
              <a:rPr lang="en-US" sz="3200" b="1" dirty="0"/>
              <a:t>Objective</a:t>
            </a:r>
            <a:r>
              <a:rPr lang="en-US" sz="3200" dirty="0"/>
              <a:t>: To use </a:t>
            </a:r>
            <a:r>
              <a:rPr lang="en-US" sz="3200" dirty="0" smtClean="0"/>
              <a:t>StatTools’s </a:t>
            </a:r>
            <a:r>
              <a:rPr lang="en-US" sz="3200" dirty="0"/>
              <a:t>One-Sample Confidence Interval</a:t>
            </a:r>
            <a:r>
              <a:rPr lang="en-US" sz="3200" i="1" dirty="0"/>
              <a:t> </a:t>
            </a:r>
            <a:r>
              <a:rPr lang="en-US" sz="3200" dirty="0"/>
              <a:t>procedure to find a confidence interval for the standard deviation of part diameters, and to see how variability affects the proportion of unusable parts produced.</a:t>
            </a:r>
          </a:p>
          <a:p>
            <a:pPr>
              <a:buSzPct val="70000"/>
            </a:pPr>
            <a:r>
              <a:rPr lang="en-US" sz="3200" b="1" dirty="0"/>
              <a:t>Solution</a:t>
            </a:r>
            <a:r>
              <a:rPr lang="en-US" sz="3200" dirty="0"/>
              <a:t>: </a:t>
            </a:r>
            <a:r>
              <a:rPr lang="en-US" sz="3200" dirty="0" smtClean="0"/>
              <a:t>A supervisor randomly samples 50 parts during the course of a day and measures the diameter of each part to the nearest millimeter.</a:t>
            </a:r>
          </a:p>
          <a:p>
            <a:pPr>
              <a:buSzPct val="70000"/>
            </a:pPr>
            <a:r>
              <a:rPr lang="en-US" sz="3200" dirty="0" smtClean="0"/>
              <a:t>Each part is supposed to have diameter 10 centimeters.</a:t>
            </a:r>
            <a:endParaRPr lang="en-US" sz="3200" dirty="0"/>
          </a:p>
          <a:p>
            <a:pPr>
              <a:buSzPct val="70000"/>
            </a:pPr>
            <a:r>
              <a:rPr lang="en-US" sz="3200" dirty="0" smtClean="0">
                <a:solidFill>
                  <a:srgbClr val="000000"/>
                </a:solidFill>
              </a:rPr>
              <a:t>Because </a:t>
            </a:r>
            <a:r>
              <a:rPr lang="en-US" sz="3200" dirty="0">
                <a:solidFill>
                  <a:srgbClr val="000000"/>
                </a:solidFill>
              </a:rPr>
              <a:t>the </a:t>
            </a:r>
            <a:r>
              <a:rPr lang="en-US" sz="3200" dirty="0" smtClean="0">
                <a:solidFill>
                  <a:srgbClr val="000000"/>
                </a:solidFill>
              </a:rPr>
              <a:t>supervisor is </a:t>
            </a:r>
            <a:r>
              <a:rPr lang="en-US" sz="3200" dirty="0">
                <a:solidFill>
                  <a:srgbClr val="000000"/>
                </a:solidFill>
              </a:rPr>
              <a:t>concerned </a:t>
            </a:r>
            <a:r>
              <a:rPr lang="en-US" sz="3200" dirty="0" smtClean="0">
                <a:solidFill>
                  <a:srgbClr val="000000"/>
                </a:solidFill>
              </a:rPr>
              <a:t>about the </a:t>
            </a:r>
            <a:r>
              <a:rPr lang="en-US" sz="3200" dirty="0">
                <a:solidFill>
                  <a:srgbClr val="000000"/>
                </a:solidFill>
              </a:rPr>
              <a:t>mean </a:t>
            </a:r>
            <a:r>
              <a:rPr lang="en-US" sz="3200" i="1" dirty="0">
                <a:solidFill>
                  <a:srgbClr val="000000"/>
                </a:solidFill>
              </a:rPr>
              <a:t>and</a:t>
            </a:r>
            <a:r>
              <a:rPr lang="en-US" sz="3200" dirty="0">
                <a:solidFill>
                  <a:srgbClr val="000000"/>
                </a:solidFill>
              </a:rPr>
              <a:t> the standard deviation of diameters, </a:t>
            </a:r>
            <a:r>
              <a:rPr lang="en-US" sz="3200" dirty="0" smtClean="0">
                <a:solidFill>
                  <a:srgbClr val="000000"/>
                </a:solidFill>
              </a:rPr>
              <a:t>obtain </a:t>
            </a:r>
            <a:r>
              <a:rPr lang="en-US" sz="3200" dirty="0">
                <a:solidFill>
                  <a:srgbClr val="000000"/>
                </a:solidFill>
              </a:rPr>
              <a:t>95% confidence intervals for both.</a:t>
            </a:r>
          </a:p>
          <a:p>
            <a:pPr>
              <a:buSzPct val="70000"/>
            </a:pPr>
            <a:r>
              <a:rPr lang="en-US" sz="3200" dirty="0" smtClean="0">
                <a:solidFill>
                  <a:srgbClr val="000000"/>
                </a:solidFill>
              </a:rPr>
              <a:t>Use StatTools’s One-Sample Confidence Interval procedure for Mean/Std. Deviation.</a:t>
            </a:r>
            <a:endParaRPr lang="en-US" sz="3200" dirty="0">
              <a:solidFill>
                <a:srgbClr val="000000"/>
              </a:solidFill>
            </a:endParaRPr>
          </a:p>
          <a:p>
            <a:pPr>
              <a:buSzPct val="70000"/>
            </a:pPr>
            <a:r>
              <a:rPr lang="en-US" sz="3200" dirty="0" smtClean="0">
                <a:solidFill>
                  <a:srgbClr val="000000"/>
                </a:solidFill>
              </a:rPr>
              <a:t>Then create a two</a:t>
            </a:r>
            <a:r>
              <a:rPr lang="en-US" sz="3200" dirty="0">
                <a:solidFill>
                  <a:srgbClr val="000000"/>
                </a:solidFill>
              </a:rPr>
              <a:t>-way data table </a:t>
            </a:r>
            <a:r>
              <a:rPr lang="en-US" sz="3200" dirty="0" smtClean="0">
                <a:solidFill>
                  <a:srgbClr val="000000"/>
                </a:solidFill>
              </a:rPr>
              <a:t>to </a:t>
            </a:r>
            <a:r>
              <a:rPr lang="en-US" sz="3200" dirty="0">
                <a:solidFill>
                  <a:srgbClr val="000000"/>
                </a:solidFill>
              </a:rPr>
              <a:t>take this analysis one step further and calculate the proportion of unusable parts.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5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Statistical inferences are </a:t>
            </a:r>
            <a:r>
              <a:rPr lang="en-US" dirty="0"/>
              <a:t>always based on an underlying probability model, which means that some type of random mechanism must generate the data. </a:t>
            </a:r>
          </a:p>
          <a:p>
            <a:pPr lvl="1"/>
            <a:r>
              <a:rPr lang="en-US" dirty="0"/>
              <a:t>Two random mechanisms are generally used:</a:t>
            </a:r>
          </a:p>
          <a:p>
            <a:pPr lvl="2"/>
            <a:r>
              <a:rPr lang="en-US" dirty="0" smtClean="0"/>
              <a:t>Random sampling from </a:t>
            </a:r>
            <a:r>
              <a:rPr lang="en-US" dirty="0"/>
              <a:t>a larger </a:t>
            </a:r>
            <a:r>
              <a:rPr lang="en-US" dirty="0" smtClean="0"/>
              <a:t>population</a:t>
            </a:r>
            <a:endParaRPr lang="en-US" dirty="0"/>
          </a:p>
          <a:p>
            <a:pPr lvl="2"/>
            <a:r>
              <a:rPr lang="en-US" dirty="0"/>
              <a:t>R</a:t>
            </a:r>
            <a:r>
              <a:rPr lang="en-US" dirty="0" smtClean="0"/>
              <a:t>andomized experiments</a:t>
            </a:r>
            <a:endParaRPr lang="en-US" dirty="0"/>
          </a:p>
          <a:p>
            <a:r>
              <a:rPr lang="en-US" dirty="0"/>
              <a:t>Generally, statistical inferences are of two types: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Confidence </a:t>
            </a:r>
            <a:r>
              <a:rPr lang="en-US" dirty="0">
                <a:solidFill>
                  <a:srgbClr val="000000"/>
                </a:solidFill>
              </a:rPr>
              <a:t>interval </a:t>
            </a:r>
            <a:r>
              <a:rPr lang="en-US" dirty="0" smtClean="0">
                <a:solidFill>
                  <a:srgbClr val="000000"/>
                </a:solidFill>
              </a:rPr>
              <a:t>estimation—uses the data </a:t>
            </a:r>
            <a:r>
              <a:rPr lang="en-US" dirty="0" smtClean="0"/>
              <a:t>to </a:t>
            </a:r>
            <a:r>
              <a:rPr lang="en-US" dirty="0"/>
              <a:t>obtain </a:t>
            </a:r>
            <a:r>
              <a:rPr lang="en-US" dirty="0">
                <a:solidFill>
                  <a:srgbClr val="000000"/>
                </a:solidFill>
              </a:rPr>
              <a:t>a point estimate </a:t>
            </a:r>
            <a:r>
              <a:rPr lang="en-US" dirty="0"/>
              <a:t>and a </a:t>
            </a:r>
            <a:r>
              <a:rPr lang="en-US" b="1" dirty="0">
                <a:solidFill>
                  <a:srgbClr val="04617B"/>
                </a:solidFill>
              </a:rPr>
              <a:t>confidence interval </a:t>
            </a:r>
            <a:r>
              <a:rPr lang="en-US" dirty="0"/>
              <a:t>around this point estimate</a:t>
            </a:r>
            <a:r>
              <a:rPr lang="en-US" dirty="0" smtClean="0"/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dirty="0" smtClean="0">
                <a:solidFill>
                  <a:srgbClr val="000000"/>
                </a:solidFill>
              </a:rPr>
              <a:t>ypothesis testing—determines whether the observed data provide support for a particular hypothesis.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8.5:</a:t>
            </a:r>
            <a:br>
              <a:rPr lang="en-US" dirty="0"/>
            </a:br>
            <a:r>
              <a:rPr lang="en-US" dirty="0" smtClean="0"/>
              <a:t>Part Diameters.xlsx  </a:t>
            </a:r>
            <a:r>
              <a:rPr lang="en-US" sz="2200" dirty="0" smtClean="0"/>
              <a:t>(slide 2 of 2)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-17144" r="-171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1423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Confidence Interval for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Difference </a:t>
            </a:r>
            <a:r>
              <a:rPr lang="en-US" dirty="0"/>
              <a:t>Between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One of the most important applications of statistical inference is the comparison of two population means. </a:t>
            </a:r>
            <a:endParaRPr lang="en-US" dirty="0" smtClean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are many applications to business.</a:t>
            </a:r>
          </a:p>
          <a:p>
            <a:r>
              <a:rPr lang="en-US" dirty="0"/>
              <a:t>For statistical </a:t>
            </a:r>
            <a:r>
              <a:rPr lang="en-US" dirty="0" smtClean="0"/>
              <a:t>reasons, </a:t>
            </a:r>
            <a:r>
              <a:rPr lang="en-US" i="1" dirty="0" smtClean="0"/>
              <a:t>independent</a:t>
            </a:r>
            <a:r>
              <a:rPr lang="en-US" dirty="0" smtClean="0"/>
              <a:t> </a:t>
            </a:r>
            <a:r>
              <a:rPr lang="en-US" i="1" dirty="0"/>
              <a:t>samples</a:t>
            </a:r>
            <a:r>
              <a:rPr lang="en-US" dirty="0"/>
              <a:t> must be distinguished from </a:t>
            </a:r>
            <a:r>
              <a:rPr lang="en-US" i="1" dirty="0"/>
              <a:t>paired samples.</a:t>
            </a:r>
          </a:p>
        </p:txBody>
      </p:sp>
    </p:spTree>
    <p:extLst>
      <p:ext uri="{BB962C8B-B14F-4D97-AF65-F5344CB8AC3E}">
        <p14:creationId xmlns:p14="http://schemas.microsoft.com/office/powerpoint/2010/main" xmlns="" val="40643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Independent </a:t>
            </a:r>
            <a:r>
              <a:rPr lang="en-US" dirty="0"/>
              <a:t>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appropriate </a:t>
            </a:r>
            <a:r>
              <a:rPr lang="en-US" dirty="0"/>
              <a:t>sampling distribution of the difference between sample means is the </a:t>
            </a:r>
            <a:r>
              <a:rPr lang="en-US" i="1" dirty="0"/>
              <a:t>t </a:t>
            </a:r>
            <a:r>
              <a:rPr lang="en-US" dirty="0"/>
              <a:t>distribution with </a:t>
            </a:r>
            <a:r>
              <a:rPr lang="en-US" i="1" dirty="0"/>
              <a:t>n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i="1" dirty="0"/>
              <a:t>n</a:t>
            </a:r>
            <a:r>
              <a:rPr lang="en-US" baseline="-25000" dirty="0"/>
              <a:t>2</a:t>
            </a:r>
            <a:r>
              <a:rPr lang="en-US" dirty="0"/>
              <a:t> – 2 degrees of freedom.</a:t>
            </a:r>
          </a:p>
          <a:p>
            <a:r>
              <a:rPr lang="en-US" dirty="0"/>
              <a:t>Confidence </a:t>
            </a:r>
            <a:r>
              <a:rPr lang="en-US" dirty="0" smtClean="0"/>
              <a:t>interval </a:t>
            </a:r>
            <a:r>
              <a:rPr lang="en-US" dirty="0"/>
              <a:t>for difference between means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Pooled estimate of common standard deviation: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Standard error of difference between sample means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19333" b="667"/>
          <a:stretch/>
        </p:blipFill>
        <p:spPr>
          <a:xfrm>
            <a:off x="2667000" y="3657600"/>
            <a:ext cx="3695700" cy="365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10629" b="10171"/>
          <a:stretch/>
        </p:blipFill>
        <p:spPr>
          <a:xfrm>
            <a:off x="2743200" y="4590288"/>
            <a:ext cx="3251200" cy="704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5638800"/>
            <a:ext cx="2946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6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8.6:</a:t>
            </a:r>
            <a:br>
              <a:rPr lang="en-US" dirty="0"/>
            </a:br>
            <a:r>
              <a:rPr lang="en-US" dirty="0"/>
              <a:t>Treadmill </a:t>
            </a:r>
            <a:r>
              <a:rPr lang="en-US" dirty="0" smtClean="0"/>
              <a:t>Motors.xlsx  </a:t>
            </a:r>
            <a:r>
              <a:rPr lang="en-US" sz="2200" dirty="0" smtClean="0"/>
              <a:t>(slide 1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SzPct val="70000"/>
            </a:pPr>
            <a:r>
              <a:rPr lang="en-US" sz="2200" b="1" dirty="0"/>
              <a:t>Objective</a:t>
            </a:r>
            <a:r>
              <a:rPr lang="en-US" sz="2200" dirty="0"/>
              <a:t>: To use </a:t>
            </a:r>
            <a:r>
              <a:rPr lang="en-US" sz="2200" dirty="0" smtClean="0"/>
              <a:t>StatTools’s </a:t>
            </a:r>
            <a:r>
              <a:rPr lang="en-US" sz="2200" dirty="0"/>
              <a:t>Two-Sample Confidence Interval procedure to find a confidence interval for the difference between mean lifetimes of motors, and to see how this confidence interval can help SureStep choose the better supplier.</a:t>
            </a:r>
          </a:p>
          <a:p>
            <a:pPr>
              <a:buSzPct val="70000"/>
            </a:pPr>
            <a:r>
              <a:rPr lang="en-US" sz="2200" b="1" dirty="0"/>
              <a:t>Solution</a:t>
            </a:r>
            <a:r>
              <a:rPr lang="en-US" sz="2200" dirty="0" smtClean="0"/>
              <a:t>: SureStep Company installs motors from supplier A on 30 of its treadmills and motors from supplier B on another 30 of its treadmills.</a:t>
            </a:r>
          </a:p>
          <a:p>
            <a:pPr>
              <a:buSzPct val="70000"/>
            </a:pPr>
            <a:r>
              <a:rPr lang="en-US" sz="2200" dirty="0" smtClean="0"/>
              <a:t>It then runs these treadmills and records the number of hours until the motor fails. </a:t>
            </a:r>
          </a:p>
          <a:p>
            <a:pPr>
              <a:buSzPct val="70000"/>
            </a:pPr>
            <a:r>
              <a:rPr lang="en-US" sz="2200" dirty="0" smtClean="0"/>
              <a:t>Use StatTools’s Two-Sample Confidence Interval procedure to find a confidence interval for the difference between mean lifetimes of the motors of the two suppliers.</a:t>
            </a:r>
            <a:endParaRPr lang="en-US" sz="2200" dirty="0"/>
          </a:p>
          <a:p>
            <a:pPr marL="36576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0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8.6:</a:t>
            </a:r>
            <a:br>
              <a:rPr lang="en-US" dirty="0"/>
            </a:br>
            <a:r>
              <a:rPr lang="en-US" dirty="0"/>
              <a:t>Treadmill </a:t>
            </a:r>
            <a:r>
              <a:rPr lang="en-US" dirty="0" smtClean="0"/>
              <a:t>Motors.xlsx  </a:t>
            </a:r>
            <a:r>
              <a:rPr lang="en-US" sz="2200" dirty="0" smtClean="0"/>
              <a:t>(slide 2 of 2)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-38284" r="-382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9936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Equal-Variance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two-sample analysis makes the </a:t>
            </a:r>
            <a:r>
              <a:rPr lang="en-US" dirty="0" smtClean="0"/>
              <a:t>assumption </a:t>
            </a:r>
            <a:r>
              <a:rPr lang="en-US" dirty="0"/>
              <a:t>that the standard deviations </a:t>
            </a:r>
            <a:r>
              <a:rPr lang="en-US" dirty="0" smtClean="0"/>
              <a:t>of the </a:t>
            </a:r>
            <a:r>
              <a:rPr lang="en-US" dirty="0"/>
              <a:t>two populations are equal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</a:t>
            </a:r>
            <a:r>
              <a:rPr lang="en-US" dirty="0"/>
              <a:t>can you tell if they are equal, and what do you do if they are clearly </a:t>
            </a:r>
            <a:r>
              <a:rPr lang="en-US" i="1" dirty="0"/>
              <a:t>not</a:t>
            </a:r>
            <a:r>
              <a:rPr lang="en-US" dirty="0"/>
              <a:t> equal?</a:t>
            </a:r>
          </a:p>
          <a:p>
            <a:pPr lvl="1"/>
            <a:r>
              <a:rPr lang="en-US" dirty="0" smtClean="0"/>
              <a:t>A statistical </a:t>
            </a:r>
            <a:r>
              <a:rPr lang="en-US" dirty="0"/>
              <a:t>test for equality of two population variances is automatically shown at the bottom of </a:t>
            </a:r>
            <a:r>
              <a:rPr lang="en-US" dirty="0" smtClean="0"/>
              <a:t>the StatTools </a:t>
            </a:r>
            <a:r>
              <a:rPr lang="en-US" dirty="0"/>
              <a:t>Two-Sample output.</a:t>
            </a:r>
          </a:p>
          <a:p>
            <a:pPr lvl="1"/>
            <a:r>
              <a:rPr lang="en-US" dirty="0"/>
              <a:t>If there </a:t>
            </a:r>
            <a:r>
              <a:rPr lang="en-US" dirty="0" smtClean="0"/>
              <a:t>is </a:t>
            </a:r>
            <a:r>
              <a:rPr lang="en-US" dirty="0"/>
              <a:t>reason to believe that the population variances are </a:t>
            </a:r>
            <a:r>
              <a:rPr lang="en-US" dirty="0" smtClean="0"/>
              <a:t>unequal</a:t>
            </a:r>
            <a:r>
              <a:rPr lang="en-US" dirty="0"/>
              <a:t>, a slightly different procedure can be used to calculate a confidence interval for the difference between the </a:t>
            </a:r>
            <a:r>
              <a:rPr lang="en-US" dirty="0" smtClean="0"/>
              <a:t>means.</a:t>
            </a:r>
          </a:p>
          <a:p>
            <a:pPr lvl="1"/>
            <a:r>
              <a:rPr lang="en-US" dirty="0" smtClean="0"/>
              <a:t>The appropriate standard error of </a:t>
            </a:r>
            <a:r>
              <a:rPr lang="en-US" dirty="0"/>
              <a:t> </a:t>
            </a:r>
            <a:r>
              <a:rPr lang="en-US" dirty="0" smtClean="0"/>
              <a:t>          is now: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9280" y="5751576"/>
            <a:ext cx="8255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6096000"/>
            <a:ext cx="3162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8.7:</a:t>
            </a:r>
            <a:br>
              <a:rPr lang="en-US" dirty="0"/>
            </a:br>
            <a:r>
              <a:rPr lang="en-US" dirty="0"/>
              <a:t>Customer </a:t>
            </a:r>
            <a:r>
              <a:rPr lang="en-US" dirty="0" smtClean="0"/>
              <a:t>Checkouts.xlsx  </a:t>
            </a:r>
            <a:r>
              <a:rPr lang="en-US" sz="2200" dirty="0" smtClean="0"/>
              <a:t>(slide 1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200400"/>
          </a:xfrm>
        </p:spPr>
        <p:txBody>
          <a:bodyPr>
            <a:normAutofit fontScale="62500" lnSpcReduction="20000"/>
          </a:bodyPr>
          <a:lstStyle/>
          <a:p>
            <a:pPr>
              <a:buSzPct val="70000"/>
            </a:pPr>
            <a:r>
              <a:rPr lang="en-US" sz="3200" b="1" dirty="0"/>
              <a:t>Objective</a:t>
            </a:r>
            <a:r>
              <a:rPr lang="en-US" sz="3200" dirty="0"/>
              <a:t>: To use </a:t>
            </a:r>
            <a:r>
              <a:rPr lang="en-US" sz="3200" dirty="0" smtClean="0"/>
              <a:t>StatTools’s </a:t>
            </a:r>
            <a:r>
              <a:rPr lang="en-US" sz="3200" dirty="0"/>
              <a:t>Two-Sample Confidence Interval procedure to find a confidence interval for the difference between mean waiting times during the supermarket’s rush periods versus its normal periods.</a:t>
            </a:r>
          </a:p>
          <a:p>
            <a:pPr>
              <a:buSzPct val="70000"/>
            </a:pPr>
            <a:r>
              <a:rPr lang="en-US" sz="3200" b="1" dirty="0"/>
              <a:t>Solution</a:t>
            </a:r>
            <a:r>
              <a:rPr lang="en-US" sz="3200" dirty="0"/>
              <a:t>: </a:t>
            </a:r>
            <a:r>
              <a:rPr lang="en-US" sz="3200" dirty="0" smtClean="0">
                <a:solidFill>
                  <a:srgbClr val="000000"/>
                </a:solidFill>
              </a:rPr>
              <a:t>Data set contains a week’s worth of data on customer arrivals, departures, and waiting at R&amp;P Supermarket. </a:t>
            </a:r>
          </a:p>
          <a:p>
            <a:pPr>
              <a:buSzPct val="70000"/>
            </a:pPr>
            <a:r>
              <a:rPr lang="en-US" sz="3200" dirty="0" smtClean="0">
                <a:solidFill>
                  <a:srgbClr val="000000"/>
                </a:solidFill>
              </a:rPr>
              <a:t>There are 48 observations per day, each taken at the end of a half-hour period.</a:t>
            </a:r>
          </a:p>
          <a:p>
            <a:pPr>
              <a:buSzPct val="70000"/>
            </a:pPr>
            <a:r>
              <a:rPr lang="en-US" sz="3200" dirty="0" smtClean="0">
                <a:solidFill>
                  <a:srgbClr val="000000"/>
                </a:solidFill>
              </a:rPr>
              <a:t>Rename the seven time intervals so that there are only three: Rush, Normal, and Night.</a:t>
            </a:r>
          </a:p>
          <a:p>
            <a:pPr>
              <a:buSzPct val="70000"/>
            </a:pPr>
            <a:r>
              <a:rPr lang="en-US" sz="3200" dirty="0" smtClean="0">
                <a:solidFill>
                  <a:srgbClr val="000000"/>
                </a:solidFill>
              </a:rPr>
              <a:t>Then perform the statistical comparison between the End Waiting variables for the Rush and Normal periods.</a:t>
            </a:r>
          </a:p>
          <a:p>
            <a:pPr>
              <a:buSzPct val="70000"/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buSzPct val="70000"/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4724400"/>
            <a:ext cx="5181600" cy="18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7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8.7:</a:t>
            </a:r>
            <a:br>
              <a:rPr lang="en-US" dirty="0"/>
            </a:br>
            <a:r>
              <a:rPr lang="en-US" dirty="0"/>
              <a:t>Customer </a:t>
            </a:r>
            <a:r>
              <a:rPr lang="en-US" dirty="0" smtClean="0"/>
              <a:t>Checkouts.xlsx  </a:t>
            </a:r>
            <a:r>
              <a:rPr lang="en-US" sz="2200" dirty="0" smtClean="0"/>
              <a:t>(slide 2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pPr>
              <a:buSzPct val="70000"/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buSzPct val="70000"/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600200"/>
            <a:ext cx="4878700" cy="49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0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the samples to be compared are paired in some natural way, such as a pretest and posttest for each person, or husband-wife pairs, there is a more appropriate form of analysis than the two-sample procedure.</a:t>
            </a:r>
          </a:p>
          <a:p>
            <a:r>
              <a:rPr lang="en-US" dirty="0"/>
              <a:t>The </a:t>
            </a:r>
            <a:r>
              <a:rPr lang="en-US" dirty="0" smtClean="0"/>
              <a:t>paired procedure </a:t>
            </a:r>
            <a:r>
              <a:rPr lang="en-US" dirty="0"/>
              <a:t>itself is very straightforward:</a:t>
            </a:r>
          </a:p>
          <a:p>
            <a:pPr lvl="1"/>
            <a:r>
              <a:rPr lang="en-US" dirty="0" smtClean="0"/>
              <a:t>It does not directly </a:t>
            </a:r>
            <a:r>
              <a:rPr lang="en-US" dirty="0"/>
              <a:t>analyze two separate variables (pretest scores and posttest scores, </a:t>
            </a:r>
            <a:r>
              <a:rPr lang="en-US" dirty="0" smtClean="0"/>
              <a:t>for example); it analyzes </a:t>
            </a:r>
            <a:r>
              <a:rPr lang="en-US" dirty="0"/>
              <a:t>their </a:t>
            </a:r>
            <a:r>
              <a:rPr lang="en-US" i="1" dirty="0"/>
              <a:t>differences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For each pair in the sample, </a:t>
            </a:r>
            <a:r>
              <a:rPr lang="en-US" dirty="0" smtClean="0"/>
              <a:t>calculate </a:t>
            </a:r>
            <a:r>
              <a:rPr lang="en-US" dirty="0"/>
              <a:t>the difference between the two scores for the pair. </a:t>
            </a:r>
          </a:p>
          <a:p>
            <a:pPr lvl="1"/>
            <a:r>
              <a:rPr lang="en-US" dirty="0"/>
              <a:t>Then </a:t>
            </a:r>
            <a:r>
              <a:rPr lang="en-US" dirty="0" smtClean="0"/>
              <a:t>perform </a:t>
            </a:r>
            <a:r>
              <a:rPr lang="en-US" dirty="0"/>
              <a:t>a </a:t>
            </a:r>
            <a:r>
              <a:rPr lang="en-US" i="1" dirty="0"/>
              <a:t>one</a:t>
            </a:r>
            <a:r>
              <a:rPr lang="en-US" dirty="0"/>
              <a:t>-sample analysis on these differences. </a:t>
            </a:r>
          </a:p>
        </p:txBody>
      </p:sp>
    </p:spTree>
    <p:extLst>
      <p:ext uri="{BB962C8B-B14F-4D97-AF65-F5344CB8AC3E}">
        <p14:creationId xmlns:p14="http://schemas.microsoft.com/office/powerpoint/2010/main" xmlns="" val="28466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8.8:</a:t>
            </a:r>
            <a:br>
              <a:rPr lang="en-US" dirty="0"/>
            </a:br>
            <a:r>
              <a:rPr lang="en-US" dirty="0"/>
              <a:t>Sales Presentation Ratings.xlsx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95600"/>
          </a:xfrm>
        </p:spPr>
        <p:txBody>
          <a:bodyPr>
            <a:normAutofit fontScale="70000" lnSpcReduction="20000"/>
          </a:bodyPr>
          <a:lstStyle/>
          <a:p>
            <a:pPr>
              <a:buSzPct val="70000"/>
              <a:defRPr/>
            </a:pPr>
            <a:r>
              <a:rPr lang="en-US" sz="3200" b="1" dirty="0"/>
              <a:t>Objective</a:t>
            </a:r>
            <a:r>
              <a:rPr lang="en-US" sz="3200" dirty="0"/>
              <a:t>: To use </a:t>
            </a:r>
            <a:r>
              <a:rPr lang="en-US" sz="3200" dirty="0" smtClean="0"/>
              <a:t>StatTools’s </a:t>
            </a:r>
            <a:r>
              <a:rPr lang="en-US" sz="3200" dirty="0"/>
              <a:t>Paired-Sample Confidence Interval procedure to find a confidence interval for the mean difference between husbands’ and wives’ ratings of </a:t>
            </a:r>
            <a:r>
              <a:rPr lang="en-US" sz="3200" dirty="0" smtClean="0"/>
              <a:t>sales presentations.</a:t>
            </a:r>
            <a:endParaRPr lang="en-US" sz="3200" dirty="0"/>
          </a:p>
          <a:p>
            <a:pPr>
              <a:buSzPct val="70000"/>
              <a:defRPr/>
            </a:pPr>
            <a:r>
              <a:rPr lang="en-US" sz="3200" b="1" dirty="0"/>
              <a:t>Solution</a:t>
            </a:r>
            <a:r>
              <a:rPr lang="en-US" sz="3200" dirty="0"/>
              <a:t>: </a:t>
            </a:r>
            <a:r>
              <a:rPr lang="en-US" sz="3200" dirty="0" smtClean="0"/>
              <a:t>A random sample of husbands and wives are asked (separately) to rate the sales presentation at Stevens Honda-Buick automobile dealership on a scale of 1 to 10.</a:t>
            </a:r>
          </a:p>
          <a:p>
            <a:pPr>
              <a:buSzPct val="70000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Use </a:t>
            </a:r>
            <a:r>
              <a:rPr lang="en-US" sz="3200" dirty="0">
                <a:solidFill>
                  <a:srgbClr val="000000"/>
                </a:solidFill>
              </a:rPr>
              <a:t>the paired-sample </a:t>
            </a:r>
            <a:r>
              <a:rPr lang="en-US" sz="3200" dirty="0" smtClean="0">
                <a:solidFill>
                  <a:srgbClr val="000000"/>
                </a:solidFill>
              </a:rPr>
              <a:t>procedure to perform the analysis because the </a:t>
            </a:r>
            <a:r>
              <a:rPr lang="en-US" sz="3200" dirty="0">
                <a:solidFill>
                  <a:srgbClr val="000000"/>
                </a:solidFill>
              </a:rPr>
              <a:t>samples are naturally paired </a:t>
            </a:r>
            <a:r>
              <a:rPr lang="en-US" sz="3200" i="1" dirty="0" smtClean="0">
                <a:solidFill>
                  <a:srgbClr val="000000"/>
                </a:solidFill>
              </a:rPr>
              <a:t>and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there is a reasonably large positive correlation between the pairs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4231640"/>
            <a:ext cx="4381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0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Most confidence </a:t>
            </a:r>
            <a:r>
              <a:rPr lang="en-US" dirty="0"/>
              <a:t>intervals </a:t>
            </a:r>
            <a:r>
              <a:rPr lang="en-US" dirty="0" smtClean="0"/>
              <a:t>are of the form: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 smtClean="0"/>
              <a:t>             </a:t>
            </a:r>
          </a:p>
          <a:p>
            <a:r>
              <a:rPr lang="en-US" dirty="0" smtClean="0"/>
              <a:t>In </a:t>
            </a:r>
            <a:r>
              <a:rPr lang="en-US" dirty="0"/>
              <a:t>general, whenever you make inferences about one or more population parameters, </a:t>
            </a:r>
            <a:r>
              <a:rPr lang="en-US" dirty="0" smtClean="0"/>
              <a:t>you </a:t>
            </a:r>
            <a:r>
              <a:rPr lang="en-US" dirty="0"/>
              <a:t>always base this inference on the sampling distribution of a point estimate, such as the sample mean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equivalent statement to the central limit theorem is that the standardized quantity Z, as defined below, is approximately normal with mean 0 and standard deviation 1: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However, the population </a:t>
            </a:r>
            <a:r>
              <a:rPr lang="en-US" dirty="0"/>
              <a:t>standard </a:t>
            </a:r>
            <a:r>
              <a:rPr lang="en-US" dirty="0" smtClean="0"/>
              <a:t>deviation </a:t>
            </a:r>
            <a:r>
              <a:rPr lang="el-GR" i="1" dirty="0"/>
              <a:t>σ</a:t>
            </a:r>
            <a:r>
              <a:rPr lang="en-US" dirty="0" smtClean="0"/>
              <a:t> </a:t>
            </a:r>
            <a:r>
              <a:rPr lang="en-US" dirty="0"/>
              <a:t>is rarely known, so it is replaced by its sample estimate </a:t>
            </a:r>
            <a:r>
              <a:rPr lang="en-US" i="1" dirty="0" smtClean="0"/>
              <a:t>s</a:t>
            </a:r>
            <a:r>
              <a:rPr lang="en-US" dirty="0"/>
              <a:t> </a:t>
            </a:r>
            <a:r>
              <a:rPr lang="en-US" dirty="0" smtClean="0"/>
              <a:t>in the formula for Z.</a:t>
            </a:r>
            <a:endParaRPr lang="en-US" dirty="0"/>
          </a:p>
          <a:p>
            <a:pPr lvl="1"/>
            <a:r>
              <a:rPr lang="en-US" dirty="0"/>
              <a:t>When the replacement is made, a new source of variability is introduced, and the sampling distribution is no longer normal. Instead, it is called </a:t>
            </a:r>
            <a:r>
              <a:rPr lang="en-US" dirty="0" smtClean="0"/>
              <a:t>the </a:t>
            </a:r>
            <a:r>
              <a:rPr lang="en-US" b="1" i="1" dirty="0">
                <a:solidFill>
                  <a:srgbClr val="04617B"/>
                </a:solidFill>
              </a:rPr>
              <a:t>t</a:t>
            </a:r>
            <a:r>
              <a:rPr lang="en-US" b="1" dirty="0">
                <a:solidFill>
                  <a:srgbClr val="04617B"/>
                </a:solidFill>
              </a:rPr>
              <a:t> distribution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11810" b="-953"/>
          <a:stretch/>
        </p:blipFill>
        <p:spPr>
          <a:xfrm>
            <a:off x="3962400" y="4267200"/>
            <a:ext cx="1231900" cy="713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981200"/>
            <a:ext cx="3943350" cy="297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Confidence Interval for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Difference </a:t>
            </a:r>
            <a:r>
              <a:rPr lang="en-US" dirty="0"/>
              <a:t>between Proportions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basic form of analysis </a:t>
            </a:r>
            <a:r>
              <a:rPr lang="en-US" dirty="0" smtClean="0"/>
              <a:t>is </a:t>
            </a:r>
            <a:r>
              <a:rPr lang="en-US" dirty="0"/>
              <a:t>the same as in the two-sample analysis for differences between means. </a:t>
            </a:r>
          </a:p>
          <a:p>
            <a:r>
              <a:rPr lang="en-US" dirty="0"/>
              <a:t>However, instead of comparing two means, we now compare proportions.</a:t>
            </a:r>
          </a:p>
          <a:p>
            <a:r>
              <a:rPr lang="en-US" dirty="0"/>
              <a:t>Confidence interval for difference between proportions</a:t>
            </a:r>
            <a:r>
              <a:rPr lang="en-US" dirty="0" smtClean="0"/>
              <a:t>: </a:t>
            </a:r>
            <a:endParaRPr lang="en-US" dirty="0"/>
          </a:p>
          <a:p>
            <a:r>
              <a:rPr lang="en-US" dirty="0"/>
              <a:t>Standard error of difference between sample proportions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114800"/>
            <a:ext cx="367030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5486400"/>
            <a:ext cx="4356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8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8.9:</a:t>
            </a:r>
            <a:br>
              <a:rPr lang="en-US" dirty="0"/>
            </a:br>
            <a:r>
              <a:rPr lang="en-US" dirty="0"/>
              <a:t>Coupon </a:t>
            </a:r>
            <a:r>
              <a:rPr lang="en-US" dirty="0" smtClean="0"/>
              <a:t>Effectiveness.xlsx  </a:t>
            </a:r>
            <a:r>
              <a:rPr lang="en-US" sz="2200" dirty="0" smtClean="0"/>
              <a:t>(slide 1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667000"/>
          </a:xfrm>
        </p:spPr>
        <p:txBody>
          <a:bodyPr>
            <a:normAutofit fontScale="55000" lnSpcReduction="20000"/>
          </a:bodyPr>
          <a:lstStyle/>
          <a:p>
            <a:pPr>
              <a:buSzPct val="70000"/>
            </a:pPr>
            <a:r>
              <a:rPr lang="en-US" sz="3200" b="1" dirty="0"/>
              <a:t>Objective</a:t>
            </a:r>
            <a:r>
              <a:rPr lang="en-US" sz="3200" dirty="0"/>
              <a:t>: To </a:t>
            </a:r>
            <a:r>
              <a:rPr lang="en-US" sz="3200" dirty="0" smtClean="0"/>
              <a:t>find </a:t>
            </a:r>
            <a:r>
              <a:rPr lang="en-US" sz="3200" dirty="0"/>
              <a:t>a confidence interval for the difference between proportions of customers purchasing appliances with and without 5% discount coupons.</a:t>
            </a:r>
          </a:p>
          <a:p>
            <a:pPr>
              <a:buSzPct val="70000"/>
            </a:pPr>
            <a:r>
              <a:rPr lang="en-US" sz="3200" b="1" dirty="0" smtClean="0">
                <a:solidFill>
                  <a:srgbClr val="000000"/>
                </a:solidFill>
              </a:rPr>
              <a:t>Solution</a:t>
            </a:r>
            <a:r>
              <a:rPr lang="en-US" sz="3200" dirty="0" smtClean="0">
                <a:solidFill>
                  <a:srgbClr val="000000"/>
                </a:solidFill>
              </a:rPr>
              <a:t>: An appliance store selects 300 of its best customers and randomly divides them into two sets of 150 customers each. </a:t>
            </a:r>
          </a:p>
          <a:p>
            <a:pPr>
              <a:buSzPct val="70000"/>
            </a:pPr>
            <a:r>
              <a:rPr lang="en-US" sz="3200" dirty="0" smtClean="0">
                <a:solidFill>
                  <a:srgbClr val="000000"/>
                </a:solidFill>
              </a:rPr>
              <a:t>It then mails a notice about a sale to all 300 but includes a coupon for an extra 5% off the sale price to the second set of customers only. </a:t>
            </a:r>
          </a:p>
          <a:p>
            <a:pPr>
              <a:buSzPct val="70000"/>
            </a:pPr>
            <a:r>
              <a:rPr lang="en-US" sz="3200" dirty="0" smtClean="0">
                <a:solidFill>
                  <a:srgbClr val="000000"/>
                </a:solidFill>
              </a:rPr>
              <a:t>As the sale progresses, the store keeps track of which of these customers purchase appliances.</a:t>
            </a:r>
          </a:p>
          <a:p>
            <a:pPr>
              <a:buSzPct val="70000"/>
            </a:pPr>
            <a:r>
              <a:rPr lang="en-US" sz="3200" dirty="0" smtClean="0">
                <a:solidFill>
                  <a:srgbClr val="000000"/>
                </a:solidFill>
              </a:rPr>
              <a:t>The resulting data appear below.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4038600"/>
            <a:ext cx="5334000" cy="249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35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8.9:</a:t>
            </a:r>
            <a:br>
              <a:rPr lang="en-US" dirty="0"/>
            </a:br>
            <a:r>
              <a:rPr lang="en-US" dirty="0"/>
              <a:t>Coupon </a:t>
            </a:r>
            <a:r>
              <a:rPr lang="en-US" dirty="0" smtClean="0"/>
              <a:t>Effectiveness.xlsx  </a:t>
            </a:r>
            <a:r>
              <a:rPr lang="en-US" sz="2200" dirty="0" smtClean="0"/>
              <a:t>(slide 2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>
            <a:normAutofit fontScale="77500" lnSpcReduction="20000"/>
          </a:bodyPr>
          <a:lstStyle/>
          <a:p>
            <a:pPr>
              <a:buSzPct val="70000"/>
            </a:pPr>
            <a:r>
              <a:rPr lang="en-US" sz="3200" dirty="0" smtClean="0">
                <a:solidFill>
                  <a:srgbClr val="000000"/>
                </a:solidFill>
              </a:rPr>
              <a:t>Use StatTools to find a confidence interval for the difference between proportions of customers who purchased appliances with and without the discount coupons.</a:t>
            </a:r>
          </a:p>
          <a:p>
            <a:pPr>
              <a:buSzPct val="70000"/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667000"/>
            <a:ext cx="4648200" cy="388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33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8.10:</a:t>
            </a:r>
            <a:br>
              <a:rPr lang="en-US" dirty="0"/>
            </a:br>
            <a:r>
              <a:rPr lang="en-US" dirty="0"/>
              <a:t>Treadmill Warranty.xlsx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14600"/>
          </a:xfrm>
        </p:spPr>
        <p:txBody>
          <a:bodyPr>
            <a:normAutofit fontScale="55000" lnSpcReduction="20000"/>
          </a:bodyPr>
          <a:lstStyle/>
          <a:p>
            <a:pPr>
              <a:buSzPct val="70000"/>
            </a:pPr>
            <a:r>
              <a:rPr lang="en-US" sz="3200" b="1" dirty="0"/>
              <a:t>Objective</a:t>
            </a:r>
            <a:r>
              <a:rPr lang="en-US" sz="3200" dirty="0"/>
              <a:t>: To </a:t>
            </a:r>
            <a:r>
              <a:rPr lang="en-US" sz="3200" dirty="0" smtClean="0"/>
              <a:t>find </a:t>
            </a:r>
            <a:r>
              <a:rPr lang="en-US" sz="3200" dirty="0"/>
              <a:t>a confidence interval for the difference between proportions of motors failing within the warranty period for the two suppliers.</a:t>
            </a:r>
          </a:p>
          <a:p>
            <a:pPr>
              <a:buSzPct val="70000"/>
            </a:pPr>
            <a:r>
              <a:rPr lang="en-US" sz="3200" b="1" dirty="0" smtClean="0"/>
              <a:t>Solution</a:t>
            </a:r>
            <a:r>
              <a:rPr lang="en-US" sz="3200" dirty="0" smtClean="0"/>
              <a:t>: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Each SureStep treadmill carries a three-month warranty on the motor, and SureStep translates this warranty period into approximately 500 hours of treadmill use.</a:t>
            </a:r>
          </a:p>
          <a:p>
            <a:pPr>
              <a:buSzPct val="70000"/>
            </a:pPr>
            <a:r>
              <a:rPr lang="en-US" sz="3200" dirty="0">
                <a:solidFill>
                  <a:srgbClr val="000000"/>
                </a:solidFill>
              </a:rPr>
              <a:t>The data set is the same as in Example 8.6.</a:t>
            </a:r>
            <a:endParaRPr lang="en-US" sz="3200" dirty="0" smtClean="0">
              <a:solidFill>
                <a:srgbClr val="000000"/>
              </a:solidFill>
            </a:endParaRPr>
          </a:p>
          <a:p>
            <a:pPr>
              <a:buSzPct val="70000"/>
            </a:pPr>
            <a:r>
              <a:rPr lang="en-US" sz="3200" dirty="0" smtClean="0">
                <a:solidFill>
                  <a:srgbClr val="000000"/>
                </a:solidFill>
              </a:rPr>
              <a:t>Use StatTools to analyze the data and obtain the confidence interval for the difference between proportions of motors failing before 500 hours across the two suppliers.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733800"/>
            <a:ext cx="5410200" cy="262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21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4617B"/>
                </a:solidFill>
              </a:rPr>
              <a:t>Sample Size Selection</a:t>
            </a:r>
            <a:br>
              <a:rPr lang="en-US" dirty="0" smtClean="0">
                <a:solidFill>
                  <a:srgbClr val="04617B"/>
                </a:solidFill>
              </a:rPr>
            </a:br>
            <a:r>
              <a:rPr lang="en-US" sz="2200" dirty="0" smtClean="0">
                <a:solidFill>
                  <a:srgbClr val="04617B"/>
                </a:solidFill>
              </a:rPr>
              <a:t>(slide 1 of 2)</a:t>
            </a:r>
            <a:endParaRPr lang="en-US" sz="2200" dirty="0">
              <a:solidFill>
                <a:srgbClr val="0461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Confidence intervals are a function of three things: </a:t>
            </a:r>
          </a:p>
          <a:p>
            <a:pPr lvl="1"/>
            <a:r>
              <a:rPr lang="en-US" sz="2300" dirty="0"/>
              <a:t>D</a:t>
            </a:r>
            <a:r>
              <a:rPr lang="en-US" sz="2300" dirty="0" smtClean="0"/>
              <a:t>ata </a:t>
            </a:r>
            <a:r>
              <a:rPr lang="en-US" sz="2300" dirty="0"/>
              <a:t>in the </a:t>
            </a:r>
            <a:r>
              <a:rPr lang="en-US" sz="2300" dirty="0" smtClean="0"/>
              <a:t>sample—directly affect </a:t>
            </a:r>
            <a:r>
              <a:rPr lang="en-US" sz="2300" dirty="0"/>
              <a:t>the length of a confidence interval through their sample standard deviation(s)</a:t>
            </a:r>
            <a:r>
              <a:rPr lang="en-US" sz="2300" dirty="0" smtClean="0"/>
              <a:t>.</a:t>
            </a:r>
          </a:p>
          <a:p>
            <a:pPr lvl="2"/>
            <a:r>
              <a:rPr lang="en-US" sz="2000" dirty="0" smtClean="0"/>
              <a:t>There are random sampling plans that can reduce the amount of variability in the sample and hence reduce confidence interval length.</a:t>
            </a:r>
            <a:endParaRPr lang="en-US" sz="2000" dirty="0"/>
          </a:p>
          <a:p>
            <a:pPr lvl="2"/>
            <a:r>
              <a:rPr lang="en-US" sz="2000" dirty="0"/>
              <a:t>Variance reduction is also possible in randomized experiments</a:t>
            </a:r>
            <a:r>
              <a:rPr lang="en-US" sz="2000" dirty="0" smtClean="0"/>
              <a:t>.</a:t>
            </a:r>
          </a:p>
          <a:p>
            <a:pPr lvl="1"/>
            <a:r>
              <a:rPr lang="en-US" sz="2300" dirty="0"/>
              <a:t>C</a:t>
            </a:r>
            <a:r>
              <a:rPr lang="en-US" sz="2300" dirty="0" smtClean="0"/>
              <a:t>onfidence level—as it </a:t>
            </a:r>
            <a:r>
              <a:rPr lang="en-US" sz="2300" dirty="0"/>
              <a:t>increases, the length of the confidence interval increases as well</a:t>
            </a:r>
            <a:r>
              <a:rPr lang="en-US" sz="2300" dirty="0" smtClean="0"/>
              <a:t>.</a:t>
            </a:r>
          </a:p>
          <a:p>
            <a:pPr lvl="2"/>
            <a:r>
              <a:rPr lang="en-US" sz="2000" dirty="0" smtClean="0"/>
              <a:t>However, the confidence level is rarely used to control the length of the confidence interval.</a:t>
            </a:r>
          </a:p>
          <a:p>
            <a:pPr lvl="2"/>
            <a:r>
              <a:rPr lang="en-US" sz="2000" dirty="0" smtClean="0"/>
              <a:t>Instead, confidence level choice is usually based on convention, and 95% is by far the most commonly used value.</a:t>
            </a:r>
          </a:p>
          <a:p>
            <a:pPr lvl="1"/>
            <a:r>
              <a:rPr lang="en-US" sz="2300" dirty="0" smtClean="0"/>
              <a:t>Sample size(s)—the most obvious way to control confidence interval length is to choose the sample size(s) appropriately.</a:t>
            </a:r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13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4617B"/>
                </a:solidFill>
              </a:rPr>
              <a:t>Sample Size Selection</a:t>
            </a:r>
            <a:br>
              <a:rPr lang="en-US" dirty="0" smtClean="0">
                <a:solidFill>
                  <a:srgbClr val="04617B"/>
                </a:solidFill>
              </a:rPr>
            </a:br>
            <a:r>
              <a:rPr lang="en-US" sz="2200" dirty="0" smtClean="0">
                <a:solidFill>
                  <a:srgbClr val="04617B"/>
                </a:solidFill>
              </a:rPr>
              <a:t>(slide 2 of 2)</a:t>
            </a:r>
            <a:endParaRPr lang="en-US" sz="2200" dirty="0">
              <a:solidFill>
                <a:srgbClr val="0461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goal is to make the length of a confidence interval sufficiently narrow.</a:t>
            </a:r>
          </a:p>
          <a:p>
            <a:r>
              <a:rPr lang="en-US" dirty="0" smtClean="0"/>
              <a:t>Each confidence interval discussed so far (with the exception of the confidence interval for a standard deviation) is a point estimate plus or minus some quantity.</a:t>
            </a:r>
          </a:p>
          <a:p>
            <a:pPr lvl="1"/>
            <a:r>
              <a:rPr lang="en-US" dirty="0" smtClean="0"/>
              <a:t>The “plus or minus” part is called the </a:t>
            </a:r>
            <a:r>
              <a:rPr lang="en-US" i="1" dirty="0" smtClean="0"/>
              <a:t>half-length </a:t>
            </a:r>
            <a:r>
              <a:rPr lang="en-US" dirty="0" smtClean="0"/>
              <a:t>of the interval.</a:t>
            </a:r>
          </a:p>
          <a:p>
            <a:pPr lvl="1"/>
            <a:r>
              <a:rPr lang="en-US" dirty="0" smtClean="0"/>
              <a:t>The usual approach is to specify the half-length </a:t>
            </a:r>
            <a:r>
              <a:rPr lang="en-US" i="1" dirty="0" smtClean="0"/>
              <a:t>B</a:t>
            </a:r>
            <a:r>
              <a:rPr lang="en-US" dirty="0" smtClean="0"/>
              <a:t> you would like to obtain. Then you find the sample size(s) necessary to achieve this half-length.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5334000"/>
            <a:ext cx="4559300" cy="12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54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Size </a:t>
            </a:r>
            <a:r>
              <a:rPr lang="en-US" dirty="0" smtClean="0"/>
              <a:t>Selection for</a:t>
            </a:r>
            <a:br>
              <a:rPr lang="en-US" dirty="0" smtClean="0"/>
            </a:br>
            <a:r>
              <a:rPr lang="en-US" dirty="0" smtClean="0"/>
              <a:t>Estimation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the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appropriate sample size for estimation of the mean can be calculated from the formula for the confidence interval for the mean, </a:t>
            </a:r>
            <a:r>
              <a:rPr lang="en-US" dirty="0" smtClean="0"/>
              <a:t>by setting                             and solving for </a:t>
            </a:r>
            <a:r>
              <a:rPr lang="en-US" i="1" dirty="0" smtClean="0"/>
              <a:t>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dirty="0"/>
              <a:t>Unfortunately,  sample size selection must be done </a:t>
            </a:r>
            <a:r>
              <a:rPr lang="en-US" i="1" dirty="0"/>
              <a:t>before </a:t>
            </a:r>
            <a:r>
              <a:rPr lang="en-US" dirty="0"/>
              <a:t>a sample is observed, and value </a:t>
            </a:r>
            <a:r>
              <a:rPr lang="en-US" i="1" dirty="0"/>
              <a:t>s</a:t>
            </a:r>
            <a:r>
              <a:rPr lang="en-US" dirty="0"/>
              <a:t> is not yet available.</a:t>
            </a:r>
          </a:p>
          <a:p>
            <a:pPr lvl="1"/>
            <a:r>
              <a:rPr lang="en-US" dirty="0" smtClean="0"/>
              <a:t>The usual solution is to </a:t>
            </a:r>
            <a:r>
              <a:rPr lang="en-US" dirty="0"/>
              <a:t>replace </a:t>
            </a:r>
            <a:r>
              <a:rPr lang="en-US" i="1" dirty="0"/>
              <a:t>s</a:t>
            </a:r>
            <a:r>
              <a:rPr lang="en-US" dirty="0"/>
              <a:t> by some reasonable </a:t>
            </a:r>
            <a:r>
              <a:rPr lang="en-US" dirty="0" smtClean="0"/>
              <a:t>estimate σ</a:t>
            </a:r>
            <a:r>
              <a:rPr lang="en-US" baseline="-25000" dirty="0" smtClean="0"/>
              <a:t>est</a:t>
            </a:r>
            <a:r>
              <a:rPr lang="en-US" dirty="0" smtClean="0"/>
              <a:t> </a:t>
            </a:r>
            <a:r>
              <a:rPr lang="en-US" dirty="0"/>
              <a:t>of the population standard </a:t>
            </a:r>
            <a:r>
              <a:rPr lang="en-US" dirty="0" smtClean="0"/>
              <a:t>deviation, and to replace the </a:t>
            </a:r>
            <a:r>
              <a:rPr lang="en-US" i="1" dirty="0" smtClean="0"/>
              <a:t>t</a:t>
            </a:r>
            <a:r>
              <a:rPr lang="en-US" dirty="0" smtClean="0"/>
              <a:t>-multiple with the corresponding</a:t>
            </a:r>
            <a:r>
              <a:rPr lang="en-US" i="1" dirty="0" smtClean="0"/>
              <a:t> z</a:t>
            </a:r>
            <a:r>
              <a:rPr lang="en-US" dirty="0" smtClean="0"/>
              <a:t>-multiple from the standard normal distribution.</a:t>
            </a:r>
          </a:p>
          <a:p>
            <a:pPr lvl="1"/>
            <a:r>
              <a:rPr lang="en-US" dirty="0" smtClean="0"/>
              <a:t>The resulting </a:t>
            </a:r>
            <a:r>
              <a:rPr lang="en-US" b="1" dirty="0" smtClean="0">
                <a:solidFill>
                  <a:schemeClr val="tx2"/>
                </a:solidFill>
              </a:rPr>
              <a:t>sample size formula </a:t>
            </a:r>
            <a:r>
              <a:rPr lang="en-US" dirty="0" smtClean="0"/>
              <a:t>is: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10545"/>
          <a:stretch/>
        </p:blipFill>
        <p:spPr>
          <a:xfrm>
            <a:off x="3048000" y="2679192"/>
            <a:ext cx="2374900" cy="749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5562600"/>
            <a:ext cx="2489200" cy="73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2304288"/>
            <a:ext cx="2413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9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8.11:</a:t>
            </a:r>
            <a:br>
              <a:rPr lang="en-US" dirty="0" smtClean="0"/>
            </a:br>
            <a:r>
              <a:rPr lang="en-US" dirty="0"/>
              <a:t>Satisfaction </a:t>
            </a:r>
            <a:r>
              <a:rPr lang="en-US" dirty="0" smtClean="0"/>
              <a:t>Ratings.xlsx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581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Objective</a:t>
            </a:r>
            <a:r>
              <a:rPr lang="en-US" dirty="0" smtClean="0"/>
              <a:t>: To find the sample size of customers required to achieve a sufficiently narrow confidence interval for the mean rating of the new sandwich.</a:t>
            </a:r>
          </a:p>
          <a:p>
            <a:r>
              <a:rPr lang="en-US" b="1" dirty="0" smtClean="0"/>
              <a:t>Solution</a:t>
            </a:r>
            <a:r>
              <a:rPr lang="en-US" dirty="0" smtClean="0"/>
              <a:t>: The fast-food manager in Example 8.1 surveyed 40 customers,</a:t>
            </a:r>
            <a:r>
              <a:rPr lang="en-US" dirty="0"/>
              <a:t> </a:t>
            </a:r>
            <a:r>
              <a:rPr lang="en-US" dirty="0" smtClean="0"/>
              <a:t>each of whom rated a new sandwich on a scale of 1 to 10.</a:t>
            </a:r>
          </a:p>
          <a:p>
            <a:r>
              <a:rPr lang="en-US" dirty="0" smtClean="0"/>
              <a:t>Based on the data, a 95% confidence interval for the mean rating of all potential customers extended from 5.739 to 6.761, with a half-length of 0.511.</a:t>
            </a:r>
          </a:p>
          <a:p>
            <a:r>
              <a:rPr lang="en-US" dirty="0" smtClean="0"/>
              <a:t>Use StatTools’s Sample Size Selection procedure to find how large a sample would be needed to reduce this half-length to approximately 0.3.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4953000"/>
            <a:ext cx="28321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7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Size Selection for </a:t>
            </a:r>
            <a:br>
              <a:rPr lang="en-US" dirty="0" smtClean="0"/>
            </a:br>
            <a:r>
              <a:rPr lang="en-US" dirty="0" smtClean="0"/>
              <a:t>Estimation of Other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sample-size analysis for the mean carries over with very few changes to other parameters.</a:t>
            </a:r>
          </a:p>
          <a:p>
            <a:pPr lvl="1"/>
            <a:r>
              <a:rPr lang="en-US" dirty="0" smtClean="0"/>
              <a:t>Sample Size Formula for Estimating a Proportion: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Sample Size Formula for Estimating the Difference Between Means: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Sample Size Formula for Estimating the Difference Between Proportions: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12415" b="-552"/>
          <a:stretch/>
        </p:blipFill>
        <p:spPr>
          <a:xfrm>
            <a:off x="2971800" y="3063240"/>
            <a:ext cx="3162300" cy="649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4191000"/>
            <a:ext cx="2654300" cy="77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5791200"/>
            <a:ext cx="5308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56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8.12:</a:t>
            </a:r>
            <a:br>
              <a:rPr lang="en-US" dirty="0" smtClean="0"/>
            </a:br>
            <a:r>
              <a:rPr lang="en-US" dirty="0"/>
              <a:t>Satisfaction Ratings.xlsx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29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Objective</a:t>
            </a:r>
            <a:r>
              <a:rPr lang="en-US" dirty="0" smtClean="0"/>
              <a:t>: To find the sample size of customers required to achieve a sufficiently narrow confidence interval for the proportion of customers who have tried the new sandwich.</a:t>
            </a:r>
          </a:p>
          <a:p>
            <a:r>
              <a:rPr lang="en-US" b="1" dirty="0" smtClean="0"/>
              <a:t>Solution</a:t>
            </a:r>
            <a:r>
              <a:rPr lang="en-US" dirty="0" smtClean="0"/>
              <a:t>: The data set is the same as in Examples 8.1 and 8.11.</a:t>
            </a:r>
          </a:p>
          <a:p>
            <a:r>
              <a:rPr lang="en-US" dirty="0" smtClean="0"/>
              <a:t>Now the fast-food manager wants to estimate the proportion of customers who have tried its new sandwich.</a:t>
            </a:r>
          </a:p>
          <a:p>
            <a:r>
              <a:rPr lang="en-US" dirty="0" smtClean="0"/>
              <a:t>She wants a 90% confidence interval for this proportion to have half-length 0.05.</a:t>
            </a:r>
          </a:p>
          <a:p>
            <a:r>
              <a:rPr lang="en-US" dirty="0" smtClean="0"/>
              <a:t>If she is fairly sure that the proportion who have tried the new sandwich is around 0.3, she can use </a:t>
            </a:r>
            <a:r>
              <a:rPr lang="en-US" i="1" dirty="0" smtClean="0"/>
              <a:t>p</a:t>
            </a:r>
            <a:r>
              <a:rPr lang="en-US" baseline="-25000" dirty="0" smtClean="0"/>
              <a:t>est</a:t>
            </a:r>
            <a:r>
              <a:rPr lang="en-US" dirty="0" smtClean="0"/>
              <a:t> = 0.3.</a:t>
            </a:r>
          </a:p>
          <a:p>
            <a:r>
              <a:rPr lang="en-US" dirty="0" smtClean="0"/>
              <a:t>Use StatTools and enter the values as shown below.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4876800"/>
            <a:ext cx="31369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4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 smtClean="0"/>
              <a:t>Distribution</a:t>
            </a:r>
            <a:br>
              <a:rPr lang="en-US" dirty="0" smtClean="0"/>
            </a:br>
            <a:r>
              <a:rPr lang="en-US" sz="2200" dirty="0" smtClean="0"/>
              <a:t>(slide 1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If we are interested in estimating a population mean </a:t>
            </a:r>
            <a:r>
              <a:rPr lang="el-GR" i="1" dirty="0"/>
              <a:t>μ</a:t>
            </a:r>
            <a:r>
              <a:rPr lang="en-US" dirty="0"/>
              <a:t> with a sample of size </a:t>
            </a:r>
            <a:r>
              <a:rPr lang="en-US" i="1" dirty="0"/>
              <a:t>n</a:t>
            </a:r>
            <a:r>
              <a:rPr lang="en-US" dirty="0"/>
              <a:t>, we assume the population distribution is normal with unknown standard deviation </a:t>
            </a:r>
            <a:r>
              <a:rPr lang="el-GR" i="1" dirty="0"/>
              <a:t>σ</a:t>
            </a:r>
            <a:r>
              <a:rPr lang="en-US" dirty="0" smtClean="0"/>
              <a:t>.</a:t>
            </a:r>
          </a:p>
          <a:p>
            <a:r>
              <a:rPr lang="el-GR" i="1" dirty="0" smtClean="0"/>
              <a:t>σ</a:t>
            </a:r>
            <a:r>
              <a:rPr lang="en-US" i="1" dirty="0" smtClean="0"/>
              <a:t> </a:t>
            </a:r>
            <a:r>
              <a:rPr lang="en-US" dirty="0" smtClean="0"/>
              <a:t>is replaced by the sample standard deviation </a:t>
            </a:r>
            <a:r>
              <a:rPr lang="en-US" i="1" dirty="0" smtClean="0"/>
              <a:t>s</a:t>
            </a:r>
            <a:r>
              <a:rPr lang="en-US" dirty="0" smtClean="0"/>
              <a:t>, as shown in this equation:</a:t>
            </a:r>
          </a:p>
          <a:p>
            <a:endParaRPr lang="en-US" dirty="0"/>
          </a:p>
          <a:p>
            <a:pPr lvl="1"/>
            <a:r>
              <a:rPr lang="en-US" dirty="0"/>
              <a:t>Then the standardized value </a:t>
            </a:r>
            <a:r>
              <a:rPr lang="en-US" dirty="0" smtClean="0"/>
              <a:t>in </a:t>
            </a:r>
            <a:r>
              <a:rPr lang="en-US" dirty="0"/>
              <a:t>the equation </a:t>
            </a:r>
            <a:r>
              <a:rPr lang="en-US" dirty="0" smtClean="0"/>
              <a:t>has </a:t>
            </a:r>
            <a:r>
              <a:rPr lang="en-US" dirty="0"/>
              <a:t>a </a:t>
            </a:r>
            <a:r>
              <a:rPr lang="en-US" i="1" dirty="0"/>
              <a:t>t</a:t>
            </a:r>
            <a:r>
              <a:rPr lang="en-US" dirty="0"/>
              <a:t> distribution with </a:t>
            </a:r>
            <a:r>
              <a:rPr lang="en-US" i="1" dirty="0"/>
              <a:t>n </a:t>
            </a:r>
            <a:r>
              <a:rPr lang="en-US" dirty="0"/>
              <a:t>– 1 degrees of </a:t>
            </a:r>
            <a:r>
              <a:rPr lang="en-US" dirty="0" smtClean="0"/>
              <a:t>freedom.</a:t>
            </a:r>
            <a:endParaRPr lang="en-US" dirty="0"/>
          </a:p>
          <a:p>
            <a:pPr lvl="2"/>
            <a:r>
              <a:rPr lang="en-US" dirty="0"/>
              <a:t>The </a:t>
            </a:r>
            <a:r>
              <a:rPr lang="en-US" i="1" dirty="0"/>
              <a:t>degrees of freedom </a:t>
            </a:r>
            <a:r>
              <a:rPr lang="en-US" dirty="0"/>
              <a:t>is a numerical parameter of the </a:t>
            </a:r>
            <a:r>
              <a:rPr lang="en-US" i="1" dirty="0"/>
              <a:t>t</a:t>
            </a:r>
            <a:r>
              <a:rPr lang="en-US" dirty="0"/>
              <a:t> distribution that defines the precise shape of the distribution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t</a:t>
            </a:r>
            <a:r>
              <a:rPr lang="en-US" dirty="0" smtClean="0"/>
              <a:t>-value in this equation is very much like a typical Z-value.</a:t>
            </a:r>
          </a:p>
          <a:p>
            <a:pPr lvl="2"/>
            <a:r>
              <a:rPr lang="en-US" dirty="0" smtClean="0"/>
              <a:t>That is, the </a:t>
            </a:r>
            <a:r>
              <a:rPr lang="en-US" b="1" i="1" dirty="0">
                <a:solidFill>
                  <a:schemeClr val="tx2"/>
                </a:solidFill>
              </a:rPr>
              <a:t>t</a:t>
            </a:r>
            <a:r>
              <a:rPr lang="en-US" b="1" dirty="0">
                <a:solidFill>
                  <a:schemeClr val="tx2"/>
                </a:solidFill>
              </a:rPr>
              <a:t>-value </a:t>
            </a:r>
            <a:r>
              <a:rPr lang="en-US" dirty="0"/>
              <a:t>indicates the number of standard errors by which </a:t>
            </a:r>
            <a:r>
              <a:rPr lang="en-US" dirty="0" smtClean="0"/>
              <a:t>the </a:t>
            </a:r>
            <a:r>
              <a:rPr lang="en-US" dirty="0"/>
              <a:t>sample mean differs from </a:t>
            </a:r>
            <a:r>
              <a:rPr lang="en-US" dirty="0" smtClean="0"/>
              <a:t>the </a:t>
            </a:r>
            <a:r>
              <a:rPr lang="en-US" dirty="0"/>
              <a:t>population mean.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124200"/>
            <a:ext cx="1181100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Example 8.13: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Sample Size Selection for Analyzing Complaints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5814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Objective</a:t>
            </a:r>
            <a:r>
              <a:rPr lang="en-US" dirty="0" smtClean="0"/>
              <a:t>: To see how many employees in each experimental group must be sampled to achieve a sufficiently narrow confidence interval for the difference between the mean numbers of complaints.</a:t>
            </a:r>
          </a:p>
          <a:p>
            <a:r>
              <a:rPr lang="en-US" b="1" dirty="0" smtClean="0"/>
              <a:t>Solution</a:t>
            </a:r>
            <a:r>
              <a:rPr lang="en-US" dirty="0" smtClean="0"/>
              <a:t>: A customer service center has two types of employees: those who have had a recent course in dealing with customers (but little actual experience) and those with a lot of experience dealing with customers (but no formal course).</a:t>
            </a:r>
          </a:p>
          <a:p>
            <a:r>
              <a:rPr lang="en-US" dirty="0" smtClean="0"/>
              <a:t>The company wants to estimate the difference between the two types of employees in terms of the average number of customer complaints regarding poor service in the last six months.</a:t>
            </a:r>
          </a:p>
          <a:p>
            <a:r>
              <a:rPr lang="en-US" dirty="0" smtClean="0"/>
              <a:t>The company plans to obtain information on a randomly selected sample of each type of employee, using equal sample sizes.</a:t>
            </a:r>
          </a:p>
          <a:p>
            <a:r>
              <a:rPr lang="en-US" dirty="0" smtClean="0"/>
              <a:t>Use the StatTools Sample Size Selection procedure to determine the number of employees that should be in each sample to achieve a 95% confidence interval with approximate half-length 2.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5105400"/>
            <a:ext cx="3263900" cy="137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59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r>
              <a:rPr lang="en-US" dirty="0" smtClean="0"/>
              <a:t>8.14:</a:t>
            </a:r>
            <a:r>
              <a:rPr lang="en-US" dirty="0"/>
              <a:t> </a:t>
            </a:r>
            <a:r>
              <a:rPr lang="en-US" sz="3600" dirty="0" smtClean="0"/>
              <a:t>Sample Size Selection for Analyzing Proportions of Out-of-Spec Products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29000"/>
          </a:xfrm>
        </p:spPr>
        <p:txBody>
          <a:bodyPr>
            <a:normAutofit fontScale="55000" lnSpcReduction="20000"/>
          </a:bodyPr>
          <a:lstStyle/>
          <a:p>
            <a:pPr>
              <a:buSzPct val="70000"/>
            </a:pPr>
            <a:r>
              <a:rPr lang="en-US" sz="3200" b="1" dirty="0"/>
              <a:t>Objective</a:t>
            </a:r>
            <a:r>
              <a:rPr lang="en-US" sz="3200" dirty="0"/>
              <a:t>: To see how many products in each plant must be sampled to achieve a sufficiently narrow confidence interval for the difference between the proportions </a:t>
            </a:r>
            <a:r>
              <a:rPr lang="en-US" sz="3200" dirty="0" smtClean="0"/>
              <a:t>of out</a:t>
            </a:r>
            <a:r>
              <a:rPr lang="en-US" sz="3200" dirty="0"/>
              <a:t>-of-spec products.</a:t>
            </a:r>
          </a:p>
          <a:p>
            <a:pPr>
              <a:buSzPct val="70000"/>
            </a:pPr>
            <a:r>
              <a:rPr lang="en-US" sz="3200" b="1" dirty="0"/>
              <a:t>Solution</a:t>
            </a:r>
            <a:r>
              <a:rPr lang="en-US" sz="3200" dirty="0"/>
              <a:t>: </a:t>
            </a:r>
            <a:r>
              <a:rPr lang="en-US" sz="3200" dirty="0" smtClean="0"/>
              <a:t>A supervisor at a company with two plants wants to know how much the proportion of out-of-spec products differs across the two plants.</a:t>
            </a:r>
          </a:p>
          <a:p>
            <a:pPr>
              <a:buSzPct val="70000"/>
            </a:pPr>
            <a:r>
              <a:rPr lang="en-US" sz="3200" dirty="0" smtClean="0"/>
              <a:t>He suspects the proportion of out-of-spec products in each plant is in the range of 3% to 5%, and he wants a 99% confidence interval to have approximate half-length 0.005. </a:t>
            </a:r>
          </a:p>
          <a:p>
            <a:pPr>
              <a:buSzPct val="70000"/>
            </a:pPr>
            <a:r>
              <a:rPr lang="en-US" sz="3200" dirty="0" smtClean="0"/>
              <a:t>However, his initial calculations yield a sample size that is almost certainly prohibitive, so he decreases the confidence level to 95% and increases the desired half-length to 0.025.</a:t>
            </a:r>
          </a:p>
          <a:p>
            <a:pPr>
              <a:buSzPct val="70000"/>
            </a:pPr>
            <a:r>
              <a:rPr lang="en-US" sz="3200" dirty="0" smtClean="0"/>
              <a:t>Use StatTools’s Sample Size Selection procedure to determine how many items he should sample from each plant, using these revised goals.</a:t>
            </a:r>
          </a:p>
          <a:p>
            <a:pPr>
              <a:buSzPct val="70000"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4903580"/>
            <a:ext cx="3746500" cy="168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2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 smtClean="0"/>
              <a:t>Distribution</a:t>
            </a:r>
            <a:br>
              <a:rPr lang="en-US" dirty="0" smtClean="0"/>
            </a:br>
            <a:r>
              <a:rPr lang="en-US" sz="2200" dirty="0" smtClean="0"/>
              <a:t>(slide 2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i="1" dirty="0"/>
              <a:t>t</a:t>
            </a:r>
            <a:r>
              <a:rPr lang="en-US" dirty="0"/>
              <a:t> distribution looks very much like the standard normal distribution.</a:t>
            </a:r>
          </a:p>
          <a:p>
            <a:pPr lvl="1"/>
            <a:r>
              <a:rPr lang="en-US" dirty="0"/>
              <a:t>It is bell-shaped and centered at 0.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only difference is that it is slightly more spread out, and this increase in spread is greater for </a:t>
            </a:r>
            <a:r>
              <a:rPr lang="en-US" i="1" dirty="0"/>
              <a:t>small</a:t>
            </a:r>
            <a:r>
              <a:rPr lang="en-US" dirty="0"/>
              <a:t> degrees of freedom. </a:t>
            </a:r>
          </a:p>
          <a:p>
            <a:pPr lvl="1"/>
            <a:r>
              <a:rPr lang="en-US" dirty="0" smtClean="0"/>
              <a:t>When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is large, so that the degrees of freedom is large, the </a:t>
            </a:r>
            <a:r>
              <a:rPr lang="en-US" i="1" dirty="0"/>
              <a:t>t</a:t>
            </a:r>
            <a:r>
              <a:rPr lang="en-US" dirty="0"/>
              <a:t> distribution and the standard normal distribution are practically </a:t>
            </a:r>
            <a:r>
              <a:rPr lang="en-US" dirty="0" smtClean="0"/>
              <a:t>indistinguishable, as shown below.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1513" y="4648200"/>
            <a:ext cx="2853931" cy="18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70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Sampling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i="1" dirty="0" smtClean="0"/>
              <a:t> t </a:t>
            </a:r>
            <a:r>
              <a:rPr lang="en-US" dirty="0" smtClean="0"/>
              <a:t>distribution, a close relative of the normal distribution, is used to make inferences about a population mean when the population standard deviation is unknown.</a:t>
            </a:r>
          </a:p>
          <a:p>
            <a:r>
              <a:rPr lang="en-US" dirty="0" smtClean="0"/>
              <a:t>Two other close relatives of the normal distribution are the </a:t>
            </a:r>
            <a:r>
              <a:rPr lang="en-US" i="1" dirty="0" smtClean="0"/>
              <a:t>chi-square </a:t>
            </a:r>
            <a:r>
              <a:rPr lang="en-US" dirty="0" smtClean="0"/>
              <a:t>and </a:t>
            </a:r>
            <a:r>
              <a:rPr lang="en-US" i="1" dirty="0" smtClean="0"/>
              <a:t>F</a:t>
            </a:r>
            <a:r>
              <a:rPr lang="en-US" dirty="0" smtClean="0"/>
              <a:t> distributions.</a:t>
            </a:r>
          </a:p>
          <a:p>
            <a:pPr lvl="1"/>
            <a:r>
              <a:rPr lang="en-US" dirty="0" smtClean="0"/>
              <a:t>These are used primarily to make inferences about variances (or standard deviations), as opposed to means.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4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Confidence Interval for a </a:t>
            </a:r>
            <a:r>
              <a:rPr lang="en-US" dirty="0" smtClean="0"/>
              <a:t>Mean</a:t>
            </a:r>
            <a:br>
              <a:rPr lang="en-US" dirty="0" smtClean="0"/>
            </a:br>
            <a:r>
              <a:rPr lang="en-US" sz="2200" dirty="0" smtClean="0"/>
              <a:t>(slide 1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</a:t>
            </a:r>
            <a:r>
              <a:rPr lang="en-US" dirty="0"/>
              <a:t>obtain a confidence interval for </a:t>
            </a:r>
            <a:r>
              <a:rPr lang="el-GR" i="1" dirty="0"/>
              <a:t>μ</a:t>
            </a:r>
            <a:r>
              <a:rPr lang="en-US" dirty="0"/>
              <a:t>, </a:t>
            </a:r>
            <a:r>
              <a:rPr lang="en-US" dirty="0" smtClean="0"/>
              <a:t>first </a:t>
            </a:r>
            <a:r>
              <a:rPr lang="en-US" dirty="0"/>
              <a:t>specify a </a:t>
            </a:r>
            <a:r>
              <a:rPr lang="en-US" b="1" dirty="0">
                <a:solidFill>
                  <a:srgbClr val="04617B"/>
                </a:solidFill>
              </a:rPr>
              <a:t>confidence level</a:t>
            </a:r>
            <a:r>
              <a:rPr lang="en-US" dirty="0"/>
              <a:t>, usually 90%, 95%, or 99%.</a:t>
            </a:r>
          </a:p>
          <a:p>
            <a:r>
              <a:rPr lang="en-US" dirty="0" smtClean="0"/>
              <a:t>Then use </a:t>
            </a:r>
            <a:r>
              <a:rPr lang="en-US" dirty="0"/>
              <a:t>the sampling distribution of the point estimate to determine the </a:t>
            </a:r>
            <a:r>
              <a:rPr lang="en-US" i="1" dirty="0"/>
              <a:t>multiple</a:t>
            </a:r>
            <a:r>
              <a:rPr lang="en-US" dirty="0"/>
              <a:t> of the standard error (SE) to go out on either side of the point estimate to achieve the given confidence level.</a:t>
            </a:r>
          </a:p>
          <a:p>
            <a:pPr lvl="1"/>
            <a:r>
              <a:rPr lang="en-US" dirty="0"/>
              <a:t>If the confidence level is 95%, the value used most frequently in applications, the multiple is approximately 2. More precisely, it is a </a:t>
            </a:r>
            <a:r>
              <a:rPr lang="en-US" i="1" dirty="0"/>
              <a:t>t</a:t>
            </a:r>
            <a:r>
              <a:rPr lang="en-US" dirty="0"/>
              <a:t>-value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typical confidence interval for </a:t>
            </a:r>
            <a:r>
              <a:rPr lang="el-GR" dirty="0" smtClean="0"/>
              <a:t>μ</a:t>
            </a:r>
            <a:r>
              <a:rPr lang="en-US" i="1" dirty="0" smtClean="0"/>
              <a:t> </a:t>
            </a:r>
            <a:r>
              <a:rPr lang="en-US" dirty="0" smtClean="0"/>
              <a:t>is of the form:</a:t>
            </a:r>
            <a:endParaRPr lang="en-US" dirty="0"/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where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5760720"/>
            <a:ext cx="25019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5833872"/>
            <a:ext cx="15240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64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Confidence Interval for a </a:t>
            </a:r>
            <a:r>
              <a:rPr lang="en-US" dirty="0" smtClean="0"/>
              <a:t>Mean</a:t>
            </a:r>
            <a:br>
              <a:rPr lang="en-US" dirty="0" smtClean="0"/>
            </a:br>
            <a:r>
              <a:rPr lang="en-US" sz="2200" dirty="0" smtClean="0"/>
              <a:t>(slide 2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obtain the correct </a:t>
            </a:r>
            <a:r>
              <a:rPr lang="en-US" i="1" dirty="0" smtClean="0"/>
              <a:t>t</a:t>
            </a:r>
            <a:r>
              <a:rPr lang="en-US" dirty="0" smtClean="0"/>
              <a:t>-multiple, let α be 1 minus the confidence level (expressed as a decimal).</a:t>
            </a:r>
          </a:p>
          <a:p>
            <a:pPr lvl="1"/>
            <a:r>
              <a:rPr lang="en-US" dirty="0" smtClean="0"/>
              <a:t>For example, if the confidence level is 90%, then α = 0.10.</a:t>
            </a:r>
          </a:p>
          <a:p>
            <a:r>
              <a:rPr lang="en-US" dirty="0" smtClean="0"/>
              <a:t>Then the appropriate </a:t>
            </a:r>
            <a:r>
              <a:rPr lang="en-US" i="1" dirty="0" smtClean="0"/>
              <a:t>t</a:t>
            </a:r>
            <a:r>
              <a:rPr lang="en-US" dirty="0" smtClean="0"/>
              <a:t>-multiple is the value that cuts off probability α/2 in each tail of the </a:t>
            </a:r>
            <a:r>
              <a:rPr lang="en-US" i="1" dirty="0" smtClean="0"/>
              <a:t>t</a:t>
            </a:r>
            <a:r>
              <a:rPr lang="en-US" dirty="0" smtClean="0"/>
              <a:t> distribution with n − 1 degrees of freedom.</a:t>
            </a:r>
          </a:p>
          <a:p>
            <a:r>
              <a:rPr lang="en-US" dirty="0" smtClean="0"/>
              <a:t>As the confidence level increases, the width of the confidence interval also increases.</a:t>
            </a:r>
          </a:p>
          <a:p>
            <a:r>
              <a:rPr lang="en-US" dirty="0" smtClean="0"/>
              <a:t>As </a:t>
            </a:r>
            <a:r>
              <a:rPr lang="en-US" i="1" dirty="0" smtClean="0"/>
              <a:t>n</a:t>
            </a:r>
            <a:r>
              <a:rPr lang="en-US" dirty="0" smtClean="0"/>
              <a:t> increases, the standard error </a:t>
            </a:r>
            <a:r>
              <a:rPr lang="en-US" i="1" dirty="0" smtClean="0"/>
              <a:t>s</a:t>
            </a:r>
            <a:r>
              <a:rPr lang="en-US" dirty="0" smtClean="0"/>
              <a:t>/√</a:t>
            </a:r>
            <a:r>
              <a:rPr lang="en-US" i="1" dirty="0" smtClean="0"/>
              <a:t>n</a:t>
            </a:r>
            <a:r>
              <a:rPr lang="en-US" dirty="0" smtClean="0"/>
              <a:t> decreases, so the length of the confidence interval tends to decrease for </a:t>
            </a:r>
            <a:r>
              <a:rPr lang="en-US" i="1" dirty="0" smtClean="0"/>
              <a:t>any</a:t>
            </a:r>
            <a:r>
              <a:rPr lang="en-US" dirty="0" smtClean="0"/>
              <a:t> confidence level.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92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8.1:</a:t>
            </a:r>
            <a:br>
              <a:rPr lang="en-US" dirty="0"/>
            </a:br>
            <a:r>
              <a:rPr lang="en-US" dirty="0"/>
              <a:t>Satisfaction </a:t>
            </a:r>
            <a:r>
              <a:rPr lang="en-US" dirty="0" smtClean="0"/>
              <a:t>Ratings.xlsx  </a:t>
            </a:r>
            <a:r>
              <a:rPr lang="en-US" sz="2200" dirty="0" smtClean="0"/>
              <a:t>(slide 1 of 2)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667000"/>
          </a:xfrm>
        </p:spPr>
        <p:txBody>
          <a:bodyPr>
            <a:normAutofit fontScale="70000" lnSpcReduction="20000"/>
          </a:bodyPr>
          <a:lstStyle/>
          <a:p>
            <a:pPr>
              <a:buSzPct val="70000"/>
            </a:pPr>
            <a:r>
              <a:rPr lang="en-US" sz="3200" b="1" dirty="0"/>
              <a:t>Objective</a:t>
            </a:r>
            <a:r>
              <a:rPr lang="en-US" sz="3200" dirty="0"/>
              <a:t>: To use </a:t>
            </a:r>
            <a:r>
              <a:rPr lang="en-US" sz="3200" dirty="0" smtClean="0"/>
              <a:t>StatTools’s </a:t>
            </a:r>
            <a:r>
              <a:rPr lang="en-US" sz="3200" dirty="0"/>
              <a:t>One-Sample procedure to obtain a 95% confidence interval for the mean satisfaction rating of the new sandwich.</a:t>
            </a:r>
          </a:p>
          <a:p>
            <a:pPr>
              <a:buSzPct val="70000"/>
            </a:pPr>
            <a:r>
              <a:rPr lang="en-US" sz="3200" b="1" dirty="0"/>
              <a:t>Solution</a:t>
            </a:r>
            <a:r>
              <a:rPr lang="en-US" sz="3200" dirty="0"/>
              <a:t>: </a:t>
            </a:r>
            <a:r>
              <a:rPr lang="en-US" sz="3200" dirty="0" smtClean="0">
                <a:solidFill>
                  <a:srgbClr val="000000"/>
                </a:solidFill>
              </a:rPr>
              <a:t>A random sample of 40 customers who ordered a new sandwich were surveyed. Each was asked to rate the sandwich on a scale of 1 to 10.</a:t>
            </a:r>
          </a:p>
          <a:p>
            <a:pPr>
              <a:buSzPct val="70000"/>
            </a:pPr>
            <a:r>
              <a:rPr lang="en-US" sz="3200" dirty="0" smtClean="0">
                <a:solidFill>
                  <a:srgbClr val="000000"/>
                </a:solidFill>
              </a:rPr>
              <a:t>The results appear in column B below.</a:t>
            </a:r>
          </a:p>
          <a:p>
            <a:pPr>
              <a:buSzPct val="70000"/>
            </a:pPr>
            <a:r>
              <a:rPr lang="en-US" sz="3200" dirty="0" smtClean="0">
                <a:solidFill>
                  <a:srgbClr val="000000"/>
                </a:solidFill>
              </a:rPr>
              <a:t>Use StatTools’s One-Sample procedure on the Satisfaction variable.</a:t>
            </a:r>
          </a:p>
          <a:p>
            <a:pPr>
              <a:buSzPct val="70000"/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buSzPct val="70000"/>
            </a:pPr>
            <a:endParaRPr lang="en-US" sz="32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191000"/>
            <a:ext cx="3708400" cy="2327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bright DADM 5e_PPT Sample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4617B"/>
      </a:accent1>
      <a:accent2>
        <a:srgbClr val="0F6FC6"/>
      </a:accent2>
      <a:accent3>
        <a:srgbClr val="009DD9"/>
      </a:accent3>
      <a:accent4>
        <a:srgbClr val="0BD0D9"/>
      </a:accent4>
      <a:accent5>
        <a:srgbClr val="10CF9B"/>
      </a:accent5>
      <a:accent6>
        <a:srgbClr val="7CCA62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Albright DADM 5e_PPT Sample.potx</Template>
  <TotalTime>1212</TotalTime>
  <Words>3533</Words>
  <Application>Microsoft Office PowerPoint</Application>
  <PresentationFormat>On-screen Show (4:3)</PresentationFormat>
  <Paragraphs>232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Albright DADM 5e_PPT Sample</vt:lpstr>
      <vt:lpstr>Slide 1</vt:lpstr>
      <vt:lpstr>Introduction</vt:lpstr>
      <vt:lpstr>Sampling Distributions</vt:lpstr>
      <vt:lpstr>The t Distribution (slide 1 of 2)</vt:lpstr>
      <vt:lpstr>The t Distribution (slide 2 of 2)</vt:lpstr>
      <vt:lpstr>Other Sampling Distributions</vt:lpstr>
      <vt:lpstr>Confidence Interval for a Mean (slide 1 of 2)</vt:lpstr>
      <vt:lpstr>Confidence Interval for a Mean (slide 2 of 2)</vt:lpstr>
      <vt:lpstr>Example 8.1: Satisfaction Ratings.xlsx  (slide 1 of 2)</vt:lpstr>
      <vt:lpstr>Example 8.1: Satisfaction Ratings.xlsx  (slide 2 of 2)</vt:lpstr>
      <vt:lpstr>Confidence Interval for a Total (slide 1 of 2)</vt:lpstr>
      <vt:lpstr>Confidence Interval for a Total (slide 2 of 2)</vt:lpstr>
      <vt:lpstr>Example 8.2: IRS Refunds.xlsx</vt:lpstr>
      <vt:lpstr>Confidence Interval for a Proportion</vt:lpstr>
      <vt:lpstr>Example 8.3: Satisfaction Ratings.xlsx  (slide 1 of 2)</vt:lpstr>
      <vt:lpstr>Example 8.3: Satisfaction Ratings.xlsx  (slide 2 of 2)</vt:lpstr>
      <vt:lpstr>Example 8.4: One-Sided Confidence Interval.xlsx</vt:lpstr>
      <vt:lpstr>Confidence Interval for a  Standard Deviation</vt:lpstr>
      <vt:lpstr>Example 8.5: Part Diameters.xlsx  (slide 1 of 2)</vt:lpstr>
      <vt:lpstr>Example 8.5: Part Diameters.xlsx  (slide 2 of 2)</vt:lpstr>
      <vt:lpstr>Confidence Interval for the  Difference Between Means</vt:lpstr>
      <vt:lpstr>Independent Samples</vt:lpstr>
      <vt:lpstr>Example 8.6: Treadmill Motors.xlsx  (slide 1 of 2)</vt:lpstr>
      <vt:lpstr>Example 8.6: Treadmill Motors.xlsx  (slide 2 of 2)</vt:lpstr>
      <vt:lpstr>Equal-Variance Assumption</vt:lpstr>
      <vt:lpstr>Example 8.7: Customer Checkouts.xlsx  (slide 1 of 2)</vt:lpstr>
      <vt:lpstr>Example 8.7: Customer Checkouts.xlsx  (slide 2 of 2)</vt:lpstr>
      <vt:lpstr>Paired Samples</vt:lpstr>
      <vt:lpstr>Example 8.8: Sales Presentation Ratings.xlsx</vt:lpstr>
      <vt:lpstr>Confidence Interval for the  Difference between Proportions</vt:lpstr>
      <vt:lpstr>Example 8.9: Coupon Effectiveness.xlsx  (slide 1 of 2)</vt:lpstr>
      <vt:lpstr>Example 8.9: Coupon Effectiveness.xlsx  (slide 2 of 2)</vt:lpstr>
      <vt:lpstr>Example 8.10: Treadmill Warranty.xlsx</vt:lpstr>
      <vt:lpstr>Sample Size Selection (slide 1 of 2)</vt:lpstr>
      <vt:lpstr>Sample Size Selection (slide 2 of 2)</vt:lpstr>
      <vt:lpstr>Sample Size Selection for Estimation of the Mean</vt:lpstr>
      <vt:lpstr>Example 8.11: Satisfaction Ratings.xlsx</vt:lpstr>
      <vt:lpstr>Sample Size Selection for  Estimation of Other Parameters</vt:lpstr>
      <vt:lpstr>Example 8.12: Satisfaction Ratings.xlsx</vt:lpstr>
      <vt:lpstr>Example 8.13: Sample Size Selection for Analyzing Complaints</vt:lpstr>
      <vt:lpstr>Example 8.14: Sample Size Selection for Analyzing Proportions of Out-of-Spec Products</vt:lpstr>
    </vt:vector>
  </TitlesOfParts>
  <Company>Cengage Learning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Krista Kellman</dc:creator>
  <cp:lastModifiedBy>Krista Kellman</cp:lastModifiedBy>
  <cp:revision>293</cp:revision>
  <dcterms:created xsi:type="dcterms:W3CDTF">2013-05-22T20:28:17Z</dcterms:created>
  <dcterms:modified xsi:type="dcterms:W3CDTF">2013-10-18T14:43:58Z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884725426</vt:i4>
  </property>
  <property fmtid="{D5CDD505-2E9C-101B-9397-08002B2CF9AE}" pid="3" name="_NewReviewCycle">
    <vt:lpwstr/>
  </property>
  <property fmtid="{D5CDD505-2E9C-101B-9397-08002B2CF9AE}" pid="4" name="_EmailSubject">
    <vt:lpwstr>Problem viewing template file</vt:lpwstr>
  </property>
  <property fmtid="{D5CDD505-2E9C-101B-9397-08002B2CF9AE}" pid="5" name="_AuthorEmail">
    <vt:lpwstr>Krista.Kellman@cengage.com</vt:lpwstr>
  </property>
  <property fmtid="{D5CDD505-2E9C-101B-9397-08002B2CF9AE}" pid="6" name="_AuthorEmailDisplayName">
    <vt:lpwstr>Kellman, Krista</vt:lpwstr>
  </property>
</Properties>
</file>