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63" r:id="rId2"/>
  </p:sldMasterIdLst>
  <p:notesMasterIdLst>
    <p:notesMasterId r:id="rId39"/>
  </p:notesMasterIdLst>
  <p:handoutMasterIdLst>
    <p:handoutMasterId r:id="rId40"/>
  </p:handoutMasterIdLst>
  <p:sldIdLst>
    <p:sldId id="337" r:id="rId3"/>
    <p:sldId id="361" r:id="rId4"/>
    <p:sldId id="394" r:id="rId5"/>
    <p:sldId id="377" r:id="rId6"/>
    <p:sldId id="367" r:id="rId7"/>
    <p:sldId id="393" r:id="rId8"/>
    <p:sldId id="366" r:id="rId9"/>
    <p:sldId id="368" r:id="rId10"/>
    <p:sldId id="387" r:id="rId11"/>
    <p:sldId id="390" r:id="rId12"/>
    <p:sldId id="388" r:id="rId13"/>
    <p:sldId id="389" r:id="rId14"/>
    <p:sldId id="398" r:id="rId15"/>
    <p:sldId id="395" r:id="rId16"/>
    <p:sldId id="417" r:id="rId17"/>
    <p:sldId id="412" r:id="rId18"/>
    <p:sldId id="411" r:id="rId19"/>
    <p:sldId id="413" r:id="rId20"/>
    <p:sldId id="399" r:id="rId21"/>
    <p:sldId id="400" r:id="rId22"/>
    <p:sldId id="401" r:id="rId23"/>
    <p:sldId id="402" r:id="rId24"/>
    <p:sldId id="403" r:id="rId25"/>
    <p:sldId id="404" r:id="rId26"/>
    <p:sldId id="410" r:id="rId27"/>
    <p:sldId id="409" r:id="rId28"/>
    <p:sldId id="396" r:id="rId29"/>
    <p:sldId id="414" r:id="rId30"/>
    <p:sldId id="415" r:id="rId31"/>
    <p:sldId id="416" r:id="rId32"/>
    <p:sldId id="381" r:id="rId33"/>
    <p:sldId id="379" r:id="rId34"/>
    <p:sldId id="380" r:id="rId35"/>
    <p:sldId id="378" r:id="rId36"/>
    <p:sldId id="363" r:id="rId37"/>
    <p:sldId id="407" r:id="rId38"/>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090"/>
    <a:srgbClr val="1E5770"/>
    <a:srgbClr val="1C4154"/>
    <a:srgbClr val="1A4A60"/>
    <a:srgbClr val="DDDDDD"/>
    <a:srgbClr val="984807"/>
    <a:srgbClr val="8EB4E3"/>
    <a:srgbClr val="FF1111"/>
    <a:srgbClr val="4F6228"/>
    <a:srgbClr val="98A0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4" autoAdjust="0"/>
    <p:restoredTop sz="83541" autoAdjust="0"/>
  </p:normalViewPr>
  <p:slideViewPr>
    <p:cSldViewPr>
      <p:cViewPr varScale="1">
        <p:scale>
          <a:sx n="95" d="100"/>
          <a:sy n="95" d="100"/>
        </p:scale>
        <p:origin x="2400"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01" d="100"/>
          <a:sy n="101" d="100"/>
        </p:scale>
        <p:origin x="-3504"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lvarezs\AppData\Local\Microsoft\Windows\Temporary%20Internet%20Files\Content.Outlook\UG2LKGBV\S-Curve-Area-Data%20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3"/>
          <c:order val="0"/>
          <c:tx>
            <c:strRef>
              <c:f>POM!$C$20</c:f>
              <c:strCache>
                <c:ptCount val="1"/>
                <c:pt idx="0">
                  <c:v>D</c:v>
                </c:pt>
              </c:strCache>
            </c:strRef>
          </c:tx>
          <c:spPr>
            <a:solidFill>
              <a:srgbClr val="C00000"/>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POM!$D$20:$J$20</c:f>
              <c:numCache>
                <c:formatCode>_("$"* #,##0_);_("$"* \(#,##0\);_("$"* "-"??_);_(@_)</c:formatCode>
                <c:ptCount val="7"/>
                <c:pt idx="0">
                  <c:v>34121.472000000002</c:v>
                </c:pt>
                <c:pt idx="1">
                  <c:v>33174.038</c:v>
                </c:pt>
                <c:pt idx="2">
                  <c:v>32092.739999999896</c:v>
                </c:pt>
                <c:pt idx="3">
                  <c:v>31084.144000000004</c:v>
                </c:pt>
                <c:pt idx="4">
                  <c:v>30586.77</c:v>
                </c:pt>
                <c:pt idx="5">
                  <c:v>29513.550000000003</c:v>
                </c:pt>
                <c:pt idx="6">
                  <c:v>29288.519999999808</c:v>
                </c:pt>
              </c:numCache>
            </c:numRef>
          </c:val>
        </c:ser>
        <c:ser>
          <c:idx val="2"/>
          <c:order val="1"/>
          <c:tx>
            <c:strRef>
              <c:f>POM!$C$19</c:f>
              <c:strCache>
                <c:ptCount val="1"/>
                <c:pt idx="0">
                  <c:v>C</c:v>
                </c:pt>
              </c:strCache>
            </c:strRef>
          </c:tx>
          <c:spPr>
            <a:solidFill>
              <a:srgbClr val="FFC000"/>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POM!$D$19:$J$19</c:f>
              <c:numCache>
                <c:formatCode>_("$"* #,##0_);_("$"* \(#,##0\);_("$"* "-"??_);_(@_)</c:formatCode>
                <c:ptCount val="7"/>
                <c:pt idx="0">
                  <c:v>1938.7200000000012</c:v>
                </c:pt>
                <c:pt idx="1">
                  <c:v>1863.7099999999919</c:v>
                </c:pt>
                <c:pt idx="2">
                  <c:v>1426.3439999999948</c:v>
                </c:pt>
                <c:pt idx="3">
                  <c:v>1366.3359999999957</c:v>
                </c:pt>
                <c:pt idx="4">
                  <c:v>1315.5599999999977</c:v>
                </c:pt>
                <c:pt idx="5">
                  <c:v>1269.3999999999978</c:v>
                </c:pt>
                <c:pt idx="6">
                  <c:v>1246.3200000000029</c:v>
                </c:pt>
              </c:numCache>
            </c:numRef>
          </c:val>
        </c:ser>
        <c:ser>
          <c:idx val="1"/>
          <c:order val="2"/>
          <c:tx>
            <c:strRef>
              <c:f>POM!$C$18</c:f>
              <c:strCache>
                <c:ptCount val="1"/>
                <c:pt idx="0">
                  <c:v>B</c:v>
                </c:pt>
              </c:strCache>
            </c:strRef>
          </c:tx>
          <c:spPr>
            <a:solidFill>
              <a:schemeClr val="accent3">
                <a:lumMod val="75000"/>
              </a:schemeClr>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POM!$D$18:$J$18</c:f>
              <c:numCache>
                <c:formatCode>_("$"* #,##0_);_("$"* \(#,##0\);_("$"* "-"??_);_(@_)</c:formatCode>
                <c:ptCount val="7"/>
                <c:pt idx="0">
                  <c:v>1550.9759999999951</c:v>
                </c:pt>
                <c:pt idx="1">
                  <c:v>1490.968000000001</c:v>
                </c:pt>
                <c:pt idx="2">
                  <c:v>1426.3440000000046</c:v>
                </c:pt>
                <c:pt idx="3">
                  <c:v>1024.752000000004</c:v>
                </c:pt>
                <c:pt idx="4">
                  <c:v>657.78000000000304</c:v>
                </c:pt>
                <c:pt idx="5">
                  <c:v>952.04999999999927</c:v>
                </c:pt>
                <c:pt idx="6">
                  <c:v>623.1599999999994</c:v>
                </c:pt>
              </c:numCache>
            </c:numRef>
          </c:val>
        </c:ser>
        <c:ser>
          <c:idx val="0"/>
          <c:order val="3"/>
          <c:tx>
            <c:strRef>
              <c:f>POM!$C$17</c:f>
              <c:strCache>
                <c:ptCount val="1"/>
                <c:pt idx="0">
                  <c:v>A</c:v>
                </c:pt>
              </c:strCache>
            </c:strRef>
          </c:tx>
          <c:spPr>
            <a:solidFill>
              <a:srgbClr val="7030A0"/>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POM!$D$17:$J$17</c:f>
              <c:numCache>
                <c:formatCode>_("$"* #,##0_);_("$"* \(#,##0\);_("$"* "-"??_);_(@_)</c:formatCode>
                <c:ptCount val="7"/>
                <c:pt idx="0">
                  <c:v>1163.2320000000036</c:v>
                </c:pt>
                <c:pt idx="1">
                  <c:v>745.48400000000402</c:v>
                </c:pt>
                <c:pt idx="2">
                  <c:v>713.17199999999866</c:v>
                </c:pt>
                <c:pt idx="3">
                  <c:v>683.16799999999739</c:v>
                </c:pt>
                <c:pt idx="4">
                  <c:v>328.88999999999925</c:v>
                </c:pt>
                <c:pt idx="5">
                  <c:v>0</c:v>
                </c:pt>
                <c:pt idx="6">
                  <c:v>0</c:v>
                </c:pt>
              </c:numCache>
            </c:numRef>
          </c:val>
        </c:ser>
        <c:dLbls>
          <c:showLegendKey val="0"/>
          <c:showVal val="0"/>
          <c:showCatName val="0"/>
          <c:showSerName val="0"/>
          <c:showPercent val="0"/>
          <c:showBubbleSize val="0"/>
        </c:dLbls>
        <c:gapWidth val="56"/>
        <c:overlap val="100"/>
        <c:axId val="159382104"/>
        <c:axId val="159633896"/>
      </c:barChart>
      <c:catAx>
        <c:axId val="159382104"/>
        <c:scaling>
          <c:orientation val="minMax"/>
        </c:scaling>
        <c:delete val="0"/>
        <c:axPos val="b"/>
        <c:numFmt formatCode="General" sourceLinked="0"/>
        <c:majorTickMark val="out"/>
        <c:minorTickMark val="none"/>
        <c:tickLblPos val="nextTo"/>
        <c:crossAx val="159633896"/>
        <c:crosses val="autoZero"/>
        <c:auto val="1"/>
        <c:lblAlgn val="ctr"/>
        <c:lblOffset val="100"/>
        <c:noMultiLvlLbl val="0"/>
      </c:catAx>
      <c:valAx>
        <c:axId val="159633896"/>
        <c:scaling>
          <c:orientation val="minMax"/>
          <c:min val="10000"/>
        </c:scaling>
        <c:delete val="0"/>
        <c:axPos val="l"/>
        <c:majorGridlines/>
        <c:numFmt formatCode="_(&quot;$&quot;* #,##0_);_(&quot;$&quot;* \(#,##0\);_(&quot;$&quot;* &quot;-&quot;??_);_(@_)" sourceLinked="1"/>
        <c:majorTickMark val="out"/>
        <c:minorTickMark val="none"/>
        <c:tickLblPos val="none"/>
        <c:crossAx val="159382104"/>
        <c:crosses val="autoZero"/>
        <c:crossBetween val="between"/>
      </c:valAx>
    </c:plotArea>
    <c:legend>
      <c:legendPos val="r"/>
      <c:layout>
        <c:manualLayout>
          <c:xMode val="edge"/>
          <c:yMode val="edge"/>
          <c:x val="0.39903882704317289"/>
          <c:y val="4.3304770727188524E-2"/>
          <c:w val="0.35670829939361276"/>
          <c:h val="0.11437085070248569"/>
        </c:manualLayout>
      </c:layout>
      <c:overlay val="0"/>
    </c:legend>
    <c:plotVisOnly val="1"/>
    <c:dispBlanksAs val="gap"/>
    <c:showDLblsOverMax val="0"/>
  </c:chart>
  <c:spPr>
    <a:no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F4EC7-2C35-4D1E-9878-5683C5A4C6E5}" type="doc">
      <dgm:prSet loTypeId="urn:microsoft.com/office/officeart/2005/8/layout/gear1" loCatId="relationship" qsTypeId="urn:microsoft.com/office/officeart/2005/8/quickstyle/simple1" qsCatId="simple" csTypeId="urn:microsoft.com/office/officeart/2005/8/colors/accent1_2" csCatId="accent1" phldr="1"/>
      <dgm:spPr/>
    </dgm:pt>
    <dgm:pt modelId="{6D60C510-A906-4259-9173-8A0FE82DDEA3}">
      <dgm:prSet phldrT="[Text]" custT="1"/>
      <dgm:spPr/>
      <dgm:t>
        <a:bodyPr/>
        <a:lstStyle/>
        <a:p>
          <a:r>
            <a:rPr lang="en-US" sz="800" dirty="0" smtClean="0"/>
            <a:t>Physical Conditioning</a:t>
          </a:r>
          <a:endParaRPr lang="en-US" sz="800" dirty="0"/>
        </a:p>
      </dgm:t>
    </dgm:pt>
    <dgm:pt modelId="{1420EBB5-A921-4849-AFE8-2CD19197C4E1}" type="parTrans" cxnId="{C8772D5B-96B0-4965-9B57-E98075F9E8D0}">
      <dgm:prSet/>
      <dgm:spPr/>
      <dgm:t>
        <a:bodyPr/>
        <a:lstStyle/>
        <a:p>
          <a:endParaRPr lang="en-US"/>
        </a:p>
      </dgm:t>
    </dgm:pt>
    <dgm:pt modelId="{AF19E8F4-8218-4133-878E-D5AD53BB9699}" type="sibTrans" cxnId="{C8772D5B-96B0-4965-9B57-E98075F9E8D0}">
      <dgm:prSet/>
      <dgm:spPr/>
      <dgm:t>
        <a:bodyPr/>
        <a:lstStyle/>
        <a:p>
          <a:endParaRPr lang="en-US"/>
        </a:p>
      </dgm:t>
    </dgm:pt>
    <dgm:pt modelId="{E3610ABE-D83C-4035-A184-E155D0EF1E8D}">
      <dgm:prSet phldrT="[Text]" custT="1"/>
      <dgm:spPr/>
      <dgm:t>
        <a:bodyPr/>
        <a:lstStyle/>
        <a:p>
          <a:r>
            <a:rPr lang="en-US" sz="800" dirty="0" smtClean="0"/>
            <a:t>Mental Toughness</a:t>
          </a:r>
          <a:endParaRPr lang="en-US" sz="800" dirty="0"/>
        </a:p>
      </dgm:t>
    </dgm:pt>
    <dgm:pt modelId="{0503124A-EE18-4DE5-81E4-BC35637159FC}" type="parTrans" cxnId="{C4D34A4E-7FBD-472C-BCA9-E09E26FEE47F}">
      <dgm:prSet/>
      <dgm:spPr/>
      <dgm:t>
        <a:bodyPr/>
        <a:lstStyle/>
        <a:p>
          <a:endParaRPr lang="en-US"/>
        </a:p>
      </dgm:t>
    </dgm:pt>
    <dgm:pt modelId="{3461F28C-C19C-431D-8258-CF0CFAC61FB4}" type="sibTrans" cxnId="{C4D34A4E-7FBD-472C-BCA9-E09E26FEE47F}">
      <dgm:prSet/>
      <dgm:spPr/>
      <dgm:t>
        <a:bodyPr/>
        <a:lstStyle/>
        <a:p>
          <a:endParaRPr lang="en-US"/>
        </a:p>
      </dgm:t>
    </dgm:pt>
    <dgm:pt modelId="{91794562-6CBE-4970-B223-5C78D50DCF2D}">
      <dgm:prSet phldrT="[Text]" custT="1"/>
      <dgm:spPr/>
      <dgm:t>
        <a:bodyPr/>
        <a:lstStyle/>
        <a:p>
          <a:r>
            <a:rPr lang="en-US" sz="900" dirty="0" smtClean="0"/>
            <a:t>AFQT</a:t>
          </a:r>
          <a:endParaRPr lang="en-US" sz="900" dirty="0"/>
        </a:p>
      </dgm:t>
    </dgm:pt>
    <dgm:pt modelId="{991865AE-5307-49F4-A23F-3EA196BFC656}" type="parTrans" cxnId="{36EACF07-D233-4E2A-AB27-74BACA32A25B}">
      <dgm:prSet/>
      <dgm:spPr/>
      <dgm:t>
        <a:bodyPr/>
        <a:lstStyle/>
        <a:p>
          <a:endParaRPr lang="en-US"/>
        </a:p>
      </dgm:t>
    </dgm:pt>
    <dgm:pt modelId="{A6683744-BA38-41E2-914E-1627D8FE2922}" type="sibTrans" cxnId="{36EACF07-D233-4E2A-AB27-74BACA32A25B}">
      <dgm:prSet/>
      <dgm:spPr/>
      <dgm:t>
        <a:bodyPr/>
        <a:lstStyle/>
        <a:p>
          <a:endParaRPr lang="en-US"/>
        </a:p>
      </dgm:t>
    </dgm:pt>
    <dgm:pt modelId="{8E48875B-C75A-4CFD-83BC-3BD88A492750}" type="pres">
      <dgm:prSet presAssocID="{0CDF4EC7-2C35-4D1E-9878-5683C5A4C6E5}" presName="composite" presStyleCnt="0">
        <dgm:presLayoutVars>
          <dgm:chMax val="3"/>
          <dgm:animLvl val="lvl"/>
          <dgm:resizeHandles val="exact"/>
        </dgm:presLayoutVars>
      </dgm:prSet>
      <dgm:spPr/>
    </dgm:pt>
    <dgm:pt modelId="{E1E10407-FA6F-4EED-BE33-CBC474C9E7B2}" type="pres">
      <dgm:prSet presAssocID="{6D60C510-A906-4259-9173-8A0FE82DDEA3}" presName="gear1" presStyleLbl="node1" presStyleIdx="0" presStyleCnt="3" custScaleX="95932" custScaleY="78834">
        <dgm:presLayoutVars>
          <dgm:chMax val="1"/>
          <dgm:bulletEnabled val="1"/>
        </dgm:presLayoutVars>
      </dgm:prSet>
      <dgm:spPr/>
      <dgm:t>
        <a:bodyPr/>
        <a:lstStyle/>
        <a:p>
          <a:endParaRPr lang="en-US"/>
        </a:p>
      </dgm:t>
    </dgm:pt>
    <dgm:pt modelId="{ED75CCDE-0E42-4CA6-80F6-7901A6F3EB7F}" type="pres">
      <dgm:prSet presAssocID="{6D60C510-A906-4259-9173-8A0FE82DDEA3}" presName="gear1srcNode" presStyleLbl="node1" presStyleIdx="0" presStyleCnt="3"/>
      <dgm:spPr/>
      <dgm:t>
        <a:bodyPr/>
        <a:lstStyle/>
        <a:p>
          <a:endParaRPr lang="en-US"/>
        </a:p>
      </dgm:t>
    </dgm:pt>
    <dgm:pt modelId="{09A1811C-B86C-4D58-A136-67E2F09BDE78}" type="pres">
      <dgm:prSet presAssocID="{6D60C510-A906-4259-9173-8A0FE82DDEA3}" presName="gear1dstNode" presStyleLbl="node1" presStyleIdx="0" presStyleCnt="3"/>
      <dgm:spPr/>
      <dgm:t>
        <a:bodyPr/>
        <a:lstStyle/>
        <a:p>
          <a:endParaRPr lang="en-US"/>
        </a:p>
      </dgm:t>
    </dgm:pt>
    <dgm:pt modelId="{DF0E59B8-9496-43CD-BB6E-FCA18A68C84B}" type="pres">
      <dgm:prSet presAssocID="{E3610ABE-D83C-4035-A184-E155D0EF1E8D}" presName="gear2" presStyleLbl="node1" presStyleIdx="1" presStyleCnt="3" custScaleX="126521" custScaleY="93451">
        <dgm:presLayoutVars>
          <dgm:chMax val="1"/>
          <dgm:bulletEnabled val="1"/>
        </dgm:presLayoutVars>
      </dgm:prSet>
      <dgm:spPr/>
      <dgm:t>
        <a:bodyPr/>
        <a:lstStyle/>
        <a:p>
          <a:endParaRPr lang="en-US"/>
        </a:p>
      </dgm:t>
    </dgm:pt>
    <dgm:pt modelId="{59476819-EAA9-4098-8DBA-076B29D06E74}" type="pres">
      <dgm:prSet presAssocID="{E3610ABE-D83C-4035-A184-E155D0EF1E8D}" presName="gear2srcNode" presStyleLbl="node1" presStyleIdx="1" presStyleCnt="3"/>
      <dgm:spPr/>
      <dgm:t>
        <a:bodyPr/>
        <a:lstStyle/>
        <a:p>
          <a:endParaRPr lang="en-US"/>
        </a:p>
      </dgm:t>
    </dgm:pt>
    <dgm:pt modelId="{A32C2025-6020-46CD-8C27-96224C557D70}" type="pres">
      <dgm:prSet presAssocID="{E3610ABE-D83C-4035-A184-E155D0EF1E8D}" presName="gear2dstNode" presStyleLbl="node1" presStyleIdx="1" presStyleCnt="3"/>
      <dgm:spPr/>
      <dgm:t>
        <a:bodyPr/>
        <a:lstStyle/>
        <a:p>
          <a:endParaRPr lang="en-US"/>
        </a:p>
      </dgm:t>
    </dgm:pt>
    <dgm:pt modelId="{584ABB40-E3A0-42FE-B5B9-3F5115871497}" type="pres">
      <dgm:prSet presAssocID="{91794562-6CBE-4970-B223-5C78D50DCF2D}" presName="gear3" presStyleLbl="node1" presStyleIdx="2" presStyleCnt="3"/>
      <dgm:spPr/>
      <dgm:t>
        <a:bodyPr/>
        <a:lstStyle/>
        <a:p>
          <a:endParaRPr lang="en-US"/>
        </a:p>
      </dgm:t>
    </dgm:pt>
    <dgm:pt modelId="{E2279813-0DFD-4AFA-A53A-7619C73EB993}" type="pres">
      <dgm:prSet presAssocID="{91794562-6CBE-4970-B223-5C78D50DCF2D}" presName="gear3tx" presStyleLbl="node1" presStyleIdx="2" presStyleCnt="3">
        <dgm:presLayoutVars>
          <dgm:chMax val="1"/>
          <dgm:bulletEnabled val="1"/>
        </dgm:presLayoutVars>
      </dgm:prSet>
      <dgm:spPr/>
      <dgm:t>
        <a:bodyPr/>
        <a:lstStyle/>
        <a:p>
          <a:endParaRPr lang="en-US"/>
        </a:p>
      </dgm:t>
    </dgm:pt>
    <dgm:pt modelId="{6C81A1D3-FF0F-442F-98AA-5EBFBB13DCCD}" type="pres">
      <dgm:prSet presAssocID="{91794562-6CBE-4970-B223-5C78D50DCF2D}" presName="gear3srcNode" presStyleLbl="node1" presStyleIdx="2" presStyleCnt="3"/>
      <dgm:spPr/>
      <dgm:t>
        <a:bodyPr/>
        <a:lstStyle/>
        <a:p>
          <a:endParaRPr lang="en-US"/>
        </a:p>
      </dgm:t>
    </dgm:pt>
    <dgm:pt modelId="{792C5BA9-D5F2-42CD-A6C1-48262B9A053C}" type="pres">
      <dgm:prSet presAssocID="{91794562-6CBE-4970-B223-5C78D50DCF2D}" presName="gear3dstNode" presStyleLbl="node1" presStyleIdx="2" presStyleCnt="3"/>
      <dgm:spPr/>
      <dgm:t>
        <a:bodyPr/>
        <a:lstStyle/>
        <a:p>
          <a:endParaRPr lang="en-US"/>
        </a:p>
      </dgm:t>
    </dgm:pt>
    <dgm:pt modelId="{ACA28925-4572-4BBD-8093-A48A8506139B}" type="pres">
      <dgm:prSet presAssocID="{AF19E8F4-8218-4133-878E-D5AD53BB9699}" presName="connector1" presStyleLbl="sibTrans2D1" presStyleIdx="0" presStyleCnt="3"/>
      <dgm:spPr/>
      <dgm:t>
        <a:bodyPr/>
        <a:lstStyle/>
        <a:p>
          <a:endParaRPr lang="en-US"/>
        </a:p>
      </dgm:t>
    </dgm:pt>
    <dgm:pt modelId="{573958FB-08A7-4666-A2EB-4B492CFA4953}" type="pres">
      <dgm:prSet presAssocID="{3461F28C-C19C-431D-8258-CF0CFAC61FB4}" presName="connector2" presStyleLbl="sibTrans2D1" presStyleIdx="1" presStyleCnt="3"/>
      <dgm:spPr/>
      <dgm:t>
        <a:bodyPr/>
        <a:lstStyle/>
        <a:p>
          <a:endParaRPr lang="en-US"/>
        </a:p>
      </dgm:t>
    </dgm:pt>
    <dgm:pt modelId="{0B6EB92E-87C9-4C00-BDD7-09051E1350CF}" type="pres">
      <dgm:prSet presAssocID="{A6683744-BA38-41E2-914E-1627D8FE2922}" presName="connector3" presStyleLbl="sibTrans2D1" presStyleIdx="2" presStyleCnt="3"/>
      <dgm:spPr/>
      <dgm:t>
        <a:bodyPr/>
        <a:lstStyle/>
        <a:p>
          <a:endParaRPr lang="en-US"/>
        </a:p>
      </dgm:t>
    </dgm:pt>
  </dgm:ptLst>
  <dgm:cxnLst>
    <dgm:cxn modelId="{B431D7DD-16CF-4D4A-B695-49F195E516B5}" type="presOf" srcId="{E3610ABE-D83C-4035-A184-E155D0EF1E8D}" destId="{59476819-EAA9-4098-8DBA-076B29D06E74}" srcOrd="1" destOrd="0" presId="urn:microsoft.com/office/officeart/2005/8/layout/gear1"/>
    <dgm:cxn modelId="{5DCA8F11-D7BE-4143-B479-77924DF27616}" type="presOf" srcId="{E3610ABE-D83C-4035-A184-E155D0EF1E8D}" destId="{A32C2025-6020-46CD-8C27-96224C557D70}" srcOrd="2" destOrd="0" presId="urn:microsoft.com/office/officeart/2005/8/layout/gear1"/>
    <dgm:cxn modelId="{36EACF07-D233-4E2A-AB27-74BACA32A25B}" srcId="{0CDF4EC7-2C35-4D1E-9878-5683C5A4C6E5}" destId="{91794562-6CBE-4970-B223-5C78D50DCF2D}" srcOrd="2" destOrd="0" parTransId="{991865AE-5307-49F4-A23F-3EA196BFC656}" sibTransId="{A6683744-BA38-41E2-914E-1627D8FE2922}"/>
    <dgm:cxn modelId="{16CCBBDC-41B3-4B44-A7D8-5CD1672BE6A5}" type="presOf" srcId="{A6683744-BA38-41E2-914E-1627D8FE2922}" destId="{0B6EB92E-87C9-4C00-BDD7-09051E1350CF}" srcOrd="0" destOrd="0" presId="urn:microsoft.com/office/officeart/2005/8/layout/gear1"/>
    <dgm:cxn modelId="{58952418-1FF5-4D10-9947-2DC434EB0093}" type="presOf" srcId="{6D60C510-A906-4259-9173-8A0FE82DDEA3}" destId="{09A1811C-B86C-4D58-A136-67E2F09BDE78}" srcOrd="2" destOrd="0" presId="urn:microsoft.com/office/officeart/2005/8/layout/gear1"/>
    <dgm:cxn modelId="{6C19EC87-CC60-41FB-B986-3079BD6011E4}" type="presOf" srcId="{6D60C510-A906-4259-9173-8A0FE82DDEA3}" destId="{E1E10407-FA6F-4EED-BE33-CBC474C9E7B2}" srcOrd="0" destOrd="0" presId="urn:microsoft.com/office/officeart/2005/8/layout/gear1"/>
    <dgm:cxn modelId="{7F7254E5-4A63-4368-AA45-F6D94DAB194B}" type="presOf" srcId="{91794562-6CBE-4970-B223-5C78D50DCF2D}" destId="{792C5BA9-D5F2-42CD-A6C1-48262B9A053C}" srcOrd="3" destOrd="0" presId="urn:microsoft.com/office/officeart/2005/8/layout/gear1"/>
    <dgm:cxn modelId="{A7A0378B-A931-4014-AF55-42B2E846E462}" type="presOf" srcId="{E3610ABE-D83C-4035-A184-E155D0EF1E8D}" destId="{DF0E59B8-9496-43CD-BB6E-FCA18A68C84B}" srcOrd="0" destOrd="0" presId="urn:microsoft.com/office/officeart/2005/8/layout/gear1"/>
    <dgm:cxn modelId="{F8305DED-3601-465D-AC0C-E8E632283270}" type="presOf" srcId="{AF19E8F4-8218-4133-878E-D5AD53BB9699}" destId="{ACA28925-4572-4BBD-8093-A48A8506139B}" srcOrd="0" destOrd="0" presId="urn:microsoft.com/office/officeart/2005/8/layout/gear1"/>
    <dgm:cxn modelId="{C4D34A4E-7FBD-472C-BCA9-E09E26FEE47F}" srcId="{0CDF4EC7-2C35-4D1E-9878-5683C5A4C6E5}" destId="{E3610ABE-D83C-4035-A184-E155D0EF1E8D}" srcOrd="1" destOrd="0" parTransId="{0503124A-EE18-4DE5-81E4-BC35637159FC}" sibTransId="{3461F28C-C19C-431D-8258-CF0CFAC61FB4}"/>
    <dgm:cxn modelId="{23EB7822-BF09-433A-9CE1-7B5CE6034D59}" type="presOf" srcId="{91794562-6CBE-4970-B223-5C78D50DCF2D}" destId="{584ABB40-E3A0-42FE-B5B9-3F5115871497}" srcOrd="0" destOrd="0" presId="urn:microsoft.com/office/officeart/2005/8/layout/gear1"/>
    <dgm:cxn modelId="{3FDACCC1-6B22-4359-9810-953914881DDC}" type="presOf" srcId="{0CDF4EC7-2C35-4D1E-9878-5683C5A4C6E5}" destId="{8E48875B-C75A-4CFD-83BC-3BD88A492750}" srcOrd="0" destOrd="0" presId="urn:microsoft.com/office/officeart/2005/8/layout/gear1"/>
    <dgm:cxn modelId="{A205C8F0-E501-4470-A8AC-32960A963299}" type="presOf" srcId="{3461F28C-C19C-431D-8258-CF0CFAC61FB4}" destId="{573958FB-08A7-4666-A2EB-4B492CFA4953}" srcOrd="0" destOrd="0" presId="urn:microsoft.com/office/officeart/2005/8/layout/gear1"/>
    <dgm:cxn modelId="{7C0EA559-F39A-4E09-A0D4-78BF12FA4F8F}" type="presOf" srcId="{91794562-6CBE-4970-B223-5C78D50DCF2D}" destId="{E2279813-0DFD-4AFA-A53A-7619C73EB993}" srcOrd="1" destOrd="0" presId="urn:microsoft.com/office/officeart/2005/8/layout/gear1"/>
    <dgm:cxn modelId="{07ED5123-8669-4D60-86AD-9050ABC24AFA}" type="presOf" srcId="{91794562-6CBE-4970-B223-5C78D50DCF2D}" destId="{6C81A1D3-FF0F-442F-98AA-5EBFBB13DCCD}" srcOrd="2" destOrd="0" presId="urn:microsoft.com/office/officeart/2005/8/layout/gear1"/>
    <dgm:cxn modelId="{C8772D5B-96B0-4965-9B57-E98075F9E8D0}" srcId="{0CDF4EC7-2C35-4D1E-9878-5683C5A4C6E5}" destId="{6D60C510-A906-4259-9173-8A0FE82DDEA3}" srcOrd="0" destOrd="0" parTransId="{1420EBB5-A921-4849-AFE8-2CD19197C4E1}" sibTransId="{AF19E8F4-8218-4133-878E-D5AD53BB9699}"/>
    <dgm:cxn modelId="{BFDF3259-1376-488D-AAC1-229AFFEA4A8F}" type="presOf" srcId="{6D60C510-A906-4259-9173-8A0FE82DDEA3}" destId="{ED75CCDE-0E42-4CA6-80F6-7901A6F3EB7F}" srcOrd="1" destOrd="0" presId="urn:microsoft.com/office/officeart/2005/8/layout/gear1"/>
    <dgm:cxn modelId="{C2227793-13F5-4A2F-BCC7-DA2BF1172909}" type="presParOf" srcId="{8E48875B-C75A-4CFD-83BC-3BD88A492750}" destId="{E1E10407-FA6F-4EED-BE33-CBC474C9E7B2}" srcOrd="0" destOrd="0" presId="urn:microsoft.com/office/officeart/2005/8/layout/gear1"/>
    <dgm:cxn modelId="{D8260ABA-F9C7-44A3-A512-C52188D0DBEE}" type="presParOf" srcId="{8E48875B-C75A-4CFD-83BC-3BD88A492750}" destId="{ED75CCDE-0E42-4CA6-80F6-7901A6F3EB7F}" srcOrd="1" destOrd="0" presId="urn:microsoft.com/office/officeart/2005/8/layout/gear1"/>
    <dgm:cxn modelId="{C228040F-F6E4-4C14-A64D-C9C1FCF823D9}" type="presParOf" srcId="{8E48875B-C75A-4CFD-83BC-3BD88A492750}" destId="{09A1811C-B86C-4D58-A136-67E2F09BDE78}" srcOrd="2" destOrd="0" presId="urn:microsoft.com/office/officeart/2005/8/layout/gear1"/>
    <dgm:cxn modelId="{8155CB8B-DDAC-44A3-A92E-B63D2F4073B5}" type="presParOf" srcId="{8E48875B-C75A-4CFD-83BC-3BD88A492750}" destId="{DF0E59B8-9496-43CD-BB6E-FCA18A68C84B}" srcOrd="3" destOrd="0" presId="urn:microsoft.com/office/officeart/2005/8/layout/gear1"/>
    <dgm:cxn modelId="{6642E6C9-8DF5-4A85-8812-E517CC770594}" type="presParOf" srcId="{8E48875B-C75A-4CFD-83BC-3BD88A492750}" destId="{59476819-EAA9-4098-8DBA-076B29D06E74}" srcOrd="4" destOrd="0" presId="urn:microsoft.com/office/officeart/2005/8/layout/gear1"/>
    <dgm:cxn modelId="{A7A2832F-4304-4F95-B98A-4A0331204FC8}" type="presParOf" srcId="{8E48875B-C75A-4CFD-83BC-3BD88A492750}" destId="{A32C2025-6020-46CD-8C27-96224C557D70}" srcOrd="5" destOrd="0" presId="urn:microsoft.com/office/officeart/2005/8/layout/gear1"/>
    <dgm:cxn modelId="{686D36DF-D542-42AB-A2D7-3CDAB962561A}" type="presParOf" srcId="{8E48875B-C75A-4CFD-83BC-3BD88A492750}" destId="{584ABB40-E3A0-42FE-B5B9-3F5115871497}" srcOrd="6" destOrd="0" presId="urn:microsoft.com/office/officeart/2005/8/layout/gear1"/>
    <dgm:cxn modelId="{D7A8D095-6A8E-475E-9210-C0991B4461A2}" type="presParOf" srcId="{8E48875B-C75A-4CFD-83BC-3BD88A492750}" destId="{E2279813-0DFD-4AFA-A53A-7619C73EB993}" srcOrd="7" destOrd="0" presId="urn:microsoft.com/office/officeart/2005/8/layout/gear1"/>
    <dgm:cxn modelId="{D6EB5A7B-4920-4BF5-AAE3-D5939F98DE00}" type="presParOf" srcId="{8E48875B-C75A-4CFD-83BC-3BD88A492750}" destId="{6C81A1D3-FF0F-442F-98AA-5EBFBB13DCCD}" srcOrd="8" destOrd="0" presId="urn:microsoft.com/office/officeart/2005/8/layout/gear1"/>
    <dgm:cxn modelId="{A5D655EA-766C-4CFA-832E-3D5B0D194427}" type="presParOf" srcId="{8E48875B-C75A-4CFD-83BC-3BD88A492750}" destId="{792C5BA9-D5F2-42CD-A6C1-48262B9A053C}" srcOrd="9" destOrd="0" presId="urn:microsoft.com/office/officeart/2005/8/layout/gear1"/>
    <dgm:cxn modelId="{FD357556-41B8-4A8D-A33B-BD42D507E223}" type="presParOf" srcId="{8E48875B-C75A-4CFD-83BC-3BD88A492750}" destId="{ACA28925-4572-4BBD-8093-A48A8506139B}" srcOrd="10" destOrd="0" presId="urn:microsoft.com/office/officeart/2005/8/layout/gear1"/>
    <dgm:cxn modelId="{050FA320-157F-465E-86F3-B856E0AB3595}" type="presParOf" srcId="{8E48875B-C75A-4CFD-83BC-3BD88A492750}" destId="{573958FB-08A7-4666-A2EB-4B492CFA4953}" srcOrd="11" destOrd="0" presId="urn:microsoft.com/office/officeart/2005/8/layout/gear1"/>
    <dgm:cxn modelId="{BD02FE32-6F9A-4EA1-A362-CE8C8A8CECD0}" type="presParOf" srcId="{8E48875B-C75A-4CFD-83BC-3BD88A492750}" destId="{0B6EB92E-87C9-4C00-BDD7-09051E1350CF}"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10407-FA6F-4EED-BE33-CBC474C9E7B2}">
      <dsp:nvSpPr>
        <dsp:cNvPr id="0" name=""/>
        <dsp:cNvSpPr/>
      </dsp:nvSpPr>
      <dsp:spPr>
        <a:xfrm>
          <a:off x="1434604" y="916497"/>
          <a:ext cx="887099" cy="759904"/>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Physical Conditioning</a:t>
          </a:r>
          <a:endParaRPr lang="en-US" sz="800" kern="1200" dirty="0"/>
        </a:p>
      </dsp:txBody>
      <dsp:txXfrm>
        <a:off x="1603444" y="1094501"/>
        <a:ext cx="549419" cy="390606"/>
      </dsp:txXfrm>
    </dsp:sp>
    <dsp:sp modelId="{DF0E59B8-9496-43CD-BB6E-FCA18A68C84B}">
      <dsp:nvSpPr>
        <dsp:cNvPr id="0" name=""/>
        <dsp:cNvSpPr/>
      </dsp:nvSpPr>
      <dsp:spPr>
        <a:xfrm>
          <a:off x="762002" y="609602"/>
          <a:ext cx="886962" cy="65512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Mental Toughness</a:t>
          </a:r>
          <a:endParaRPr lang="en-US" sz="800" kern="1200" dirty="0"/>
        </a:p>
      </dsp:txBody>
      <dsp:txXfrm>
        <a:off x="960632" y="775529"/>
        <a:ext cx="489702" cy="323274"/>
      </dsp:txXfrm>
    </dsp:sp>
    <dsp:sp modelId="{584ABB40-E3A0-42FE-B5B9-3F5115871497}">
      <dsp:nvSpPr>
        <dsp:cNvPr id="0" name=""/>
        <dsp:cNvSpPr/>
      </dsp:nvSpPr>
      <dsp:spPr>
        <a:xfrm rot="20700000">
          <a:off x="1247617" y="103000"/>
          <a:ext cx="686876" cy="68687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AFQT</a:t>
          </a:r>
          <a:endParaRPr lang="en-US" sz="900" kern="1200" dirty="0"/>
        </a:p>
      </dsp:txBody>
      <dsp:txXfrm rot="-20700000">
        <a:off x="1398270" y="253653"/>
        <a:ext cx="385572" cy="385572"/>
      </dsp:txXfrm>
    </dsp:sp>
    <dsp:sp modelId="{ACA28925-4572-4BBD-8093-A48A8506139B}">
      <dsp:nvSpPr>
        <dsp:cNvPr id="0" name=""/>
        <dsp:cNvSpPr/>
      </dsp:nvSpPr>
      <dsp:spPr>
        <a:xfrm>
          <a:off x="1317670" y="682116"/>
          <a:ext cx="1233830" cy="1233830"/>
        </a:xfrm>
        <a:prstGeom prst="circularArrow">
          <a:avLst>
            <a:gd name="adj1" fmla="val 4688"/>
            <a:gd name="adj2" fmla="val 299029"/>
            <a:gd name="adj3" fmla="val 2399501"/>
            <a:gd name="adj4" fmla="val 1614053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3958FB-08A7-4666-A2EB-4B492CFA4953}">
      <dsp:nvSpPr>
        <dsp:cNvPr id="0" name=""/>
        <dsp:cNvSpPr/>
      </dsp:nvSpPr>
      <dsp:spPr>
        <a:xfrm>
          <a:off x="730811" y="442012"/>
          <a:ext cx="896454" cy="89645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6EB92E-87C9-4C00-BDD7-09051E1350CF}">
      <dsp:nvSpPr>
        <dsp:cNvPr id="0" name=""/>
        <dsp:cNvSpPr/>
      </dsp:nvSpPr>
      <dsp:spPr>
        <a:xfrm>
          <a:off x="1088736" y="-36972"/>
          <a:ext cx="966558" cy="96655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018" cy="462759"/>
          </a:xfrm>
          <a:prstGeom prst="rect">
            <a:avLst/>
          </a:prstGeom>
        </p:spPr>
        <p:txBody>
          <a:bodyPr vert="horz" lIns="91714" tIns="45857" rIns="91714" bIns="45857"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3936467" y="0"/>
            <a:ext cx="3012018" cy="462759"/>
          </a:xfrm>
          <a:prstGeom prst="rect">
            <a:avLst/>
          </a:prstGeom>
        </p:spPr>
        <p:txBody>
          <a:bodyPr vert="horz" lIns="91714" tIns="45857" rIns="91714" bIns="45857" rtlCol="0"/>
          <a:lstStyle>
            <a:lvl1pPr algn="r">
              <a:defRPr sz="1200">
                <a:latin typeface="Arial" charset="0"/>
                <a:cs typeface="Arial" charset="0"/>
              </a:defRPr>
            </a:lvl1pPr>
          </a:lstStyle>
          <a:p>
            <a:pPr>
              <a:defRPr/>
            </a:pPr>
            <a:fld id="{449D8E79-AB0D-4BC3-B055-6EE429C2FEB5}" type="datetimeFigureOut">
              <a:rPr lang="en-US"/>
              <a:pPr>
                <a:defRPr/>
              </a:pPr>
              <a:t>10/19/2015</a:t>
            </a:fld>
            <a:endParaRPr lang="en-US" dirty="0"/>
          </a:p>
        </p:txBody>
      </p:sp>
      <p:sp>
        <p:nvSpPr>
          <p:cNvPr id="4" name="Footer Placeholder 3"/>
          <p:cNvSpPr>
            <a:spLocks noGrp="1"/>
          </p:cNvSpPr>
          <p:nvPr>
            <p:ph type="ftr" sz="quarter" idx="2"/>
          </p:nvPr>
        </p:nvSpPr>
        <p:spPr>
          <a:xfrm>
            <a:off x="1" y="8771728"/>
            <a:ext cx="3012018" cy="462759"/>
          </a:xfrm>
          <a:prstGeom prst="rect">
            <a:avLst/>
          </a:prstGeom>
        </p:spPr>
        <p:txBody>
          <a:bodyPr vert="horz" lIns="91714" tIns="45857" rIns="91714" bIns="45857" rtlCol="0" anchor="b"/>
          <a:lstStyle>
            <a:lvl1pPr algn="l">
              <a:defRPr sz="12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3936467" y="8771728"/>
            <a:ext cx="3012018" cy="462759"/>
          </a:xfrm>
          <a:prstGeom prst="rect">
            <a:avLst/>
          </a:prstGeom>
        </p:spPr>
        <p:txBody>
          <a:bodyPr vert="horz" lIns="91714" tIns="45857" rIns="91714" bIns="45857" rtlCol="0" anchor="b"/>
          <a:lstStyle>
            <a:lvl1pPr algn="r">
              <a:defRPr sz="1200">
                <a:latin typeface="Arial" charset="0"/>
                <a:cs typeface="Arial" charset="0"/>
              </a:defRPr>
            </a:lvl1pPr>
          </a:lstStyle>
          <a:p>
            <a:pPr>
              <a:defRPr/>
            </a:pPr>
            <a:fld id="{089D0C77-C158-48BE-AD46-B33038EF740B}" type="slidenum">
              <a:rPr lang="en-US"/>
              <a:pPr>
                <a:defRPr/>
              </a:pPr>
              <a:t>‹#›</a:t>
            </a:fld>
            <a:endParaRPr lang="en-US" dirty="0"/>
          </a:p>
        </p:txBody>
      </p:sp>
    </p:spTree>
    <p:extLst>
      <p:ext uri="{BB962C8B-B14F-4D97-AF65-F5344CB8AC3E}">
        <p14:creationId xmlns:p14="http://schemas.microsoft.com/office/powerpoint/2010/main" val="475102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018" cy="462759"/>
          </a:xfrm>
          <a:prstGeom prst="rect">
            <a:avLst/>
          </a:prstGeom>
        </p:spPr>
        <p:txBody>
          <a:bodyPr vert="horz" lIns="91714" tIns="45857" rIns="91714" bIns="45857"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idx="1"/>
          </p:nvPr>
        </p:nvSpPr>
        <p:spPr>
          <a:xfrm>
            <a:off x="3936467" y="0"/>
            <a:ext cx="3012018" cy="462759"/>
          </a:xfrm>
          <a:prstGeom prst="rect">
            <a:avLst/>
          </a:prstGeom>
        </p:spPr>
        <p:txBody>
          <a:bodyPr vert="horz" lIns="91714" tIns="45857" rIns="91714" bIns="45857" rtlCol="0"/>
          <a:lstStyle>
            <a:lvl1pPr algn="r">
              <a:defRPr sz="1200">
                <a:latin typeface="Arial" charset="0"/>
                <a:cs typeface="+mn-cs"/>
              </a:defRPr>
            </a:lvl1pPr>
          </a:lstStyle>
          <a:p>
            <a:pPr>
              <a:defRPr/>
            </a:pPr>
            <a:fld id="{764C139D-19B1-4744-A733-0C27C7B7525D}" type="datetimeFigureOut">
              <a:rPr lang="en-US"/>
              <a:pPr>
                <a:defRPr/>
              </a:pPr>
              <a:t>10/19/2015</a:t>
            </a:fld>
            <a:endParaRPr lang="en-US" dirty="0"/>
          </a:p>
        </p:txBody>
      </p:sp>
      <p:sp>
        <p:nvSpPr>
          <p:cNvPr id="4" name="Slide Image Placeholder 3"/>
          <p:cNvSpPr>
            <a:spLocks noGrp="1" noRot="1" noChangeAspect="1"/>
          </p:cNvSpPr>
          <p:nvPr>
            <p:ph type="sldImg" idx="2"/>
          </p:nvPr>
        </p:nvSpPr>
        <p:spPr>
          <a:xfrm>
            <a:off x="1166813" y="693738"/>
            <a:ext cx="4616450" cy="3463925"/>
          </a:xfrm>
          <a:prstGeom prst="rect">
            <a:avLst/>
          </a:prstGeom>
          <a:noFill/>
          <a:ln w="12700">
            <a:solidFill>
              <a:prstClr val="black"/>
            </a:solidFill>
          </a:ln>
        </p:spPr>
        <p:txBody>
          <a:bodyPr vert="horz" lIns="91714" tIns="45857" rIns="91714" bIns="45857" rtlCol="0" anchor="ctr"/>
          <a:lstStyle/>
          <a:p>
            <a:pPr lvl="0"/>
            <a:endParaRPr lang="en-US" noProof="0" dirty="0"/>
          </a:p>
        </p:txBody>
      </p:sp>
      <p:sp>
        <p:nvSpPr>
          <p:cNvPr id="5" name="Notes Placeholder 4"/>
          <p:cNvSpPr>
            <a:spLocks noGrp="1"/>
          </p:cNvSpPr>
          <p:nvPr>
            <p:ph type="body" sz="quarter" idx="3"/>
          </p:nvPr>
        </p:nvSpPr>
        <p:spPr>
          <a:xfrm>
            <a:off x="695328" y="4387455"/>
            <a:ext cx="5559424" cy="4156870"/>
          </a:xfrm>
          <a:prstGeom prst="rect">
            <a:avLst/>
          </a:prstGeom>
        </p:spPr>
        <p:txBody>
          <a:bodyPr vert="horz" lIns="91714" tIns="45857" rIns="91714" bIns="4585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771728"/>
            <a:ext cx="3012018" cy="462759"/>
          </a:xfrm>
          <a:prstGeom prst="rect">
            <a:avLst/>
          </a:prstGeom>
        </p:spPr>
        <p:txBody>
          <a:bodyPr vert="horz" lIns="91714" tIns="45857" rIns="91714" bIns="45857" rtlCol="0" anchor="b"/>
          <a:lstStyle>
            <a:lvl1pPr algn="l">
              <a:defRPr sz="1200">
                <a:latin typeface="Arial" charset="0"/>
                <a:cs typeface="+mn-cs"/>
              </a:defRPr>
            </a:lvl1pPr>
          </a:lstStyle>
          <a:p>
            <a:pPr>
              <a:defRPr/>
            </a:pPr>
            <a:endParaRPr lang="en-US" dirty="0"/>
          </a:p>
        </p:txBody>
      </p:sp>
      <p:sp>
        <p:nvSpPr>
          <p:cNvPr id="7" name="Slide Number Placeholder 6"/>
          <p:cNvSpPr>
            <a:spLocks noGrp="1"/>
          </p:cNvSpPr>
          <p:nvPr>
            <p:ph type="sldNum" sz="quarter" idx="5"/>
          </p:nvPr>
        </p:nvSpPr>
        <p:spPr>
          <a:xfrm>
            <a:off x="3936467" y="8771728"/>
            <a:ext cx="3012018" cy="462759"/>
          </a:xfrm>
          <a:prstGeom prst="rect">
            <a:avLst/>
          </a:prstGeom>
        </p:spPr>
        <p:txBody>
          <a:bodyPr vert="horz" lIns="91714" tIns="45857" rIns="91714" bIns="45857" rtlCol="0" anchor="b"/>
          <a:lstStyle>
            <a:lvl1pPr algn="r">
              <a:defRPr sz="1200">
                <a:latin typeface="Arial" charset="0"/>
                <a:cs typeface="+mn-cs"/>
              </a:defRPr>
            </a:lvl1pPr>
          </a:lstStyle>
          <a:p>
            <a:pPr>
              <a:defRPr/>
            </a:pPr>
            <a:fld id="{C1BB872A-C719-405D-8D03-B8D5F1A90762}" type="slidenum">
              <a:rPr lang="en-US"/>
              <a:pPr>
                <a:defRPr/>
              </a:pPr>
              <a:t>‹#›</a:t>
            </a:fld>
            <a:endParaRPr lang="en-US" dirty="0"/>
          </a:p>
        </p:txBody>
      </p:sp>
    </p:spTree>
    <p:extLst>
      <p:ext uri="{BB962C8B-B14F-4D97-AF65-F5344CB8AC3E}">
        <p14:creationId xmlns:p14="http://schemas.microsoft.com/office/powerpoint/2010/main" val="1365519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1</a:t>
            </a:fld>
            <a:endParaRPr lang="en-US" dirty="0"/>
          </a:p>
        </p:txBody>
      </p:sp>
    </p:spTree>
    <p:extLst>
      <p:ext uri="{BB962C8B-B14F-4D97-AF65-F5344CB8AC3E}">
        <p14:creationId xmlns:p14="http://schemas.microsoft.com/office/powerpoint/2010/main" val="3730281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Dollar</a:t>
            </a:r>
            <a:r>
              <a:rPr lang="en-US" baseline="0" dirty="0" smtClean="0"/>
              <a:t>s in millions of FY14 $</a:t>
            </a:r>
          </a:p>
          <a:p>
            <a:r>
              <a:rPr lang="en-US" baseline="0" dirty="0" smtClean="0"/>
              <a:t>Green #s are Authorized Military Strength </a:t>
            </a:r>
          </a:p>
          <a:p>
            <a:r>
              <a:rPr lang="en-US" baseline="0" dirty="0" smtClean="0"/>
              <a:t>USAREC TDA Authorized Mil (less Medical, SOF and Cadet Cmd) + 945 Directed Mil Overstrength (DMO) = 8,604</a:t>
            </a:r>
          </a:p>
          <a:p>
            <a:r>
              <a:rPr lang="en-US" baseline="0" dirty="0" smtClean="0"/>
              <a:t>Recruiting cost shown  includes $250M in USACE OMA support of recruiting stations.  These stations support Army, Navy, USAF, Cost Guard, active and reserve.</a:t>
            </a:r>
          </a:p>
          <a:p>
            <a:r>
              <a:rPr lang="en-US" baseline="0" dirty="0" smtClean="0"/>
              <a:t>Initial Military Training (Basic + Advanced Individual Training) includes a fair share of school house cost + AMC/IMCOM support minus Commissioned and Non Commissioned Officer (NCO) training.  Cost estimates for IMT vary depending on split of school house cost assigned to Officer training; Enlisted IMT; and Enlisted mid career courses.</a:t>
            </a:r>
          </a:p>
          <a:p>
            <a:r>
              <a:rPr lang="en-US" baseline="0" dirty="0" smtClean="0"/>
              <a:t>The Army is the executive agent for U.S. MEPCOM which serves support Army, Navy and USAF active and reserve.</a:t>
            </a:r>
          </a:p>
          <a:p>
            <a:r>
              <a:rPr lang="en-US" baseline="0" dirty="0" smtClean="0"/>
              <a:t>Army mission of 60,000 active and 62,000 reserve component, represents 57% of DOD throughput.</a:t>
            </a:r>
          </a:p>
          <a:p>
            <a:r>
              <a:rPr lang="en-US" baseline="0" dirty="0" smtClean="0"/>
              <a:t>IMT Cost are highly dependent on allocation of school house / center of excellence execution to:  Enlisted IMT; Officer Training; Advanced specialized skill training; and Doctrine.</a:t>
            </a:r>
          </a:p>
        </p:txBody>
      </p:sp>
      <p:sp>
        <p:nvSpPr>
          <p:cNvPr id="4" name="Slide Number Placeholder 3"/>
          <p:cNvSpPr>
            <a:spLocks noGrp="1"/>
          </p:cNvSpPr>
          <p:nvPr>
            <p:ph type="sldNum" sz="quarter" idx="10"/>
          </p:nvPr>
        </p:nvSpPr>
        <p:spPr/>
        <p:txBody>
          <a:bodyPr/>
          <a:lstStyle/>
          <a:p>
            <a:fld id="{49EE9F0C-ECCC-4E73-BA2A-AF1A45298060}" type="slidenum">
              <a:rPr lang="en-US" smtClean="0"/>
              <a:pPr/>
              <a:t>25</a:t>
            </a:fld>
            <a:endParaRPr lang="en-US" dirty="0"/>
          </a:p>
        </p:txBody>
      </p:sp>
    </p:spTree>
    <p:extLst>
      <p:ext uri="{BB962C8B-B14F-4D97-AF65-F5344CB8AC3E}">
        <p14:creationId xmlns:p14="http://schemas.microsoft.com/office/powerpoint/2010/main" val="189363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5">
              <a:defRPr/>
            </a:pPr>
            <a:r>
              <a:rPr lang="en-US" dirty="0" smtClean="0"/>
              <a:t>Mission Statements:</a:t>
            </a:r>
          </a:p>
          <a:p>
            <a:pPr defTabSz="914355">
              <a:defRPr/>
            </a:pPr>
            <a:r>
              <a:rPr lang="en-US" dirty="0" smtClean="0"/>
              <a:t>USMEPCOM evaluates applicants by applying established DoD standards during processing in order to determine eligibility for military service. </a:t>
            </a:r>
          </a:p>
          <a:p>
            <a:r>
              <a:rPr lang="en-US" dirty="0" smtClean="0"/>
              <a:t>USAREC recruits professional, volunteer Soldiers; Soldier 2020, capable of effectively executing operations in the Army's complex </a:t>
            </a:r>
          </a:p>
          <a:p>
            <a:pPr defTabSz="914355">
              <a:defRPr/>
            </a:pPr>
            <a:r>
              <a:rPr lang="en-US" dirty="0" smtClean="0"/>
              <a:t>TRADOC Training and Doctrine Command develops, educates and trains Soldiers, civilians, and leaders; supports unit training; and designs, builds and integrates a versatile mix of capabilities, formations, and equipment to strengthen the U.S. Army as America's Force of Decisive Action.</a:t>
            </a:r>
          </a:p>
          <a:p>
            <a:pPr defTabSz="914355">
              <a:defRPr/>
            </a:pPr>
            <a:endParaRPr lang="en-US" dirty="0" smtClean="0"/>
          </a:p>
          <a:p>
            <a:pPr defTabSz="914355">
              <a:defRPr/>
            </a:pPr>
            <a:r>
              <a:rPr lang="en-US" dirty="0" smtClean="0"/>
              <a:t>A menu</a:t>
            </a:r>
            <a:r>
              <a:rPr lang="en-US" baseline="0" dirty="0" smtClean="0"/>
              <a:t> of costs associated with a particular process can be generated and depending on the span of control and influence perspective, a cost can be determined.</a:t>
            </a:r>
          </a:p>
          <a:p>
            <a:pPr defTabSz="914355">
              <a:defRPr/>
            </a:pPr>
            <a:endParaRPr lang="en-US" baseline="0" dirty="0" smtClean="0"/>
          </a:p>
          <a:p>
            <a:pPr defTabSz="914355">
              <a:defRPr/>
            </a:pPr>
            <a:r>
              <a:rPr lang="en-US" baseline="0" dirty="0" smtClean="0"/>
              <a:t>This cost can then be a predictor of non-financial performance measures.  And S-curve analysis can be used to determine if cost reductions or reallocations is having an impact on outcomes.</a:t>
            </a:r>
            <a:endParaRPr lang="en-US" dirty="0" smtClean="0"/>
          </a:p>
          <a:p>
            <a:endParaRPr lang="en-US" dirty="0"/>
          </a:p>
        </p:txBody>
      </p:sp>
      <p:sp>
        <p:nvSpPr>
          <p:cNvPr id="4" name="Slide Number Placeholder 3"/>
          <p:cNvSpPr>
            <a:spLocks noGrp="1"/>
          </p:cNvSpPr>
          <p:nvPr>
            <p:ph type="sldNum" sz="quarter" idx="10"/>
          </p:nvPr>
        </p:nvSpPr>
        <p:spPr/>
        <p:txBody>
          <a:bodyPr/>
          <a:lstStyle/>
          <a:p>
            <a:fld id="{49EE9F0C-ECCC-4E73-BA2A-AF1A45298060}" type="slidenum">
              <a:rPr lang="en-US" smtClean="0"/>
              <a:pPr/>
              <a:t>26</a:t>
            </a:fld>
            <a:endParaRPr lang="en-US" dirty="0"/>
          </a:p>
        </p:txBody>
      </p:sp>
    </p:spTree>
    <p:extLst>
      <p:ext uri="{BB962C8B-B14F-4D97-AF65-F5344CB8AC3E}">
        <p14:creationId xmlns:p14="http://schemas.microsoft.com/office/powerpoint/2010/main" val="240537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Army activity, process, product, or service costs can</a:t>
            </a:r>
            <a:r>
              <a:rPr lang="en-US" baseline="0" dirty="0" smtClean="0"/>
              <a:t> be visualized as a polyhedron sphere, like a soccer ball, of interrelated costs.  These costs can be generalized as O&amp;M, Staff MPA, base ops, and other MPA costs to name a few.</a:t>
            </a:r>
          </a:p>
          <a:p>
            <a:endParaRPr lang="en-US" baseline="0" dirty="0" smtClean="0"/>
          </a:p>
          <a:p>
            <a:r>
              <a:rPr lang="en-US" dirty="0" smtClean="0"/>
              <a:t>When a</a:t>
            </a:r>
            <a:r>
              <a:rPr lang="en-US" baseline="0" dirty="0" smtClean="0"/>
              <a:t> question is asked to calculate the cost of an Army product or service, the calculations are “pulled” from the interior of the sphere and the total cost is determined by the category of cost and the percentage applied</a:t>
            </a:r>
          </a:p>
          <a:p>
            <a:r>
              <a:rPr lang="en-US" baseline="0" dirty="0" smtClean="0"/>
              <a:t>depending on who is pulling out the section and what costs they want to consider based on what there span of control and influence is.</a:t>
            </a:r>
          </a:p>
          <a:p>
            <a:endParaRPr lang="en-US" baseline="0" dirty="0" smtClean="0"/>
          </a:p>
          <a:p>
            <a:r>
              <a:rPr lang="en-US" baseline="0" dirty="0" smtClean="0"/>
              <a:t>Because a single section of the sphere is based on cost interdependencies, the total costs of all Army activities will always exceed the total budget because costs can be represented in many types of cost of something.</a:t>
            </a: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27</a:t>
            </a:fld>
            <a:endParaRPr lang="en-US" dirty="0"/>
          </a:p>
        </p:txBody>
      </p:sp>
    </p:spTree>
    <p:extLst>
      <p:ext uri="{BB962C8B-B14F-4D97-AF65-F5344CB8AC3E}">
        <p14:creationId xmlns:p14="http://schemas.microsoft.com/office/powerpoint/2010/main" val="121970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31</a:t>
            </a:fld>
            <a:endParaRPr lang="en-US" dirty="0"/>
          </a:p>
        </p:txBody>
      </p:sp>
    </p:spTree>
    <p:extLst>
      <p:ext uri="{BB962C8B-B14F-4D97-AF65-F5344CB8AC3E}">
        <p14:creationId xmlns:p14="http://schemas.microsoft.com/office/powerpoint/2010/main" val="271531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35</a:t>
            </a:fld>
            <a:endParaRPr lang="en-US" dirty="0"/>
          </a:p>
        </p:txBody>
      </p:sp>
    </p:spTree>
    <p:extLst>
      <p:ext uri="{BB962C8B-B14F-4D97-AF65-F5344CB8AC3E}">
        <p14:creationId xmlns:p14="http://schemas.microsoft.com/office/powerpoint/2010/main" val="387275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note any acronym</a:t>
            </a:r>
            <a:r>
              <a:rPr lang="en-US" baseline="0" dirty="0" smtClean="0"/>
              <a:t>s that may have been missed</a:t>
            </a: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36</a:t>
            </a:fld>
            <a:endParaRPr lang="en-US" dirty="0"/>
          </a:p>
        </p:txBody>
      </p:sp>
    </p:spTree>
    <p:extLst>
      <p:ext uri="{BB962C8B-B14F-4D97-AF65-F5344CB8AC3E}">
        <p14:creationId xmlns:p14="http://schemas.microsoft.com/office/powerpoint/2010/main" val="37708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851" indent="-228851">
              <a:spcBef>
                <a:spcPts val="0"/>
              </a:spcBef>
            </a:pP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2</a:t>
            </a:fld>
            <a:endParaRPr lang="en-US" dirty="0"/>
          </a:p>
        </p:txBody>
      </p:sp>
    </p:spTree>
    <p:extLst>
      <p:ext uri="{BB962C8B-B14F-4D97-AF65-F5344CB8AC3E}">
        <p14:creationId xmlns:p14="http://schemas.microsoft.com/office/powerpoint/2010/main" val="366004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part</a:t>
            </a:r>
            <a:r>
              <a:rPr lang="en-US" baseline="0" dirty="0" smtClean="0"/>
              <a:t> of the AFMO initiative, DASA CE has been tasked to Establish Army Cost Framework.  The previous slides defines one perspective of how DASA CE is building this framework.</a:t>
            </a:r>
            <a:endParaRPr lang="en-US" dirty="0"/>
          </a:p>
        </p:txBody>
      </p:sp>
      <p:sp>
        <p:nvSpPr>
          <p:cNvPr id="4" name="Slide Number Placeholder 3"/>
          <p:cNvSpPr>
            <a:spLocks noGrp="1"/>
          </p:cNvSpPr>
          <p:nvPr>
            <p:ph type="sldNum" sz="quarter" idx="10"/>
          </p:nvPr>
        </p:nvSpPr>
        <p:spPr/>
        <p:txBody>
          <a:bodyPr/>
          <a:lstStyle/>
          <a:p>
            <a:fld id="{2F4D6311-D135-4430-8CC4-3EFC49251D18}" type="slidenum">
              <a:rPr lang="en-US" smtClean="0"/>
              <a:pPr/>
              <a:t>3</a:t>
            </a:fld>
            <a:endParaRPr lang="en-US" dirty="0"/>
          </a:p>
        </p:txBody>
      </p:sp>
    </p:spTree>
    <p:extLst>
      <p:ext uri="{BB962C8B-B14F-4D97-AF65-F5344CB8AC3E}">
        <p14:creationId xmlns:p14="http://schemas.microsoft.com/office/powerpoint/2010/main" val="14511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936469" y="8771729"/>
            <a:ext cx="3012017" cy="4627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64" eaLnBrk="0" hangingPunct="0">
              <a:defRPr sz="2000" b="1">
                <a:solidFill>
                  <a:schemeClr val="tx1"/>
                </a:solidFill>
                <a:latin typeface="Arial" charset="0"/>
                <a:cs typeface="Arial" charset="0"/>
              </a:defRPr>
            </a:lvl1pPr>
            <a:lvl2pPr marL="744261" indent="-286254" defTabSz="923964" eaLnBrk="0" hangingPunct="0">
              <a:defRPr sz="2000" b="1">
                <a:solidFill>
                  <a:schemeClr val="tx1"/>
                </a:solidFill>
                <a:latin typeface="Arial" charset="0"/>
                <a:cs typeface="Arial" charset="0"/>
              </a:defRPr>
            </a:lvl2pPr>
            <a:lvl3pPr marL="1145016" indent="-229003" defTabSz="923964" eaLnBrk="0" hangingPunct="0">
              <a:defRPr sz="2000" b="1">
                <a:solidFill>
                  <a:schemeClr val="tx1"/>
                </a:solidFill>
                <a:latin typeface="Arial" charset="0"/>
                <a:cs typeface="Arial" charset="0"/>
              </a:defRPr>
            </a:lvl3pPr>
            <a:lvl4pPr marL="1603021" indent="-229003" defTabSz="923964" eaLnBrk="0" hangingPunct="0">
              <a:defRPr sz="2000" b="1">
                <a:solidFill>
                  <a:schemeClr val="tx1"/>
                </a:solidFill>
                <a:latin typeface="Arial" charset="0"/>
                <a:cs typeface="Arial" charset="0"/>
              </a:defRPr>
            </a:lvl4pPr>
            <a:lvl5pPr marL="2061030" indent="-229003" defTabSz="923964" eaLnBrk="0" hangingPunct="0">
              <a:defRPr sz="2000" b="1">
                <a:solidFill>
                  <a:schemeClr val="tx1"/>
                </a:solidFill>
                <a:latin typeface="Arial" charset="0"/>
                <a:cs typeface="Arial" charset="0"/>
              </a:defRPr>
            </a:lvl5pPr>
            <a:lvl6pPr marL="2519036" indent="-229003" defTabSz="923964" eaLnBrk="0" fontAlgn="base" hangingPunct="0">
              <a:spcBef>
                <a:spcPct val="0"/>
              </a:spcBef>
              <a:spcAft>
                <a:spcPct val="0"/>
              </a:spcAft>
              <a:defRPr sz="2000" b="1">
                <a:solidFill>
                  <a:schemeClr val="tx1"/>
                </a:solidFill>
                <a:latin typeface="Arial" charset="0"/>
                <a:cs typeface="Arial" charset="0"/>
              </a:defRPr>
            </a:lvl6pPr>
            <a:lvl7pPr marL="2977041" indent="-229003" defTabSz="923964" eaLnBrk="0" fontAlgn="base" hangingPunct="0">
              <a:spcBef>
                <a:spcPct val="0"/>
              </a:spcBef>
              <a:spcAft>
                <a:spcPct val="0"/>
              </a:spcAft>
              <a:defRPr sz="2000" b="1">
                <a:solidFill>
                  <a:schemeClr val="tx1"/>
                </a:solidFill>
                <a:latin typeface="Arial" charset="0"/>
                <a:cs typeface="Arial" charset="0"/>
              </a:defRPr>
            </a:lvl7pPr>
            <a:lvl8pPr marL="3435048" indent="-229003" defTabSz="923964" eaLnBrk="0" fontAlgn="base" hangingPunct="0">
              <a:spcBef>
                <a:spcPct val="0"/>
              </a:spcBef>
              <a:spcAft>
                <a:spcPct val="0"/>
              </a:spcAft>
              <a:defRPr sz="2000" b="1">
                <a:solidFill>
                  <a:schemeClr val="tx1"/>
                </a:solidFill>
                <a:latin typeface="Arial" charset="0"/>
                <a:cs typeface="Arial" charset="0"/>
              </a:defRPr>
            </a:lvl8pPr>
            <a:lvl9pPr marL="3893055" indent="-229003" defTabSz="923964" eaLnBrk="0" fontAlgn="base" hangingPunct="0">
              <a:spcBef>
                <a:spcPct val="0"/>
              </a:spcBef>
              <a:spcAft>
                <a:spcPct val="0"/>
              </a:spcAft>
              <a:defRPr sz="2000" b="1">
                <a:solidFill>
                  <a:schemeClr val="tx1"/>
                </a:solidFill>
                <a:latin typeface="Arial" charset="0"/>
                <a:cs typeface="Arial" charset="0"/>
              </a:defRPr>
            </a:lvl9pPr>
          </a:lstStyle>
          <a:p>
            <a:fld id="{46FAE59C-EEED-4576-8258-42899F9C88E6}" type="slidenum">
              <a:rPr lang="en-US" sz="1200" b="0">
                <a:solidFill>
                  <a:srgbClr val="000000"/>
                </a:solidFill>
              </a:rPr>
              <a:pPr/>
              <a:t>7</a:t>
            </a:fld>
            <a:endParaRPr lang="en-US" sz="1200" b="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21133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936470" y="8771729"/>
            <a:ext cx="3012017" cy="4627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0" eaLnBrk="0" hangingPunct="0">
              <a:defRPr sz="2000" b="1">
                <a:solidFill>
                  <a:schemeClr val="tx1"/>
                </a:solidFill>
                <a:latin typeface="Arial" charset="0"/>
                <a:cs typeface="Arial" charset="0"/>
              </a:defRPr>
            </a:lvl1pPr>
            <a:lvl2pPr marL="744225" indent="-286240" defTabSz="923920" eaLnBrk="0" hangingPunct="0">
              <a:defRPr sz="2000" b="1">
                <a:solidFill>
                  <a:schemeClr val="tx1"/>
                </a:solidFill>
                <a:latin typeface="Arial" charset="0"/>
                <a:cs typeface="Arial" charset="0"/>
              </a:defRPr>
            </a:lvl2pPr>
            <a:lvl3pPr marL="1144960" indent="-228992" defTabSz="923920" eaLnBrk="0" hangingPunct="0">
              <a:defRPr sz="2000" b="1">
                <a:solidFill>
                  <a:schemeClr val="tx1"/>
                </a:solidFill>
                <a:latin typeface="Arial" charset="0"/>
                <a:cs typeface="Arial" charset="0"/>
              </a:defRPr>
            </a:lvl3pPr>
            <a:lvl4pPr marL="1602943" indent="-228992" defTabSz="923920" eaLnBrk="0" hangingPunct="0">
              <a:defRPr sz="2000" b="1">
                <a:solidFill>
                  <a:schemeClr val="tx1"/>
                </a:solidFill>
                <a:latin typeface="Arial" charset="0"/>
                <a:cs typeface="Arial" charset="0"/>
              </a:defRPr>
            </a:lvl4pPr>
            <a:lvl5pPr marL="2060930" indent="-228992" defTabSz="923920" eaLnBrk="0" hangingPunct="0">
              <a:defRPr sz="2000" b="1">
                <a:solidFill>
                  <a:schemeClr val="tx1"/>
                </a:solidFill>
                <a:latin typeface="Arial" charset="0"/>
                <a:cs typeface="Arial" charset="0"/>
              </a:defRPr>
            </a:lvl5pPr>
            <a:lvl6pPr marL="2518915" indent="-228992" defTabSz="923920" eaLnBrk="0" fontAlgn="base" hangingPunct="0">
              <a:spcBef>
                <a:spcPct val="0"/>
              </a:spcBef>
              <a:spcAft>
                <a:spcPct val="0"/>
              </a:spcAft>
              <a:defRPr sz="2000" b="1">
                <a:solidFill>
                  <a:schemeClr val="tx1"/>
                </a:solidFill>
                <a:latin typeface="Arial" charset="0"/>
                <a:cs typeface="Arial" charset="0"/>
              </a:defRPr>
            </a:lvl6pPr>
            <a:lvl7pPr marL="2976898" indent="-228992" defTabSz="923920" eaLnBrk="0" fontAlgn="base" hangingPunct="0">
              <a:spcBef>
                <a:spcPct val="0"/>
              </a:spcBef>
              <a:spcAft>
                <a:spcPct val="0"/>
              </a:spcAft>
              <a:defRPr sz="2000" b="1">
                <a:solidFill>
                  <a:schemeClr val="tx1"/>
                </a:solidFill>
                <a:latin typeface="Arial" charset="0"/>
                <a:cs typeface="Arial" charset="0"/>
              </a:defRPr>
            </a:lvl7pPr>
            <a:lvl8pPr marL="3434882" indent="-228992" defTabSz="923920" eaLnBrk="0" fontAlgn="base" hangingPunct="0">
              <a:spcBef>
                <a:spcPct val="0"/>
              </a:spcBef>
              <a:spcAft>
                <a:spcPct val="0"/>
              </a:spcAft>
              <a:defRPr sz="2000" b="1">
                <a:solidFill>
                  <a:schemeClr val="tx1"/>
                </a:solidFill>
                <a:latin typeface="Arial" charset="0"/>
                <a:cs typeface="Arial" charset="0"/>
              </a:defRPr>
            </a:lvl8pPr>
            <a:lvl9pPr marL="3892867" indent="-228992" defTabSz="923920" eaLnBrk="0" fontAlgn="base" hangingPunct="0">
              <a:spcBef>
                <a:spcPct val="0"/>
              </a:spcBef>
              <a:spcAft>
                <a:spcPct val="0"/>
              </a:spcAft>
              <a:defRPr sz="2000" b="1">
                <a:solidFill>
                  <a:schemeClr val="tx1"/>
                </a:solidFill>
                <a:latin typeface="Arial" charset="0"/>
                <a:cs typeface="Arial" charset="0"/>
              </a:defRPr>
            </a:lvl9pPr>
          </a:lstStyle>
          <a:p>
            <a:fld id="{46FAE59C-EEED-4576-8258-42899F9C88E6}" type="slidenum">
              <a:rPr lang="en-US" sz="1200" b="0">
                <a:solidFill>
                  <a:srgbClr val="000000"/>
                </a:solidFill>
              </a:rPr>
              <a:pPr/>
              <a:t>14</a:t>
            </a:fld>
            <a:endParaRPr lang="en-US" sz="1200" b="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r>
              <a:rPr lang="en-US" dirty="0" smtClean="0"/>
              <a:t>The</a:t>
            </a:r>
            <a:r>
              <a:rPr lang="en-US" baseline="0" dirty="0" smtClean="0"/>
              <a:t> data capture architecture is also the basis of an enterprise strategy to understand the relationship of data to information to knowledge and decisions regardless of where</a:t>
            </a:r>
          </a:p>
          <a:p>
            <a:r>
              <a:rPr lang="en-US" baseline="0" dirty="0" smtClean="0"/>
              <a:t>the decision maker is as long as the decisions are within the decision makers Span of Control &amp; Influence.</a:t>
            </a:r>
          </a:p>
          <a:p>
            <a:endParaRPr lang="en-US" baseline="0" dirty="0" smtClean="0"/>
          </a:p>
          <a:p>
            <a:r>
              <a:rPr lang="en-US" baseline="0" dirty="0" smtClean="0"/>
              <a:t>The SC&amp;I scopes the decision making framework that aligns the data sources to the eventual reports and dashboards needed for knowledge to make accurate decisions.</a:t>
            </a:r>
          </a:p>
          <a:p>
            <a:endParaRPr lang="en-US" baseline="0" dirty="0" smtClean="0"/>
          </a:p>
          <a:p>
            <a:r>
              <a:rPr lang="en-US" baseline="0" dirty="0" smtClean="0"/>
              <a:t>Cost management and Performance Management are correlated to enable the decision maker to iterate the process to achieve better knowledge and understand the impacts of cost performance to non-financial measures of performance,</a:t>
            </a:r>
          </a:p>
          <a:p>
            <a:r>
              <a:rPr lang="en-US" baseline="0" dirty="0" smtClean="0"/>
              <a:t>such as quality, cycle time, or other measures of effectiveness and efficiency.</a:t>
            </a:r>
          </a:p>
          <a:p>
            <a:endParaRPr lang="en-US" baseline="0" dirty="0" smtClean="0"/>
          </a:p>
          <a:p>
            <a:r>
              <a:rPr lang="en-US" baseline="0" dirty="0" smtClean="0"/>
              <a:t>At each level of the SIPOC, questions must be answered in order to understand how the decision maker should correlate cost and performance into an integrated resource informed decision making environment.</a:t>
            </a:r>
          </a:p>
          <a:p>
            <a:endParaRPr lang="en-US" dirty="0"/>
          </a:p>
        </p:txBody>
      </p:sp>
    </p:spTree>
    <p:extLst>
      <p:ext uri="{BB962C8B-B14F-4D97-AF65-F5344CB8AC3E}">
        <p14:creationId xmlns:p14="http://schemas.microsoft.com/office/powerpoint/2010/main" val="56835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936470" y="8771729"/>
            <a:ext cx="3012017" cy="4627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0" eaLnBrk="0" hangingPunct="0">
              <a:defRPr sz="2000" b="1">
                <a:solidFill>
                  <a:schemeClr val="tx1"/>
                </a:solidFill>
                <a:latin typeface="Arial" charset="0"/>
                <a:cs typeface="Arial" charset="0"/>
              </a:defRPr>
            </a:lvl1pPr>
            <a:lvl2pPr marL="744225" indent="-286240" defTabSz="923920" eaLnBrk="0" hangingPunct="0">
              <a:defRPr sz="2000" b="1">
                <a:solidFill>
                  <a:schemeClr val="tx1"/>
                </a:solidFill>
                <a:latin typeface="Arial" charset="0"/>
                <a:cs typeface="Arial" charset="0"/>
              </a:defRPr>
            </a:lvl2pPr>
            <a:lvl3pPr marL="1144960" indent="-228992" defTabSz="923920" eaLnBrk="0" hangingPunct="0">
              <a:defRPr sz="2000" b="1">
                <a:solidFill>
                  <a:schemeClr val="tx1"/>
                </a:solidFill>
                <a:latin typeface="Arial" charset="0"/>
                <a:cs typeface="Arial" charset="0"/>
              </a:defRPr>
            </a:lvl3pPr>
            <a:lvl4pPr marL="1602943" indent="-228992" defTabSz="923920" eaLnBrk="0" hangingPunct="0">
              <a:defRPr sz="2000" b="1">
                <a:solidFill>
                  <a:schemeClr val="tx1"/>
                </a:solidFill>
                <a:latin typeface="Arial" charset="0"/>
                <a:cs typeface="Arial" charset="0"/>
              </a:defRPr>
            </a:lvl4pPr>
            <a:lvl5pPr marL="2060930" indent="-228992" defTabSz="923920" eaLnBrk="0" hangingPunct="0">
              <a:defRPr sz="2000" b="1">
                <a:solidFill>
                  <a:schemeClr val="tx1"/>
                </a:solidFill>
                <a:latin typeface="Arial" charset="0"/>
                <a:cs typeface="Arial" charset="0"/>
              </a:defRPr>
            </a:lvl5pPr>
            <a:lvl6pPr marL="2518915" indent="-228992" defTabSz="923920" eaLnBrk="0" fontAlgn="base" hangingPunct="0">
              <a:spcBef>
                <a:spcPct val="0"/>
              </a:spcBef>
              <a:spcAft>
                <a:spcPct val="0"/>
              </a:spcAft>
              <a:defRPr sz="2000" b="1">
                <a:solidFill>
                  <a:schemeClr val="tx1"/>
                </a:solidFill>
                <a:latin typeface="Arial" charset="0"/>
                <a:cs typeface="Arial" charset="0"/>
              </a:defRPr>
            </a:lvl6pPr>
            <a:lvl7pPr marL="2976898" indent="-228992" defTabSz="923920" eaLnBrk="0" fontAlgn="base" hangingPunct="0">
              <a:spcBef>
                <a:spcPct val="0"/>
              </a:spcBef>
              <a:spcAft>
                <a:spcPct val="0"/>
              </a:spcAft>
              <a:defRPr sz="2000" b="1">
                <a:solidFill>
                  <a:schemeClr val="tx1"/>
                </a:solidFill>
                <a:latin typeface="Arial" charset="0"/>
                <a:cs typeface="Arial" charset="0"/>
              </a:defRPr>
            </a:lvl7pPr>
            <a:lvl8pPr marL="3434882" indent="-228992" defTabSz="923920" eaLnBrk="0" fontAlgn="base" hangingPunct="0">
              <a:spcBef>
                <a:spcPct val="0"/>
              </a:spcBef>
              <a:spcAft>
                <a:spcPct val="0"/>
              </a:spcAft>
              <a:defRPr sz="2000" b="1">
                <a:solidFill>
                  <a:schemeClr val="tx1"/>
                </a:solidFill>
                <a:latin typeface="Arial" charset="0"/>
                <a:cs typeface="Arial" charset="0"/>
              </a:defRPr>
            </a:lvl8pPr>
            <a:lvl9pPr marL="3892867" indent="-228992" defTabSz="923920" eaLnBrk="0" fontAlgn="base" hangingPunct="0">
              <a:spcBef>
                <a:spcPct val="0"/>
              </a:spcBef>
              <a:spcAft>
                <a:spcPct val="0"/>
              </a:spcAft>
              <a:defRPr sz="2000" b="1">
                <a:solidFill>
                  <a:schemeClr val="tx1"/>
                </a:solidFill>
                <a:latin typeface="Arial" charset="0"/>
                <a:cs typeface="Arial" charset="0"/>
              </a:defRPr>
            </a:lvl9pPr>
          </a:lstStyle>
          <a:p>
            <a:fld id="{46FAE59C-EEED-4576-8258-42899F9C88E6}" type="slidenum">
              <a:rPr lang="en-US" sz="1200" b="0">
                <a:solidFill>
                  <a:srgbClr val="000000"/>
                </a:solidFill>
              </a:rPr>
              <a:pPr/>
              <a:t>20</a:t>
            </a:fld>
            <a:endParaRPr lang="en-US" sz="1200" b="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r>
              <a:rPr lang="en-US" dirty="0" smtClean="0"/>
              <a:t>Here is the CM SIPOC applied to the Cost of Recruiting.</a:t>
            </a:r>
          </a:p>
          <a:p>
            <a:endParaRPr lang="en-US" dirty="0" smtClean="0"/>
          </a:p>
          <a:p>
            <a:r>
              <a:rPr lang="en-US" dirty="0" smtClean="0"/>
              <a:t>Note</a:t>
            </a:r>
            <a:r>
              <a:rPr lang="en-US" baseline="0" dirty="0" smtClean="0"/>
              <a:t> the data sources, and where the data is integrated for information and ultimately through CM &amp; PM correlation, reports and dashboards for knowledge and decision making.</a:t>
            </a:r>
          </a:p>
          <a:p>
            <a:endParaRPr lang="en-US" baseline="0" dirty="0" smtClean="0"/>
          </a:p>
          <a:p>
            <a:r>
              <a:rPr lang="en-US" baseline="0" dirty="0" smtClean="0"/>
              <a:t>This model should align with the Recruiting strategic plan which outlines the processes and measures of performance expected from the recruiting and retention process defined by the Army.</a:t>
            </a:r>
            <a:endParaRPr lang="en-US" dirty="0" smtClean="0"/>
          </a:p>
          <a:p>
            <a:endParaRPr lang="en-US" dirty="0"/>
          </a:p>
        </p:txBody>
      </p:sp>
    </p:spTree>
    <p:extLst>
      <p:ext uri="{BB962C8B-B14F-4D97-AF65-F5344CB8AC3E}">
        <p14:creationId xmlns:p14="http://schemas.microsoft.com/office/powerpoint/2010/main" val="753012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a leader can</a:t>
            </a:r>
            <a:r>
              <a:rPr lang="en-US" baseline="0" dirty="0" smtClean="0"/>
              <a:t> conduct RIDM, they must understand what financial and non-financial measures that will be included on their dashboards and in reports.</a:t>
            </a:r>
          </a:p>
          <a:p>
            <a:endParaRPr lang="en-US" baseline="0" dirty="0" smtClean="0"/>
          </a:p>
          <a:p>
            <a:r>
              <a:rPr lang="en-US" baseline="0" dirty="0" smtClean="0"/>
              <a:t>These measures are the results of strategic planning, where goals lead to measures, measures lead to metrics, and the organization monitors processes that generate cost and performance data.</a:t>
            </a:r>
          </a:p>
          <a:p>
            <a:endParaRPr lang="en-US" baseline="0" dirty="0" smtClean="0"/>
          </a:p>
          <a:p>
            <a:r>
              <a:rPr lang="en-US" baseline="0" dirty="0" smtClean="0"/>
              <a:t>The Strategic Management System, SMS, is the preferred tool to design these dashboards and utilize the SMS hierarchy to manage the organization and align with other Army/Command strategies.</a:t>
            </a: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21</a:t>
            </a:fld>
            <a:endParaRPr lang="en-US" dirty="0"/>
          </a:p>
        </p:txBody>
      </p:sp>
    </p:spTree>
    <p:extLst>
      <p:ext uri="{BB962C8B-B14F-4D97-AF65-F5344CB8AC3E}">
        <p14:creationId xmlns:p14="http://schemas.microsoft.com/office/powerpoint/2010/main" val="229208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Disability </a:t>
            </a:r>
            <a:r>
              <a:rPr lang="en-US" sz="1200" b="0" i="0" u="none" strike="noStrike" kern="1200" dirty="0" err="1" smtClean="0">
                <a:solidFill>
                  <a:schemeClr val="tx1"/>
                </a:solidFill>
                <a:latin typeface="+mn-lt"/>
                <a:ea typeface="+mn-ea"/>
                <a:cs typeface="+mn-cs"/>
              </a:rPr>
              <a:t>attrite</a:t>
            </a:r>
            <a:r>
              <a:rPr lang="en-US" sz="1200" b="0" i="0" u="none" strike="noStrike" kern="1200" baseline="0" dirty="0" err="1" smtClean="0">
                <a:solidFill>
                  <a:schemeClr val="tx1"/>
                </a:solidFill>
                <a:latin typeface="+mn-lt"/>
                <a:ea typeface="+mn-ea"/>
                <a:cs typeface="+mn-cs"/>
              </a:rPr>
              <a:t>s</a:t>
            </a:r>
            <a:r>
              <a:rPr lang="en-US" sz="1200" b="0" i="0" u="none" strike="noStrike" kern="1200" baseline="0" dirty="0" smtClean="0">
                <a:solidFill>
                  <a:schemeClr val="tx1"/>
                </a:solidFill>
                <a:latin typeface="+mn-lt"/>
                <a:ea typeface="+mn-ea"/>
                <a:cs typeface="+mn-cs"/>
              </a:rPr>
              <a:t> enter the </a:t>
            </a:r>
            <a:r>
              <a:rPr lang="en-US" sz="1200" b="0" i="0" u="none" strike="noStrike" kern="1200" dirty="0" smtClean="0">
                <a:solidFill>
                  <a:schemeClr val="tx1"/>
                </a:solidFill>
                <a:latin typeface="+mn-lt"/>
                <a:ea typeface="+mn-ea"/>
                <a:cs typeface="+mn-cs"/>
              </a:rPr>
              <a:t>Integrated Disability Evaluation System (IDES).  C</a:t>
            </a:r>
            <a:r>
              <a:rPr lang="en-US" sz="1200" b="0" i="0" u="none" strike="noStrike" kern="1200" baseline="0" dirty="0" smtClean="0">
                <a:solidFill>
                  <a:schemeClr val="tx1"/>
                </a:solidFill>
                <a:latin typeface="+mn-lt"/>
                <a:ea typeface="+mn-ea"/>
                <a:cs typeface="+mn-cs"/>
              </a:rPr>
              <a:t>ost to the government i</a:t>
            </a:r>
            <a:r>
              <a:rPr lang="en-US" sz="1200" b="0" i="0" u="none" strike="noStrike" kern="1200" dirty="0" smtClean="0">
                <a:solidFill>
                  <a:schemeClr val="tx1"/>
                </a:solidFill>
                <a:latin typeface="+mn-lt"/>
                <a:ea typeface="+mn-ea"/>
                <a:cs typeface="+mn-cs"/>
              </a:rPr>
              <a:t>nclude:</a:t>
            </a:r>
            <a:r>
              <a:rPr lang="en-US" dirty="0" smtClean="0"/>
              <a:t> </a:t>
            </a:r>
            <a:r>
              <a:rPr lang="en-US" sz="1200" b="0" i="0" u="none" strike="noStrike" kern="1200" dirty="0" smtClean="0">
                <a:solidFill>
                  <a:schemeClr val="tx1"/>
                </a:solidFill>
                <a:latin typeface="+mn-lt"/>
                <a:ea typeface="+mn-ea"/>
                <a:cs typeface="+mn-cs"/>
              </a:rPr>
              <a:t>VA Disability Payments; </a:t>
            </a:r>
            <a:r>
              <a:rPr lang="en-US" dirty="0" smtClean="0"/>
              <a:t> </a:t>
            </a:r>
            <a:r>
              <a:rPr lang="en-US" sz="1200" b="0" i="0" u="none" strike="noStrike" kern="1200" dirty="0" smtClean="0">
                <a:solidFill>
                  <a:schemeClr val="tx1"/>
                </a:solidFill>
                <a:latin typeface="+mn-lt"/>
                <a:ea typeface="+mn-ea"/>
                <a:cs typeface="+mn-cs"/>
              </a:rPr>
              <a:t>DHP evaluation &amp; treatment; </a:t>
            </a:r>
            <a:r>
              <a:rPr lang="en-US" dirty="0" smtClean="0"/>
              <a:t> </a:t>
            </a:r>
            <a:r>
              <a:rPr lang="en-US" sz="1200" b="0" i="0" u="none" strike="noStrike" kern="1200" dirty="0" smtClean="0">
                <a:solidFill>
                  <a:schemeClr val="tx1"/>
                </a:solidFill>
                <a:latin typeface="+mn-lt"/>
                <a:ea typeface="+mn-ea"/>
                <a:cs typeface="+mn-cs"/>
              </a:rPr>
              <a:t>TRICARE;</a:t>
            </a:r>
            <a:r>
              <a:rPr lang="en-US" sz="1200" b="0" i="0" u="none" strike="noStrike" kern="1200" baseline="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rPr>
              <a:t>Army Retirement which eventually increases Retired Pay Accrual (RPA)</a:t>
            </a:r>
            <a:r>
              <a:rPr lang="en-US" dirty="0" smtClean="0"/>
              <a:t> rates.</a:t>
            </a: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22</a:t>
            </a:fld>
            <a:endParaRPr lang="en-US" dirty="0"/>
          </a:p>
        </p:txBody>
      </p:sp>
    </p:spTree>
    <p:extLst>
      <p:ext uri="{BB962C8B-B14F-4D97-AF65-F5344CB8AC3E}">
        <p14:creationId xmlns:p14="http://schemas.microsoft.com/office/powerpoint/2010/main" val="133172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Includes:</a:t>
            </a:r>
          </a:p>
          <a:p>
            <a:r>
              <a:rPr lang="en-US" dirty="0" smtClean="0"/>
              <a:t>OMA</a:t>
            </a:r>
          </a:p>
          <a:p>
            <a:r>
              <a:rPr lang="en-US" dirty="0" smtClean="0"/>
              <a:t>Staff Mil Pay</a:t>
            </a:r>
          </a:p>
          <a:p>
            <a:r>
              <a:rPr lang="en-US" dirty="0" smtClean="0"/>
              <a:t>Enlistment Bonus</a:t>
            </a:r>
          </a:p>
          <a:p>
            <a:r>
              <a:rPr lang="en-US" dirty="0" smtClean="0"/>
              <a:t>Enlisted</a:t>
            </a:r>
            <a:r>
              <a:rPr lang="en-US" baseline="0" dirty="0" smtClean="0"/>
              <a:t> accession PCS</a:t>
            </a: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24</a:t>
            </a:fld>
            <a:endParaRPr lang="en-US" dirty="0"/>
          </a:p>
        </p:txBody>
      </p:sp>
    </p:spTree>
    <p:extLst>
      <p:ext uri="{BB962C8B-B14F-4D97-AF65-F5344CB8AC3E}">
        <p14:creationId xmlns:p14="http://schemas.microsoft.com/office/powerpoint/2010/main" val="417840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3C88AAF0-0255-4829-A1FA-EAC6DADD20E7}" type="slidenum">
              <a:rPr lang="en-US" smtClean="0"/>
              <a:pPr/>
              <a:t>‹#›</a:t>
            </a:fld>
            <a:endParaRPr lang="en-US" dirty="0"/>
          </a:p>
        </p:txBody>
      </p:sp>
      <p:sp>
        <p:nvSpPr>
          <p:cNvPr id="3" name="Rectangle 2"/>
          <p:cNvSpPr>
            <a:spLocks noChangeArrowheads="1" noChangeShapeType="1"/>
          </p:cNvSpPr>
          <p:nvPr userDrawn="1"/>
        </p:nvSpPr>
        <p:spPr bwMode="auto">
          <a:xfrm>
            <a:off x="-1" y="0"/>
            <a:ext cx="228600" cy="6858000"/>
          </a:xfrm>
          <a:prstGeom prst="rect">
            <a:avLst/>
          </a:prstGeom>
          <a:solidFill>
            <a:schemeClr val="bg2">
              <a:lumMod val="50000"/>
            </a:schemeClr>
          </a:solidFill>
          <a:ln w="0" algn="in">
            <a:noFill/>
            <a:miter lim="800000"/>
            <a:headEnd/>
            <a:tailEnd/>
          </a:ln>
          <a:effectLst/>
        </p:spPr>
        <p:txBody>
          <a:bodyPr vert="vert270" lIns="36576" tIns="36576" rIns="36576" bIns="36576"/>
          <a:lstStyle/>
          <a:p>
            <a:pPr algn="ctr">
              <a:defRPr/>
            </a:pPr>
            <a:endParaRPr lang="en-US" sz="1100" b="1" dirty="0">
              <a:solidFill>
                <a:prstClr val="white">
                  <a:lumMod val="65000"/>
                </a:prstClr>
              </a:solidFill>
              <a:latin typeface="Calisto MT"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normAutofit/>
          </a:bodyPr>
          <a:lstStyle>
            <a:lvl1pPr>
              <a:buSzPct val="120000"/>
              <a:buFont typeface="Arial" pitchFamily="34" charset="0"/>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676657" y="25400"/>
            <a:ext cx="7552944" cy="639763"/>
          </a:xfrm>
          <a:prstGeom prst="rect">
            <a:avLst/>
          </a:prstGeom>
          <a:noFill/>
          <a:ln w="9525">
            <a:noFill/>
            <a:miter lim="800000"/>
            <a:headEnd/>
            <a:tailEnd/>
          </a:ln>
        </p:spPr>
        <p:txBody>
          <a:bodyPr/>
          <a:lstStyle/>
          <a:p>
            <a:pPr lvl="0"/>
            <a:r>
              <a:rPr lang="en-US" dirty="0" smtClean="0"/>
              <a:t>Click to edit Master title style</a:t>
            </a:r>
          </a:p>
        </p:txBody>
      </p:sp>
      <p:sp>
        <p:nvSpPr>
          <p:cNvPr id="2" name="Footer Placeholder 1"/>
          <p:cNvSpPr>
            <a:spLocks noGrp="1"/>
          </p:cNvSpPr>
          <p:nvPr>
            <p:ph type="ftr" sz="quarter" idx="10"/>
          </p:nvPr>
        </p:nvSpPr>
        <p:spPr>
          <a:xfrm>
            <a:off x="162752" y="6689665"/>
            <a:ext cx="3190048" cy="24453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1"/>
          </p:nvPr>
        </p:nvSpPr>
        <p:spPr>
          <a:xfrm>
            <a:off x="5898392" y="6532041"/>
            <a:ext cx="2057400" cy="365125"/>
          </a:xfrm>
          <a:prstGeom prst="rect">
            <a:avLst/>
          </a:prstGeom>
        </p:spPr>
        <p:txBody>
          <a:bodyPr/>
          <a:lstStyle/>
          <a:p>
            <a:fld id="{D5BF6B30-8907-4708-BC1D-53B83F5F038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CD9FF03-4EA7-4664-8390-8645AF0C9994}" type="datetimeFigureOut">
              <a:rPr lang="en-US" smtClean="0"/>
              <a:t>10/19/2015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78773BD-391A-4EE6-9F1F-DE81E9AF6446}" type="slidenum">
              <a:rPr lang="en-US" smtClean="0"/>
              <a:t>‹#›</a:t>
            </a:fld>
            <a:endParaRPr lang="en-US"/>
          </a:p>
        </p:txBody>
      </p:sp>
    </p:spTree>
    <p:extLst>
      <p:ext uri="{BB962C8B-B14F-4D97-AF65-F5344CB8AC3E}">
        <p14:creationId xmlns:p14="http://schemas.microsoft.com/office/powerpoint/2010/main" val="1499511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7A83-9800-4CF8-9A07-7425D05B5F7A}"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86E2DE-38BA-4582-AA03-2E2800F828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7" descr="P-300-Md-BOTG-Brand-Banner-Horz"/>
          <p:cNvPicPr>
            <a:picLocks noChangeAspect="1" noChangeArrowheads="1"/>
          </p:cNvPicPr>
          <p:nvPr userDrawn="1"/>
        </p:nvPicPr>
        <p:blipFill>
          <a:blip r:embed="rId19" cstate="print"/>
          <a:srcRect l="2744" t="10001" r="77745"/>
          <a:stretch>
            <a:fillRect/>
          </a:stretch>
        </p:blipFill>
        <p:spPr bwMode="auto">
          <a:xfrm>
            <a:off x="228600" y="0"/>
            <a:ext cx="652657" cy="914400"/>
          </a:xfrm>
          <a:prstGeom prst="rect">
            <a:avLst/>
          </a:prstGeom>
          <a:ln>
            <a:noFill/>
          </a:ln>
          <a:effectLst>
            <a:softEdge rad="112500"/>
          </a:effectLst>
        </p:spPr>
      </p:pic>
      <p:pic>
        <p:nvPicPr>
          <p:cNvPr id="8" name="Picture 11" descr="DASA-CE LOGO.jpg"/>
          <p:cNvPicPr>
            <a:picLocks noChangeAspect="1"/>
          </p:cNvPicPr>
          <p:nvPr userDrawn="1"/>
        </p:nvPicPr>
        <p:blipFill>
          <a:blip r:embed="rId20" cstate="print"/>
          <a:srcRect/>
          <a:stretch>
            <a:fillRect/>
          </a:stretch>
        </p:blipFill>
        <p:spPr bwMode="auto">
          <a:xfrm>
            <a:off x="8305800" y="74612"/>
            <a:ext cx="762000" cy="763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18"/>
          <p:cNvSpPr>
            <a:spLocks noChangeArrowheads="1"/>
          </p:cNvSpPr>
          <p:nvPr userDrawn="1"/>
        </p:nvSpPr>
        <p:spPr bwMode="auto">
          <a:xfrm>
            <a:off x="762000" y="0"/>
            <a:ext cx="1828800" cy="4572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91432" tIns="45716" rIns="91432" bIns="45716" anchor="ctr"/>
          <a:lstStyle/>
          <a:p>
            <a:pPr>
              <a:defRPr/>
            </a:pPr>
            <a:r>
              <a:rPr lang="en-US" sz="1200" b="1" dirty="0">
                <a:solidFill>
                  <a:srgbClr val="98A068"/>
                </a:solidFill>
              </a:rPr>
              <a:t>AMERICA’S </a:t>
            </a:r>
            <a:r>
              <a:rPr lang="en-US" sz="1200" b="1" dirty="0" smtClean="0">
                <a:solidFill>
                  <a:srgbClr val="98A068"/>
                </a:solidFill>
              </a:rPr>
              <a:t>ARMY</a:t>
            </a:r>
            <a:endParaRPr lang="en-US" sz="1200" b="1" dirty="0">
              <a:solidFill>
                <a:srgbClr val="98A068"/>
              </a:solidFill>
            </a:endParaRPr>
          </a:p>
          <a:p>
            <a:pPr>
              <a:defRPr/>
            </a:pPr>
            <a:r>
              <a:rPr lang="en-US" sz="700" b="1" dirty="0">
                <a:solidFill>
                  <a:srgbClr val="969696"/>
                </a:solidFill>
              </a:rPr>
              <a:t>THE STRENGTH OF THE NATION</a:t>
            </a:r>
          </a:p>
        </p:txBody>
      </p:sp>
      <p:sp>
        <p:nvSpPr>
          <p:cNvPr id="13" name="Rectangle 2"/>
          <p:cNvSpPr>
            <a:spLocks noChangeArrowheads="1" noChangeShapeType="1"/>
          </p:cNvSpPr>
          <p:nvPr userDrawn="1"/>
        </p:nvSpPr>
        <p:spPr bwMode="auto">
          <a:xfrm>
            <a:off x="-36611" y="0"/>
            <a:ext cx="228600" cy="6858000"/>
          </a:xfrm>
          <a:prstGeom prst="rect">
            <a:avLst/>
          </a:prstGeom>
          <a:solidFill>
            <a:schemeClr val="bg2">
              <a:lumMod val="50000"/>
            </a:schemeClr>
          </a:solidFill>
          <a:ln w="0" algn="in">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vert270" lIns="36576" tIns="36576" rIns="36576" bIns="36576"/>
          <a:lstStyle/>
          <a:p>
            <a:pPr algn="ctr">
              <a:defRPr/>
            </a:pPr>
            <a:endParaRPr lang="en-US" sz="1100" b="1" dirty="0">
              <a:solidFill>
                <a:prstClr val="white">
                  <a:lumMod val="65000"/>
                </a:prstClr>
              </a:solidFill>
              <a:latin typeface="Calisto MT" pitchFamily="18" charset="0"/>
            </a:endParaRPr>
          </a:p>
        </p:txBody>
      </p:sp>
      <p:grpSp>
        <p:nvGrpSpPr>
          <p:cNvPr id="10" name="Group 11"/>
          <p:cNvGrpSpPr>
            <a:grpSpLocks/>
          </p:cNvGrpSpPr>
          <p:nvPr userDrawn="1"/>
        </p:nvGrpSpPr>
        <p:grpSpPr bwMode="auto">
          <a:xfrm>
            <a:off x="228600" y="838200"/>
            <a:ext cx="8839200" cy="152400"/>
            <a:chOff x="0" y="956469"/>
            <a:chExt cx="9448800" cy="338931"/>
          </a:xfrm>
          <a:scene3d>
            <a:camera prst="orthographicFront">
              <a:rot lat="0" lon="0" rev="0"/>
            </a:camera>
            <a:lightRig rig="glow" dir="t">
              <a:rot lat="0" lon="0" rev="4800000"/>
            </a:lightRig>
          </a:scene3d>
        </p:grpSpPr>
        <p:sp>
          <p:nvSpPr>
            <p:cNvPr id="11" name="Rectangle 9"/>
            <p:cNvSpPr>
              <a:spLocks noChangeArrowheads="1"/>
            </p:cNvSpPr>
            <p:nvPr/>
          </p:nvSpPr>
          <p:spPr bwMode="auto">
            <a:xfrm>
              <a:off x="0" y="956469"/>
              <a:ext cx="9448800" cy="190649"/>
            </a:xfrm>
            <a:prstGeom prst="rect">
              <a:avLst/>
            </a:prstGeom>
            <a:solidFill>
              <a:srgbClr val="FFD521"/>
            </a:solidFill>
            <a:ln w="9525">
              <a:noFill/>
              <a:miter lim="800000"/>
              <a:headEnd/>
              <a:tailEnd/>
            </a:ln>
            <a:effectLst>
              <a:outerShdw blurRad="190500" dist="228600" dir="2700000" algn="ctr">
                <a:srgbClr val="000000">
                  <a:alpha val="30000"/>
                </a:srgbClr>
              </a:outerShdw>
            </a:effectLst>
            <a:sp3d prstMaterial="matte">
              <a:bevelT w="127000" h="63500"/>
            </a:sp3d>
          </p:spPr>
          <p:txBody>
            <a:bodyPr wrap="none" anchor="ctr"/>
            <a:lstStyle/>
            <a:p>
              <a:pPr>
                <a:defRPr/>
              </a:pPr>
              <a:endParaRPr lang="en-US" dirty="0"/>
            </a:p>
          </p:txBody>
        </p:sp>
        <p:sp>
          <p:nvSpPr>
            <p:cNvPr id="12" name="Rectangle 10"/>
            <p:cNvSpPr>
              <a:spLocks noChangeArrowheads="1"/>
            </p:cNvSpPr>
            <p:nvPr/>
          </p:nvSpPr>
          <p:spPr bwMode="auto">
            <a:xfrm>
              <a:off x="0" y="1109459"/>
              <a:ext cx="9448800" cy="185941"/>
            </a:xfrm>
            <a:prstGeom prst="rect">
              <a:avLst/>
            </a:prstGeom>
            <a:solidFill>
              <a:srgbClr val="000000"/>
            </a:solidFill>
            <a:ln w="9525">
              <a:noFill/>
              <a:miter lim="800000"/>
              <a:headEnd/>
              <a:tailEnd/>
            </a:ln>
            <a:effectLst>
              <a:outerShdw blurRad="190500" dist="228600" dir="2700000" algn="ctr">
                <a:srgbClr val="000000">
                  <a:alpha val="30000"/>
                </a:srgbClr>
              </a:outerShdw>
            </a:effectLst>
            <a:sp3d prstMaterial="matte">
              <a:bevelT w="127000" h="63500"/>
            </a:sp3d>
          </p:spPr>
          <p:txBody>
            <a:bodyPr wrap="none" anchor="ctr"/>
            <a:lstStyle/>
            <a:p>
              <a:pPr>
                <a:defRPr/>
              </a:pPr>
              <a:endParaRPr lang="en-US" dirty="0"/>
            </a:p>
          </p:txBody>
        </p:sp>
      </p:grpSp>
      <p:sp>
        <p:nvSpPr>
          <p:cNvPr id="15" name="Rectangle 14"/>
          <p:cNvSpPr/>
          <p:nvPr userDrawn="1"/>
        </p:nvSpPr>
        <p:spPr>
          <a:xfrm rot="16200000">
            <a:off x="-3351311" y="3275111"/>
            <a:ext cx="6858001" cy="30777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rtl="0" fontAlgn="base">
              <a:spcBef>
                <a:spcPct val="0"/>
              </a:spcBef>
              <a:spcAft>
                <a:spcPct val="0"/>
              </a:spcAft>
              <a:defRPr/>
            </a:pPr>
            <a:r>
              <a:rPr lang="en-US" sz="1400" b="0" kern="1200" dirty="0" smtClean="0">
                <a:solidFill>
                  <a:schemeClr val="bg1"/>
                </a:solidFill>
                <a:effectLst>
                  <a:outerShdw blurRad="38100" dist="38100" dir="2700000" algn="tl">
                    <a:srgbClr val="000000">
                      <a:alpha val="43137"/>
                    </a:srgbClr>
                  </a:outerShdw>
                </a:effectLst>
                <a:latin typeface="+mn-lt"/>
                <a:ea typeface="+mn-ea"/>
                <a:cs typeface="Arial" charset="0"/>
              </a:rPr>
              <a:t>                                   Army Cost Management &amp; Financial Transparency                        </a:t>
            </a:r>
            <a:r>
              <a:rPr lang="en-US" sz="1050" b="0" kern="1200" dirty="0" smtClean="0">
                <a:solidFill>
                  <a:schemeClr val="bg1"/>
                </a:solidFill>
                <a:effectLst>
                  <a:outerShdw blurRad="38100" dist="38100" dir="2700000" algn="tl">
                    <a:srgbClr val="000000">
                      <a:alpha val="43137"/>
                    </a:srgbClr>
                  </a:outerShdw>
                </a:effectLst>
                <a:latin typeface="+mn-lt"/>
                <a:ea typeface="+mn-ea"/>
                <a:cs typeface="Arial" charset="0"/>
              </a:rPr>
              <a:t>M. Anvari</a:t>
            </a:r>
            <a:endParaRPr lang="en-US" sz="1400" b="0" kern="1200" dirty="0" smtClean="0">
              <a:solidFill>
                <a:schemeClr val="bg1"/>
              </a:solidFill>
              <a:effectLst>
                <a:outerShdw blurRad="38100" dist="38100" dir="2700000" algn="tl">
                  <a:srgbClr val="000000">
                    <a:alpha val="43137"/>
                  </a:srgbClr>
                </a:outerShdw>
              </a:effectLst>
              <a:latin typeface="+mn-lt"/>
              <a:ea typeface="+mn-ea"/>
              <a:cs typeface="Arial"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75" r:id="rId13"/>
    <p:sldLayoutId id="2147483676" r:id="rId14"/>
    <p:sldLayoutId id="2147483677" r:id="rId15"/>
    <p:sldLayoutId id="2147483679" r:id="rId16"/>
    <p:sldLayoutId id="2147483680"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17A83-9800-4CF8-9A07-7425D05B5F7A}" type="datetimeFigureOut">
              <a:rPr lang="en-US" smtClean="0"/>
              <a:pPr/>
              <a:t>10/19/2015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6E2DE-38BA-4582-AA03-2E2800F828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hyperlink" Target="http://h222767.temppublish.com/" TargetMode="External"/><Relationship Id="rId4" Type="http://schemas.openxmlformats.org/officeDocument/2006/relationships/hyperlink" Target="http://www.anvari.ne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3.png"/><Relationship Id="rId18" Type="http://schemas.openxmlformats.org/officeDocument/2006/relationships/image" Target="../media/image46.png"/><Relationship Id="rId3" Type="http://schemas.openxmlformats.org/officeDocument/2006/relationships/image" Target="../media/image20.jpeg"/><Relationship Id="rId21" Type="http://schemas.openxmlformats.org/officeDocument/2006/relationships/image" Target="../media/image49.png"/><Relationship Id="rId7" Type="http://schemas.openxmlformats.org/officeDocument/2006/relationships/image" Target="../media/image41.png"/><Relationship Id="rId12" Type="http://schemas.openxmlformats.org/officeDocument/2006/relationships/image" Target="../media/image3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24.png"/><Relationship Id="rId24" Type="http://schemas.openxmlformats.org/officeDocument/2006/relationships/image" Target="../media/image52.png"/><Relationship Id="rId5" Type="http://schemas.openxmlformats.org/officeDocument/2006/relationships/image" Target="../media/image40.png"/><Relationship Id="rId15" Type="http://schemas.openxmlformats.org/officeDocument/2006/relationships/image" Target="../media/image43.png"/><Relationship Id="rId23" Type="http://schemas.openxmlformats.org/officeDocument/2006/relationships/image" Target="../media/image51.jpeg"/><Relationship Id="rId10" Type="http://schemas.openxmlformats.org/officeDocument/2006/relationships/image" Target="../media/image29.png"/><Relationship Id="rId19" Type="http://schemas.openxmlformats.org/officeDocument/2006/relationships/image" Target="../media/image47.png"/><Relationship Id="rId4" Type="http://schemas.openxmlformats.org/officeDocument/2006/relationships/image" Target="../media/image21.png"/><Relationship Id="rId9" Type="http://schemas.openxmlformats.org/officeDocument/2006/relationships/image" Target="../media/image28.jpeg"/><Relationship Id="rId14" Type="http://schemas.openxmlformats.org/officeDocument/2006/relationships/image" Target="../media/image42.png"/><Relationship Id="rId22" Type="http://schemas.openxmlformats.org/officeDocument/2006/relationships/image" Target="../media/image50.gif"/></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emf"/><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8.png"/><Relationship Id="rId3" Type="http://schemas.openxmlformats.org/officeDocument/2006/relationships/image" Target="../media/image20.jpeg"/><Relationship Id="rId7" Type="http://schemas.openxmlformats.org/officeDocument/2006/relationships/image" Target="../media/image42.png"/><Relationship Id="rId12"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66.png"/><Relationship Id="rId5" Type="http://schemas.openxmlformats.org/officeDocument/2006/relationships/image" Target="../media/image40.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3.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4.jpeg"/><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Data" Target="../diagrams/data1.xml"/><Relationship Id="rId5" Type="http://schemas.openxmlformats.org/officeDocument/2006/relationships/image" Target="../media/image76.png"/><Relationship Id="rId10" Type="http://schemas.microsoft.com/office/2007/relationships/diagramDrawing" Target="../diagrams/drawing1.xml"/><Relationship Id="rId4" Type="http://schemas.openxmlformats.org/officeDocument/2006/relationships/image" Target="../media/image75.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78.emf"/><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gif"/></Relationships>
</file>

<file path=ppt/slides/_rels/slide2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49.png"/><Relationship Id="rId18" Type="http://schemas.openxmlformats.org/officeDocument/2006/relationships/image" Target="../media/image110.jpeg"/><Relationship Id="rId26" Type="http://schemas.openxmlformats.org/officeDocument/2006/relationships/image" Target="../media/image118.png"/><Relationship Id="rId3" Type="http://schemas.openxmlformats.org/officeDocument/2006/relationships/image" Target="../media/image99.png"/><Relationship Id="rId21" Type="http://schemas.openxmlformats.org/officeDocument/2006/relationships/image" Target="../media/image113.png"/><Relationship Id="rId7" Type="http://schemas.openxmlformats.org/officeDocument/2006/relationships/image" Target="../media/image102.png"/><Relationship Id="rId12" Type="http://schemas.openxmlformats.org/officeDocument/2006/relationships/image" Target="../media/image41.png"/><Relationship Id="rId17" Type="http://schemas.openxmlformats.org/officeDocument/2006/relationships/hyperlink" Target="http://www.google.com/url?sa=i&amp;rct=j&amp;q=&amp;esrc=s&amp;frm=1&amp;source=images&amp;cd=&amp;cad=rja&amp;uact=8&amp;docid=DxYlBXhnAeFSlM&amp;tbnid=xzCZW5qh550iVM:&amp;ved=0CAcQjRw&amp;url=http://en.wikipedia.org/wiki/United_States_Army&amp;ei=67cpVISzHKHG8QGQjYCoBA&amp;bvm=bv.76247554,d.cWc&amp;psig=AFQjCNFVdwbdV5plsNkYCvKp_yDXK7AHaA&amp;ust=1412106571888453" TargetMode="External"/><Relationship Id="rId25" Type="http://schemas.openxmlformats.org/officeDocument/2006/relationships/image" Target="../media/image117.png"/><Relationship Id="rId2" Type="http://schemas.openxmlformats.org/officeDocument/2006/relationships/image" Target="../media/image98.png"/><Relationship Id="rId16" Type="http://schemas.openxmlformats.org/officeDocument/2006/relationships/image" Target="../media/image109.png"/><Relationship Id="rId20"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6.png"/><Relationship Id="rId5" Type="http://schemas.openxmlformats.org/officeDocument/2006/relationships/image" Target="../media/image36.png"/><Relationship Id="rId15" Type="http://schemas.openxmlformats.org/officeDocument/2006/relationships/image" Target="../media/image108.png"/><Relationship Id="rId23" Type="http://schemas.openxmlformats.org/officeDocument/2006/relationships/image" Target="../media/image115.png"/><Relationship Id="rId10" Type="http://schemas.openxmlformats.org/officeDocument/2006/relationships/image" Target="../media/image105.jpeg"/><Relationship Id="rId19" Type="http://schemas.openxmlformats.org/officeDocument/2006/relationships/image" Target="../media/image111.png"/><Relationship Id="rId4" Type="http://schemas.openxmlformats.org/officeDocument/2006/relationships/image" Target="../media/image100.png"/><Relationship Id="rId9" Type="http://schemas.openxmlformats.org/officeDocument/2006/relationships/image" Target="../media/image104.jpeg"/><Relationship Id="rId14" Type="http://schemas.openxmlformats.org/officeDocument/2006/relationships/image" Target="../media/image107.png"/><Relationship Id="rId22"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10600" cy="54938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b="1" dirty="0" smtClean="0">
                <a:solidFill>
                  <a:srgbClr val="0070C0"/>
                </a:solidFill>
              </a:rPr>
              <a:t>Army Cost Management &amp; Financial Transparency</a:t>
            </a:r>
          </a:p>
          <a:p>
            <a:pPr algn="ctr"/>
            <a:endParaRPr lang="en-US" sz="1200" b="1" dirty="0" smtClean="0"/>
          </a:p>
          <a:p>
            <a:pPr algn="ctr"/>
            <a:endParaRPr lang="en-US" sz="1200" b="1" dirty="0" smtClean="0"/>
          </a:p>
          <a:p>
            <a:pPr algn="ctr"/>
            <a:endParaRPr lang="en-US" sz="1200" b="1" dirty="0" smtClean="0"/>
          </a:p>
          <a:p>
            <a:pPr algn="ctr"/>
            <a:endParaRPr lang="en-US" sz="900" b="1" dirty="0" smtClean="0"/>
          </a:p>
          <a:p>
            <a:pPr algn="ctr"/>
            <a:r>
              <a:rPr lang="en-US" sz="2000" b="1" dirty="0" smtClean="0"/>
              <a:t>Executive Comptroller </a:t>
            </a:r>
            <a:r>
              <a:rPr lang="en-US" sz="2000" b="1" dirty="0"/>
              <a:t>Course</a:t>
            </a:r>
          </a:p>
          <a:p>
            <a:pPr algn="ctr"/>
            <a:endParaRPr lang="en-US" b="1" dirty="0" smtClean="0"/>
          </a:p>
          <a:p>
            <a:pPr algn="ctr"/>
            <a:endParaRPr lang="en-US" sz="1400" b="1" dirty="0"/>
          </a:p>
          <a:p>
            <a:pPr algn="ctr"/>
            <a:endParaRPr lang="en-US" b="1" dirty="0" smtClean="0"/>
          </a:p>
          <a:p>
            <a:pPr algn="ctr"/>
            <a:r>
              <a:rPr lang="en-US" sz="1600" dirty="0" smtClean="0"/>
              <a:t>22 </a:t>
            </a:r>
            <a:r>
              <a:rPr lang="en-US" sz="1600" dirty="0" smtClean="0"/>
              <a:t>October, </a:t>
            </a:r>
            <a:r>
              <a:rPr lang="en-US" sz="1600" dirty="0" smtClean="0"/>
              <a:t>2015</a:t>
            </a:r>
          </a:p>
          <a:p>
            <a:pPr algn="ctr"/>
            <a:endParaRPr lang="en-US" sz="1100" b="1" dirty="0" smtClean="0"/>
          </a:p>
          <a:p>
            <a:pPr algn="ctr">
              <a:spcAft>
                <a:spcPts val="600"/>
              </a:spcAft>
            </a:pPr>
            <a:r>
              <a:rPr lang="en-US" sz="1600" dirty="0"/>
              <a:t>Ft </a:t>
            </a:r>
            <a:r>
              <a:rPr lang="en-US" sz="1600" dirty="0"/>
              <a:t>Belvoir - Humphrey Engineer Center</a:t>
            </a:r>
            <a:endParaRPr lang="en-US" sz="1600" dirty="0"/>
          </a:p>
          <a:p>
            <a:pPr algn="ctr">
              <a:spcAft>
                <a:spcPts val="600"/>
              </a:spcAft>
            </a:pPr>
            <a:endParaRPr lang="en-US" dirty="0" smtClean="0">
              <a:solidFill>
                <a:srgbClr val="0070C0"/>
              </a:solidFill>
            </a:endParaRPr>
          </a:p>
          <a:p>
            <a:pPr algn="ctr">
              <a:spcAft>
                <a:spcPts val="600"/>
              </a:spcAft>
            </a:pPr>
            <a:r>
              <a:rPr lang="en-US" sz="2000" b="1" dirty="0">
                <a:solidFill>
                  <a:srgbClr val="0070C0"/>
                </a:solidFill>
              </a:rPr>
              <a:t>Mort Anvari</a:t>
            </a:r>
          </a:p>
          <a:p>
            <a:pPr algn="ctr">
              <a:spcAft>
                <a:spcPts val="600"/>
              </a:spcAft>
            </a:pPr>
            <a:r>
              <a:rPr lang="en-US" dirty="0" smtClean="0"/>
              <a:t>Director, Programs and Strategy</a:t>
            </a:r>
          </a:p>
          <a:p>
            <a:pPr algn="ctr">
              <a:spcAft>
                <a:spcPts val="600"/>
              </a:spcAft>
            </a:pPr>
            <a:r>
              <a:rPr lang="en-US" dirty="0" smtClean="0"/>
              <a:t>US Army, ASA(FM&amp;C</a:t>
            </a:r>
            <a:r>
              <a:rPr lang="en-US" dirty="0" smtClean="0"/>
              <a:t>)</a:t>
            </a:r>
          </a:p>
          <a:p>
            <a:pPr algn="ctr">
              <a:spcAft>
                <a:spcPts val="600"/>
              </a:spcAft>
            </a:pPr>
            <a:r>
              <a:rPr lang="en-US" sz="1200" dirty="0" smtClean="0">
                <a:solidFill>
                  <a:srgbClr val="0070C0"/>
                </a:solidFill>
                <a:latin typeface="+mn-lt"/>
                <a:hlinkClick r:id="rId4"/>
              </a:rPr>
              <a:t>http</a:t>
            </a:r>
            <a:r>
              <a:rPr lang="en-US" sz="1200" dirty="0">
                <a:solidFill>
                  <a:srgbClr val="0070C0"/>
                </a:solidFill>
                <a:latin typeface="+mn-lt"/>
                <a:hlinkClick r:id="rId4"/>
              </a:rPr>
              <a:t>://www.anvari.net</a:t>
            </a:r>
            <a:r>
              <a:rPr lang="en-US" sz="1200" dirty="0" smtClean="0">
                <a:solidFill>
                  <a:srgbClr val="0070C0"/>
                </a:solidFill>
                <a:latin typeface="+mn-lt"/>
                <a:hlinkClick r:id="rId4"/>
              </a:rPr>
              <a:t>/</a:t>
            </a:r>
            <a:endParaRPr lang="en-US" sz="1200" dirty="0" smtClean="0">
              <a:solidFill>
                <a:srgbClr val="0070C0"/>
              </a:solidFill>
              <a:latin typeface="+mn-lt"/>
            </a:endParaRPr>
          </a:p>
          <a:p>
            <a:pPr algn="ctr">
              <a:spcAft>
                <a:spcPts val="600"/>
              </a:spcAft>
            </a:pPr>
            <a:r>
              <a:rPr lang="en-US" sz="1200" dirty="0">
                <a:solidFill>
                  <a:srgbClr val="0070C0"/>
                </a:solidFill>
                <a:latin typeface="+mn-lt"/>
                <a:hlinkClick r:id="rId5"/>
              </a:rPr>
              <a:t>http://h222767.temppublish.com</a:t>
            </a:r>
            <a:r>
              <a:rPr lang="en-US" sz="1200" dirty="0" smtClean="0">
                <a:solidFill>
                  <a:srgbClr val="0070C0"/>
                </a:solidFill>
                <a:latin typeface="+mn-lt"/>
                <a:hlinkClick r:id="rId5"/>
              </a:rPr>
              <a:t>/</a:t>
            </a:r>
            <a:r>
              <a:rPr lang="en-US" sz="1400" dirty="0" smtClean="0">
                <a:solidFill>
                  <a:srgbClr val="0070C0"/>
                </a:solidFill>
              </a:rPr>
              <a:t> </a:t>
            </a:r>
            <a:endParaRPr lang="en-US" sz="1400" dirty="0" smtClean="0">
              <a:solidFill>
                <a:srgbClr val="0070C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43000"/>
            <a:ext cx="7645826" cy="54960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Rectangle 2"/>
          <p:cNvSpPr/>
          <p:nvPr/>
        </p:nvSpPr>
        <p:spPr>
          <a:xfrm>
            <a:off x="2278045" y="304800"/>
            <a:ext cx="5264583"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Army Cost Management and PPBE</a:t>
            </a:r>
          </a:p>
        </p:txBody>
      </p:sp>
      <p:sp>
        <p:nvSpPr>
          <p:cNvPr id="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 name="Rounded Rectangular Callout 4"/>
          <p:cNvSpPr/>
          <p:nvPr/>
        </p:nvSpPr>
        <p:spPr>
          <a:xfrm>
            <a:off x="7239000" y="2971800"/>
            <a:ext cx="1676400" cy="1066800"/>
          </a:xfrm>
          <a:prstGeom prst="wedgeRoundRectCallout">
            <a:avLst>
              <a:gd name="adj1" fmla="val -70115"/>
              <a:gd name="adj2" fmla="val 30855"/>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1E5770"/>
                </a:solidFill>
              </a:rPr>
              <a:t>Integrating Cost Management with PPBE Process</a:t>
            </a:r>
            <a:endParaRPr lang="en-US" sz="1400" dirty="0">
              <a:solidFill>
                <a:srgbClr val="1E5770"/>
              </a:solidFill>
            </a:endParaRPr>
          </a:p>
        </p:txBody>
      </p:sp>
    </p:spTree>
    <p:extLst>
      <p:ext uri="{BB962C8B-B14F-4D97-AF65-F5344CB8AC3E}">
        <p14:creationId xmlns:p14="http://schemas.microsoft.com/office/powerpoint/2010/main" val="3267404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81000" y="1042792"/>
            <a:ext cx="8610600" cy="563675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 name="Rectangle 3"/>
          <p:cNvSpPr/>
          <p:nvPr/>
        </p:nvSpPr>
        <p:spPr>
          <a:xfrm>
            <a:off x="2590800" y="304800"/>
            <a:ext cx="4193596"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400" b="1" dirty="0" smtClean="0">
                <a:solidFill>
                  <a:srgbClr val="0070C0"/>
                </a:solidFill>
                <a:latin typeface="Arial" pitchFamily="34" charset="0"/>
                <a:ea typeface="+mj-ea"/>
                <a:cs typeface="Arial" pitchFamily="34" charset="0"/>
              </a:rPr>
              <a:t>Aligned CM to PPBE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 name="Rectangle 4"/>
          <p:cNvSpPr/>
          <p:nvPr/>
        </p:nvSpPr>
        <p:spPr>
          <a:xfrm>
            <a:off x="2514600" y="228600"/>
            <a:ext cx="4825167"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CM Activities and PPBE Phases</a:t>
            </a:r>
          </a:p>
        </p:txBody>
      </p:sp>
      <p:grpSp>
        <p:nvGrpSpPr>
          <p:cNvPr id="162" name="Group 161"/>
          <p:cNvGrpSpPr/>
          <p:nvPr/>
        </p:nvGrpSpPr>
        <p:grpSpPr>
          <a:xfrm>
            <a:off x="0" y="990600"/>
            <a:ext cx="9296400" cy="5642459"/>
            <a:chOff x="-57150" y="1062038"/>
            <a:chExt cx="9353854" cy="5359400"/>
          </a:xfrm>
          <a:scene3d>
            <a:camera prst="orthographicFront">
              <a:rot lat="0" lon="0" rev="0"/>
            </a:camera>
            <a:lightRig rig="balanced" dir="t">
              <a:rot lat="0" lon="0" rev="8700000"/>
            </a:lightRig>
          </a:scene3d>
        </p:grpSpPr>
        <p:sp>
          <p:nvSpPr>
            <p:cNvPr id="6" name="AutoShape 3"/>
            <p:cNvSpPr>
              <a:spLocks noChangeAspect="1" noChangeArrowheads="1" noTextEdit="1"/>
            </p:cNvSpPr>
            <p:nvPr/>
          </p:nvSpPr>
          <p:spPr bwMode="auto">
            <a:xfrm>
              <a:off x="-57150" y="1065561"/>
              <a:ext cx="9353854" cy="533400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327025" y="1081088"/>
              <a:ext cx="1063625" cy="477838"/>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1384300" y="1081088"/>
              <a:ext cx="1916113" cy="477838"/>
            </a:xfrm>
            <a:prstGeom prst="rect">
              <a:avLst/>
            </a:prstGeom>
            <a:solidFill>
              <a:srgbClr val="F79646"/>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p:cNvSpPr>
              <a:spLocks noChangeArrowheads="1"/>
            </p:cNvSpPr>
            <p:nvPr/>
          </p:nvSpPr>
          <p:spPr bwMode="auto">
            <a:xfrm>
              <a:off x="3294063" y="1081088"/>
              <a:ext cx="1909763" cy="477838"/>
            </a:xfrm>
            <a:prstGeom prst="rect">
              <a:avLst/>
            </a:prstGeom>
            <a:solidFill>
              <a:srgbClr val="9BBB59"/>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p:cNvSpPr>
              <a:spLocks noChangeArrowheads="1"/>
            </p:cNvSpPr>
            <p:nvPr/>
          </p:nvSpPr>
          <p:spPr bwMode="auto">
            <a:xfrm>
              <a:off x="5197476" y="1081088"/>
              <a:ext cx="1908175" cy="477838"/>
            </a:xfrm>
            <a:prstGeom prst="rect">
              <a:avLst/>
            </a:prstGeom>
            <a:solidFill>
              <a:srgbClr val="D8D8D8"/>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p:cNvSpPr>
              <a:spLocks noChangeArrowheads="1"/>
            </p:cNvSpPr>
            <p:nvPr/>
          </p:nvSpPr>
          <p:spPr bwMode="auto">
            <a:xfrm>
              <a:off x="7099301" y="1081088"/>
              <a:ext cx="1941513" cy="477838"/>
            </a:xfrm>
            <a:prstGeom prst="rect">
              <a:avLst/>
            </a:prstGeom>
            <a:solidFill>
              <a:srgbClr val="8DB4E3"/>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p:cNvSpPr>
              <a:spLocks noChangeArrowheads="1"/>
            </p:cNvSpPr>
            <p:nvPr/>
          </p:nvSpPr>
          <p:spPr bwMode="auto">
            <a:xfrm>
              <a:off x="327025" y="1552576"/>
              <a:ext cx="1063625" cy="1624013"/>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p:cNvSpPr>
              <a:spLocks noChangeArrowheads="1"/>
            </p:cNvSpPr>
            <p:nvPr/>
          </p:nvSpPr>
          <p:spPr bwMode="auto">
            <a:xfrm>
              <a:off x="1384300" y="1552576"/>
              <a:ext cx="1916113" cy="1624013"/>
            </a:xfrm>
            <a:prstGeom prst="rect">
              <a:avLst/>
            </a:prstGeom>
            <a:solidFill>
              <a:srgbClr val="FAC09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p:cNvSpPr>
              <a:spLocks noChangeArrowheads="1"/>
            </p:cNvSpPr>
            <p:nvPr/>
          </p:nvSpPr>
          <p:spPr bwMode="auto">
            <a:xfrm>
              <a:off x="3294063" y="1552576"/>
              <a:ext cx="1909763" cy="1624013"/>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p:cNvSpPr>
              <a:spLocks noChangeArrowheads="1"/>
            </p:cNvSpPr>
            <p:nvPr/>
          </p:nvSpPr>
          <p:spPr bwMode="auto">
            <a:xfrm>
              <a:off x="5197476" y="1552576"/>
              <a:ext cx="1908175" cy="1624013"/>
            </a:xfrm>
            <a:prstGeom prst="rect">
              <a:avLst/>
            </a:prstGeom>
            <a:solidFill>
              <a:srgbClr val="F2F2F2"/>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p:cNvSpPr>
              <a:spLocks noChangeArrowheads="1"/>
            </p:cNvSpPr>
            <p:nvPr/>
          </p:nvSpPr>
          <p:spPr bwMode="auto">
            <a:xfrm>
              <a:off x="7099301" y="1552576"/>
              <a:ext cx="1941513" cy="1624013"/>
            </a:xfrm>
            <a:prstGeom prst="rect">
              <a:avLst/>
            </a:prstGeom>
            <a:solidFill>
              <a:srgbClr val="DBE5F1"/>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p:cNvSpPr>
              <a:spLocks noChangeArrowheads="1"/>
            </p:cNvSpPr>
            <p:nvPr/>
          </p:nvSpPr>
          <p:spPr bwMode="auto">
            <a:xfrm>
              <a:off x="327025" y="3170238"/>
              <a:ext cx="1063625" cy="1625600"/>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p:cNvSpPr>
              <a:spLocks noChangeArrowheads="1"/>
            </p:cNvSpPr>
            <p:nvPr/>
          </p:nvSpPr>
          <p:spPr bwMode="auto">
            <a:xfrm>
              <a:off x="3294063" y="3170238"/>
              <a:ext cx="1909763" cy="1625600"/>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p:cNvSpPr>
              <a:spLocks noChangeArrowheads="1"/>
            </p:cNvSpPr>
            <p:nvPr/>
          </p:nvSpPr>
          <p:spPr bwMode="auto">
            <a:xfrm>
              <a:off x="5197476" y="3170238"/>
              <a:ext cx="1908175" cy="1625600"/>
            </a:xfrm>
            <a:prstGeom prst="rect">
              <a:avLst/>
            </a:prstGeom>
            <a:solidFill>
              <a:srgbClr val="F2F2F2"/>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7099301" y="3170238"/>
              <a:ext cx="1941513" cy="1625600"/>
            </a:xfrm>
            <a:prstGeom prst="rect">
              <a:avLst/>
            </a:prstGeom>
            <a:solidFill>
              <a:srgbClr val="DBE5F1"/>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p:cNvSpPr>
              <a:spLocks noChangeArrowheads="1"/>
            </p:cNvSpPr>
            <p:nvPr/>
          </p:nvSpPr>
          <p:spPr bwMode="auto">
            <a:xfrm>
              <a:off x="327025" y="4789488"/>
              <a:ext cx="1063625" cy="1625600"/>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p:cNvSpPr>
              <a:spLocks noChangeArrowheads="1"/>
            </p:cNvSpPr>
            <p:nvPr/>
          </p:nvSpPr>
          <p:spPr bwMode="auto">
            <a:xfrm>
              <a:off x="1384300" y="4789488"/>
              <a:ext cx="3819525" cy="1625600"/>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p:cNvSpPr>
              <a:spLocks noChangeArrowheads="1"/>
            </p:cNvSpPr>
            <p:nvPr/>
          </p:nvSpPr>
          <p:spPr bwMode="auto">
            <a:xfrm>
              <a:off x="5197476" y="4789488"/>
              <a:ext cx="1908175" cy="1625600"/>
            </a:xfrm>
            <a:prstGeom prst="rect">
              <a:avLst/>
            </a:prstGeom>
            <a:solidFill>
              <a:srgbClr val="F2F2F2"/>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p:cNvSpPr>
              <a:spLocks noChangeArrowheads="1"/>
            </p:cNvSpPr>
            <p:nvPr/>
          </p:nvSpPr>
          <p:spPr bwMode="auto">
            <a:xfrm>
              <a:off x="7099301" y="4789488"/>
              <a:ext cx="1941513" cy="1625600"/>
            </a:xfrm>
            <a:prstGeom prst="rect">
              <a:avLst/>
            </a:prstGeom>
            <a:solidFill>
              <a:srgbClr val="DBE5F1"/>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p:cNvSpPr>
              <a:spLocks noChangeArrowheads="1"/>
            </p:cNvSpPr>
            <p:nvPr/>
          </p:nvSpPr>
          <p:spPr bwMode="auto">
            <a:xfrm>
              <a:off x="1939925" y="1062038"/>
              <a:ext cx="903288"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rgbClr val="000000"/>
                  </a:solidFill>
                  <a:effectLst/>
                  <a:latin typeface="Arial" pitchFamily="34" charset="0"/>
                  <a:cs typeface="Arial" pitchFamily="34" charset="0"/>
                </a:rPr>
                <a:t>Planning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3629025" y="1062038"/>
              <a:ext cx="1341438"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itchFamily="34" charset="0"/>
                  <a:cs typeface="Arial" pitchFamily="34" charset="0"/>
                </a:rPr>
                <a:t>Programming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5686426" y="1062038"/>
              <a:ext cx="1031875"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rgbClr val="000000"/>
                  </a:solidFill>
                  <a:effectLst/>
                  <a:latin typeface="Arial" pitchFamily="34" charset="0"/>
                  <a:cs typeface="Arial" pitchFamily="34" charset="0"/>
                </a:rPr>
                <a:t>Budgeting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30"/>
            <p:cNvSpPr>
              <a:spLocks noChangeArrowheads="1"/>
            </p:cNvSpPr>
            <p:nvPr/>
          </p:nvSpPr>
          <p:spPr bwMode="auto">
            <a:xfrm>
              <a:off x="7621588" y="1062038"/>
              <a:ext cx="1000125"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rgbClr val="000000"/>
                  </a:solidFill>
                  <a:effectLst/>
                  <a:latin typeface="Arial" pitchFamily="34" charset="0"/>
                  <a:cs typeface="Arial" pitchFamily="34" charset="0"/>
                </a:rPr>
                <a:t>Execution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31"/>
            <p:cNvSpPr>
              <a:spLocks noChangeArrowheads="1"/>
            </p:cNvSpPr>
            <p:nvPr/>
          </p:nvSpPr>
          <p:spPr bwMode="auto">
            <a:xfrm>
              <a:off x="1953147" y="1319213"/>
              <a:ext cx="876843" cy="23083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a:t>
              </a: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6 - 10 Years)</a:t>
              </a: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32"/>
            <p:cNvSpPr>
              <a:spLocks noChangeArrowheads="1"/>
            </p:cNvSpPr>
            <p:nvPr/>
          </p:nvSpPr>
          <p:spPr bwMode="auto">
            <a:xfrm>
              <a:off x="3875087" y="1366860"/>
              <a:ext cx="583493" cy="184666"/>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a:t>
              </a: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6 Years)</a:t>
              </a: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33"/>
            <p:cNvSpPr>
              <a:spLocks noChangeArrowheads="1"/>
            </p:cNvSpPr>
            <p:nvPr/>
          </p:nvSpPr>
          <p:spPr bwMode="auto">
            <a:xfrm>
              <a:off x="5673726" y="1319213"/>
              <a:ext cx="112236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(1-2 Years)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4"/>
            <p:cNvSpPr>
              <a:spLocks noChangeArrowheads="1"/>
            </p:cNvSpPr>
            <p:nvPr/>
          </p:nvSpPr>
          <p:spPr bwMode="auto">
            <a:xfrm>
              <a:off x="7461251" y="1319213"/>
              <a:ext cx="1406525"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(Current Year)</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35"/>
            <p:cNvSpPr>
              <a:spLocks noChangeArrowheads="1"/>
            </p:cNvSpPr>
            <p:nvPr/>
          </p:nvSpPr>
          <p:spPr bwMode="auto">
            <a:xfrm>
              <a:off x="585788" y="2254251"/>
              <a:ext cx="68421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HQDA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36"/>
            <p:cNvSpPr>
              <a:spLocks noChangeArrowheads="1"/>
            </p:cNvSpPr>
            <p:nvPr/>
          </p:nvSpPr>
          <p:spPr bwMode="auto">
            <a:xfrm>
              <a:off x="1411288" y="1565276"/>
              <a:ext cx="18954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Strategic Decision-Making: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7"/>
            <p:cNvSpPr>
              <a:spLocks noChangeArrowheads="1"/>
            </p:cNvSpPr>
            <p:nvPr/>
          </p:nvSpPr>
          <p:spPr bwMode="auto">
            <a:xfrm>
              <a:off x="1411288" y="1758951"/>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38"/>
            <p:cNvSpPr>
              <a:spLocks noChangeArrowheads="1"/>
            </p:cNvSpPr>
            <p:nvPr/>
          </p:nvSpPr>
          <p:spPr bwMode="auto">
            <a:xfrm>
              <a:off x="1474788" y="1731963"/>
              <a:ext cx="14763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Benefit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9"/>
            <p:cNvSpPr>
              <a:spLocks noChangeArrowheads="1"/>
            </p:cNvSpPr>
            <p:nvPr/>
          </p:nvSpPr>
          <p:spPr bwMode="auto">
            <a:xfrm>
              <a:off x="1411288" y="1919288"/>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40"/>
            <p:cNvSpPr>
              <a:spLocks noChangeArrowheads="1"/>
            </p:cNvSpPr>
            <p:nvPr/>
          </p:nvSpPr>
          <p:spPr bwMode="auto">
            <a:xfrm>
              <a:off x="1474788" y="1893888"/>
              <a:ext cx="15938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Analysis of Alternatives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41"/>
            <p:cNvSpPr>
              <a:spLocks noChangeArrowheads="1"/>
            </p:cNvSpPr>
            <p:nvPr/>
          </p:nvSpPr>
          <p:spPr bwMode="auto">
            <a:xfrm>
              <a:off x="1411288" y="208121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42"/>
            <p:cNvSpPr>
              <a:spLocks noChangeArrowheads="1"/>
            </p:cNvSpPr>
            <p:nvPr/>
          </p:nvSpPr>
          <p:spPr bwMode="auto">
            <a:xfrm>
              <a:off x="1474788" y="2054226"/>
              <a:ext cx="18700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Army Cost Position (LCCE)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3"/>
            <p:cNvSpPr>
              <a:spLocks noChangeArrowheads="1"/>
            </p:cNvSpPr>
            <p:nvPr/>
          </p:nvSpPr>
          <p:spPr bwMode="auto">
            <a:xfrm>
              <a:off x="1411288" y="2241551"/>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4"/>
            <p:cNvSpPr>
              <a:spLocks noChangeArrowheads="1"/>
            </p:cNvSpPr>
            <p:nvPr/>
          </p:nvSpPr>
          <p:spPr bwMode="auto">
            <a:xfrm>
              <a:off x="1474788" y="2216151"/>
              <a:ext cx="14128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Models / Tools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5"/>
            <p:cNvSpPr>
              <a:spLocks noChangeArrowheads="1"/>
            </p:cNvSpPr>
            <p:nvPr/>
          </p:nvSpPr>
          <p:spPr bwMode="auto">
            <a:xfrm>
              <a:off x="1411288" y="2378076"/>
              <a:ext cx="18891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FORCES Costing Model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46"/>
            <p:cNvSpPr>
              <a:spLocks noChangeArrowheads="1"/>
            </p:cNvSpPr>
            <p:nvPr/>
          </p:nvSpPr>
          <p:spPr bwMode="auto">
            <a:xfrm>
              <a:off x="1411288" y="2538413"/>
              <a:ext cx="18065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Capability Costing Tool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7"/>
            <p:cNvSpPr>
              <a:spLocks noChangeArrowheads="1"/>
            </p:cNvSpPr>
            <p:nvPr/>
          </p:nvSpPr>
          <p:spPr bwMode="auto">
            <a:xfrm>
              <a:off x="1411288" y="2725738"/>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48"/>
            <p:cNvSpPr>
              <a:spLocks noChangeArrowheads="1"/>
            </p:cNvSpPr>
            <p:nvPr/>
          </p:nvSpPr>
          <p:spPr bwMode="auto">
            <a:xfrm>
              <a:off x="1474788" y="2700338"/>
              <a:ext cx="9810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of Army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49"/>
            <p:cNvSpPr>
              <a:spLocks noChangeArrowheads="1"/>
            </p:cNvSpPr>
            <p:nvPr/>
          </p:nvSpPr>
          <p:spPr bwMode="auto">
            <a:xfrm>
              <a:off x="1411288" y="2860676"/>
              <a:ext cx="14319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Workforce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50"/>
            <p:cNvSpPr>
              <a:spLocks noChangeArrowheads="1"/>
            </p:cNvSpPr>
            <p:nvPr/>
          </p:nvSpPr>
          <p:spPr bwMode="auto">
            <a:xfrm>
              <a:off x="3319463" y="1565276"/>
              <a:ext cx="1522413"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Outyear Forecasting: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51"/>
            <p:cNvSpPr>
              <a:spLocks noChangeArrowheads="1"/>
            </p:cNvSpPr>
            <p:nvPr/>
          </p:nvSpPr>
          <p:spPr bwMode="auto">
            <a:xfrm>
              <a:off x="3319463" y="1731963"/>
              <a:ext cx="16637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Factors &amp; Models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52"/>
            <p:cNvSpPr>
              <a:spLocks noChangeArrowheads="1"/>
            </p:cNvSpPr>
            <p:nvPr/>
          </p:nvSpPr>
          <p:spPr bwMode="auto">
            <a:xfrm>
              <a:off x="3319463" y="1893888"/>
              <a:ext cx="11731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TRM/OSMIS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3"/>
            <p:cNvSpPr>
              <a:spLocks noChangeArrowheads="1"/>
            </p:cNvSpPr>
            <p:nvPr/>
          </p:nvSpPr>
          <p:spPr bwMode="auto">
            <a:xfrm>
              <a:off x="3319463" y="2054226"/>
              <a:ext cx="18891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FORCES Costing Model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54"/>
            <p:cNvSpPr>
              <a:spLocks noChangeArrowheads="1"/>
            </p:cNvSpPr>
            <p:nvPr/>
          </p:nvSpPr>
          <p:spPr bwMode="auto">
            <a:xfrm>
              <a:off x="3319463" y="2216151"/>
              <a:ext cx="18954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AMCOS / Civ Pay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55"/>
            <p:cNvSpPr>
              <a:spLocks noChangeArrowheads="1"/>
            </p:cNvSpPr>
            <p:nvPr/>
          </p:nvSpPr>
          <p:spPr bwMode="auto">
            <a:xfrm>
              <a:off x="3319463" y="2378076"/>
              <a:ext cx="19478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Army Cost Position (LCCE)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Rectangle 56"/>
            <p:cNvSpPr>
              <a:spLocks noChangeArrowheads="1"/>
            </p:cNvSpPr>
            <p:nvPr/>
          </p:nvSpPr>
          <p:spPr bwMode="auto">
            <a:xfrm>
              <a:off x="3319463" y="2538413"/>
              <a:ext cx="17541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Contingency Cost Model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57"/>
            <p:cNvSpPr>
              <a:spLocks noChangeArrowheads="1"/>
            </p:cNvSpPr>
            <p:nvPr/>
          </p:nvSpPr>
          <p:spPr bwMode="auto">
            <a:xfrm>
              <a:off x="3319463" y="2700338"/>
              <a:ext cx="9667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CBA's, LSS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58"/>
            <p:cNvSpPr>
              <a:spLocks noChangeArrowheads="1"/>
            </p:cNvSpPr>
            <p:nvPr/>
          </p:nvSpPr>
          <p:spPr bwMode="auto">
            <a:xfrm>
              <a:off x="3319463" y="2860676"/>
              <a:ext cx="19923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Incorporate AFBRT Benefits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59"/>
            <p:cNvSpPr>
              <a:spLocks noChangeArrowheads="1"/>
            </p:cNvSpPr>
            <p:nvPr/>
          </p:nvSpPr>
          <p:spPr bwMode="auto">
            <a:xfrm>
              <a:off x="5222876" y="1565276"/>
              <a:ext cx="18827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Formulation / Justification: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60"/>
            <p:cNvSpPr>
              <a:spLocks noChangeArrowheads="1"/>
            </p:cNvSpPr>
            <p:nvPr/>
          </p:nvSpPr>
          <p:spPr bwMode="auto">
            <a:xfrm>
              <a:off x="5222876" y="1731963"/>
              <a:ext cx="10318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Factors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61"/>
            <p:cNvSpPr>
              <a:spLocks noChangeArrowheads="1"/>
            </p:cNvSpPr>
            <p:nvPr/>
          </p:nvSpPr>
          <p:spPr bwMode="auto">
            <a:xfrm>
              <a:off x="5222876" y="1893888"/>
              <a:ext cx="19224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OPTEMPO Cost Factors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62"/>
            <p:cNvSpPr>
              <a:spLocks noChangeArrowheads="1"/>
            </p:cNvSpPr>
            <p:nvPr/>
          </p:nvSpPr>
          <p:spPr bwMode="auto">
            <a:xfrm>
              <a:off x="5222876" y="2054226"/>
              <a:ext cx="12255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Mil Pay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63"/>
            <p:cNvSpPr>
              <a:spLocks noChangeArrowheads="1"/>
            </p:cNvSpPr>
            <p:nvPr/>
          </p:nvSpPr>
          <p:spPr bwMode="auto">
            <a:xfrm>
              <a:off x="5222876" y="2216151"/>
              <a:ext cx="12509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Civ Pay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64"/>
            <p:cNvSpPr>
              <a:spLocks noChangeArrowheads="1"/>
            </p:cNvSpPr>
            <p:nvPr/>
          </p:nvSpPr>
          <p:spPr bwMode="auto">
            <a:xfrm>
              <a:off x="5222876" y="2378076"/>
              <a:ext cx="14763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&amp; Spend Plans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65"/>
            <p:cNvSpPr>
              <a:spLocks noChangeArrowheads="1"/>
            </p:cNvSpPr>
            <p:nvPr/>
          </p:nvSpPr>
          <p:spPr bwMode="auto">
            <a:xfrm>
              <a:off x="5222876" y="2538413"/>
              <a:ext cx="17859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Include AFBRT Initiatives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66"/>
            <p:cNvSpPr>
              <a:spLocks noChangeArrowheads="1"/>
            </p:cNvSpPr>
            <p:nvPr/>
          </p:nvSpPr>
          <p:spPr bwMode="auto">
            <a:xfrm>
              <a:off x="5222876" y="2700338"/>
              <a:ext cx="17605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Historical Trend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67"/>
            <p:cNvSpPr>
              <a:spLocks noChangeArrowheads="1"/>
            </p:cNvSpPr>
            <p:nvPr/>
          </p:nvSpPr>
          <p:spPr bwMode="auto">
            <a:xfrm>
              <a:off x="5222876" y="2860676"/>
              <a:ext cx="20320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Establish Should Cost Goals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0" name="Rectangle 68"/>
            <p:cNvSpPr>
              <a:spLocks noChangeArrowheads="1"/>
            </p:cNvSpPr>
            <p:nvPr/>
          </p:nvSpPr>
          <p:spPr bwMode="auto">
            <a:xfrm>
              <a:off x="7124701" y="1565276"/>
              <a:ext cx="2044700"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Allocation/Funds Distribution: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69"/>
            <p:cNvSpPr>
              <a:spLocks noChangeArrowheads="1"/>
            </p:cNvSpPr>
            <p:nvPr/>
          </p:nvSpPr>
          <p:spPr bwMode="auto">
            <a:xfrm>
              <a:off x="7124701" y="1731963"/>
              <a:ext cx="17668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Analysis to Support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70"/>
            <p:cNvSpPr>
              <a:spLocks noChangeArrowheads="1"/>
            </p:cNvSpPr>
            <p:nvPr/>
          </p:nvSpPr>
          <p:spPr bwMode="auto">
            <a:xfrm>
              <a:off x="7124701" y="1893888"/>
              <a:ext cx="15224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Cash Management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71"/>
            <p:cNvSpPr>
              <a:spLocks noChangeArrowheads="1"/>
            </p:cNvSpPr>
            <p:nvPr/>
          </p:nvSpPr>
          <p:spPr bwMode="auto">
            <a:xfrm>
              <a:off x="7124701" y="2054226"/>
              <a:ext cx="13541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Reprogramming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72"/>
            <p:cNvSpPr>
              <a:spLocks noChangeArrowheads="1"/>
            </p:cNvSpPr>
            <p:nvPr/>
          </p:nvSpPr>
          <p:spPr bwMode="auto">
            <a:xfrm>
              <a:off x="7124701" y="2216151"/>
              <a:ext cx="16129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Rate of Executution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73"/>
            <p:cNvSpPr>
              <a:spLocks noChangeArrowheads="1"/>
            </p:cNvSpPr>
            <p:nvPr/>
          </p:nvSpPr>
          <p:spPr bwMode="auto">
            <a:xfrm>
              <a:off x="7124701" y="2378076"/>
              <a:ext cx="19415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Budget vs Actual (Variance)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74"/>
            <p:cNvSpPr>
              <a:spLocks noChangeArrowheads="1"/>
            </p:cNvSpPr>
            <p:nvPr/>
          </p:nvSpPr>
          <p:spPr bwMode="auto">
            <a:xfrm>
              <a:off x="7124701" y="2538413"/>
              <a:ext cx="18002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Monitor Will /Should Cost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75"/>
            <p:cNvSpPr>
              <a:spLocks noChangeArrowheads="1"/>
            </p:cNvSpPr>
            <p:nvPr/>
          </p:nvSpPr>
          <p:spPr bwMode="auto">
            <a:xfrm>
              <a:off x="7124701" y="2700338"/>
              <a:ext cx="19859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Track Cost Savings (ARFIT)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76"/>
            <p:cNvSpPr>
              <a:spLocks noChangeArrowheads="1"/>
            </p:cNvSpPr>
            <p:nvPr/>
          </p:nvSpPr>
          <p:spPr bwMode="auto">
            <a:xfrm>
              <a:off x="7124701" y="2860676"/>
              <a:ext cx="13604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  - Mid-Year Reviews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77"/>
            <p:cNvSpPr>
              <a:spLocks noChangeArrowheads="1"/>
            </p:cNvSpPr>
            <p:nvPr/>
          </p:nvSpPr>
          <p:spPr bwMode="auto">
            <a:xfrm>
              <a:off x="411163" y="3751263"/>
              <a:ext cx="109061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Command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78"/>
            <p:cNvSpPr>
              <a:spLocks noChangeArrowheads="1"/>
            </p:cNvSpPr>
            <p:nvPr/>
          </p:nvSpPr>
          <p:spPr bwMode="auto">
            <a:xfrm>
              <a:off x="592138" y="3995738"/>
              <a:ext cx="650875"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 DRU</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 name="Rectangle 79"/>
            <p:cNvSpPr>
              <a:spLocks noChangeArrowheads="1"/>
            </p:cNvSpPr>
            <p:nvPr/>
          </p:nvSpPr>
          <p:spPr bwMode="auto">
            <a:xfrm>
              <a:off x="3319463" y="3182938"/>
              <a:ext cx="139382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Strategic Planning: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80"/>
            <p:cNvSpPr>
              <a:spLocks noChangeArrowheads="1"/>
            </p:cNvSpPr>
            <p:nvPr/>
          </p:nvSpPr>
          <p:spPr bwMode="auto">
            <a:xfrm>
              <a:off x="3319463" y="337661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81"/>
            <p:cNvSpPr>
              <a:spLocks noChangeArrowheads="1"/>
            </p:cNvSpPr>
            <p:nvPr/>
          </p:nvSpPr>
          <p:spPr bwMode="auto">
            <a:xfrm>
              <a:off x="3384550" y="3351213"/>
              <a:ext cx="14763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Benefit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82"/>
            <p:cNvSpPr>
              <a:spLocks noChangeArrowheads="1"/>
            </p:cNvSpPr>
            <p:nvPr/>
          </p:nvSpPr>
          <p:spPr bwMode="auto">
            <a:xfrm>
              <a:off x="3319463" y="3538538"/>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83"/>
            <p:cNvSpPr>
              <a:spLocks noChangeArrowheads="1"/>
            </p:cNvSpPr>
            <p:nvPr/>
          </p:nvSpPr>
          <p:spPr bwMode="auto">
            <a:xfrm>
              <a:off x="3384550" y="3513138"/>
              <a:ext cx="9810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Cocept Plans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84"/>
            <p:cNvSpPr>
              <a:spLocks noChangeArrowheads="1"/>
            </p:cNvSpPr>
            <p:nvPr/>
          </p:nvSpPr>
          <p:spPr bwMode="auto">
            <a:xfrm>
              <a:off x="3319463" y="370046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85"/>
            <p:cNvSpPr>
              <a:spLocks noChangeArrowheads="1"/>
            </p:cNvSpPr>
            <p:nvPr/>
          </p:nvSpPr>
          <p:spPr bwMode="auto">
            <a:xfrm>
              <a:off x="3384550" y="3673476"/>
              <a:ext cx="11938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Workforce Mgmt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8" name="Rectangle 86"/>
            <p:cNvSpPr>
              <a:spLocks noChangeArrowheads="1"/>
            </p:cNvSpPr>
            <p:nvPr/>
          </p:nvSpPr>
          <p:spPr bwMode="auto">
            <a:xfrm>
              <a:off x="3319463" y="3835401"/>
              <a:ext cx="19478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Submit Initiatives to AFBRT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9" name="Rectangle 87"/>
            <p:cNvSpPr>
              <a:spLocks noChangeArrowheads="1"/>
            </p:cNvSpPr>
            <p:nvPr/>
          </p:nvSpPr>
          <p:spPr bwMode="auto">
            <a:xfrm>
              <a:off x="3319463" y="3995738"/>
              <a:ext cx="11414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Trend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88"/>
            <p:cNvSpPr>
              <a:spLocks noChangeArrowheads="1"/>
            </p:cNvSpPr>
            <p:nvPr/>
          </p:nvSpPr>
          <p:spPr bwMode="auto">
            <a:xfrm>
              <a:off x="3319463" y="418306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89"/>
            <p:cNvSpPr>
              <a:spLocks noChangeArrowheads="1"/>
            </p:cNvSpPr>
            <p:nvPr/>
          </p:nvSpPr>
          <p:spPr bwMode="auto">
            <a:xfrm>
              <a:off x="3384550" y="4157663"/>
              <a:ext cx="14128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Models / Tools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90"/>
            <p:cNvSpPr>
              <a:spLocks noChangeArrowheads="1"/>
            </p:cNvSpPr>
            <p:nvPr/>
          </p:nvSpPr>
          <p:spPr bwMode="auto">
            <a:xfrm>
              <a:off x="3319463" y="4319588"/>
              <a:ext cx="15478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Investment Decisions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Rectangle 91"/>
            <p:cNvSpPr>
              <a:spLocks noChangeArrowheads="1"/>
            </p:cNvSpPr>
            <p:nvPr/>
          </p:nvSpPr>
          <p:spPr bwMode="auto">
            <a:xfrm>
              <a:off x="3319463" y="4479926"/>
              <a:ext cx="19478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Identify Efficiency Initiatives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92"/>
            <p:cNvSpPr>
              <a:spLocks noChangeArrowheads="1"/>
            </p:cNvSpPr>
            <p:nvPr/>
          </p:nvSpPr>
          <p:spPr bwMode="auto">
            <a:xfrm>
              <a:off x="5222876" y="3182938"/>
              <a:ext cx="1716088"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Outyear Plans / Controls: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93"/>
            <p:cNvSpPr>
              <a:spLocks noChangeArrowheads="1"/>
            </p:cNvSpPr>
            <p:nvPr/>
          </p:nvSpPr>
          <p:spPr bwMode="auto">
            <a:xfrm>
              <a:off x="5222876" y="3351213"/>
              <a:ext cx="10779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Targets/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6" name="Rectangle 94"/>
            <p:cNvSpPr>
              <a:spLocks noChangeArrowheads="1"/>
            </p:cNvSpPr>
            <p:nvPr/>
          </p:nvSpPr>
          <p:spPr bwMode="auto">
            <a:xfrm>
              <a:off x="5222876" y="3513138"/>
              <a:ext cx="16970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  - Annual Efficiency Goals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95"/>
            <p:cNvSpPr>
              <a:spLocks noChangeArrowheads="1"/>
            </p:cNvSpPr>
            <p:nvPr/>
          </p:nvSpPr>
          <p:spPr bwMode="auto">
            <a:xfrm>
              <a:off x="5222876" y="3673476"/>
              <a:ext cx="20129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Assess Cost &amp; Spend Plans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96"/>
            <p:cNvSpPr>
              <a:spLocks noChangeArrowheads="1"/>
            </p:cNvSpPr>
            <p:nvPr/>
          </p:nvSpPr>
          <p:spPr bwMode="auto">
            <a:xfrm>
              <a:off x="5222876" y="3835401"/>
              <a:ext cx="20129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Plan Output (Capacity Mgmt)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97"/>
            <p:cNvSpPr>
              <a:spLocks noChangeArrowheads="1"/>
            </p:cNvSpPr>
            <p:nvPr/>
          </p:nvSpPr>
          <p:spPr bwMode="auto">
            <a:xfrm>
              <a:off x="5222876" y="3995738"/>
              <a:ext cx="15938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Benefit Analysis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98"/>
            <p:cNvSpPr>
              <a:spLocks noChangeArrowheads="1"/>
            </p:cNvSpPr>
            <p:nvPr/>
          </p:nvSpPr>
          <p:spPr bwMode="auto">
            <a:xfrm>
              <a:off x="5222876" y="4157663"/>
              <a:ext cx="15859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Trade Space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99"/>
            <p:cNvSpPr>
              <a:spLocks noChangeArrowheads="1"/>
            </p:cNvSpPr>
            <p:nvPr/>
          </p:nvSpPr>
          <p:spPr bwMode="auto">
            <a:xfrm>
              <a:off x="5222876" y="4319588"/>
              <a:ext cx="20066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Establish AFBRT Milestones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100"/>
            <p:cNvSpPr>
              <a:spLocks noChangeArrowheads="1"/>
            </p:cNvSpPr>
            <p:nvPr/>
          </p:nvSpPr>
          <p:spPr bwMode="auto">
            <a:xfrm>
              <a:off x="5222876" y="4479926"/>
              <a:ext cx="7096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TRAPS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101"/>
            <p:cNvSpPr>
              <a:spLocks noChangeArrowheads="1"/>
            </p:cNvSpPr>
            <p:nvPr/>
          </p:nvSpPr>
          <p:spPr bwMode="auto">
            <a:xfrm>
              <a:off x="7124701" y="3182938"/>
              <a:ext cx="14128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itchFamily="34" charset="0"/>
                  <a:cs typeface="Arial" pitchFamily="34" charset="0"/>
                </a:rPr>
                <a:t>  Measure &amp; Control:</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 name="Rectangle 102"/>
            <p:cNvSpPr>
              <a:spLocks noChangeArrowheads="1"/>
            </p:cNvSpPr>
            <p:nvPr/>
          </p:nvSpPr>
          <p:spPr bwMode="auto">
            <a:xfrm>
              <a:off x="7124701" y="3376613"/>
              <a:ext cx="8413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03"/>
            <p:cNvSpPr>
              <a:spLocks noChangeArrowheads="1"/>
            </p:cNvSpPr>
            <p:nvPr/>
          </p:nvSpPr>
          <p:spPr bwMode="auto">
            <a:xfrm>
              <a:off x="7158038" y="3351213"/>
              <a:ext cx="13287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Variance Analysis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04"/>
            <p:cNvSpPr>
              <a:spLocks noChangeArrowheads="1"/>
            </p:cNvSpPr>
            <p:nvPr/>
          </p:nvSpPr>
          <p:spPr bwMode="auto">
            <a:xfrm>
              <a:off x="7124701" y="3513138"/>
              <a:ext cx="13033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&amp; Output)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105"/>
            <p:cNvSpPr>
              <a:spLocks noChangeArrowheads="1"/>
            </p:cNvSpPr>
            <p:nvPr/>
          </p:nvSpPr>
          <p:spPr bwMode="auto">
            <a:xfrm>
              <a:off x="7124701" y="3673476"/>
              <a:ext cx="20383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Benchmarking Best Practices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06"/>
            <p:cNvSpPr>
              <a:spLocks noChangeArrowheads="1"/>
            </p:cNvSpPr>
            <p:nvPr/>
          </p:nvSpPr>
          <p:spPr bwMode="auto">
            <a:xfrm>
              <a:off x="7124701" y="3835401"/>
              <a:ext cx="14573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Adjust Cost Targets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107"/>
            <p:cNvSpPr>
              <a:spLocks noChangeArrowheads="1"/>
            </p:cNvSpPr>
            <p:nvPr/>
          </p:nvSpPr>
          <p:spPr bwMode="auto">
            <a:xfrm>
              <a:off x="7124701" y="3995738"/>
              <a:ext cx="13604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Mid-Year Reviews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108"/>
            <p:cNvSpPr>
              <a:spLocks noChangeArrowheads="1"/>
            </p:cNvSpPr>
            <p:nvPr/>
          </p:nvSpPr>
          <p:spPr bwMode="auto">
            <a:xfrm>
              <a:off x="7124701" y="4157663"/>
              <a:ext cx="20510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Measure Reduction Initiatives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109"/>
            <p:cNvSpPr>
              <a:spLocks noChangeArrowheads="1"/>
            </p:cNvSpPr>
            <p:nvPr/>
          </p:nvSpPr>
          <p:spPr bwMode="auto">
            <a:xfrm>
              <a:off x="7124701" y="4319588"/>
              <a:ext cx="16383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Adjust Allocation Rules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110"/>
            <p:cNvSpPr>
              <a:spLocks noChangeArrowheads="1"/>
            </p:cNvSpPr>
            <p:nvPr/>
          </p:nvSpPr>
          <p:spPr bwMode="auto">
            <a:xfrm>
              <a:off x="365125" y="5370513"/>
              <a:ext cx="1193800"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Operational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111"/>
            <p:cNvSpPr>
              <a:spLocks noChangeArrowheads="1"/>
            </p:cNvSpPr>
            <p:nvPr/>
          </p:nvSpPr>
          <p:spPr bwMode="auto">
            <a:xfrm>
              <a:off x="558800" y="5614988"/>
              <a:ext cx="72866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Activity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112"/>
            <p:cNvSpPr>
              <a:spLocks noChangeArrowheads="1"/>
            </p:cNvSpPr>
            <p:nvPr/>
          </p:nvSpPr>
          <p:spPr bwMode="auto">
            <a:xfrm>
              <a:off x="5222876" y="4802188"/>
              <a:ext cx="1560513"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Operational Planning: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113"/>
            <p:cNvSpPr>
              <a:spLocks noChangeArrowheads="1"/>
            </p:cNvSpPr>
            <p:nvPr/>
          </p:nvSpPr>
          <p:spPr bwMode="auto">
            <a:xfrm>
              <a:off x="5222876" y="499586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114"/>
            <p:cNvSpPr>
              <a:spLocks noChangeArrowheads="1"/>
            </p:cNvSpPr>
            <p:nvPr/>
          </p:nvSpPr>
          <p:spPr bwMode="auto">
            <a:xfrm>
              <a:off x="5286376" y="4970463"/>
              <a:ext cx="18764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Establish Annual Cost Plans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115"/>
            <p:cNvSpPr>
              <a:spLocks noChangeArrowheads="1"/>
            </p:cNvSpPr>
            <p:nvPr/>
          </p:nvSpPr>
          <p:spPr bwMode="auto">
            <a:xfrm>
              <a:off x="5222876" y="5130801"/>
              <a:ext cx="20574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Set Output Goals / Objectives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116"/>
            <p:cNvSpPr>
              <a:spLocks noChangeArrowheads="1"/>
            </p:cNvSpPr>
            <p:nvPr/>
          </p:nvSpPr>
          <p:spPr bwMode="auto">
            <a:xfrm>
              <a:off x="5222876" y="5292726"/>
              <a:ext cx="13668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Optimize Capacity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117"/>
            <p:cNvSpPr>
              <a:spLocks noChangeArrowheads="1"/>
            </p:cNvSpPr>
            <p:nvPr/>
          </p:nvSpPr>
          <p:spPr bwMode="auto">
            <a:xfrm>
              <a:off x="5222876" y="5454651"/>
              <a:ext cx="14636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Adjust to Directives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118"/>
            <p:cNvSpPr>
              <a:spLocks noChangeArrowheads="1"/>
            </p:cNvSpPr>
            <p:nvPr/>
          </p:nvSpPr>
          <p:spPr bwMode="auto">
            <a:xfrm>
              <a:off x="5222876" y="5614988"/>
              <a:ext cx="11811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(e.g. TRAPS)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119"/>
            <p:cNvSpPr>
              <a:spLocks noChangeArrowheads="1"/>
            </p:cNvSpPr>
            <p:nvPr/>
          </p:nvSpPr>
          <p:spPr bwMode="auto">
            <a:xfrm>
              <a:off x="5222876" y="5776913"/>
              <a:ext cx="16827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Establish Activity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120"/>
            <p:cNvSpPr>
              <a:spLocks noChangeArrowheads="1"/>
            </p:cNvSpPr>
            <p:nvPr/>
          </p:nvSpPr>
          <p:spPr bwMode="auto">
            <a:xfrm>
              <a:off x="5222876" y="5937251"/>
              <a:ext cx="12573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(Labor / Equip)</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121"/>
            <p:cNvSpPr>
              <a:spLocks noChangeArrowheads="1"/>
            </p:cNvSpPr>
            <p:nvPr/>
          </p:nvSpPr>
          <p:spPr bwMode="auto">
            <a:xfrm>
              <a:off x="5222876" y="6099176"/>
              <a:ext cx="17414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Estimate OH Allocations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122"/>
            <p:cNvSpPr>
              <a:spLocks noChangeArrowheads="1"/>
            </p:cNvSpPr>
            <p:nvPr/>
          </p:nvSpPr>
          <p:spPr bwMode="auto">
            <a:xfrm>
              <a:off x="7124701" y="4802188"/>
              <a:ext cx="18192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Continuous Improvement: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123"/>
            <p:cNvSpPr>
              <a:spLocks noChangeArrowheads="1"/>
            </p:cNvSpPr>
            <p:nvPr/>
          </p:nvSpPr>
          <p:spPr bwMode="auto">
            <a:xfrm>
              <a:off x="7124701" y="4970463"/>
              <a:ext cx="18129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Qtrly Cost Mgmt Reviews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6" name="Rectangle 124"/>
            <p:cNvSpPr>
              <a:spLocks noChangeArrowheads="1"/>
            </p:cNvSpPr>
            <p:nvPr/>
          </p:nvSpPr>
          <p:spPr bwMode="auto">
            <a:xfrm>
              <a:off x="7124701" y="5130801"/>
              <a:ext cx="13287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Variance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125"/>
            <p:cNvSpPr>
              <a:spLocks noChangeArrowheads="1"/>
            </p:cNvSpPr>
            <p:nvPr/>
          </p:nvSpPr>
          <p:spPr bwMode="auto">
            <a:xfrm>
              <a:off x="7124701" y="5292726"/>
              <a:ext cx="15224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Resources (Inputs)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126"/>
            <p:cNvSpPr>
              <a:spLocks noChangeArrowheads="1"/>
            </p:cNvSpPr>
            <p:nvPr/>
          </p:nvSpPr>
          <p:spPr bwMode="auto">
            <a:xfrm>
              <a:off x="7124701" y="5454651"/>
              <a:ext cx="11604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Labor Rates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127"/>
            <p:cNvSpPr>
              <a:spLocks noChangeArrowheads="1"/>
            </p:cNvSpPr>
            <p:nvPr/>
          </p:nvSpPr>
          <p:spPr bwMode="auto">
            <a:xfrm>
              <a:off x="7124701" y="5614988"/>
              <a:ext cx="17668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Output (Unit Cost, Qty)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128"/>
            <p:cNvSpPr>
              <a:spLocks noChangeArrowheads="1"/>
            </p:cNvSpPr>
            <p:nvPr/>
          </p:nvSpPr>
          <p:spPr bwMode="auto">
            <a:xfrm>
              <a:off x="7124701" y="5776913"/>
              <a:ext cx="19415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Budget vs Actual (Variance)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129"/>
            <p:cNvSpPr>
              <a:spLocks noChangeArrowheads="1"/>
            </p:cNvSpPr>
            <p:nvPr/>
          </p:nvSpPr>
          <p:spPr bwMode="auto">
            <a:xfrm>
              <a:off x="7124701" y="5937251"/>
              <a:ext cx="11541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OH Allocations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130"/>
            <p:cNvSpPr>
              <a:spLocks noChangeArrowheads="1"/>
            </p:cNvSpPr>
            <p:nvPr/>
          </p:nvSpPr>
          <p:spPr bwMode="auto">
            <a:xfrm>
              <a:off x="7124701" y="6124576"/>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131"/>
            <p:cNvSpPr>
              <a:spLocks noChangeArrowheads="1"/>
            </p:cNvSpPr>
            <p:nvPr/>
          </p:nvSpPr>
          <p:spPr bwMode="auto">
            <a:xfrm>
              <a:off x="7189788" y="6099176"/>
              <a:ext cx="20574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Product/Service $, Customer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 name="Rectangle 132"/>
            <p:cNvSpPr>
              <a:spLocks noChangeArrowheads="1"/>
            </p:cNvSpPr>
            <p:nvPr/>
          </p:nvSpPr>
          <p:spPr bwMode="auto">
            <a:xfrm>
              <a:off x="327025" y="1081088"/>
              <a:ext cx="6350" cy="1588"/>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Line 133"/>
            <p:cNvSpPr>
              <a:spLocks noChangeShapeType="1"/>
            </p:cNvSpPr>
            <p:nvPr/>
          </p:nvSpPr>
          <p:spPr bwMode="auto">
            <a:xfrm flipV="1">
              <a:off x="1384300"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4"/>
            <p:cNvSpPr>
              <a:spLocks noChangeArrowheads="1"/>
            </p:cNvSpPr>
            <p:nvPr/>
          </p:nvSpPr>
          <p:spPr bwMode="auto">
            <a:xfrm>
              <a:off x="1384300"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Line 135"/>
            <p:cNvSpPr>
              <a:spLocks noChangeShapeType="1"/>
            </p:cNvSpPr>
            <p:nvPr/>
          </p:nvSpPr>
          <p:spPr bwMode="auto">
            <a:xfrm flipV="1">
              <a:off x="3294063"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6"/>
            <p:cNvSpPr>
              <a:spLocks noChangeArrowheads="1"/>
            </p:cNvSpPr>
            <p:nvPr/>
          </p:nvSpPr>
          <p:spPr bwMode="auto">
            <a:xfrm>
              <a:off x="3294063"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Line 137"/>
            <p:cNvSpPr>
              <a:spLocks noChangeShapeType="1"/>
            </p:cNvSpPr>
            <p:nvPr/>
          </p:nvSpPr>
          <p:spPr bwMode="auto">
            <a:xfrm flipV="1">
              <a:off x="5197476"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38"/>
            <p:cNvSpPr>
              <a:spLocks noChangeArrowheads="1"/>
            </p:cNvSpPr>
            <p:nvPr/>
          </p:nvSpPr>
          <p:spPr bwMode="auto">
            <a:xfrm>
              <a:off x="5197476"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Line 139"/>
            <p:cNvSpPr>
              <a:spLocks noChangeShapeType="1"/>
            </p:cNvSpPr>
            <p:nvPr/>
          </p:nvSpPr>
          <p:spPr bwMode="auto">
            <a:xfrm flipV="1">
              <a:off x="7099301"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40"/>
            <p:cNvSpPr>
              <a:spLocks noChangeArrowheads="1"/>
            </p:cNvSpPr>
            <p:nvPr/>
          </p:nvSpPr>
          <p:spPr bwMode="auto">
            <a:xfrm>
              <a:off x="7099301"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1"/>
            <p:cNvSpPr>
              <a:spLocks noChangeArrowheads="1"/>
            </p:cNvSpPr>
            <p:nvPr/>
          </p:nvSpPr>
          <p:spPr bwMode="auto">
            <a:xfrm>
              <a:off x="1390650" y="1074738"/>
              <a:ext cx="7650163"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Line 142"/>
            <p:cNvSpPr>
              <a:spLocks noChangeShapeType="1"/>
            </p:cNvSpPr>
            <p:nvPr/>
          </p:nvSpPr>
          <p:spPr bwMode="auto">
            <a:xfrm flipV="1">
              <a:off x="9034463"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43"/>
            <p:cNvSpPr>
              <a:spLocks noChangeArrowheads="1"/>
            </p:cNvSpPr>
            <p:nvPr/>
          </p:nvSpPr>
          <p:spPr bwMode="auto">
            <a:xfrm>
              <a:off x="9034463"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4"/>
            <p:cNvSpPr>
              <a:spLocks noChangeArrowheads="1"/>
            </p:cNvSpPr>
            <p:nvPr/>
          </p:nvSpPr>
          <p:spPr bwMode="auto">
            <a:xfrm>
              <a:off x="333375" y="1546226"/>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45"/>
            <p:cNvSpPr>
              <a:spLocks noChangeArrowheads="1"/>
            </p:cNvSpPr>
            <p:nvPr/>
          </p:nvSpPr>
          <p:spPr bwMode="auto">
            <a:xfrm>
              <a:off x="333375" y="3163888"/>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6"/>
            <p:cNvSpPr>
              <a:spLocks noChangeArrowheads="1"/>
            </p:cNvSpPr>
            <p:nvPr/>
          </p:nvSpPr>
          <p:spPr bwMode="auto">
            <a:xfrm>
              <a:off x="333375" y="4783138"/>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7"/>
            <p:cNvSpPr>
              <a:spLocks noChangeArrowheads="1"/>
            </p:cNvSpPr>
            <p:nvPr/>
          </p:nvSpPr>
          <p:spPr bwMode="auto">
            <a:xfrm>
              <a:off x="320675" y="1546226"/>
              <a:ext cx="12700" cy="4868863"/>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48"/>
            <p:cNvSpPr>
              <a:spLocks noChangeArrowheads="1"/>
            </p:cNvSpPr>
            <p:nvPr/>
          </p:nvSpPr>
          <p:spPr bwMode="auto">
            <a:xfrm>
              <a:off x="1377950" y="1074738"/>
              <a:ext cx="12700" cy="53403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49"/>
            <p:cNvSpPr>
              <a:spLocks noChangeArrowheads="1"/>
            </p:cNvSpPr>
            <p:nvPr/>
          </p:nvSpPr>
          <p:spPr bwMode="auto">
            <a:xfrm>
              <a:off x="3287713" y="1087438"/>
              <a:ext cx="12700"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0"/>
            <p:cNvSpPr>
              <a:spLocks noChangeArrowheads="1"/>
            </p:cNvSpPr>
            <p:nvPr/>
          </p:nvSpPr>
          <p:spPr bwMode="auto">
            <a:xfrm>
              <a:off x="5189538" y="1087438"/>
              <a:ext cx="14288"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51"/>
            <p:cNvSpPr>
              <a:spLocks noChangeArrowheads="1"/>
            </p:cNvSpPr>
            <p:nvPr/>
          </p:nvSpPr>
          <p:spPr bwMode="auto">
            <a:xfrm>
              <a:off x="7092951" y="1087438"/>
              <a:ext cx="12700"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52"/>
            <p:cNvSpPr>
              <a:spLocks noChangeArrowheads="1"/>
            </p:cNvSpPr>
            <p:nvPr/>
          </p:nvSpPr>
          <p:spPr bwMode="auto">
            <a:xfrm>
              <a:off x="333375" y="6402388"/>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53"/>
            <p:cNvSpPr>
              <a:spLocks noChangeArrowheads="1"/>
            </p:cNvSpPr>
            <p:nvPr/>
          </p:nvSpPr>
          <p:spPr bwMode="auto">
            <a:xfrm>
              <a:off x="9028113" y="1087438"/>
              <a:ext cx="12700"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Line 154"/>
            <p:cNvSpPr>
              <a:spLocks noChangeShapeType="1"/>
            </p:cNvSpPr>
            <p:nvPr/>
          </p:nvSpPr>
          <p:spPr bwMode="auto">
            <a:xfrm>
              <a:off x="327025" y="6415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55"/>
            <p:cNvSpPr>
              <a:spLocks noChangeArrowheads="1"/>
            </p:cNvSpPr>
            <p:nvPr/>
          </p:nvSpPr>
          <p:spPr bwMode="auto">
            <a:xfrm>
              <a:off x="327025" y="641508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Line 156"/>
            <p:cNvSpPr>
              <a:spLocks noChangeShapeType="1"/>
            </p:cNvSpPr>
            <p:nvPr/>
          </p:nvSpPr>
          <p:spPr bwMode="auto">
            <a:xfrm>
              <a:off x="9040813"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57"/>
            <p:cNvSpPr>
              <a:spLocks noChangeArrowheads="1"/>
            </p:cNvSpPr>
            <p:nvPr/>
          </p:nvSpPr>
          <p:spPr bwMode="auto">
            <a:xfrm>
              <a:off x="9040813" y="108108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Line 158"/>
            <p:cNvSpPr>
              <a:spLocks noChangeShapeType="1"/>
            </p:cNvSpPr>
            <p:nvPr/>
          </p:nvSpPr>
          <p:spPr bwMode="auto">
            <a:xfrm>
              <a:off x="9040813" y="1306513"/>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59"/>
            <p:cNvSpPr>
              <a:spLocks noChangeArrowheads="1"/>
            </p:cNvSpPr>
            <p:nvPr/>
          </p:nvSpPr>
          <p:spPr bwMode="auto">
            <a:xfrm>
              <a:off x="9040813" y="1306513"/>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47775"/>
            <a:ext cx="8229600" cy="4525963"/>
          </a:xfrm>
        </p:spPr>
        <p:txBody>
          <a:bodyPr>
            <a:normAutofit fontScale="92500" lnSpcReduction="10000"/>
          </a:bodyPr>
          <a:lstStyle/>
          <a:p>
            <a:r>
              <a:rPr lang="en-US" sz="2400" dirty="0" smtClean="0"/>
              <a:t>Costs are typically tracked vertically either by organization level and then by commodity (examples: Civilian labor at AMC HQ, Fuel at the 101</a:t>
            </a:r>
            <a:r>
              <a:rPr lang="en-US" sz="2400" baseline="30000" dirty="0" smtClean="0"/>
              <a:t>st</a:t>
            </a:r>
            <a:r>
              <a:rPr lang="en-US" sz="2400" dirty="0" smtClean="0"/>
              <a:t> CAB, travel costs at ATEC) OR </a:t>
            </a:r>
            <a:r>
              <a:rPr lang="en-US" sz="2000" dirty="0" smtClean="0"/>
              <a:t>by key 4 line of accounting </a:t>
            </a:r>
          </a:p>
          <a:p>
            <a:pPr lvl="1">
              <a:buFont typeface="Courier New" pitchFamily="49" charset="0"/>
              <a:buChar char="o"/>
            </a:pPr>
            <a:r>
              <a:rPr lang="en-US" sz="1600" dirty="0" smtClean="0"/>
              <a:t>Fund (APPN, FY, Base/Supplemental); Command;  SAG/APE; and MDEP</a:t>
            </a:r>
          </a:p>
          <a:p>
            <a:r>
              <a:rPr lang="en-US" sz="2400" dirty="0" smtClean="0"/>
              <a:t>The costs for </a:t>
            </a:r>
            <a:r>
              <a:rPr lang="en-US" sz="2400" u="sng" dirty="0" smtClean="0"/>
              <a:t>“horizontal” Army processes </a:t>
            </a:r>
            <a:r>
              <a:rPr lang="en-US" sz="2400" dirty="0" smtClean="0"/>
              <a:t>are typically not tracked, particularly those that cross organizational boundaries, </a:t>
            </a:r>
            <a:r>
              <a:rPr lang="en-US" sz="2400" i="1" dirty="0" smtClean="0"/>
              <a:t>yet processes are how the Army accomplishes its primary Title 10 missions—training, equipping, recruiting, acquiring, maintaining, etc.</a:t>
            </a:r>
          </a:p>
          <a:p>
            <a:r>
              <a:rPr lang="en-US" sz="2400" dirty="0" smtClean="0"/>
              <a:t>The full fielding of the General Fund Enterprise Business System (GFEBS) provides unprecedented capability to better determine Army costs</a:t>
            </a:r>
          </a:p>
          <a:p>
            <a:r>
              <a:rPr lang="en-US" sz="2400" dirty="0" smtClean="0"/>
              <a:t>Budget constraints place a greater emphasis on better informed decision making</a:t>
            </a:r>
          </a:p>
          <a:p>
            <a:endParaRPr lang="en-US" dirty="0"/>
          </a:p>
        </p:txBody>
      </p:sp>
      <p:sp>
        <p:nvSpPr>
          <p:cNvPr id="5" name="Title 4"/>
          <p:cNvSpPr>
            <a:spLocks noGrp="1"/>
          </p:cNvSpPr>
          <p:nvPr>
            <p:ph type="title"/>
          </p:nvPr>
        </p:nvSpPr>
        <p:spPr>
          <a:xfrm>
            <a:off x="990600" y="228600"/>
            <a:ext cx="7171943" cy="51276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800" b="1" dirty="0" smtClean="0">
                <a:solidFill>
                  <a:srgbClr val="0070C0"/>
                </a:solidFill>
                <a:latin typeface="Arial" pitchFamily="34" charset="0"/>
                <a:ea typeface="+mn-ea"/>
                <a:cs typeface="Arial" pitchFamily="34" charset="0"/>
              </a:rPr>
              <a:t>Current Situation</a:t>
            </a:r>
          </a:p>
        </p:txBody>
      </p:sp>
      <p:sp>
        <p:nvSpPr>
          <p:cNvPr id="8" name="Slide Number Placeholder 1"/>
          <p:cNvSpPr txBox="1">
            <a:spLocks/>
          </p:cNvSpPr>
          <p:nvPr/>
        </p:nvSpPr>
        <p:spPr>
          <a:xfrm>
            <a:off x="8382000" y="6477000"/>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t>13</a:t>
            </a:r>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914400" y="381000"/>
            <a:ext cx="7924800" cy="60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000" b="1" dirty="0" smtClean="0">
                <a:solidFill>
                  <a:srgbClr val="0070C0"/>
                </a:solidFill>
                <a:latin typeface="Arial" pitchFamily="34" charset="0"/>
                <a:cs typeface="Arial" pitchFamily="34" charset="0"/>
              </a:rPr>
              <a:t>Financial Management &amp; </a:t>
            </a:r>
            <a:r>
              <a:rPr lang="en-US" sz="2000" b="1" dirty="0" smtClean="0">
                <a:solidFill>
                  <a:srgbClr val="0070C0"/>
                </a:solidFill>
                <a:latin typeface="Arial" pitchFamily="34" charset="0"/>
                <a:cs typeface="Arial" pitchFamily="34" charset="0"/>
              </a:rPr>
              <a:t>Performance </a:t>
            </a:r>
            <a:r>
              <a:rPr lang="en-US" sz="2000" b="1" dirty="0" smtClean="0">
                <a:solidFill>
                  <a:srgbClr val="0070C0"/>
                </a:solidFill>
                <a:latin typeface="Arial" pitchFamily="34" charset="0"/>
                <a:cs typeface="Arial" pitchFamily="34" charset="0"/>
              </a:rPr>
              <a:t>Assessment</a:t>
            </a:r>
            <a:endParaRPr lang="en-US" sz="2000" b="1" dirty="0">
              <a:solidFill>
                <a:srgbClr val="0070C0"/>
              </a:solidFill>
              <a:latin typeface="Arial" pitchFamily="34" charset="0"/>
              <a:cs typeface="Arial" pitchFamily="34" charset="0"/>
            </a:endParaRPr>
          </a:p>
        </p:txBody>
      </p:sp>
      <p:sp>
        <p:nvSpPr>
          <p:cNvPr id="95" name="AutoShape 67"/>
          <p:cNvSpPr>
            <a:spLocks noChangeArrowheads="1"/>
          </p:cNvSpPr>
          <p:nvPr/>
        </p:nvSpPr>
        <p:spPr bwMode="auto">
          <a:xfrm>
            <a:off x="2634976" y="2472690"/>
            <a:ext cx="5110011" cy="914400"/>
          </a:xfrm>
          <a:prstGeom prst="roundRect">
            <a:avLst>
              <a:gd name="adj" fmla="val 0"/>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4"/>
              </a:solidFill>
            </a:endParaRPr>
          </a:p>
        </p:txBody>
      </p:sp>
      <p:pic>
        <p:nvPicPr>
          <p:cNvPr id="92" name="Picture 8" descr="new-webi-4.0.jpg"/>
          <p:cNvPicPr>
            <a:picLocks noChangeAspect="1"/>
          </p:cNvPicPr>
          <p:nvPr/>
        </p:nvPicPr>
        <p:blipFill>
          <a:blip r:embed="rId3" cstate="print"/>
          <a:srcRect l="28117" t="7180"/>
          <a:stretch>
            <a:fillRect/>
          </a:stretch>
        </p:blipFill>
        <p:spPr bwMode="auto">
          <a:xfrm>
            <a:off x="5699600" y="2692641"/>
            <a:ext cx="685800" cy="562270"/>
          </a:xfrm>
          <a:prstGeom prst="rect">
            <a:avLst/>
          </a:prstGeom>
          <a:noFill/>
          <a:ln w="12700">
            <a:solidFill>
              <a:schemeClr val="accent4">
                <a:lumMod val="50000"/>
              </a:schemeClr>
            </a:solidFill>
            <a:miter lim="800000"/>
            <a:headEnd/>
            <a:tailEnd/>
          </a:ln>
        </p:spPr>
      </p:pic>
      <p:pic>
        <p:nvPicPr>
          <p:cNvPr id="93" name="Picture 2"/>
          <p:cNvPicPr>
            <a:picLocks noChangeAspect="1" noChangeArrowheads="1"/>
          </p:cNvPicPr>
          <p:nvPr/>
        </p:nvPicPr>
        <p:blipFill>
          <a:blip r:embed="rId4" cstate="print"/>
          <a:srcRect/>
          <a:stretch>
            <a:fillRect/>
          </a:stretch>
        </p:blipFill>
        <p:spPr bwMode="auto">
          <a:xfrm>
            <a:off x="4861400" y="2690382"/>
            <a:ext cx="685800" cy="569967"/>
          </a:xfrm>
          <a:prstGeom prst="rect">
            <a:avLst/>
          </a:prstGeom>
          <a:noFill/>
          <a:ln w="12700">
            <a:solidFill>
              <a:schemeClr val="accent4">
                <a:lumMod val="50000"/>
              </a:schemeClr>
            </a:solidFill>
            <a:miter lim="800000"/>
            <a:headEnd/>
            <a:tailEnd/>
          </a:ln>
        </p:spPr>
      </p:pic>
      <p:pic>
        <p:nvPicPr>
          <p:cNvPr id="94" name="Picture 93"/>
          <p:cNvPicPr>
            <a:picLocks noChangeAspect="1"/>
          </p:cNvPicPr>
          <p:nvPr/>
        </p:nvPicPr>
        <p:blipFill rotWithShape="1">
          <a:blip r:embed="rId5" cstate="print">
            <a:extLst>
              <a:ext uri="{28A0092B-C50C-407E-A947-70E740481C1C}">
                <a14:useLocalDpi xmlns:a14="http://schemas.microsoft.com/office/drawing/2010/main" val="0"/>
              </a:ext>
            </a:extLst>
          </a:blip>
          <a:srcRect l="16696" t="25595" r="14666" b="17966"/>
          <a:stretch/>
        </p:blipFill>
        <p:spPr>
          <a:xfrm>
            <a:off x="6639750" y="2702625"/>
            <a:ext cx="685800" cy="556054"/>
          </a:xfrm>
          <a:prstGeom prst="rect">
            <a:avLst/>
          </a:prstGeom>
          <a:ln w="19050">
            <a:solidFill>
              <a:schemeClr val="accent4">
                <a:lumMod val="50000"/>
              </a:schemeClr>
            </a:solidFill>
          </a:ln>
          <a:effectLst>
            <a:outerShdw blurRad="50800" dist="101600" dir="2700000" algn="tl" rotWithShape="0">
              <a:prstClr val="black">
                <a:alpha val="40000"/>
              </a:prstClr>
            </a:outerShdw>
          </a:effectLst>
        </p:spPr>
      </p:pic>
      <p:sp>
        <p:nvSpPr>
          <p:cNvPr id="2" name="AutoShape 67"/>
          <p:cNvSpPr>
            <a:spLocks noChangeArrowheads="1"/>
          </p:cNvSpPr>
          <p:nvPr/>
        </p:nvSpPr>
        <p:spPr bwMode="auto">
          <a:xfrm>
            <a:off x="2634219" y="3657600"/>
            <a:ext cx="5108374" cy="914400"/>
          </a:xfrm>
          <a:prstGeom prst="roundRect">
            <a:avLst>
              <a:gd name="adj" fmla="val 0"/>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sp>
        <p:nvSpPr>
          <p:cNvPr id="3" name="AutoShape 3"/>
          <p:cNvSpPr>
            <a:spLocks noChangeArrowheads="1"/>
          </p:cNvSpPr>
          <p:nvPr/>
        </p:nvSpPr>
        <p:spPr bwMode="auto">
          <a:xfrm>
            <a:off x="2634219" y="5867400"/>
            <a:ext cx="5108374" cy="914400"/>
          </a:xfrm>
          <a:prstGeom prst="roundRect">
            <a:avLst>
              <a:gd name="adj" fmla="val 0"/>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100" b="1" dirty="0">
              <a:solidFill>
                <a:srgbClr val="0070C0"/>
              </a:solidFill>
              <a:latin typeface="+mn-lt"/>
            </a:endParaRPr>
          </a:p>
        </p:txBody>
      </p:sp>
      <p:sp>
        <p:nvSpPr>
          <p:cNvPr id="73734" name="AutoShape 4"/>
          <p:cNvSpPr>
            <a:spLocks noChangeArrowheads="1"/>
          </p:cNvSpPr>
          <p:nvPr/>
        </p:nvSpPr>
        <p:spPr bwMode="auto">
          <a:xfrm>
            <a:off x="2634219" y="4766310"/>
            <a:ext cx="5108374" cy="914400"/>
          </a:xfrm>
          <a:prstGeom prst="roundRect">
            <a:avLst>
              <a:gd name="adj" fmla="val 0"/>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6">
                  <a:lumMod val="50000"/>
                </a:schemeClr>
              </a:solidFill>
              <a:latin typeface="+mn-lt"/>
            </a:endParaRPr>
          </a:p>
        </p:txBody>
      </p:sp>
      <p:sp>
        <p:nvSpPr>
          <p:cNvPr id="73737" name="AutoShape 10"/>
          <p:cNvSpPr>
            <a:spLocks noChangeArrowheads="1"/>
          </p:cNvSpPr>
          <p:nvPr/>
        </p:nvSpPr>
        <p:spPr bwMode="auto">
          <a:xfrm>
            <a:off x="5139894" y="2472050"/>
            <a:ext cx="1066800" cy="239033"/>
          </a:xfrm>
          <a:prstGeom prst="roundRect">
            <a:avLst>
              <a:gd name="adj" fmla="val 0"/>
            </a:avLst>
          </a:prstGeom>
          <a:noFill/>
          <a:ln w="3175">
            <a:noFill/>
            <a:round/>
            <a:headEnd/>
            <a:tailEnd/>
          </a:ln>
        </p:spPr>
        <p:txBody>
          <a:bodyPr wrap="none" anchor="b"/>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Dash Boards</a:t>
            </a:r>
            <a:endParaRPr lang="en-US" sz="1000" dirty="0">
              <a:solidFill>
                <a:srgbClr val="000000"/>
              </a:solidFill>
              <a:effectLst>
                <a:outerShdw blurRad="38100" dist="38100" dir="2700000" algn="tl">
                  <a:srgbClr val="000000">
                    <a:alpha val="43137"/>
                  </a:srgbClr>
                </a:outerShdw>
              </a:effectLst>
              <a:latin typeface="+mn-lt"/>
            </a:endParaRPr>
          </a:p>
        </p:txBody>
      </p:sp>
      <p:sp>
        <p:nvSpPr>
          <p:cNvPr id="73743" name="AutoShape 54"/>
          <p:cNvSpPr>
            <a:spLocks noChangeArrowheads="1"/>
          </p:cNvSpPr>
          <p:nvPr/>
        </p:nvSpPr>
        <p:spPr bwMode="auto">
          <a:xfrm>
            <a:off x="2934069" y="2455225"/>
            <a:ext cx="762000" cy="239033"/>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Reports</a:t>
            </a:r>
          </a:p>
        </p:txBody>
      </p:sp>
      <p:sp>
        <p:nvSpPr>
          <p:cNvPr id="73744" name="AutoShape 55"/>
          <p:cNvSpPr>
            <a:spLocks noChangeArrowheads="1"/>
          </p:cNvSpPr>
          <p:nvPr/>
        </p:nvSpPr>
        <p:spPr bwMode="auto">
          <a:xfrm>
            <a:off x="6654019" y="2472050"/>
            <a:ext cx="664572" cy="248992"/>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Analysis</a:t>
            </a:r>
          </a:p>
        </p:txBody>
      </p:sp>
      <p:pic>
        <p:nvPicPr>
          <p:cNvPr id="197634" name="Picture 2"/>
          <p:cNvPicPr>
            <a:picLocks noChangeAspect="1" noChangeArrowheads="1"/>
          </p:cNvPicPr>
          <p:nvPr/>
        </p:nvPicPr>
        <p:blipFill>
          <a:blip r:embed="rId6" cstate="print"/>
          <a:srcRect b="22551"/>
          <a:stretch>
            <a:fillRect/>
          </a:stretch>
        </p:blipFill>
        <p:spPr bwMode="auto">
          <a:xfrm>
            <a:off x="2786619" y="2667000"/>
            <a:ext cx="930535"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8" name="AutoShape 67"/>
          <p:cNvSpPr>
            <a:spLocks noChangeArrowheads="1"/>
          </p:cNvSpPr>
          <p:nvPr/>
        </p:nvSpPr>
        <p:spPr bwMode="auto">
          <a:xfrm>
            <a:off x="2634219" y="1371600"/>
            <a:ext cx="5108374" cy="914400"/>
          </a:xfrm>
          <a:prstGeom prst="roundRect">
            <a:avLst>
              <a:gd name="adj" fmla="val 0"/>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pic>
        <p:nvPicPr>
          <p:cNvPr id="119" name="Picture 5" descr="C:\Users\alvarezs\Pictures\ERPs.png"/>
          <p:cNvPicPr>
            <a:picLocks noChangeAspect="1" noChangeArrowheads="1"/>
          </p:cNvPicPr>
          <p:nvPr/>
        </p:nvPicPr>
        <p:blipFill>
          <a:blip r:embed="rId7" cstate="print"/>
          <a:srcRect/>
          <a:stretch>
            <a:fillRect/>
          </a:stretch>
        </p:blipFill>
        <p:spPr bwMode="auto">
          <a:xfrm>
            <a:off x="6400800" y="4800600"/>
            <a:ext cx="905256" cy="635714"/>
          </a:xfrm>
          <a:prstGeom prst="rect">
            <a:avLst/>
          </a:prstGeom>
          <a:noFill/>
        </p:spPr>
      </p:pic>
      <p:sp>
        <p:nvSpPr>
          <p:cNvPr id="131" name="Up Arrow 130"/>
          <p:cNvSpPr/>
          <p:nvPr/>
        </p:nvSpPr>
        <p:spPr>
          <a:xfrm>
            <a:off x="3424050" y="2209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DECISIONS</a:t>
            </a:r>
            <a:endParaRPr lang="en-US" b="1" dirty="0"/>
          </a:p>
        </p:txBody>
      </p:sp>
      <p:sp>
        <p:nvSpPr>
          <p:cNvPr id="132" name="AutoShape 16"/>
          <p:cNvSpPr>
            <a:spLocks noChangeArrowheads="1"/>
          </p:cNvSpPr>
          <p:nvPr/>
        </p:nvSpPr>
        <p:spPr bwMode="auto">
          <a:xfrm>
            <a:off x="4724400" y="5421361"/>
            <a:ext cx="12954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UNSTRUCTURED DATA</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133" name="Picture 22" descr="email"/>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7608" y="4800460"/>
            <a:ext cx="473268" cy="2631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23" descr="pdf_icon"/>
          <p:cNvPicPr preferRelativeResize="0">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1985" y="4770582"/>
            <a:ext cx="363247" cy="3874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2"/>
          <p:cNvPicPr preferRelativeResize="0">
            <a:picLocks noChangeAspect="1" noChangeArrowheads="1"/>
          </p:cNvPicPr>
          <p:nvPr/>
        </p:nvPicPr>
        <p:blipFill>
          <a:blip r:embed="rId10" cstate="print">
            <a:clrChange>
              <a:clrFrom>
                <a:srgbClr val="FCFCFC"/>
              </a:clrFrom>
              <a:clrTo>
                <a:srgbClr val="FCFCFC">
                  <a:alpha val="0"/>
                </a:srgbClr>
              </a:clrTo>
            </a:clrChange>
            <a:extLst>
              <a:ext uri="{28A0092B-C50C-407E-A947-70E740481C1C}">
                <a14:useLocalDpi xmlns:a14="http://schemas.microsoft.com/office/drawing/2010/main" val="0"/>
              </a:ext>
            </a:extLst>
          </a:blip>
          <a:srcRect l="18298" t="26929" r="57581" b="43259"/>
          <a:stretch>
            <a:fillRect/>
          </a:stretch>
        </p:blipFill>
        <p:spPr bwMode="auto">
          <a:xfrm>
            <a:off x="5209832" y="4971421"/>
            <a:ext cx="352768" cy="4019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21" descr="serve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5094" y="4806811"/>
            <a:ext cx="278422" cy="5095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5" descr="document"/>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75721" y="4699860"/>
            <a:ext cx="3581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26" descr="document"/>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3094" y="4806811"/>
            <a:ext cx="3567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7" descr="database"/>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04094" y="5035411"/>
            <a:ext cx="383353" cy="4199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AutoShape 16"/>
          <p:cNvSpPr>
            <a:spLocks noChangeArrowheads="1"/>
          </p:cNvSpPr>
          <p:nvPr/>
        </p:nvSpPr>
        <p:spPr bwMode="auto">
          <a:xfrm>
            <a:off x="2618393" y="5410199"/>
            <a:ext cx="2027831" cy="239761"/>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DATA SOURCES, FILE SYSTEMS, dB’s</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51" name="Picture 2"/>
          <p:cNvPicPr>
            <a:picLocks noChangeAspect="1" noChangeArrowheads="1"/>
          </p:cNvPicPr>
          <p:nvPr/>
        </p:nvPicPr>
        <p:blipFill>
          <a:blip r:embed="rId14" cstate="print"/>
          <a:srcRect/>
          <a:stretch>
            <a:fillRect/>
          </a:stretch>
        </p:blipFill>
        <p:spPr bwMode="auto">
          <a:xfrm>
            <a:off x="3970194" y="2667000"/>
            <a:ext cx="678370" cy="609600"/>
          </a:xfrm>
          <a:prstGeom prst="rect">
            <a:avLst/>
          </a:prstGeom>
          <a:noFill/>
          <a:ln w="9525">
            <a:noFill/>
            <a:miter lim="800000"/>
            <a:headEnd/>
            <a:tailEnd/>
          </a:ln>
          <a:effectLst/>
        </p:spPr>
      </p:pic>
      <p:sp>
        <p:nvSpPr>
          <p:cNvPr id="52" name="AutoShape 54"/>
          <p:cNvSpPr>
            <a:spLocks noChangeArrowheads="1"/>
          </p:cNvSpPr>
          <p:nvPr/>
        </p:nvSpPr>
        <p:spPr bwMode="auto">
          <a:xfrm>
            <a:off x="3882119" y="2478975"/>
            <a:ext cx="762000" cy="239033"/>
          </a:xfrm>
          <a:prstGeom prst="roundRect">
            <a:avLst>
              <a:gd name="adj" fmla="val 0"/>
            </a:avLst>
          </a:prstGeom>
          <a:noFill/>
          <a:ln w="3175">
            <a:noFill/>
            <a:round/>
            <a:headEnd/>
            <a:tailEnd/>
          </a:ln>
        </p:spPr>
        <p:txBody>
          <a:bodyPr wrap="none" anchor="b"/>
          <a:lstStyle/>
          <a:p>
            <a:pPr eaLnBrk="0" hangingPunct="0">
              <a:defRPr/>
            </a:pPr>
            <a:r>
              <a:rPr lang="en-US" sz="1000" dirty="0" smtClean="0">
                <a:solidFill>
                  <a:srgbClr val="000000"/>
                </a:solidFill>
                <a:effectLst>
                  <a:outerShdw blurRad="38100" dist="38100" dir="2700000" algn="tl">
                    <a:srgbClr val="000000">
                      <a:alpha val="43137"/>
                    </a:srgbClr>
                  </a:outerShdw>
                </a:effectLst>
                <a:latin typeface="+mn-lt"/>
              </a:rPr>
              <a:t>CM Maturity</a:t>
            </a:r>
            <a:endParaRPr lang="en-US" sz="1000" dirty="0">
              <a:solidFill>
                <a:srgbClr val="000000"/>
              </a:solidFill>
              <a:effectLst>
                <a:outerShdw blurRad="38100" dist="38100" dir="2700000" algn="tl">
                  <a:srgbClr val="000000">
                    <a:alpha val="43137"/>
                  </a:srgbClr>
                </a:outerShdw>
              </a:effectLst>
              <a:latin typeface="+mn-lt"/>
            </a:endParaRPr>
          </a:p>
        </p:txBody>
      </p:sp>
      <p:sp>
        <p:nvSpPr>
          <p:cNvPr id="55" name="Up Arrow 54"/>
          <p:cNvSpPr/>
          <p:nvPr/>
        </p:nvSpPr>
        <p:spPr>
          <a:xfrm>
            <a:off x="3424050" y="3352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KNOWLEDGE</a:t>
            </a:r>
            <a:endParaRPr lang="en-US" b="1" dirty="0"/>
          </a:p>
        </p:txBody>
      </p:sp>
      <p:sp>
        <p:nvSpPr>
          <p:cNvPr id="56" name="Up Arrow 55"/>
          <p:cNvSpPr/>
          <p:nvPr/>
        </p:nvSpPr>
        <p:spPr>
          <a:xfrm>
            <a:off x="3424050" y="4495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INFORMATION</a:t>
            </a:r>
            <a:endParaRPr lang="en-US" b="1" dirty="0"/>
          </a:p>
        </p:txBody>
      </p:sp>
      <p:sp>
        <p:nvSpPr>
          <p:cNvPr id="57" name="Up Arrow 56"/>
          <p:cNvSpPr/>
          <p:nvPr/>
        </p:nvSpPr>
        <p:spPr>
          <a:xfrm>
            <a:off x="3602180" y="5638800"/>
            <a:ext cx="316322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a:t>
            </a:r>
            <a:endParaRPr lang="en-US" b="1" dirty="0"/>
          </a:p>
        </p:txBody>
      </p:sp>
      <p:sp>
        <p:nvSpPr>
          <p:cNvPr id="73" name="AutoShape 16"/>
          <p:cNvSpPr>
            <a:spLocks noChangeArrowheads="1"/>
          </p:cNvSpPr>
          <p:nvPr/>
        </p:nvSpPr>
        <p:spPr bwMode="auto">
          <a:xfrm>
            <a:off x="6243450" y="5421361"/>
            <a:ext cx="12954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ERP SYSTEMS</a:t>
            </a:r>
            <a:endParaRPr lang="en-US" sz="1000" dirty="0">
              <a:solidFill>
                <a:srgbClr val="000000"/>
              </a:solidFill>
              <a:effectLst>
                <a:outerShdw blurRad="38100" dist="38100" dir="2700000" algn="tl">
                  <a:srgbClr val="000000">
                    <a:alpha val="43137"/>
                  </a:srgbClr>
                </a:outerShdw>
              </a:effectLst>
              <a:latin typeface="+mn-lt"/>
            </a:endParaRPr>
          </a:p>
        </p:txBody>
      </p:sp>
      <p:sp>
        <p:nvSpPr>
          <p:cNvPr id="63" name="Left-Right Arrow 62"/>
          <p:cNvSpPr/>
          <p:nvPr/>
        </p:nvSpPr>
        <p:spPr>
          <a:xfrm>
            <a:off x="2667000" y="933450"/>
            <a:ext cx="5105400" cy="457200"/>
          </a:xfrm>
          <a:prstGeom prst="lef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600" dirty="0" smtClean="0"/>
              <a:t>Decision Makers Span of Control &amp; Influence (SC&amp;I)</a:t>
            </a:r>
            <a:endParaRPr lang="en-US" sz="1600" dirty="0"/>
          </a:p>
        </p:txBody>
      </p:sp>
      <p:pic>
        <p:nvPicPr>
          <p:cNvPr id="77" name="Picture 2"/>
          <p:cNvPicPr>
            <a:picLocks noChangeAspect="1" noChangeArrowheads="1"/>
          </p:cNvPicPr>
          <p:nvPr/>
        </p:nvPicPr>
        <p:blipFill>
          <a:blip r:embed="rId15" cstate="print"/>
          <a:srcRect/>
          <a:stretch>
            <a:fillRect/>
          </a:stretch>
        </p:blipFill>
        <p:spPr bwMode="auto">
          <a:xfrm>
            <a:off x="2590800" y="5743575"/>
            <a:ext cx="1066800" cy="800100"/>
          </a:xfrm>
          <a:prstGeom prst="rect">
            <a:avLst/>
          </a:prstGeom>
          <a:noFill/>
          <a:ln w="9525">
            <a:noFill/>
            <a:miter lim="800000"/>
            <a:headEnd/>
            <a:tailEnd/>
          </a:ln>
          <a:effectLst/>
        </p:spPr>
      </p:pic>
      <p:pic>
        <p:nvPicPr>
          <p:cNvPr id="78" name="Picture 3"/>
          <p:cNvPicPr>
            <a:picLocks noChangeAspect="1" noChangeArrowheads="1"/>
          </p:cNvPicPr>
          <p:nvPr/>
        </p:nvPicPr>
        <p:blipFill>
          <a:blip r:embed="rId16" cstate="print"/>
          <a:srcRect/>
          <a:stretch>
            <a:fillRect/>
          </a:stretch>
        </p:blipFill>
        <p:spPr bwMode="auto">
          <a:xfrm>
            <a:off x="6667500" y="6115050"/>
            <a:ext cx="1066800" cy="800100"/>
          </a:xfrm>
          <a:prstGeom prst="rect">
            <a:avLst/>
          </a:prstGeom>
          <a:noFill/>
          <a:ln w="9525">
            <a:noFill/>
            <a:miter lim="800000"/>
            <a:headEnd/>
            <a:tailEnd/>
          </a:ln>
          <a:effectLst/>
        </p:spPr>
      </p:pic>
      <p:pic>
        <p:nvPicPr>
          <p:cNvPr id="79" name="Picture 4"/>
          <p:cNvPicPr>
            <a:picLocks noChangeAspect="1" noChangeArrowheads="1"/>
          </p:cNvPicPr>
          <p:nvPr/>
        </p:nvPicPr>
        <p:blipFill>
          <a:blip r:embed="rId17" cstate="print"/>
          <a:srcRect/>
          <a:stretch>
            <a:fillRect/>
          </a:stretch>
        </p:blipFill>
        <p:spPr bwMode="auto">
          <a:xfrm>
            <a:off x="5943600" y="5743575"/>
            <a:ext cx="1066800" cy="800100"/>
          </a:xfrm>
          <a:prstGeom prst="rect">
            <a:avLst/>
          </a:prstGeom>
          <a:noFill/>
          <a:ln w="9525">
            <a:noFill/>
            <a:miter lim="800000"/>
            <a:headEnd/>
            <a:tailEnd/>
          </a:ln>
          <a:effectLst/>
        </p:spPr>
      </p:pic>
      <p:pic>
        <p:nvPicPr>
          <p:cNvPr id="80" name="Picture 5"/>
          <p:cNvPicPr>
            <a:picLocks noChangeAspect="1" noChangeArrowheads="1"/>
          </p:cNvPicPr>
          <p:nvPr/>
        </p:nvPicPr>
        <p:blipFill>
          <a:blip r:embed="rId18" cstate="print"/>
          <a:srcRect/>
          <a:stretch>
            <a:fillRect/>
          </a:stretch>
        </p:blipFill>
        <p:spPr bwMode="auto">
          <a:xfrm>
            <a:off x="5105400" y="6105525"/>
            <a:ext cx="1066800" cy="800100"/>
          </a:xfrm>
          <a:prstGeom prst="rect">
            <a:avLst/>
          </a:prstGeom>
          <a:noFill/>
          <a:ln w="9525">
            <a:noFill/>
            <a:miter lim="800000"/>
            <a:headEnd/>
            <a:tailEnd/>
          </a:ln>
          <a:effectLst/>
        </p:spPr>
      </p:pic>
      <p:pic>
        <p:nvPicPr>
          <p:cNvPr id="81" name="Picture 6"/>
          <p:cNvPicPr>
            <a:picLocks noChangeAspect="1" noChangeArrowheads="1"/>
          </p:cNvPicPr>
          <p:nvPr/>
        </p:nvPicPr>
        <p:blipFill>
          <a:blip r:embed="rId19" cstate="print"/>
          <a:srcRect/>
          <a:stretch>
            <a:fillRect/>
          </a:stretch>
        </p:blipFill>
        <p:spPr bwMode="auto">
          <a:xfrm>
            <a:off x="4171950" y="5800725"/>
            <a:ext cx="1066800" cy="800100"/>
          </a:xfrm>
          <a:prstGeom prst="rect">
            <a:avLst/>
          </a:prstGeom>
          <a:noFill/>
          <a:ln w="9525">
            <a:noFill/>
            <a:miter lim="800000"/>
            <a:headEnd/>
            <a:tailEnd/>
          </a:ln>
          <a:effectLst/>
        </p:spPr>
      </p:pic>
      <p:pic>
        <p:nvPicPr>
          <p:cNvPr id="82" name="Picture 7"/>
          <p:cNvPicPr>
            <a:picLocks noChangeAspect="1" noChangeArrowheads="1"/>
          </p:cNvPicPr>
          <p:nvPr/>
        </p:nvPicPr>
        <p:blipFill>
          <a:blip r:embed="rId20" cstate="print"/>
          <a:srcRect/>
          <a:stretch>
            <a:fillRect/>
          </a:stretch>
        </p:blipFill>
        <p:spPr bwMode="auto">
          <a:xfrm>
            <a:off x="3352800" y="6096000"/>
            <a:ext cx="1066800" cy="800100"/>
          </a:xfrm>
          <a:prstGeom prst="rect">
            <a:avLst/>
          </a:prstGeom>
          <a:noFill/>
          <a:ln w="9525">
            <a:noFill/>
            <a:miter lim="800000"/>
            <a:headEnd/>
            <a:tailEnd/>
          </a:ln>
          <a:effectLst/>
        </p:spPr>
      </p:pic>
      <p:sp>
        <p:nvSpPr>
          <p:cNvPr id="62" name="Flowchart: Decision 61"/>
          <p:cNvSpPr/>
          <p:nvPr/>
        </p:nvSpPr>
        <p:spPr>
          <a:xfrm>
            <a:off x="2902525" y="129540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122" name="Picture 9" descr="http://4.bp.blogspot.com/-IyU_TBiIbJc/UcCqmuDH5cI/AAAAAAAAAJ0/4fNRqzDO--s/s1600/congress_icon.png"/>
          <p:cNvPicPr>
            <a:picLocks noChangeAspect="1" noChangeArrowheads="1"/>
          </p:cNvPicPr>
          <p:nvPr/>
        </p:nvPicPr>
        <p:blipFill>
          <a:blip r:embed="rId21" cstate="print"/>
          <a:srcRect/>
          <a:stretch>
            <a:fillRect/>
          </a:stretch>
        </p:blipFill>
        <p:spPr bwMode="auto">
          <a:xfrm>
            <a:off x="3166750" y="1559625"/>
            <a:ext cx="720812" cy="457200"/>
          </a:xfrm>
          <a:prstGeom prst="rect">
            <a:avLst/>
          </a:prstGeom>
          <a:noFill/>
        </p:spPr>
      </p:pic>
      <p:sp>
        <p:nvSpPr>
          <p:cNvPr id="64" name="Flowchart: Decision 63"/>
          <p:cNvSpPr/>
          <p:nvPr/>
        </p:nvSpPr>
        <p:spPr>
          <a:xfrm>
            <a:off x="4524500" y="129540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74" name="Flowchart: Decision 73"/>
          <p:cNvSpPr/>
          <p:nvPr/>
        </p:nvSpPr>
        <p:spPr>
          <a:xfrm>
            <a:off x="6121725" y="131915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47106" name="Picture 2" descr="http://www.defense.gov/multimedia/web_graphics/dod/DODc.gif"/>
          <p:cNvPicPr>
            <a:picLocks noChangeAspect="1" noChangeArrowheads="1"/>
          </p:cNvPicPr>
          <p:nvPr/>
        </p:nvPicPr>
        <p:blipFill>
          <a:blip r:embed="rId22" cstate="print"/>
          <a:srcRect/>
          <a:stretch>
            <a:fillRect/>
          </a:stretch>
        </p:blipFill>
        <p:spPr bwMode="auto">
          <a:xfrm>
            <a:off x="6426525" y="1471550"/>
            <a:ext cx="609600" cy="609600"/>
          </a:xfrm>
          <a:prstGeom prst="rect">
            <a:avLst/>
          </a:prstGeom>
          <a:noFill/>
        </p:spPr>
      </p:pic>
      <p:pic>
        <p:nvPicPr>
          <p:cNvPr id="47110" name="Picture 6" descr="http://usarmy.vo.llnwd.net/e2/rv5_downloads/symbols/ArmySealHigh.jpg"/>
          <p:cNvPicPr>
            <a:picLocks noChangeAspect="1" noChangeArrowheads="1"/>
          </p:cNvPicPr>
          <p:nvPr/>
        </p:nvPicPr>
        <p:blipFill>
          <a:blip r:embed="rId23" cstate="print"/>
          <a:srcRect/>
          <a:stretch>
            <a:fillRect/>
          </a:stretch>
        </p:blipFill>
        <p:spPr bwMode="auto">
          <a:xfrm>
            <a:off x="4788725" y="1435925"/>
            <a:ext cx="685800" cy="685800"/>
          </a:xfrm>
          <a:prstGeom prst="ellipse">
            <a:avLst/>
          </a:prstGeom>
          <a:noFill/>
        </p:spPr>
      </p:pic>
      <p:sp>
        <p:nvSpPr>
          <p:cNvPr id="75" name="Pentagon 74"/>
          <p:cNvSpPr/>
          <p:nvPr/>
        </p:nvSpPr>
        <p:spPr>
          <a:xfrm>
            <a:off x="442700" y="1419225"/>
            <a:ext cx="2295525" cy="838200"/>
          </a:xfrm>
          <a:prstGeom prst="homePlate">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cs typeface="Arial" charset="0"/>
            </a:endParaRPr>
          </a:p>
        </p:txBody>
      </p:sp>
      <p:sp>
        <p:nvSpPr>
          <p:cNvPr id="76" name="Pentagon 75"/>
          <p:cNvSpPr/>
          <p:nvPr/>
        </p:nvSpPr>
        <p:spPr>
          <a:xfrm>
            <a:off x="442700" y="2521650"/>
            <a:ext cx="2295525" cy="838200"/>
          </a:xfrm>
          <a:prstGeom prst="homePlate">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4"/>
              </a:solidFill>
            </a:endParaRPr>
          </a:p>
        </p:txBody>
      </p:sp>
      <p:sp>
        <p:nvSpPr>
          <p:cNvPr id="83" name="Pentagon 82"/>
          <p:cNvSpPr/>
          <p:nvPr/>
        </p:nvSpPr>
        <p:spPr>
          <a:xfrm>
            <a:off x="442700" y="3709675"/>
            <a:ext cx="2295525" cy="838200"/>
          </a:xfrm>
          <a:prstGeom prst="homePlate">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latin typeface="+mn-lt"/>
            </a:endParaRPr>
          </a:p>
        </p:txBody>
      </p:sp>
      <p:sp>
        <p:nvSpPr>
          <p:cNvPr id="84" name="Pentagon 83"/>
          <p:cNvSpPr/>
          <p:nvPr/>
        </p:nvSpPr>
        <p:spPr>
          <a:xfrm>
            <a:off x="442700" y="4821500"/>
            <a:ext cx="2295525" cy="838200"/>
          </a:xfrm>
          <a:prstGeom prst="homePlate">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6">
                  <a:lumMod val="50000"/>
                </a:schemeClr>
              </a:solidFill>
              <a:latin typeface="+mn-lt"/>
            </a:endParaRPr>
          </a:p>
        </p:txBody>
      </p:sp>
      <p:sp>
        <p:nvSpPr>
          <p:cNvPr id="85" name="Pentagon 84"/>
          <p:cNvSpPr/>
          <p:nvPr/>
        </p:nvSpPr>
        <p:spPr>
          <a:xfrm>
            <a:off x="442700" y="5959425"/>
            <a:ext cx="2295525" cy="838200"/>
          </a:xfrm>
          <a:prstGeom prst="homePlate">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rgbClr val="0070C0"/>
              </a:solidFill>
              <a:latin typeface="+mn-lt"/>
            </a:endParaRPr>
          </a:p>
        </p:txBody>
      </p:sp>
      <p:sp>
        <p:nvSpPr>
          <p:cNvPr id="86" name="TextBox 85"/>
          <p:cNvSpPr txBox="1"/>
          <p:nvPr/>
        </p:nvSpPr>
        <p:spPr>
          <a:xfrm>
            <a:off x="428475" y="1347849"/>
            <a:ext cx="2100565" cy="954107"/>
          </a:xfrm>
          <a:prstGeom prst="rect">
            <a:avLst/>
          </a:prstGeom>
          <a:noFill/>
          <a:effectLst/>
        </p:spPr>
        <p:txBody>
          <a:bodyPr wrap="square" rtlCol="0">
            <a:spAutoFit/>
          </a:bodyPr>
          <a:lstStyle/>
          <a:p>
            <a:r>
              <a:rPr lang="en-US" sz="1400" b="1" dirty="0" smtClean="0">
                <a:latin typeface="+mn-lt"/>
              </a:rPr>
              <a:t>What questions are decision makers asking regarding cost &amp; performance?</a:t>
            </a:r>
            <a:r>
              <a:rPr lang="en-US" sz="1400" dirty="0" smtClean="0">
                <a:latin typeface="+mn-lt"/>
              </a:rPr>
              <a:t> </a:t>
            </a:r>
            <a:r>
              <a:rPr lang="en-US" sz="1400" b="1" dirty="0" smtClean="0">
                <a:latin typeface="+mn-lt"/>
              </a:rPr>
              <a:t> </a:t>
            </a:r>
          </a:p>
        </p:txBody>
      </p:sp>
      <p:sp>
        <p:nvSpPr>
          <p:cNvPr id="87" name="TextBox 86"/>
          <p:cNvSpPr txBox="1"/>
          <p:nvPr/>
        </p:nvSpPr>
        <p:spPr>
          <a:xfrm>
            <a:off x="440350" y="2545274"/>
            <a:ext cx="2100565" cy="758621"/>
          </a:xfrm>
          <a:prstGeom prst="rect">
            <a:avLst/>
          </a:prstGeom>
          <a:noFill/>
          <a:effectLst/>
        </p:spPr>
        <p:txBody>
          <a:bodyPr wrap="square" rtlCol="0">
            <a:spAutoFit/>
          </a:bodyPr>
          <a:lstStyle/>
          <a:p>
            <a:r>
              <a:rPr lang="en-US" sz="1400" b="1" dirty="0" smtClean="0">
                <a:latin typeface="+mn-lt"/>
              </a:rPr>
              <a:t>What knowledge is required to make cost &amp; performance decisions?</a:t>
            </a:r>
            <a:endParaRPr lang="en-US" sz="1400" dirty="0" smtClean="0">
              <a:latin typeface="+mn-lt"/>
            </a:endParaRPr>
          </a:p>
        </p:txBody>
      </p:sp>
      <p:sp>
        <p:nvSpPr>
          <p:cNvPr id="88" name="TextBox 87"/>
          <p:cNvSpPr txBox="1"/>
          <p:nvPr/>
        </p:nvSpPr>
        <p:spPr>
          <a:xfrm>
            <a:off x="428475" y="4976500"/>
            <a:ext cx="2100565" cy="523220"/>
          </a:xfrm>
          <a:prstGeom prst="rect">
            <a:avLst/>
          </a:prstGeom>
          <a:noFill/>
          <a:effectLst/>
        </p:spPr>
        <p:txBody>
          <a:bodyPr wrap="square" rtlCol="0">
            <a:spAutoFit/>
          </a:bodyPr>
          <a:lstStyle/>
          <a:p>
            <a:r>
              <a:rPr lang="en-US" sz="1400" b="1" dirty="0" smtClean="0">
                <a:latin typeface="+mn-lt"/>
              </a:rPr>
              <a:t>Which systems provide cost &amp; performance data?</a:t>
            </a:r>
            <a:endParaRPr lang="en-US" sz="1400" dirty="0" smtClean="0">
              <a:latin typeface="+mn-lt"/>
            </a:endParaRPr>
          </a:p>
        </p:txBody>
      </p:sp>
      <p:sp>
        <p:nvSpPr>
          <p:cNvPr id="89" name="TextBox 88"/>
          <p:cNvSpPr txBox="1"/>
          <p:nvPr/>
        </p:nvSpPr>
        <p:spPr>
          <a:xfrm>
            <a:off x="452225" y="3750000"/>
            <a:ext cx="2100565" cy="738664"/>
          </a:xfrm>
          <a:prstGeom prst="rect">
            <a:avLst/>
          </a:prstGeom>
          <a:noFill/>
          <a:effectLst/>
        </p:spPr>
        <p:txBody>
          <a:bodyPr wrap="square" rtlCol="0">
            <a:spAutoFit/>
          </a:bodyPr>
          <a:lstStyle/>
          <a:p>
            <a:r>
              <a:rPr lang="en-US" sz="1400" b="1" dirty="0" smtClean="0">
                <a:latin typeface="+mn-lt"/>
              </a:rPr>
              <a:t>How do organizations correlate cost to performance?</a:t>
            </a:r>
            <a:endParaRPr lang="en-US" sz="1400" b="1" dirty="0">
              <a:latin typeface="+mn-lt"/>
            </a:endParaRPr>
          </a:p>
        </p:txBody>
      </p:sp>
      <p:sp>
        <p:nvSpPr>
          <p:cNvPr id="90" name="TextBox 89"/>
          <p:cNvSpPr txBox="1"/>
          <p:nvPr/>
        </p:nvSpPr>
        <p:spPr>
          <a:xfrm>
            <a:off x="428475" y="5987144"/>
            <a:ext cx="2100565" cy="738664"/>
          </a:xfrm>
          <a:prstGeom prst="rect">
            <a:avLst/>
          </a:prstGeom>
          <a:noFill/>
          <a:effectLst/>
        </p:spPr>
        <p:txBody>
          <a:bodyPr wrap="square" rtlCol="0">
            <a:spAutoFit/>
          </a:bodyPr>
          <a:lstStyle/>
          <a:p>
            <a:r>
              <a:rPr lang="en-US" sz="1400" b="1" dirty="0" smtClean="0">
                <a:latin typeface="+mn-lt"/>
              </a:rPr>
              <a:t>Which processes generate the cost &amp; performance data?</a:t>
            </a:r>
            <a:endParaRPr lang="en-US" sz="1400" b="1" dirty="0">
              <a:latin typeface="+mn-lt"/>
            </a:endParaRPr>
          </a:p>
        </p:txBody>
      </p:sp>
      <p:pic>
        <p:nvPicPr>
          <p:cNvPr id="91" name="Picture 1"/>
          <p:cNvPicPr>
            <a:picLocks noChangeAspect="1" noChangeArrowheads="1"/>
          </p:cNvPicPr>
          <p:nvPr/>
        </p:nvPicPr>
        <p:blipFill>
          <a:blip r:embed="rId24" cstate="print"/>
          <a:srcRect/>
          <a:stretch>
            <a:fillRect/>
          </a:stretch>
        </p:blipFill>
        <p:spPr bwMode="auto">
          <a:xfrm>
            <a:off x="3043025" y="3478975"/>
            <a:ext cx="951116" cy="927564"/>
          </a:xfrm>
          <a:prstGeom prst="rect">
            <a:avLst/>
          </a:prstGeom>
          <a:noFill/>
          <a:ln w="9525">
            <a:noFill/>
            <a:miter lim="800000"/>
            <a:headEnd/>
            <a:tailEnd/>
          </a:ln>
          <a:effectLst/>
        </p:spPr>
      </p:pic>
      <p:sp>
        <p:nvSpPr>
          <p:cNvPr id="96" name="AutoShape 16"/>
          <p:cNvSpPr>
            <a:spLocks noChangeArrowheads="1"/>
          </p:cNvSpPr>
          <p:nvPr/>
        </p:nvSpPr>
        <p:spPr bwMode="auto">
          <a:xfrm>
            <a:off x="2971800" y="4338575"/>
            <a:ext cx="13716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100" b="1" dirty="0" smtClean="0">
                <a:solidFill>
                  <a:srgbClr val="000000"/>
                </a:solidFill>
                <a:effectLst>
                  <a:outerShdw blurRad="38100" dist="38100" dir="2700000" algn="tl">
                    <a:srgbClr val="000000">
                      <a:alpha val="43137"/>
                    </a:srgbClr>
                  </a:outerShdw>
                </a:effectLst>
                <a:latin typeface="+mn-lt"/>
              </a:rPr>
              <a:t>COST MANAGEMENT</a:t>
            </a:r>
            <a:endParaRPr lang="en-US" sz="1100" b="1" dirty="0">
              <a:solidFill>
                <a:srgbClr val="000000"/>
              </a:solidFill>
              <a:effectLst>
                <a:outerShdw blurRad="38100" dist="38100" dir="2700000" algn="tl">
                  <a:srgbClr val="000000">
                    <a:alpha val="43137"/>
                  </a:srgbClr>
                </a:outerShdw>
              </a:effectLst>
              <a:latin typeface="+mn-lt"/>
            </a:endParaRPr>
          </a:p>
        </p:txBody>
      </p:sp>
      <p:sp>
        <p:nvSpPr>
          <p:cNvPr id="99" name="AutoShape 16"/>
          <p:cNvSpPr>
            <a:spLocks noChangeArrowheads="1"/>
          </p:cNvSpPr>
          <p:nvPr/>
        </p:nvSpPr>
        <p:spPr bwMode="auto">
          <a:xfrm>
            <a:off x="6210425" y="4286250"/>
            <a:ext cx="1353906" cy="259275"/>
          </a:xfrm>
          <a:prstGeom prst="roundRect">
            <a:avLst>
              <a:gd name="adj" fmla="val 16667"/>
            </a:avLst>
          </a:prstGeom>
          <a:noFill/>
          <a:ln w="9525">
            <a:noFill/>
            <a:round/>
            <a:headEnd/>
            <a:tailEnd/>
          </a:ln>
        </p:spPr>
        <p:txBody>
          <a:bodyPr lIns="45720" rIns="45720" anchor="ctr"/>
          <a:lstStyle/>
          <a:p>
            <a:pPr algn="ctr" eaLnBrk="0" hangingPunct="0">
              <a:defRPr/>
            </a:pPr>
            <a:r>
              <a:rPr lang="en-US" sz="1100" b="1" dirty="0" smtClean="0">
                <a:solidFill>
                  <a:srgbClr val="000000"/>
                </a:solidFill>
                <a:effectLst>
                  <a:outerShdw blurRad="38100" dist="38100" dir="2700000" algn="tl">
                    <a:srgbClr val="000000">
                      <a:alpha val="43137"/>
                    </a:srgbClr>
                  </a:outerShdw>
                </a:effectLst>
                <a:latin typeface="+mn-lt"/>
              </a:rPr>
              <a:t>PERFORMANCE</a:t>
            </a:r>
          </a:p>
          <a:p>
            <a:pPr algn="ctr" eaLnBrk="0" hangingPunct="0">
              <a:defRPr/>
            </a:pPr>
            <a:r>
              <a:rPr lang="en-US" sz="1100" b="1" dirty="0" smtClean="0">
                <a:solidFill>
                  <a:srgbClr val="000000"/>
                </a:solidFill>
                <a:effectLst>
                  <a:outerShdw blurRad="38100" dist="38100" dir="2700000" algn="tl">
                    <a:srgbClr val="000000">
                      <a:alpha val="43137"/>
                    </a:srgbClr>
                  </a:outerShdw>
                </a:effectLst>
                <a:latin typeface="+mn-lt"/>
              </a:rPr>
              <a:t> MANAGEMENT</a:t>
            </a:r>
            <a:endParaRPr lang="en-US" sz="1100" b="1" dirty="0">
              <a:solidFill>
                <a:srgbClr val="000000"/>
              </a:solidFill>
              <a:effectLst>
                <a:outerShdw blurRad="38100" dist="38100" dir="2700000" algn="tl">
                  <a:srgbClr val="000000">
                    <a:alpha val="43137"/>
                  </a:srgbClr>
                </a:outerShdw>
              </a:effectLst>
              <a:latin typeface="+mn-lt"/>
            </a:endParaRPr>
          </a:p>
        </p:txBody>
      </p:sp>
      <p:sp>
        <p:nvSpPr>
          <p:cNvPr id="107" name="Left-Right Arrow 106"/>
          <p:cNvSpPr/>
          <p:nvPr/>
        </p:nvSpPr>
        <p:spPr>
          <a:xfrm>
            <a:off x="4450250" y="3886200"/>
            <a:ext cx="1295400" cy="381000"/>
          </a:xfrm>
          <a:prstGeom prst="leftRightArrow">
            <a:avLst/>
          </a:prstGeom>
          <a:gradFill flip="none" rotWithShape="1">
            <a:gsLst>
              <a:gs pos="0">
                <a:schemeClr val="tx2">
                  <a:lumMod val="60000"/>
                  <a:lumOff val="40000"/>
                </a:schemeClr>
              </a:gs>
              <a:gs pos="56000">
                <a:schemeClr val="accent3">
                  <a:shade val="93000"/>
                  <a:satMod val="130000"/>
                  <a:alpha val="61000"/>
                </a:schemeClr>
              </a:gs>
              <a:gs pos="90000">
                <a:schemeClr val="accent4">
                  <a:lumMod val="75000"/>
                  <a:alpha val="76000"/>
                </a:schemeClr>
              </a:gs>
            </a:gsLst>
            <a:lin ang="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smtClean="0">
                <a:solidFill>
                  <a:schemeClr val="tx1"/>
                </a:solidFill>
              </a:rPr>
              <a:t>Correlate</a:t>
            </a:r>
            <a:endParaRPr lang="en-US" sz="1600" b="1" dirty="0">
              <a:solidFill>
                <a:schemeClr val="tx1"/>
              </a:solidFill>
            </a:endParaRPr>
          </a:p>
        </p:txBody>
      </p:sp>
      <p:sp>
        <p:nvSpPr>
          <p:cNvPr id="110" name="Rectangle 109"/>
          <p:cNvSpPr/>
          <p:nvPr/>
        </p:nvSpPr>
        <p:spPr>
          <a:xfrm>
            <a:off x="7892019" y="1411175"/>
            <a:ext cx="1251981" cy="70788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cap="none" spc="0" dirty="0" smtClean="0">
                <a:ln/>
                <a:solidFill>
                  <a:schemeClr val="tx1">
                    <a:lumMod val="85000"/>
                    <a:lumOff val="15000"/>
                  </a:schemeClr>
                </a:solidFill>
                <a:effectLst/>
                <a:latin typeface="+mn-lt"/>
              </a:rPr>
              <a:t>C</a:t>
            </a:r>
            <a:r>
              <a:rPr lang="en-US" sz="1400" b="1" dirty="0" smtClean="0">
                <a:ln/>
                <a:solidFill>
                  <a:schemeClr val="tx1">
                    <a:lumMod val="85000"/>
                    <a:lumOff val="15000"/>
                  </a:schemeClr>
                </a:solidFill>
                <a:latin typeface="+mn-lt"/>
              </a:rPr>
              <a:t>ustomer</a:t>
            </a:r>
            <a:endParaRPr lang="en-US" sz="4000" b="1" cap="none" spc="0" dirty="0">
              <a:ln/>
              <a:solidFill>
                <a:schemeClr val="tx1">
                  <a:lumMod val="85000"/>
                  <a:lumOff val="15000"/>
                </a:schemeClr>
              </a:solidFill>
              <a:effectLst/>
              <a:latin typeface="+mn-lt"/>
            </a:endParaRPr>
          </a:p>
        </p:txBody>
      </p:sp>
      <p:sp>
        <p:nvSpPr>
          <p:cNvPr id="111" name="Rectangle 110"/>
          <p:cNvSpPr/>
          <p:nvPr/>
        </p:nvSpPr>
        <p:spPr>
          <a:xfrm>
            <a:off x="7892019" y="2554175"/>
            <a:ext cx="1251981" cy="70788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cap="none" spc="0" dirty="0" smtClean="0">
                <a:ln/>
                <a:solidFill>
                  <a:schemeClr val="tx1">
                    <a:lumMod val="85000"/>
                    <a:lumOff val="15000"/>
                  </a:schemeClr>
                </a:solidFill>
                <a:effectLst/>
                <a:latin typeface="+mn-lt"/>
              </a:rPr>
              <a:t>O</a:t>
            </a:r>
            <a:r>
              <a:rPr lang="en-US" sz="1400" b="1" dirty="0" smtClean="0">
                <a:ln/>
                <a:solidFill>
                  <a:schemeClr val="tx1">
                    <a:lumMod val="85000"/>
                    <a:lumOff val="15000"/>
                  </a:schemeClr>
                </a:solidFill>
                <a:latin typeface="+mn-lt"/>
              </a:rPr>
              <a:t>utput</a:t>
            </a:r>
            <a:endParaRPr lang="en-US" sz="4000" b="1" cap="none" spc="0" dirty="0">
              <a:ln/>
              <a:solidFill>
                <a:schemeClr val="tx1">
                  <a:lumMod val="85000"/>
                  <a:lumOff val="15000"/>
                </a:schemeClr>
              </a:solidFill>
              <a:effectLst/>
              <a:latin typeface="+mn-lt"/>
            </a:endParaRPr>
          </a:p>
        </p:txBody>
      </p:sp>
      <p:sp>
        <p:nvSpPr>
          <p:cNvPr id="113" name="Rectangle 112"/>
          <p:cNvSpPr/>
          <p:nvPr/>
        </p:nvSpPr>
        <p:spPr>
          <a:xfrm>
            <a:off x="7892019" y="3697175"/>
            <a:ext cx="1251981" cy="70788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cap="none" spc="0" dirty="0" smtClean="0">
                <a:ln/>
                <a:solidFill>
                  <a:schemeClr val="tx1">
                    <a:lumMod val="85000"/>
                    <a:lumOff val="15000"/>
                  </a:schemeClr>
                </a:solidFill>
                <a:effectLst/>
                <a:latin typeface="+mn-lt"/>
              </a:rPr>
              <a:t>P</a:t>
            </a:r>
            <a:r>
              <a:rPr lang="en-US" sz="1400" b="1" dirty="0" smtClean="0">
                <a:ln/>
                <a:solidFill>
                  <a:schemeClr val="tx1">
                    <a:lumMod val="85000"/>
                    <a:lumOff val="15000"/>
                  </a:schemeClr>
                </a:solidFill>
                <a:latin typeface="+mn-lt"/>
              </a:rPr>
              <a:t>rocess</a:t>
            </a:r>
            <a:endParaRPr lang="en-US" sz="4000" b="1" cap="none" spc="0" dirty="0">
              <a:ln/>
              <a:solidFill>
                <a:schemeClr val="tx1">
                  <a:lumMod val="85000"/>
                  <a:lumOff val="15000"/>
                </a:schemeClr>
              </a:solidFill>
              <a:effectLst/>
              <a:latin typeface="+mn-lt"/>
            </a:endParaRPr>
          </a:p>
        </p:txBody>
      </p:sp>
      <p:sp>
        <p:nvSpPr>
          <p:cNvPr id="114" name="Rectangle 113"/>
          <p:cNvSpPr/>
          <p:nvPr/>
        </p:nvSpPr>
        <p:spPr>
          <a:xfrm>
            <a:off x="7892019" y="4840175"/>
            <a:ext cx="1251981" cy="70788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smtClean="0">
                <a:ln/>
                <a:solidFill>
                  <a:schemeClr val="tx1">
                    <a:lumMod val="85000"/>
                    <a:lumOff val="15000"/>
                  </a:schemeClr>
                </a:solidFill>
                <a:latin typeface="+mn-lt"/>
              </a:rPr>
              <a:t>I</a:t>
            </a:r>
            <a:r>
              <a:rPr lang="en-US" sz="1400" b="1" dirty="0" smtClean="0">
                <a:ln/>
                <a:solidFill>
                  <a:schemeClr val="tx1">
                    <a:lumMod val="85000"/>
                    <a:lumOff val="15000"/>
                  </a:schemeClr>
                </a:solidFill>
                <a:latin typeface="+mn-lt"/>
              </a:rPr>
              <a:t>nput</a:t>
            </a:r>
            <a:endParaRPr lang="en-US" sz="4000" b="1" cap="none" spc="0" dirty="0">
              <a:ln/>
              <a:solidFill>
                <a:schemeClr val="tx1">
                  <a:lumMod val="85000"/>
                  <a:lumOff val="15000"/>
                </a:schemeClr>
              </a:solidFill>
              <a:effectLst/>
              <a:latin typeface="+mn-lt"/>
            </a:endParaRPr>
          </a:p>
        </p:txBody>
      </p:sp>
      <p:sp>
        <p:nvSpPr>
          <p:cNvPr id="116" name="Rectangle 115"/>
          <p:cNvSpPr/>
          <p:nvPr/>
        </p:nvSpPr>
        <p:spPr>
          <a:xfrm>
            <a:off x="7892019" y="5906975"/>
            <a:ext cx="1251981" cy="70788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cap="none" spc="0" dirty="0" smtClean="0">
                <a:ln/>
                <a:solidFill>
                  <a:schemeClr val="tx1">
                    <a:lumMod val="85000"/>
                    <a:lumOff val="15000"/>
                  </a:schemeClr>
                </a:solidFill>
                <a:effectLst/>
                <a:latin typeface="+mn-lt"/>
              </a:rPr>
              <a:t>S</a:t>
            </a:r>
            <a:r>
              <a:rPr lang="en-US" sz="1400" b="1" dirty="0" smtClean="0">
                <a:ln/>
                <a:solidFill>
                  <a:schemeClr val="tx1">
                    <a:lumMod val="85000"/>
                    <a:lumOff val="15000"/>
                  </a:schemeClr>
                </a:solidFill>
                <a:latin typeface="+mn-lt"/>
              </a:rPr>
              <a:t>upplier</a:t>
            </a:r>
            <a:endParaRPr lang="en-US" sz="4000" b="1" cap="none" spc="0" dirty="0">
              <a:ln/>
              <a:solidFill>
                <a:schemeClr val="tx1">
                  <a:lumMod val="85000"/>
                  <a:lumOff val="15000"/>
                </a:schemeClr>
              </a:solidFill>
              <a:effectLst/>
              <a:latin typeface="+mn-lt"/>
            </a:endParaRPr>
          </a:p>
        </p:txBody>
      </p:sp>
      <p:pic>
        <p:nvPicPr>
          <p:cNvPr id="65" name="Picture 2"/>
          <p:cNvPicPr>
            <a:picLocks noChangeAspect="1" noChangeArrowheads="1"/>
          </p:cNvPicPr>
          <p:nvPr/>
        </p:nvPicPr>
        <p:blipFill>
          <a:blip r:embed="rId25" cstate="print"/>
          <a:srcRect/>
          <a:stretch>
            <a:fillRect/>
          </a:stretch>
        </p:blipFill>
        <p:spPr bwMode="auto">
          <a:xfrm>
            <a:off x="6119600" y="3581400"/>
            <a:ext cx="1529932" cy="709717"/>
          </a:xfrm>
          <a:prstGeom prst="rect">
            <a:avLst/>
          </a:prstGeom>
          <a:noFill/>
          <a:ln w="9525">
            <a:noFill/>
            <a:miter lim="800000"/>
            <a:headEnd/>
            <a:tailEnd/>
          </a:ln>
          <a:effectLst/>
        </p:spPr>
      </p:pic>
      <p:sp>
        <p:nvSpPr>
          <p:cNvPr id="66" name="Slide Number Placeholder 3"/>
          <p:cNvSpPr txBox="1">
            <a:spLocks/>
          </p:cNvSpPr>
          <p:nvPr/>
        </p:nvSpPr>
        <p:spPr>
          <a:xfrm>
            <a:off x="8153400" y="6553200"/>
            <a:ext cx="838200" cy="2127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84EED3-AF62-454F-8E91-2DF734A7D0AC}" type="slidenum">
              <a:rPr kumimoji="0" lang="en-US" sz="105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5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116130333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r>
              <a:rPr lang="en-US" sz="2400" b="1" dirty="0">
                <a:solidFill>
                  <a:srgbClr val="0070C0"/>
                </a:solidFill>
                <a:latin typeface="Arial" pitchFamily="34" charset="0"/>
                <a:cs typeface="Arial" pitchFamily="34" charset="0"/>
              </a:rPr>
              <a:t>Improve Financial Management</a:t>
            </a:r>
            <a:br>
              <a:rPr lang="en-US" sz="2400" b="1" dirty="0">
                <a:solidFill>
                  <a:srgbClr val="0070C0"/>
                </a:solidFill>
                <a:latin typeface="Arial" pitchFamily="34" charset="0"/>
                <a:cs typeface="Arial" pitchFamily="34" charset="0"/>
              </a:rPr>
            </a:br>
            <a:r>
              <a:rPr lang="en-US" sz="2400" b="1" dirty="0">
                <a:solidFill>
                  <a:srgbClr val="0070C0"/>
                </a:solidFill>
                <a:latin typeface="Arial" pitchFamily="34" charset="0"/>
                <a:cs typeface="Arial" pitchFamily="34" charset="0"/>
              </a:rPr>
              <a:t> and Performance Assessment (FPA)</a:t>
            </a:r>
          </a:p>
        </p:txBody>
      </p:sp>
      <p:sp>
        <p:nvSpPr>
          <p:cNvPr id="3" name="Subtitle 2"/>
          <p:cNvSpPr>
            <a:spLocks noGrp="1"/>
          </p:cNvSpPr>
          <p:nvPr>
            <p:ph type="subTitle" idx="1"/>
          </p:nvPr>
        </p:nvSpPr>
        <p:spPr>
          <a:xfrm>
            <a:off x="228600" y="3962400"/>
            <a:ext cx="8001000" cy="3048000"/>
          </a:xfrm>
        </p:spPr>
        <p:txBody>
          <a:bodyPr/>
          <a:lstStyle/>
          <a:p>
            <a:pPr algn="l">
              <a:spcBef>
                <a:spcPts val="0"/>
              </a:spcBef>
            </a:pPr>
            <a:endParaRPr lang="en-US" sz="1400" dirty="0" smtClean="0">
              <a:solidFill>
                <a:schemeClr val="tx1"/>
              </a:solidFill>
              <a:ea typeface="Calibri"/>
              <a:cs typeface="Times New Roman"/>
            </a:endParaRPr>
          </a:p>
          <a:p>
            <a:pPr algn="l">
              <a:spcBef>
                <a:spcPts val="0"/>
              </a:spcBef>
            </a:pPr>
            <a:endParaRPr lang="en-US" sz="1400" dirty="0" smtClean="0">
              <a:solidFill>
                <a:schemeClr val="tx1"/>
              </a:solidFill>
              <a:ea typeface="Calibri"/>
              <a:cs typeface="Times New Roman"/>
            </a:endParaRPr>
          </a:p>
          <a:p>
            <a:pPr algn="l">
              <a:spcBef>
                <a:spcPts val="0"/>
              </a:spcBef>
            </a:pPr>
            <a:endParaRPr lang="en-US" sz="1400" dirty="0" smtClean="0">
              <a:solidFill>
                <a:schemeClr val="tx1"/>
              </a:solidFill>
              <a:ea typeface="Calibri"/>
              <a:cs typeface="Times New Roman"/>
            </a:endParaRPr>
          </a:p>
        </p:txBody>
      </p:sp>
      <p:sp>
        <p:nvSpPr>
          <p:cNvPr id="14" name="Rectangle 13"/>
          <p:cNvSpPr/>
          <p:nvPr/>
        </p:nvSpPr>
        <p:spPr>
          <a:xfrm>
            <a:off x="249696" y="3209361"/>
            <a:ext cx="5969252" cy="34163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spcBef>
                <a:spcPts val="0"/>
              </a:spcBef>
            </a:pPr>
            <a:r>
              <a:rPr lang="en-US" sz="1200" b="1" dirty="0"/>
              <a:t>Goal:  </a:t>
            </a:r>
            <a:r>
              <a:rPr lang="en-US" sz="1200" dirty="0"/>
              <a:t>To develop a repeatable and scalable process to correlate financial resources to performance measures that align with readiness and effectively measure outcomes throughout the Army Enterprise that aligns with the overall Defense Strategy. </a:t>
            </a:r>
            <a:endParaRPr lang="en-US" sz="1200" b="1" dirty="0">
              <a:solidFill>
                <a:schemeClr val="tx1"/>
              </a:solidFill>
              <a:ea typeface="Calibri"/>
              <a:cs typeface="Times New Roman"/>
            </a:endParaRPr>
          </a:p>
          <a:p>
            <a:pPr>
              <a:spcBef>
                <a:spcPts val="0"/>
              </a:spcBef>
            </a:pPr>
            <a:endParaRPr lang="en-US" sz="1200" b="1" dirty="0" smtClean="0"/>
          </a:p>
          <a:p>
            <a:pPr>
              <a:spcBef>
                <a:spcPts val="0"/>
              </a:spcBef>
            </a:pPr>
            <a:r>
              <a:rPr lang="en-US" sz="1200" b="1" dirty="0" smtClean="0"/>
              <a:t>Initiatives:  </a:t>
            </a:r>
            <a:r>
              <a:rPr lang="en-US" sz="1200" dirty="0" smtClean="0"/>
              <a:t>FM&amp;C has actively been working Cost Management, Performance Management, Cost of Training and Cost of Recruiting initiatives to enable improved Resource Informed Decision Making across the Army Enterprise.</a:t>
            </a:r>
          </a:p>
          <a:p>
            <a:pPr>
              <a:spcBef>
                <a:spcPts val="0"/>
              </a:spcBef>
            </a:pPr>
            <a:endParaRPr lang="en-US" sz="1200" b="1" dirty="0" smtClean="0">
              <a:solidFill>
                <a:schemeClr val="tx1"/>
              </a:solidFill>
              <a:ea typeface="Calibri"/>
              <a:cs typeface="Times New Roman"/>
            </a:endParaRPr>
          </a:p>
          <a:p>
            <a:pPr>
              <a:spcBef>
                <a:spcPts val="0"/>
              </a:spcBef>
            </a:pPr>
            <a:r>
              <a:rPr lang="en-US" sz="1200" b="1" dirty="0" smtClean="0">
                <a:solidFill>
                  <a:schemeClr val="tx1"/>
                </a:solidFill>
                <a:ea typeface="Calibri"/>
                <a:cs typeface="Times New Roman"/>
              </a:rPr>
              <a:t>Next Steps:  </a:t>
            </a:r>
          </a:p>
          <a:p>
            <a:pPr marL="285750" indent="-285750">
              <a:spcBef>
                <a:spcPts val="0"/>
              </a:spcBef>
              <a:buFont typeface="Arial" panose="020B0604020202020204" pitchFamily="34" charset="0"/>
              <a:buChar char="•"/>
            </a:pPr>
            <a:r>
              <a:rPr lang="en-US" sz="1200" dirty="0" smtClean="0"/>
              <a:t>Utilize the Justification Books to define Performance Criteria and Evaluation Summaries to set FPA measures, align with Title 10 Functions and E2E Processes</a:t>
            </a:r>
          </a:p>
          <a:p>
            <a:pPr marL="285750" indent="-285750">
              <a:spcBef>
                <a:spcPts val="0"/>
              </a:spcBef>
              <a:buFont typeface="Arial" panose="020B0604020202020204" pitchFamily="34" charset="0"/>
              <a:buChar char="•"/>
            </a:pPr>
            <a:r>
              <a:rPr lang="en-US" sz="1200" dirty="0" smtClean="0"/>
              <a:t>Complete a proof-of-concept project to improve the OP-5 report for SAG 432 for O&amp;M. </a:t>
            </a:r>
          </a:p>
          <a:p>
            <a:pPr marL="285750" indent="-285750">
              <a:spcBef>
                <a:spcPts val="0"/>
              </a:spcBef>
              <a:buFont typeface="Arial" panose="020B0604020202020204" pitchFamily="34" charset="0"/>
              <a:buChar char="•"/>
            </a:pPr>
            <a:r>
              <a:rPr lang="en-US" sz="1200" dirty="0" smtClean="0"/>
              <a:t>Begin addressing Cost of Logistics Readiness.</a:t>
            </a:r>
          </a:p>
          <a:p>
            <a:pPr marL="285750" indent="-285750">
              <a:spcBef>
                <a:spcPts val="0"/>
              </a:spcBef>
              <a:buFont typeface="Arial" panose="020B0604020202020204" pitchFamily="34" charset="0"/>
              <a:buChar char="•"/>
            </a:pPr>
            <a:r>
              <a:rPr lang="en-US" sz="1200" dirty="0" smtClean="0"/>
              <a:t>Replicate best practices from SAG 432 project to all SAGs and all appropriation J-Books. </a:t>
            </a:r>
          </a:p>
          <a:p>
            <a:pPr marL="285750" indent="-285750">
              <a:spcBef>
                <a:spcPts val="0"/>
              </a:spcBef>
              <a:buFont typeface="Arial" panose="020B0604020202020204" pitchFamily="34" charset="0"/>
              <a:buChar char="•"/>
            </a:pPr>
            <a:r>
              <a:rPr lang="en-US" sz="1200" dirty="0" smtClean="0"/>
              <a:t>Develop a FPA architecture to design strategically relevant and aligned dashboards for Enterprise wide RIDM. </a:t>
            </a:r>
          </a:p>
          <a:p>
            <a:pPr marL="285750" indent="-285750">
              <a:spcBef>
                <a:spcPts val="0"/>
              </a:spcBef>
              <a:buFont typeface="Arial" panose="020B0604020202020204" pitchFamily="34" charset="0"/>
              <a:buChar char="•"/>
            </a:pPr>
            <a:r>
              <a:rPr lang="en-US" sz="1200" dirty="0" smtClean="0"/>
              <a:t>Integrate FPA into PPBE process, POM development and budget formulation process for optimized financial execution.</a:t>
            </a:r>
            <a:endParaRPr lang="en-US" sz="1200" dirty="0" smtClean="0">
              <a:solidFill>
                <a:schemeClr val="tx1"/>
              </a:solidFill>
              <a:ea typeface="Calibri"/>
              <a:cs typeface="Times New Roman"/>
            </a:endParaRPr>
          </a:p>
        </p:txBody>
      </p:sp>
      <p:sp>
        <p:nvSpPr>
          <p:cNvPr id="16" name="Rectangle 15"/>
          <p:cNvSpPr/>
          <p:nvPr/>
        </p:nvSpPr>
        <p:spPr>
          <a:xfrm>
            <a:off x="2844858" y="2735640"/>
            <a:ext cx="1466448" cy="253916"/>
          </a:xfrm>
          <a:prstGeom prst="rect">
            <a:avLst/>
          </a:prstGeom>
          <a:noFill/>
        </p:spPr>
        <p:txBody>
          <a:bodyPr wrap="square">
            <a:spAutoFit/>
          </a:bodyPr>
          <a:lstStyle/>
          <a:p>
            <a:pPr lvl="0" algn="ctr"/>
            <a:r>
              <a:rPr lang="en-US" sz="1050" b="1" dirty="0" smtClean="0">
                <a:latin typeface="+mn-lt"/>
              </a:rPr>
              <a:t> Sept 2015 – Dec 2015</a:t>
            </a:r>
          </a:p>
        </p:txBody>
      </p:sp>
      <p:sp>
        <p:nvSpPr>
          <p:cNvPr id="17" name="Rectangle 7"/>
          <p:cNvSpPr>
            <a:spLocks noChangeArrowheads="1"/>
          </p:cNvSpPr>
          <p:nvPr/>
        </p:nvSpPr>
        <p:spPr bwMode="gray">
          <a:xfrm>
            <a:off x="4868891" y="1595024"/>
            <a:ext cx="1964657" cy="1123624"/>
          </a:xfrm>
          <a:prstGeom prst="rect">
            <a:avLst/>
          </a:prstGeom>
          <a:gradFill>
            <a:gsLst>
              <a:gs pos="29000">
                <a:schemeClr val="bg1"/>
              </a:gs>
              <a:gs pos="0">
                <a:schemeClr val="bg1"/>
              </a:gs>
            </a:gsLst>
            <a:lin ang="2700000" scaled="1"/>
          </a:gradFill>
          <a:ln w="19050">
            <a:solidFill>
              <a:schemeClr val="tx1"/>
            </a:solidFill>
            <a:miter lim="800000"/>
            <a:headEnd/>
            <a:tailEnd/>
          </a:ln>
          <a:scene3d>
            <a:camera prst="orthographicFront"/>
            <a:lightRig rig="threePt" dir="t"/>
          </a:scene3d>
          <a:sp3d>
            <a:bevelT/>
          </a:sp3d>
        </p:spPr>
        <p:txBody>
          <a:bodyPr wrap="square" anchor="t"/>
          <a:lstStyle/>
          <a:p>
            <a:pPr algn="ctr">
              <a:lnSpc>
                <a:spcPts val="1000"/>
              </a:lnSpc>
            </a:pPr>
            <a:r>
              <a:rPr lang="en-US" sz="1000" b="1" dirty="0" smtClean="0">
                <a:solidFill>
                  <a:schemeClr val="tx1">
                    <a:lumMod val="95000"/>
                    <a:lumOff val="5000"/>
                  </a:schemeClr>
                </a:solidFill>
                <a:latin typeface="+mn-lt"/>
              </a:rPr>
              <a:t>Implementation</a:t>
            </a:r>
          </a:p>
          <a:p>
            <a:pPr algn="ctr">
              <a:lnSpc>
                <a:spcPts val="1000"/>
              </a:lnSpc>
              <a:buFont typeface="Arial" pitchFamily="34" charset="0"/>
              <a:buChar char="•"/>
            </a:pPr>
            <a:endParaRPr lang="en-US" sz="1000" dirty="0" smtClean="0">
              <a:solidFill>
                <a:schemeClr val="tx1">
                  <a:lumMod val="95000"/>
                  <a:lumOff val="5000"/>
                </a:schemeClr>
              </a:solidFill>
              <a:latin typeface="+mn-lt"/>
            </a:endParaRPr>
          </a:p>
          <a:p>
            <a:pPr>
              <a:lnSpc>
                <a:spcPts val="1000"/>
              </a:lnSpc>
              <a:buFont typeface="Arial" pitchFamily="34" charset="0"/>
              <a:buChar char="•"/>
            </a:pPr>
            <a:r>
              <a:rPr lang="en-US" sz="1000" dirty="0" smtClean="0">
                <a:solidFill>
                  <a:schemeClr val="tx1">
                    <a:lumMod val="95000"/>
                    <a:lumOff val="5000"/>
                  </a:schemeClr>
                </a:solidFill>
                <a:latin typeface="+mn-lt"/>
              </a:rPr>
              <a:t> Improve all SAG</a:t>
            </a:r>
          </a:p>
          <a:p>
            <a:pPr>
              <a:lnSpc>
                <a:spcPts val="1000"/>
              </a:lnSpc>
              <a:buFont typeface="Arial" pitchFamily="34" charset="0"/>
              <a:buChar char="•"/>
            </a:pPr>
            <a:r>
              <a:rPr lang="en-US" sz="1000" dirty="0" smtClean="0">
                <a:solidFill>
                  <a:schemeClr val="tx1">
                    <a:lumMod val="95000"/>
                    <a:lumOff val="5000"/>
                  </a:schemeClr>
                </a:solidFill>
                <a:latin typeface="+mn-lt"/>
              </a:rPr>
              <a:t> Design dashboards based on SAG FPA</a:t>
            </a:r>
          </a:p>
          <a:p>
            <a:pPr>
              <a:lnSpc>
                <a:spcPts val="1000"/>
              </a:lnSpc>
              <a:buFont typeface="Arial" pitchFamily="34" charset="0"/>
              <a:buChar char="•"/>
            </a:pPr>
            <a:r>
              <a:rPr lang="en-US" sz="1000" dirty="0">
                <a:solidFill>
                  <a:schemeClr val="tx1">
                    <a:lumMod val="95000"/>
                    <a:lumOff val="5000"/>
                  </a:schemeClr>
                </a:solidFill>
                <a:latin typeface="+mn-lt"/>
              </a:rPr>
              <a:t> </a:t>
            </a:r>
            <a:r>
              <a:rPr lang="en-US" sz="1000" dirty="0" smtClean="0">
                <a:solidFill>
                  <a:schemeClr val="tx1">
                    <a:lumMod val="95000"/>
                    <a:lumOff val="5000"/>
                  </a:schemeClr>
                </a:solidFill>
                <a:latin typeface="+mn-lt"/>
              </a:rPr>
              <a:t>Implement FPA to support Resource Informed Decision Making (RIDM)</a:t>
            </a:r>
          </a:p>
        </p:txBody>
      </p:sp>
      <p:sp>
        <p:nvSpPr>
          <p:cNvPr id="18" name="Rectangle 7"/>
          <p:cNvSpPr>
            <a:spLocks noChangeArrowheads="1"/>
          </p:cNvSpPr>
          <p:nvPr/>
        </p:nvSpPr>
        <p:spPr bwMode="gray">
          <a:xfrm>
            <a:off x="2626631" y="1595024"/>
            <a:ext cx="1905000" cy="1123623"/>
          </a:xfrm>
          <a:prstGeom prst="rect">
            <a:avLst/>
          </a:prstGeom>
          <a:gradFill flip="none" rotWithShape="1">
            <a:gsLst>
              <a:gs pos="21000">
                <a:schemeClr val="accent1">
                  <a:lumMod val="40000"/>
                  <a:lumOff val="60000"/>
                </a:schemeClr>
              </a:gs>
              <a:gs pos="59000">
                <a:schemeClr val="bg1"/>
              </a:gs>
              <a:gs pos="100000">
                <a:schemeClr val="accent1">
                  <a:tint val="23500"/>
                  <a:satMod val="160000"/>
                </a:schemeClr>
              </a:gs>
            </a:gsLst>
            <a:lin ang="2700000" scaled="1"/>
            <a:tileRect/>
          </a:gradFill>
          <a:ln w="19050">
            <a:solidFill>
              <a:schemeClr val="tx1"/>
            </a:solidFill>
            <a:miter lim="800000"/>
            <a:headEnd/>
            <a:tailEnd/>
          </a:ln>
          <a:scene3d>
            <a:camera prst="orthographicFront"/>
            <a:lightRig rig="threePt" dir="t"/>
          </a:scene3d>
          <a:sp3d>
            <a:bevelT/>
          </a:sp3d>
        </p:spPr>
        <p:txBody>
          <a:bodyPr wrap="square" anchor="t"/>
          <a:lstStyle/>
          <a:p>
            <a:pPr algn="ctr">
              <a:lnSpc>
                <a:spcPts val="1000"/>
              </a:lnSpc>
            </a:pPr>
            <a:r>
              <a:rPr lang="en-US" sz="1000" b="1" dirty="0" smtClean="0">
                <a:latin typeface="+mn-lt"/>
              </a:rPr>
              <a:t>Development</a:t>
            </a:r>
          </a:p>
          <a:p>
            <a:pPr algn="ctr" eaLnBrk="0" hangingPunct="0">
              <a:lnSpc>
                <a:spcPts val="1000"/>
              </a:lnSpc>
              <a:buFont typeface="Arial" pitchFamily="34" charset="0"/>
              <a:buChar char="•"/>
            </a:pPr>
            <a:endParaRPr lang="en-US" sz="1000" dirty="0" smtClean="0">
              <a:solidFill>
                <a:schemeClr val="tx1">
                  <a:lumMod val="95000"/>
                  <a:lumOff val="5000"/>
                </a:schemeClr>
              </a:solidFill>
              <a:latin typeface="+mn-lt"/>
            </a:endParaRP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Financial Management &amp; Performance Assessment (FPA) Model</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SAG 432 Improve OP-5 project</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Build PM architecture</a:t>
            </a:r>
          </a:p>
          <a:p>
            <a:pPr eaLnBrk="0" hangingPunct="0">
              <a:lnSpc>
                <a:spcPts val="1000"/>
              </a:lnSpc>
              <a:buFont typeface="Arial" pitchFamily="34" charset="0"/>
              <a:buChar char="•"/>
            </a:pPr>
            <a:r>
              <a:rPr lang="en-US" sz="1000" dirty="0">
                <a:solidFill>
                  <a:schemeClr val="tx1">
                    <a:lumMod val="95000"/>
                    <a:lumOff val="5000"/>
                  </a:schemeClr>
                </a:solidFill>
                <a:latin typeface="+mn-lt"/>
              </a:rPr>
              <a:t> </a:t>
            </a:r>
            <a:r>
              <a:rPr lang="en-US" sz="1000" dirty="0" smtClean="0">
                <a:solidFill>
                  <a:schemeClr val="tx1">
                    <a:lumMod val="95000"/>
                    <a:lumOff val="5000"/>
                  </a:schemeClr>
                </a:solidFill>
                <a:latin typeface="+mn-lt"/>
              </a:rPr>
              <a:t>Cost of Logistics Readiness</a:t>
            </a:r>
          </a:p>
          <a:p>
            <a:pPr eaLnBrk="0" hangingPunct="0">
              <a:lnSpc>
                <a:spcPts val="1000"/>
              </a:lnSpc>
              <a:buFont typeface="Arial" pitchFamily="34" charset="0"/>
              <a:buChar char="•"/>
            </a:pPr>
            <a:endParaRPr lang="en-US" sz="1000" dirty="0" smtClean="0">
              <a:solidFill>
                <a:schemeClr val="tx1">
                  <a:lumMod val="95000"/>
                  <a:lumOff val="5000"/>
                </a:schemeClr>
              </a:solidFill>
              <a:latin typeface="+mn-lt"/>
            </a:endParaRPr>
          </a:p>
        </p:txBody>
      </p:sp>
      <p:sp>
        <p:nvSpPr>
          <p:cNvPr id="19" name="Rectangle 7"/>
          <p:cNvSpPr>
            <a:spLocks noChangeArrowheads="1"/>
          </p:cNvSpPr>
          <p:nvPr/>
        </p:nvSpPr>
        <p:spPr bwMode="gray">
          <a:xfrm>
            <a:off x="381983" y="1595024"/>
            <a:ext cx="1905000" cy="1123623"/>
          </a:xfrm>
          <a:prstGeom prst="rect">
            <a:avLst/>
          </a:prstGeom>
          <a:solidFill>
            <a:schemeClr val="accent3"/>
          </a:solidFill>
          <a:ln w="12700">
            <a:solidFill>
              <a:schemeClr val="tx1"/>
            </a:solidFill>
            <a:miter lim="800000"/>
            <a:headEnd/>
            <a:tailEnd/>
          </a:ln>
          <a:scene3d>
            <a:camera prst="orthographicFront"/>
            <a:lightRig rig="threePt" dir="t"/>
          </a:scene3d>
          <a:sp3d>
            <a:bevelT/>
          </a:sp3d>
        </p:spPr>
        <p:txBody>
          <a:bodyPr wrap="square" anchor="t"/>
          <a:lstStyle/>
          <a:p>
            <a:pPr algn="ctr" eaLnBrk="0" hangingPunct="0">
              <a:lnSpc>
                <a:spcPts val="1000"/>
              </a:lnSpc>
            </a:pPr>
            <a:r>
              <a:rPr lang="en-US" sz="1000" b="1" dirty="0" smtClean="0">
                <a:solidFill>
                  <a:schemeClr val="tx1">
                    <a:lumMod val="95000"/>
                    <a:lumOff val="5000"/>
                  </a:schemeClr>
                </a:solidFill>
                <a:latin typeface="+mn-lt"/>
              </a:rPr>
              <a:t>Concept Initiatives</a:t>
            </a:r>
          </a:p>
          <a:p>
            <a:pPr algn="ctr" eaLnBrk="0" hangingPunct="0">
              <a:lnSpc>
                <a:spcPts val="1000"/>
              </a:lnSpc>
            </a:pPr>
            <a:endParaRPr lang="en-US" sz="1000" dirty="0" smtClean="0">
              <a:solidFill>
                <a:schemeClr val="tx1">
                  <a:lumMod val="95000"/>
                  <a:lumOff val="5000"/>
                </a:schemeClr>
              </a:solidFill>
              <a:latin typeface="+mn-lt"/>
            </a:endParaRP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Data Capture Strategy</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FM and PM Correlation</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Cost of Training</a:t>
            </a:r>
          </a:p>
          <a:p>
            <a:pPr eaLnBrk="0" hangingPunct="0">
              <a:lnSpc>
                <a:spcPts val="1000"/>
              </a:lnSpc>
              <a:buFont typeface="Arial" pitchFamily="34" charset="0"/>
              <a:buChar char="•"/>
            </a:pPr>
            <a:r>
              <a:rPr lang="en-US" sz="1000" dirty="0">
                <a:solidFill>
                  <a:schemeClr val="tx1">
                    <a:lumMod val="95000"/>
                    <a:lumOff val="5000"/>
                  </a:schemeClr>
                </a:solidFill>
                <a:latin typeface="+mn-lt"/>
              </a:rPr>
              <a:t> </a:t>
            </a:r>
            <a:r>
              <a:rPr lang="en-US" sz="1000" dirty="0" smtClean="0">
                <a:solidFill>
                  <a:schemeClr val="tx1">
                    <a:lumMod val="95000"/>
                    <a:lumOff val="5000"/>
                  </a:schemeClr>
                </a:solidFill>
                <a:latin typeface="+mn-lt"/>
              </a:rPr>
              <a:t>Cost of Recruiting</a:t>
            </a:r>
          </a:p>
          <a:p>
            <a:pPr eaLnBrk="0" hangingPunct="0">
              <a:lnSpc>
                <a:spcPts val="1000"/>
              </a:lnSpc>
            </a:pPr>
            <a:r>
              <a:rPr lang="en-US" sz="1000" dirty="0" smtClean="0">
                <a:solidFill>
                  <a:schemeClr val="tx1">
                    <a:lumMod val="95000"/>
                    <a:lumOff val="5000"/>
                  </a:schemeClr>
                </a:solidFill>
                <a:latin typeface="+mn-lt"/>
              </a:rPr>
              <a:t> </a:t>
            </a:r>
          </a:p>
        </p:txBody>
      </p:sp>
      <p:sp>
        <p:nvSpPr>
          <p:cNvPr id="20" name="Rectangle 7"/>
          <p:cNvSpPr>
            <a:spLocks noChangeArrowheads="1"/>
          </p:cNvSpPr>
          <p:nvPr/>
        </p:nvSpPr>
        <p:spPr bwMode="gray">
          <a:xfrm>
            <a:off x="7162800" y="1604549"/>
            <a:ext cx="1905000" cy="1123623"/>
          </a:xfrm>
          <a:prstGeom prst="rect">
            <a:avLst/>
          </a:prstGeom>
          <a:gradFill>
            <a:gsLst>
              <a:gs pos="9000">
                <a:schemeClr val="bg1"/>
              </a:gs>
              <a:gs pos="0">
                <a:schemeClr val="accent3">
                  <a:tint val="44500"/>
                  <a:satMod val="160000"/>
                </a:schemeClr>
              </a:gs>
              <a:gs pos="0">
                <a:schemeClr val="accent1">
                  <a:lumMod val="40000"/>
                  <a:lumOff val="60000"/>
                </a:schemeClr>
              </a:gs>
            </a:gsLst>
            <a:lin ang="2700000" scaled="1"/>
          </a:gradFill>
          <a:ln w="19050">
            <a:solidFill>
              <a:schemeClr val="tx1"/>
            </a:solidFill>
            <a:miter lim="800000"/>
            <a:headEnd/>
            <a:tailEnd/>
          </a:ln>
          <a:scene3d>
            <a:camera prst="orthographicFront"/>
            <a:lightRig rig="threePt" dir="t"/>
          </a:scene3d>
          <a:sp3d>
            <a:bevelT/>
          </a:sp3d>
        </p:spPr>
        <p:txBody>
          <a:bodyPr wrap="square" anchor="t"/>
          <a:lstStyle/>
          <a:p>
            <a:pPr algn="ctr">
              <a:lnSpc>
                <a:spcPts val="1000"/>
              </a:lnSpc>
            </a:pPr>
            <a:r>
              <a:rPr lang="en-US" sz="1000" b="1" dirty="0" smtClean="0">
                <a:latin typeface="+mn-lt"/>
              </a:rPr>
              <a:t>Realization</a:t>
            </a:r>
          </a:p>
          <a:p>
            <a:pPr>
              <a:lnSpc>
                <a:spcPts val="1000"/>
              </a:lnSpc>
              <a:buFont typeface="Arial" pitchFamily="34" charset="0"/>
              <a:buChar char="•"/>
            </a:pPr>
            <a:endParaRPr lang="en-US" sz="1000" b="1" dirty="0" smtClean="0">
              <a:latin typeface="+mn-lt"/>
            </a:endParaRPr>
          </a:p>
          <a:p>
            <a:pPr>
              <a:lnSpc>
                <a:spcPts val="1000"/>
              </a:lnSpc>
              <a:buFont typeface="Arial" pitchFamily="34" charset="0"/>
              <a:buChar char="•"/>
            </a:pPr>
            <a:r>
              <a:rPr lang="en-US" sz="1000" dirty="0">
                <a:latin typeface="+mn-lt"/>
              </a:rPr>
              <a:t> </a:t>
            </a:r>
            <a:r>
              <a:rPr lang="en-US" sz="1000" dirty="0" smtClean="0">
                <a:latin typeface="+mn-lt"/>
              </a:rPr>
              <a:t>Integrate FPA into PPBE process</a:t>
            </a:r>
          </a:p>
          <a:p>
            <a:pPr>
              <a:lnSpc>
                <a:spcPts val="1000"/>
              </a:lnSpc>
              <a:buFont typeface="Arial" pitchFamily="34" charset="0"/>
              <a:buChar char="•"/>
            </a:pPr>
            <a:r>
              <a:rPr lang="en-US" sz="1000" dirty="0">
                <a:latin typeface="+mn-lt"/>
              </a:rPr>
              <a:t> </a:t>
            </a:r>
            <a:r>
              <a:rPr lang="en-US" sz="1000" dirty="0" smtClean="0">
                <a:latin typeface="+mn-lt"/>
              </a:rPr>
              <a:t>CPI SAG OP-5 process</a:t>
            </a:r>
          </a:p>
          <a:p>
            <a:pPr>
              <a:lnSpc>
                <a:spcPts val="1000"/>
              </a:lnSpc>
              <a:buFont typeface="Arial" pitchFamily="34" charset="0"/>
              <a:buChar char="•"/>
            </a:pPr>
            <a:r>
              <a:rPr lang="en-US" sz="1000" dirty="0">
                <a:latin typeface="+mn-lt"/>
              </a:rPr>
              <a:t> </a:t>
            </a:r>
            <a:r>
              <a:rPr lang="en-US" sz="1000" dirty="0" smtClean="0">
                <a:latin typeface="+mn-lt"/>
              </a:rPr>
              <a:t>Expand RIDM model to Enterprise</a:t>
            </a:r>
          </a:p>
          <a:p>
            <a:pPr>
              <a:lnSpc>
                <a:spcPts val="1000"/>
              </a:lnSpc>
              <a:buFont typeface="Arial" pitchFamily="34" charset="0"/>
              <a:buChar char="•"/>
            </a:pPr>
            <a:r>
              <a:rPr lang="en-US" sz="1000" dirty="0">
                <a:latin typeface="+mn-lt"/>
              </a:rPr>
              <a:t> </a:t>
            </a:r>
            <a:r>
              <a:rPr lang="en-US" sz="1000" dirty="0" smtClean="0">
                <a:latin typeface="+mn-lt"/>
              </a:rPr>
              <a:t>Manage and evolve</a:t>
            </a:r>
          </a:p>
          <a:p>
            <a:pPr>
              <a:lnSpc>
                <a:spcPts val="1000"/>
              </a:lnSpc>
            </a:pPr>
            <a:endParaRPr lang="en-US" sz="1000" dirty="0" smtClean="0">
              <a:latin typeface="+mn-lt"/>
            </a:endParaRPr>
          </a:p>
        </p:txBody>
      </p:sp>
      <p:cxnSp>
        <p:nvCxnSpPr>
          <p:cNvPr id="23" name="Straight Arrow Connector 22"/>
          <p:cNvCxnSpPr>
            <a:stCxn id="19" idx="3"/>
            <a:endCxn id="18" idx="1"/>
          </p:cNvCxnSpPr>
          <p:nvPr/>
        </p:nvCxnSpPr>
        <p:spPr>
          <a:xfrm>
            <a:off x="2286983" y="2156836"/>
            <a:ext cx="33964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7" idx="1"/>
          </p:cNvCxnSpPr>
          <p:nvPr/>
        </p:nvCxnSpPr>
        <p:spPr>
          <a:xfrm>
            <a:off x="4531631" y="2156836"/>
            <a:ext cx="33726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20" idx="1"/>
          </p:cNvCxnSpPr>
          <p:nvPr/>
        </p:nvCxnSpPr>
        <p:spPr>
          <a:xfrm>
            <a:off x="6833548" y="2156836"/>
            <a:ext cx="329252" cy="95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85195" y="2735640"/>
            <a:ext cx="1466448" cy="253916"/>
          </a:xfrm>
          <a:prstGeom prst="rect">
            <a:avLst/>
          </a:prstGeom>
          <a:noFill/>
        </p:spPr>
        <p:txBody>
          <a:bodyPr wrap="square">
            <a:spAutoFit/>
          </a:bodyPr>
          <a:lstStyle/>
          <a:p>
            <a:pPr lvl="0" algn="ctr"/>
            <a:r>
              <a:rPr lang="en-US" sz="1050" b="1" dirty="0" smtClean="0">
                <a:latin typeface="+mn-lt"/>
              </a:rPr>
              <a:t>Oct 2014 – Aug 2015</a:t>
            </a:r>
          </a:p>
        </p:txBody>
      </p:sp>
      <p:sp>
        <p:nvSpPr>
          <p:cNvPr id="27" name="Rectangle 26"/>
          <p:cNvSpPr/>
          <p:nvPr/>
        </p:nvSpPr>
        <p:spPr>
          <a:xfrm>
            <a:off x="7345536" y="2735640"/>
            <a:ext cx="1466448" cy="253916"/>
          </a:xfrm>
          <a:prstGeom prst="rect">
            <a:avLst/>
          </a:prstGeom>
          <a:noFill/>
        </p:spPr>
        <p:txBody>
          <a:bodyPr wrap="square">
            <a:spAutoFit/>
          </a:bodyPr>
          <a:lstStyle/>
          <a:p>
            <a:pPr marL="171450" lvl="0" indent="-171450" algn="ctr"/>
            <a:r>
              <a:rPr lang="en-US" sz="1050" b="1" dirty="0" smtClean="0">
                <a:latin typeface="+mn-lt"/>
              </a:rPr>
              <a:t>Sept 2016 – 2017</a:t>
            </a:r>
          </a:p>
        </p:txBody>
      </p:sp>
      <p:sp>
        <p:nvSpPr>
          <p:cNvPr id="28" name="TextBox 9"/>
          <p:cNvSpPr txBox="1">
            <a:spLocks noChangeArrowheads="1"/>
          </p:cNvSpPr>
          <p:nvPr/>
        </p:nvSpPr>
        <p:spPr bwMode="auto">
          <a:xfrm>
            <a:off x="3734783" y="1066800"/>
            <a:ext cx="2018870" cy="307777"/>
          </a:xfrm>
          <a:prstGeom prst="rect">
            <a:avLst/>
          </a:prstGeom>
          <a:noFill/>
          <a:ln/>
          <a:extLst/>
        </p:spPr>
        <p:style>
          <a:lnRef idx="1">
            <a:schemeClr val="dk1"/>
          </a:lnRef>
          <a:fillRef idx="2">
            <a:schemeClr val="dk1"/>
          </a:fillRef>
          <a:effectRef idx="1">
            <a:schemeClr val="dk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smtClean="0">
                <a:latin typeface="+mn-lt"/>
              </a:rPr>
              <a:t>Timeline/Milestones</a:t>
            </a:r>
            <a:endParaRPr lang="en-US" sz="1400" b="1" dirty="0">
              <a:latin typeface="+mn-lt"/>
            </a:endParaRPr>
          </a:p>
        </p:txBody>
      </p:sp>
      <p:sp>
        <p:nvSpPr>
          <p:cNvPr id="30" name="Rectangle 29"/>
          <p:cNvSpPr/>
          <p:nvPr/>
        </p:nvSpPr>
        <p:spPr>
          <a:xfrm>
            <a:off x="5104521" y="2735640"/>
            <a:ext cx="1447800" cy="253916"/>
          </a:xfrm>
          <a:prstGeom prst="rect">
            <a:avLst/>
          </a:prstGeom>
          <a:noFill/>
        </p:spPr>
        <p:txBody>
          <a:bodyPr wrap="square">
            <a:spAutoFit/>
          </a:bodyPr>
          <a:lstStyle/>
          <a:p>
            <a:pPr lvl="0" algn="ctr"/>
            <a:r>
              <a:rPr lang="en-US" sz="1050" b="1" dirty="0" smtClean="0">
                <a:latin typeface="+mn-lt"/>
              </a:rPr>
              <a:t>Jan 2016 – Sept 2016</a:t>
            </a:r>
          </a:p>
        </p:txBody>
      </p:sp>
      <p:sp>
        <p:nvSpPr>
          <p:cNvPr id="31" name="TextBox 30"/>
          <p:cNvSpPr txBox="1"/>
          <p:nvPr/>
        </p:nvSpPr>
        <p:spPr>
          <a:xfrm>
            <a:off x="7345536" y="1092116"/>
            <a:ext cx="1589745" cy="369332"/>
          </a:xfrm>
          <a:prstGeom prst="rect">
            <a:avLst/>
          </a:prstGeom>
          <a:solidFill>
            <a:srgbClr val="FCE0C8"/>
          </a:solidFill>
          <a:ln>
            <a:solidFill>
              <a:schemeClr val="accent6">
                <a:lumMod val="40000"/>
                <a:lumOff val="6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900" b="1" dirty="0" smtClean="0">
                <a:solidFill>
                  <a:schemeClr val="tx1"/>
                </a:solidFill>
              </a:rPr>
              <a:t>Strategic </a:t>
            </a:r>
            <a:r>
              <a:rPr lang="en-US" sz="900" b="1" dirty="0" smtClean="0">
                <a:solidFill>
                  <a:schemeClr val="tx1"/>
                </a:solidFill>
              </a:rPr>
              <a:t>Alignment</a:t>
            </a:r>
            <a:r>
              <a:rPr lang="en-US" sz="800" b="1" dirty="0" smtClean="0">
                <a:solidFill>
                  <a:schemeClr val="tx1"/>
                </a:solidFill>
              </a:rPr>
              <a:t>:</a:t>
            </a:r>
            <a:endParaRPr lang="en-US" sz="900" b="1" dirty="0" smtClean="0">
              <a:solidFill>
                <a:schemeClr val="tx1"/>
              </a:solidFill>
            </a:endParaRPr>
          </a:p>
          <a:p>
            <a:pPr algn="ctr">
              <a:defRPr/>
            </a:pPr>
            <a:r>
              <a:rPr lang="en-US" sz="900" dirty="0" smtClean="0">
                <a:solidFill>
                  <a:schemeClr val="tx1"/>
                </a:solidFill>
              </a:rPr>
              <a:t>SD 3, SA 6, FMC 1, 2, 4</a:t>
            </a:r>
          </a:p>
        </p:txBody>
      </p:sp>
      <p:pic>
        <p:nvPicPr>
          <p:cNvPr id="22" name="Picture 21"/>
          <p:cNvPicPr>
            <a:picLocks noChangeAspect="1"/>
          </p:cNvPicPr>
          <p:nvPr/>
        </p:nvPicPr>
        <p:blipFill>
          <a:blip r:embed="rId2"/>
          <a:stretch>
            <a:fillRect/>
          </a:stretch>
        </p:blipFill>
        <p:spPr>
          <a:xfrm>
            <a:off x="6355923" y="3099761"/>
            <a:ext cx="2711877" cy="3453439"/>
          </a:xfrm>
          <a:prstGeom prst="rect">
            <a:avLst/>
          </a:prstGeom>
        </p:spPr>
      </p:pic>
      <p:sp>
        <p:nvSpPr>
          <p:cNvPr id="21"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t>15</a:t>
            </a:r>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714586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2253" y="1570974"/>
            <a:ext cx="1920162" cy="3428999"/>
          </a:xfrm>
          <a:ln>
            <a:solidFill>
              <a:schemeClr val="tx1"/>
            </a:solidFill>
          </a:ln>
        </p:spPr>
        <p:txBody>
          <a:bodyPr/>
          <a:lstStyle/>
          <a:p>
            <a:pPr marL="0" indent="0" algn="ctr">
              <a:buNone/>
            </a:pPr>
            <a:r>
              <a:rPr lang="en-US" sz="1400" b="1" dirty="0" smtClean="0"/>
              <a:t>TITLE 10 FUNCTIONS</a:t>
            </a:r>
          </a:p>
          <a:p>
            <a:pPr marL="0" indent="0" algn="ctr">
              <a:buNone/>
            </a:pPr>
            <a:r>
              <a:rPr lang="en-US" sz="1400" dirty="0" smtClean="0"/>
              <a:t>(1) Recruiting</a:t>
            </a:r>
          </a:p>
          <a:p>
            <a:pPr marL="0" indent="0" algn="ctr">
              <a:buNone/>
            </a:pPr>
            <a:r>
              <a:rPr lang="en-US" sz="1400" dirty="0" smtClean="0"/>
              <a:t>(2) Organizing</a:t>
            </a:r>
          </a:p>
          <a:p>
            <a:pPr marL="0" indent="0" algn="ctr">
              <a:buNone/>
            </a:pPr>
            <a:r>
              <a:rPr lang="en-US" sz="1400" dirty="0" smtClean="0"/>
              <a:t>(3) Supplying</a:t>
            </a:r>
          </a:p>
          <a:p>
            <a:pPr marL="0" indent="0" algn="ctr">
              <a:buNone/>
            </a:pPr>
            <a:r>
              <a:rPr lang="en-US" sz="1400" dirty="0" smtClean="0"/>
              <a:t>(4) Equipping </a:t>
            </a:r>
          </a:p>
          <a:p>
            <a:pPr marL="0" indent="0" algn="ctr">
              <a:buNone/>
            </a:pPr>
            <a:r>
              <a:rPr lang="en-US" sz="1400" dirty="0" smtClean="0"/>
              <a:t>(5) Training</a:t>
            </a:r>
          </a:p>
          <a:p>
            <a:pPr marL="0" indent="0" algn="ctr">
              <a:buNone/>
            </a:pPr>
            <a:r>
              <a:rPr lang="en-US" sz="1400" dirty="0" smtClean="0"/>
              <a:t>(6) Servicing</a:t>
            </a:r>
          </a:p>
          <a:p>
            <a:pPr marL="0" indent="0" algn="ctr">
              <a:buNone/>
            </a:pPr>
            <a:r>
              <a:rPr lang="en-US" sz="1400" dirty="0" smtClean="0"/>
              <a:t>(7) Mobilizing</a:t>
            </a:r>
          </a:p>
          <a:p>
            <a:pPr marL="0" indent="0" algn="ctr">
              <a:buNone/>
            </a:pPr>
            <a:r>
              <a:rPr lang="en-US" sz="1400" dirty="0" smtClean="0"/>
              <a:t>(8) Demobilizing</a:t>
            </a:r>
          </a:p>
          <a:p>
            <a:pPr marL="0" indent="0" algn="ctr">
              <a:buNone/>
            </a:pPr>
            <a:r>
              <a:rPr lang="en-US" sz="1400" dirty="0" smtClean="0"/>
              <a:t>(9) Administering</a:t>
            </a:r>
          </a:p>
          <a:p>
            <a:pPr marL="0" indent="0" algn="ctr">
              <a:buNone/>
            </a:pPr>
            <a:r>
              <a:rPr lang="en-US" sz="1400" dirty="0" smtClean="0"/>
              <a:t>(10) Maintaining</a:t>
            </a:r>
          </a:p>
          <a:p>
            <a:pPr marL="0" indent="0" algn="ctr">
              <a:buNone/>
            </a:pPr>
            <a:r>
              <a:rPr lang="en-US" sz="1400" dirty="0" smtClean="0"/>
              <a:t>(11) Construction-E</a:t>
            </a:r>
          </a:p>
          <a:p>
            <a:pPr marL="0" indent="0" algn="ctr">
              <a:buNone/>
            </a:pPr>
            <a:r>
              <a:rPr lang="en-US" sz="1400" dirty="0" smtClean="0"/>
              <a:t>(12) Construction-B</a:t>
            </a:r>
          </a:p>
          <a:p>
            <a:pPr marL="0" indent="0" algn="ctr">
              <a:buNone/>
            </a:pPr>
            <a:endParaRPr lang="en-US" sz="1400" dirty="0"/>
          </a:p>
        </p:txBody>
      </p:sp>
      <p:sp>
        <p:nvSpPr>
          <p:cNvPr id="3" name="TextBox 2"/>
          <p:cNvSpPr txBox="1"/>
          <p:nvPr/>
        </p:nvSpPr>
        <p:spPr>
          <a:xfrm>
            <a:off x="2465375" y="4360237"/>
            <a:ext cx="6675081" cy="2339102"/>
          </a:xfrm>
          <a:prstGeom prst="rect">
            <a:avLst/>
          </a:prstGeom>
          <a:noFill/>
        </p:spPr>
        <p:txBody>
          <a:bodyPr wrap="square" rtlCol="0">
            <a:spAutoFit/>
          </a:bodyPr>
          <a:lstStyle/>
          <a:p>
            <a:pPr marL="342900" indent="-342900">
              <a:spcAft>
                <a:spcPts val="600"/>
              </a:spcAft>
              <a:buFont typeface="+mj-lt"/>
              <a:buAutoNum type="arabicPeriod"/>
            </a:pPr>
            <a:r>
              <a:rPr lang="en-US" sz="1400" dirty="0" smtClean="0"/>
              <a:t>Which Title 10 function best describes the mission?</a:t>
            </a:r>
          </a:p>
          <a:p>
            <a:pPr marL="342900" indent="-342900">
              <a:spcAft>
                <a:spcPts val="600"/>
              </a:spcAft>
              <a:buFont typeface="+mj-lt"/>
              <a:buAutoNum type="arabicPeriod"/>
            </a:pPr>
            <a:r>
              <a:rPr lang="en-US" sz="1400" dirty="0" smtClean="0"/>
              <a:t>Identify the span of control and influence your organization has on that function?</a:t>
            </a:r>
          </a:p>
          <a:p>
            <a:pPr marL="342900" indent="-342900">
              <a:spcAft>
                <a:spcPts val="600"/>
              </a:spcAft>
              <a:buFont typeface="+mj-lt"/>
              <a:buAutoNum type="arabicPeriod"/>
            </a:pPr>
            <a:r>
              <a:rPr lang="en-US" sz="1400" dirty="0" smtClean="0"/>
              <a:t>What performance measures are needed to show the organization is meeting the Title 10 requirements?</a:t>
            </a:r>
          </a:p>
          <a:p>
            <a:pPr marL="342900" indent="-342900">
              <a:spcAft>
                <a:spcPts val="600"/>
              </a:spcAft>
              <a:buFont typeface="+mj-lt"/>
              <a:buAutoNum type="arabicPeriod"/>
            </a:pPr>
            <a:r>
              <a:rPr lang="en-US" sz="1400" dirty="0" smtClean="0"/>
              <a:t>What data sources are available or need to be discovered that will reflect resource execution?</a:t>
            </a:r>
          </a:p>
          <a:p>
            <a:pPr marL="342900" indent="-342900">
              <a:spcAft>
                <a:spcPts val="600"/>
              </a:spcAft>
              <a:buFont typeface="+mj-lt"/>
              <a:buAutoNum type="arabicPeriod"/>
            </a:pPr>
            <a:r>
              <a:rPr lang="en-US" sz="1400" dirty="0" smtClean="0"/>
              <a:t>Which process are utilized to deliver products and services that meet Title 10 deliverables</a:t>
            </a:r>
            <a:r>
              <a:rPr lang="en-US" sz="1200" dirty="0" smtClean="0"/>
              <a:t>?</a:t>
            </a:r>
            <a:endParaRPr lang="en-US" sz="1200" dirty="0"/>
          </a:p>
        </p:txBody>
      </p:sp>
      <p:grpSp>
        <p:nvGrpSpPr>
          <p:cNvPr id="7" name="Group 6"/>
          <p:cNvGrpSpPr/>
          <p:nvPr/>
        </p:nvGrpSpPr>
        <p:grpSpPr>
          <a:xfrm>
            <a:off x="3733800" y="1295400"/>
            <a:ext cx="2878173" cy="2971800"/>
            <a:chOff x="5638800" y="1828800"/>
            <a:chExt cx="1524000" cy="1752600"/>
          </a:xfrm>
        </p:grpSpPr>
        <p:sp>
          <p:nvSpPr>
            <p:cNvPr id="8" name="Rectangle 7"/>
            <p:cNvSpPr/>
            <p:nvPr/>
          </p:nvSpPr>
          <p:spPr>
            <a:xfrm>
              <a:off x="5638800" y="1828800"/>
              <a:ext cx="1524000" cy="1752600"/>
            </a:xfrm>
            <a:prstGeom prst="rect">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cstate="print"/>
            <a:srcRect/>
            <a:stretch>
              <a:fillRect/>
            </a:stretch>
          </p:blipFill>
          <p:spPr bwMode="auto">
            <a:xfrm>
              <a:off x="5705475" y="1924050"/>
              <a:ext cx="1371600" cy="1581996"/>
            </a:xfrm>
            <a:prstGeom prst="rect">
              <a:avLst/>
            </a:prstGeom>
            <a:noFill/>
            <a:ln w="38100">
              <a:solidFill>
                <a:schemeClr val="tx1"/>
              </a:solidFill>
              <a:miter lim="800000"/>
              <a:headEnd/>
              <a:tailEnd/>
            </a:ln>
            <a:effectLst/>
          </p:spPr>
        </p:pic>
      </p:grpSp>
      <p:sp>
        <p:nvSpPr>
          <p:cNvPr id="2" name="Right Arrow 1"/>
          <p:cNvSpPr/>
          <p:nvPr/>
        </p:nvSpPr>
        <p:spPr>
          <a:xfrm>
            <a:off x="2667000" y="2963178"/>
            <a:ext cx="609600" cy="318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a:spLocks noGrp="1"/>
          </p:cNvSpPr>
          <p:nvPr>
            <p:ph type="title"/>
          </p:nvPr>
        </p:nvSpPr>
        <p:spPr>
          <a:xfrm>
            <a:off x="1066800" y="107776"/>
            <a:ext cx="8229600" cy="7159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000" b="1" dirty="0">
                <a:solidFill>
                  <a:srgbClr val="0070C0"/>
                </a:solidFill>
                <a:latin typeface="Arial" pitchFamily="34" charset="0"/>
                <a:cs typeface="Arial" pitchFamily="34" charset="0"/>
              </a:rPr>
              <a:t>Financial and </a:t>
            </a:r>
            <a:r>
              <a:rPr lang="en-US" sz="2000" b="1" dirty="0" smtClean="0">
                <a:solidFill>
                  <a:srgbClr val="0070C0"/>
                </a:solidFill>
                <a:latin typeface="Arial" pitchFamily="34" charset="0"/>
                <a:cs typeface="Arial" pitchFamily="34" charset="0"/>
              </a:rPr>
              <a:t>Performance Assessment (FPA)</a:t>
            </a:r>
            <a:br>
              <a:rPr lang="en-US" sz="2000" b="1" dirty="0" smtClean="0">
                <a:solidFill>
                  <a:srgbClr val="0070C0"/>
                </a:solidFill>
                <a:latin typeface="Arial" pitchFamily="34" charset="0"/>
                <a:cs typeface="Arial" pitchFamily="34" charset="0"/>
              </a:rPr>
            </a:br>
            <a:r>
              <a:rPr lang="en-US" sz="2000" b="1" dirty="0" smtClean="0">
                <a:solidFill>
                  <a:srgbClr val="0070C0"/>
                </a:solidFill>
                <a:latin typeface="Arial" pitchFamily="34" charset="0"/>
                <a:cs typeface="Arial" pitchFamily="34" charset="0"/>
              </a:rPr>
              <a:t>Align to Title 10 Functions</a:t>
            </a:r>
            <a:endParaRPr lang="en-US" sz="2000" b="1" dirty="0">
              <a:solidFill>
                <a:srgbClr val="0070C0"/>
              </a:solidFill>
              <a:latin typeface="Arial" pitchFamily="34" charset="0"/>
              <a:cs typeface="Arial" pitchFamily="34" charset="0"/>
            </a:endParaRPr>
          </a:p>
        </p:txBody>
      </p:sp>
      <p:sp>
        <p:nvSpPr>
          <p:cNvPr id="11"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charset="0"/>
                <a:ea typeface="+mn-ea"/>
                <a:cs typeface="Arial" charset="0"/>
              </a:rPr>
              <a:t>16</a:t>
            </a:r>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2361210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107776"/>
            <a:ext cx="8229600" cy="7159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000" b="1" dirty="0">
                <a:solidFill>
                  <a:srgbClr val="0070C0"/>
                </a:solidFill>
                <a:latin typeface="Arial" pitchFamily="34" charset="0"/>
                <a:cs typeface="Arial" pitchFamily="34" charset="0"/>
              </a:rPr>
              <a:t>Financial and </a:t>
            </a:r>
            <a:r>
              <a:rPr lang="en-US" sz="2000" b="1" dirty="0" smtClean="0">
                <a:solidFill>
                  <a:srgbClr val="0070C0"/>
                </a:solidFill>
                <a:latin typeface="Arial" pitchFamily="34" charset="0"/>
                <a:cs typeface="Arial" pitchFamily="34" charset="0"/>
              </a:rPr>
              <a:t>Performance Assessment (FPA)</a:t>
            </a:r>
            <a:br>
              <a:rPr lang="en-US" sz="2000" b="1" dirty="0" smtClean="0">
                <a:solidFill>
                  <a:srgbClr val="0070C0"/>
                </a:solidFill>
                <a:latin typeface="Arial" pitchFamily="34" charset="0"/>
                <a:cs typeface="Arial" pitchFamily="34" charset="0"/>
              </a:rPr>
            </a:br>
            <a:r>
              <a:rPr lang="en-US" sz="2000" b="1" dirty="0" smtClean="0">
                <a:solidFill>
                  <a:srgbClr val="0070C0"/>
                </a:solidFill>
                <a:latin typeface="Arial" pitchFamily="34" charset="0"/>
                <a:cs typeface="Arial" pitchFamily="34" charset="0"/>
              </a:rPr>
              <a:t>Align to E2E Processes</a:t>
            </a:r>
            <a:endParaRPr lang="en-US" sz="2000" b="1" dirty="0">
              <a:solidFill>
                <a:srgbClr val="0070C0"/>
              </a:solidFill>
              <a:latin typeface="Arial" pitchFamily="34" charset="0"/>
              <a:cs typeface="Arial" pitchFamily="34" charset="0"/>
            </a:endParaRPr>
          </a:p>
        </p:txBody>
      </p:sp>
      <p:sp>
        <p:nvSpPr>
          <p:cNvPr id="3" name="TextBox 2"/>
          <p:cNvSpPr txBox="1"/>
          <p:nvPr/>
        </p:nvSpPr>
        <p:spPr>
          <a:xfrm>
            <a:off x="3581400" y="4607223"/>
            <a:ext cx="5562600" cy="1831271"/>
          </a:xfrm>
          <a:prstGeom prst="rect">
            <a:avLst/>
          </a:prstGeom>
          <a:noFill/>
        </p:spPr>
        <p:txBody>
          <a:bodyPr wrap="square" rtlCol="0">
            <a:spAutoFit/>
          </a:bodyPr>
          <a:lstStyle/>
          <a:p>
            <a:pPr>
              <a:spcAft>
                <a:spcPts val="600"/>
              </a:spcAft>
            </a:pPr>
            <a:r>
              <a:rPr lang="en-US" sz="1400" dirty="0" smtClean="0"/>
              <a:t>1. Identify Span of Control and Influence along an E2E process.?</a:t>
            </a:r>
          </a:p>
          <a:p>
            <a:pPr>
              <a:spcAft>
                <a:spcPts val="600"/>
              </a:spcAft>
            </a:pPr>
            <a:r>
              <a:rPr lang="en-US" sz="1400" dirty="0" smtClean="0"/>
              <a:t>2. What decisions will be made that require information and financial resources?</a:t>
            </a:r>
          </a:p>
          <a:p>
            <a:pPr>
              <a:spcAft>
                <a:spcPts val="600"/>
              </a:spcAft>
            </a:pPr>
            <a:r>
              <a:rPr lang="en-US" sz="1400" dirty="0" smtClean="0"/>
              <a:t>3. What performance measures are needed and what BI is required for dashboards?</a:t>
            </a:r>
          </a:p>
          <a:p>
            <a:pPr>
              <a:spcAft>
                <a:spcPts val="600"/>
              </a:spcAft>
            </a:pPr>
            <a:r>
              <a:rPr lang="en-US" sz="1400" dirty="0" smtClean="0"/>
              <a:t>4. What systems and data will provide the data for resource informed decision making?</a:t>
            </a:r>
            <a:endParaRPr lang="en-US" sz="1400" dirty="0"/>
          </a:p>
        </p:txBody>
      </p:sp>
      <p:grpSp>
        <p:nvGrpSpPr>
          <p:cNvPr id="7" name="Group 6"/>
          <p:cNvGrpSpPr/>
          <p:nvPr/>
        </p:nvGrpSpPr>
        <p:grpSpPr>
          <a:xfrm>
            <a:off x="4419600" y="1163761"/>
            <a:ext cx="2895600" cy="3103439"/>
            <a:chOff x="5638800" y="1828800"/>
            <a:chExt cx="1524000" cy="1752600"/>
          </a:xfrm>
        </p:grpSpPr>
        <p:sp>
          <p:nvSpPr>
            <p:cNvPr id="8" name="Rectangle 7"/>
            <p:cNvSpPr/>
            <p:nvPr/>
          </p:nvSpPr>
          <p:spPr>
            <a:xfrm>
              <a:off x="5638800" y="1828800"/>
              <a:ext cx="1524000" cy="1752600"/>
            </a:xfrm>
            <a:prstGeom prst="rect">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cstate="print"/>
            <a:srcRect/>
            <a:stretch>
              <a:fillRect/>
            </a:stretch>
          </p:blipFill>
          <p:spPr bwMode="auto">
            <a:xfrm>
              <a:off x="5705475" y="1924050"/>
              <a:ext cx="1371600" cy="1581996"/>
            </a:xfrm>
            <a:prstGeom prst="rect">
              <a:avLst/>
            </a:prstGeom>
            <a:noFill/>
            <a:ln w="38100">
              <a:solidFill>
                <a:schemeClr val="tx1"/>
              </a:solidFill>
              <a:miter lim="800000"/>
              <a:headEnd/>
              <a:tailEnd/>
            </a:ln>
            <a:effectLst/>
          </p:spPr>
        </p:pic>
      </p:grpSp>
      <p:graphicFrame>
        <p:nvGraphicFramePr>
          <p:cNvPr id="6" name="Table 5"/>
          <p:cNvGraphicFramePr>
            <a:graphicFrameLocks noGrp="1"/>
          </p:cNvGraphicFramePr>
          <p:nvPr>
            <p:extLst/>
          </p:nvPr>
        </p:nvGraphicFramePr>
        <p:xfrm>
          <a:off x="476250" y="1412349"/>
          <a:ext cx="3048000" cy="4245864"/>
        </p:xfrm>
        <a:graphic>
          <a:graphicData uri="http://schemas.openxmlformats.org/drawingml/2006/table">
            <a:tbl>
              <a:tblPr>
                <a:tableStyleId>{5C22544A-7EE6-4342-B048-85BDC9FD1C3A}</a:tableStyleId>
              </a:tblPr>
              <a:tblGrid>
                <a:gridCol w="3048000"/>
              </a:tblGrid>
              <a:tr h="266700">
                <a:tc>
                  <a:txBody>
                    <a:bodyPr/>
                    <a:lstStyle/>
                    <a:p>
                      <a:pPr marL="0" marR="0" algn="ctr">
                        <a:lnSpc>
                          <a:spcPct val="115000"/>
                        </a:lnSpc>
                        <a:spcBef>
                          <a:spcPts val="0"/>
                        </a:spcBef>
                        <a:spcAft>
                          <a:spcPts val="0"/>
                        </a:spcAft>
                      </a:pPr>
                      <a:r>
                        <a:rPr lang="en-US" sz="1400" b="1" dirty="0" smtClean="0">
                          <a:effectLst/>
                        </a:rPr>
                        <a:t>ARMY </a:t>
                      </a:r>
                      <a:r>
                        <a:rPr lang="en-US" sz="1400" b="1" dirty="0">
                          <a:effectLst/>
                        </a:rPr>
                        <a:t>En</a:t>
                      </a:r>
                      <a:r>
                        <a:rPr lang="en-US" sz="1400" b="1" spc="-5" dirty="0">
                          <a:effectLst/>
                        </a:rPr>
                        <a:t>d</a:t>
                      </a:r>
                      <a:r>
                        <a:rPr lang="en-US" sz="1400" b="1" dirty="0">
                          <a:effectLst/>
                        </a:rPr>
                        <a:t>-t</a:t>
                      </a:r>
                      <a:r>
                        <a:rPr lang="en-US" sz="1400" b="1" spc="-5" dirty="0">
                          <a:effectLst/>
                        </a:rPr>
                        <a:t>o</a:t>
                      </a:r>
                      <a:r>
                        <a:rPr lang="en-US" sz="1400" b="1" dirty="0">
                          <a:effectLst/>
                        </a:rPr>
                        <a:t>-End Proces</a:t>
                      </a:r>
                      <a:r>
                        <a:rPr lang="en-US" sz="1400" b="1" spc="-5" dirty="0">
                          <a:effectLst/>
                        </a:rPr>
                        <a:t>s</a:t>
                      </a:r>
                      <a:r>
                        <a:rPr lang="en-US" sz="1400" b="1" dirty="0">
                          <a:effectLst/>
                        </a:rPr>
                        <a:t>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Procur</a:t>
                      </a:r>
                      <a:r>
                        <a:rPr lang="en-US" sz="1400" b="1" i="1" spc="-5" dirty="0">
                          <a:effectLst/>
                        </a:rPr>
                        <a:t>e</a:t>
                      </a:r>
                      <a:r>
                        <a:rPr lang="en-US" sz="1400" b="1" i="1" dirty="0">
                          <a:effectLst/>
                        </a:rPr>
                        <a:t>-to-</a:t>
                      </a:r>
                      <a:r>
                        <a:rPr lang="en-US" sz="1400" b="1" i="1" spc="-10" dirty="0">
                          <a:effectLst/>
                        </a:rPr>
                        <a:t>P</a:t>
                      </a:r>
                      <a:r>
                        <a:rPr lang="en-US" sz="1400" b="1" i="1" dirty="0">
                          <a:effectLst/>
                        </a:rPr>
                        <a:t>ay (P2P)</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Ord</a:t>
                      </a:r>
                      <a:r>
                        <a:rPr lang="en-US" sz="1400" b="1" i="1" spc="-5" dirty="0">
                          <a:effectLst/>
                        </a:rPr>
                        <a:t>e</a:t>
                      </a:r>
                      <a:r>
                        <a:rPr lang="en-US" sz="1400" b="1" i="1" dirty="0">
                          <a:effectLst/>
                        </a:rPr>
                        <a:t>r-</a:t>
                      </a:r>
                      <a:r>
                        <a:rPr lang="en-US" sz="1400" b="1" i="1" spc="-10" dirty="0">
                          <a:effectLst/>
                        </a:rPr>
                        <a:t>t</a:t>
                      </a:r>
                      <a:r>
                        <a:rPr lang="en-US" sz="1400" b="1" i="1" dirty="0">
                          <a:effectLst/>
                        </a:rPr>
                        <a:t>o</a:t>
                      </a:r>
                      <a:r>
                        <a:rPr lang="en-US" sz="1400" b="1" i="1" spc="-5" dirty="0">
                          <a:effectLst/>
                        </a:rPr>
                        <a:t>-</a:t>
                      </a:r>
                      <a:r>
                        <a:rPr lang="en-US" sz="1400" b="1" i="1" dirty="0">
                          <a:effectLst/>
                        </a:rPr>
                        <a:t>C</a:t>
                      </a:r>
                      <a:r>
                        <a:rPr lang="en-US" sz="1400" b="1" i="1" spc="-5" dirty="0">
                          <a:effectLst/>
                        </a:rPr>
                        <a:t>as</a:t>
                      </a:r>
                      <a:r>
                        <a:rPr lang="en-US" sz="1400" b="1" i="1" dirty="0">
                          <a:effectLst/>
                        </a:rPr>
                        <a:t>h (O</a:t>
                      </a:r>
                      <a:r>
                        <a:rPr lang="en-US" sz="1400" b="1" i="1" spc="-5" dirty="0">
                          <a:effectLst/>
                        </a:rPr>
                        <a:t>2</a:t>
                      </a:r>
                      <a:r>
                        <a:rPr lang="en-US" sz="1400" b="1" i="1" dirty="0">
                          <a:effectLst/>
                        </a:rPr>
                        <a:t>C)</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Budget-t</a:t>
                      </a:r>
                      <a:r>
                        <a:rPr lang="en-US" sz="1400" b="1" i="1" spc="-5" dirty="0">
                          <a:effectLst/>
                        </a:rPr>
                        <a:t>o</a:t>
                      </a:r>
                      <a:r>
                        <a:rPr lang="en-US" sz="1400" b="1" i="1" dirty="0">
                          <a:effectLst/>
                        </a:rPr>
                        <a:t>-R</a:t>
                      </a:r>
                      <a:r>
                        <a:rPr lang="en-US" sz="1400" b="1" i="1" spc="-5" dirty="0">
                          <a:effectLst/>
                        </a:rPr>
                        <a:t>e</a:t>
                      </a:r>
                      <a:r>
                        <a:rPr lang="en-US" sz="1400" b="1" i="1" dirty="0">
                          <a:effectLst/>
                        </a:rPr>
                        <a:t>port (B</a:t>
                      </a:r>
                      <a:r>
                        <a:rPr lang="en-US" sz="1400" b="1" i="1" spc="-5" dirty="0">
                          <a:effectLst/>
                        </a:rPr>
                        <a:t>2</a:t>
                      </a:r>
                      <a:r>
                        <a:rPr lang="en-US" sz="1400" b="1" i="1" dirty="0">
                          <a:effectLst/>
                        </a:rPr>
                        <a:t>R)</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C</a:t>
                      </a:r>
                      <a:r>
                        <a:rPr lang="en-US" sz="1400" b="1" i="1" spc="-5" dirty="0">
                          <a:effectLst/>
                        </a:rPr>
                        <a:t>o</a:t>
                      </a:r>
                      <a:r>
                        <a:rPr lang="en-US" sz="1400" b="1" i="1" dirty="0">
                          <a:effectLst/>
                        </a:rPr>
                        <a:t>st Mana</a:t>
                      </a:r>
                      <a:r>
                        <a:rPr lang="en-US" sz="1400" b="1" i="1" spc="-5" dirty="0">
                          <a:effectLst/>
                        </a:rPr>
                        <a:t>ge</a:t>
                      </a:r>
                      <a:r>
                        <a:rPr lang="en-US" sz="1400" b="1" i="1" dirty="0">
                          <a:effectLst/>
                        </a:rPr>
                        <a:t>ment (CM)</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Acqu</a:t>
                      </a:r>
                      <a:r>
                        <a:rPr lang="en-US" sz="1400" spc="-5" dirty="0">
                          <a:effectLst/>
                        </a:rPr>
                        <a:t>i</a:t>
                      </a:r>
                      <a:r>
                        <a:rPr lang="en-US" sz="1400" dirty="0">
                          <a:effectLst/>
                        </a:rPr>
                        <a:t>re-t</a:t>
                      </a:r>
                      <a:r>
                        <a:rPr lang="en-US" sz="1400" spc="-5" dirty="0">
                          <a:effectLst/>
                        </a:rPr>
                        <a:t>o-R</a:t>
                      </a:r>
                      <a:r>
                        <a:rPr lang="en-US" sz="1400" dirty="0">
                          <a:effectLst/>
                        </a:rPr>
                        <a:t>etire (A</a:t>
                      </a:r>
                      <a:r>
                        <a:rPr lang="en-US" sz="1400" spc="-5" dirty="0">
                          <a:effectLst/>
                        </a:rPr>
                        <a:t>2</a:t>
                      </a:r>
                      <a:r>
                        <a:rPr lang="en-US" sz="1400" dirty="0">
                          <a:effectLst/>
                        </a:rPr>
                        <a: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Hir</a:t>
                      </a:r>
                      <a:r>
                        <a:rPr lang="en-US" sz="1400" spc="-5" dirty="0">
                          <a:effectLst/>
                        </a:rPr>
                        <a:t>e</a:t>
                      </a:r>
                      <a:r>
                        <a:rPr lang="en-US" sz="1400" dirty="0">
                          <a:effectLst/>
                        </a:rPr>
                        <a:t>-to</a:t>
                      </a:r>
                      <a:r>
                        <a:rPr lang="en-US" sz="1400" spc="-5" dirty="0">
                          <a:effectLst/>
                        </a:rPr>
                        <a:t>-</a:t>
                      </a:r>
                      <a:r>
                        <a:rPr lang="en-US" sz="1400" dirty="0">
                          <a:effectLst/>
                        </a:rPr>
                        <a:t>Ret</a:t>
                      </a:r>
                      <a:r>
                        <a:rPr lang="en-US" sz="1400" spc="-5" dirty="0">
                          <a:effectLst/>
                        </a:rPr>
                        <a:t>i</a:t>
                      </a:r>
                      <a:r>
                        <a:rPr lang="en-US" sz="1400" dirty="0">
                          <a:effectLst/>
                        </a:rPr>
                        <a:t>re</a:t>
                      </a:r>
                      <a:r>
                        <a:rPr lang="en-US" sz="1400" spc="-5" dirty="0">
                          <a:effectLst/>
                        </a:rPr>
                        <a:t> </a:t>
                      </a:r>
                      <a:r>
                        <a:rPr lang="en-US" sz="1400" dirty="0">
                          <a:effectLst/>
                        </a:rPr>
                        <a:t>(H</a:t>
                      </a:r>
                      <a:r>
                        <a:rPr lang="en-US" sz="1400" spc="-5" dirty="0">
                          <a:effectLst/>
                        </a:rPr>
                        <a:t>2</a:t>
                      </a:r>
                      <a:r>
                        <a:rPr lang="en-US" sz="1400" dirty="0">
                          <a:effectLst/>
                        </a:rPr>
                        <a: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Dep</a:t>
                      </a:r>
                      <a:r>
                        <a:rPr lang="en-US" sz="1400" spc="-5" dirty="0">
                          <a:effectLst/>
                        </a:rPr>
                        <a:t>l</a:t>
                      </a:r>
                      <a:r>
                        <a:rPr lang="en-US" sz="1400" dirty="0">
                          <a:effectLst/>
                        </a:rPr>
                        <a:t>oy-to-R</a:t>
                      </a:r>
                      <a:r>
                        <a:rPr lang="en-US" sz="1400" spc="-5" dirty="0">
                          <a:effectLst/>
                        </a:rPr>
                        <a:t>e</a:t>
                      </a:r>
                      <a:r>
                        <a:rPr lang="en-US" sz="1400" dirty="0">
                          <a:effectLst/>
                        </a:rPr>
                        <a:t>deploy/Retr</a:t>
                      </a:r>
                      <a:r>
                        <a:rPr lang="en-US" sz="1400" spc="-5" dirty="0">
                          <a:effectLst/>
                        </a:rPr>
                        <a:t>o</a:t>
                      </a:r>
                      <a:r>
                        <a:rPr lang="en-US" sz="1400" dirty="0">
                          <a:effectLst/>
                        </a:rPr>
                        <a:t>gra</a:t>
                      </a:r>
                      <a:r>
                        <a:rPr lang="en-US" sz="1400" spc="-5" dirty="0">
                          <a:effectLst/>
                        </a:rPr>
                        <a:t>d</a:t>
                      </a:r>
                      <a:r>
                        <a:rPr lang="en-US" sz="1400" dirty="0">
                          <a:effectLst/>
                        </a:rPr>
                        <a:t>e (D</a:t>
                      </a:r>
                      <a:r>
                        <a:rPr lang="en-US" sz="1400" spc="-5" dirty="0">
                          <a:effectLst/>
                        </a:rPr>
                        <a:t>2</a:t>
                      </a:r>
                      <a:r>
                        <a:rPr lang="en-US" sz="1400" dirty="0">
                          <a:effectLst/>
                        </a:rPr>
                        <a:t>RR)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Con</a:t>
                      </a:r>
                      <a:r>
                        <a:rPr lang="en-US" sz="1400" spc="5" dirty="0">
                          <a:effectLst/>
                        </a:rPr>
                        <a:t>c</a:t>
                      </a:r>
                      <a:r>
                        <a:rPr lang="en-US" sz="1400" dirty="0">
                          <a:effectLst/>
                        </a:rPr>
                        <a:t>ept-to-</a:t>
                      </a:r>
                      <a:r>
                        <a:rPr lang="en-US" sz="1400" spc="-10" dirty="0">
                          <a:effectLst/>
                        </a:rPr>
                        <a:t>P</a:t>
                      </a:r>
                      <a:r>
                        <a:rPr lang="en-US" sz="1400" dirty="0">
                          <a:effectLst/>
                        </a:rPr>
                        <a:t>rodu</a:t>
                      </a:r>
                      <a:r>
                        <a:rPr lang="en-US" sz="1400" spc="5" dirty="0">
                          <a:effectLst/>
                        </a:rPr>
                        <a:t>c</a:t>
                      </a:r>
                      <a:r>
                        <a:rPr lang="en-US" sz="1400" dirty="0">
                          <a:effectLst/>
                        </a:rPr>
                        <a:t>t</a:t>
                      </a:r>
                      <a:r>
                        <a:rPr lang="en-US" sz="1400" spc="-5" dirty="0">
                          <a:effectLst/>
                        </a:rPr>
                        <a:t> </a:t>
                      </a:r>
                      <a:r>
                        <a:rPr lang="en-US" sz="1400" dirty="0">
                          <a:effectLst/>
                        </a:rPr>
                        <a:t>(C2P)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Environmental Liabilities</a:t>
                      </a:r>
                      <a:r>
                        <a:rPr lang="en-US" sz="1400" spc="-10" dirty="0">
                          <a:effectLst/>
                        </a:rPr>
                        <a:t> </a:t>
                      </a:r>
                      <a:r>
                        <a:rPr lang="en-US" sz="1400" dirty="0">
                          <a:effectLst/>
                        </a:rPr>
                        <a:t>(EL)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28600">
                <a:tc>
                  <a:txBody>
                    <a:bodyPr/>
                    <a:lstStyle/>
                    <a:p>
                      <a:pPr marL="64770" marR="0">
                        <a:lnSpc>
                          <a:spcPct val="115000"/>
                        </a:lnSpc>
                        <a:spcBef>
                          <a:spcPts val="400"/>
                        </a:spcBef>
                        <a:spcAft>
                          <a:spcPts val="0"/>
                        </a:spcAft>
                      </a:pPr>
                      <a:r>
                        <a:rPr lang="en-US" sz="1400" dirty="0">
                          <a:effectLst/>
                        </a:rPr>
                        <a:t>Ser</a:t>
                      </a:r>
                      <a:r>
                        <a:rPr lang="en-US" sz="1400" spc="-5" dirty="0">
                          <a:effectLst/>
                        </a:rPr>
                        <a:t>v</a:t>
                      </a:r>
                      <a:r>
                        <a:rPr lang="en-US" sz="1400" dirty="0">
                          <a:effectLst/>
                        </a:rPr>
                        <a:t>ice</a:t>
                      </a:r>
                      <a:r>
                        <a:rPr lang="en-US" sz="1400" spc="-5" dirty="0">
                          <a:effectLst/>
                        </a:rPr>
                        <a:t> </a:t>
                      </a:r>
                      <a:r>
                        <a:rPr lang="en-US" sz="1400" dirty="0">
                          <a:effectLst/>
                        </a:rPr>
                        <a:t>Re</a:t>
                      </a:r>
                      <a:r>
                        <a:rPr lang="en-US" sz="1400" spc="-5" dirty="0">
                          <a:effectLst/>
                        </a:rPr>
                        <a:t>qu</a:t>
                      </a:r>
                      <a:r>
                        <a:rPr lang="en-US" sz="1400" dirty="0">
                          <a:effectLst/>
                        </a:rPr>
                        <a:t>est-t</a:t>
                      </a:r>
                      <a:r>
                        <a:rPr lang="en-US" sz="1400" spc="-5" dirty="0">
                          <a:effectLst/>
                        </a:rPr>
                        <a:t>o</a:t>
                      </a:r>
                      <a:r>
                        <a:rPr lang="en-US" sz="1400" dirty="0">
                          <a:effectLst/>
                        </a:rPr>
                        <a:t>-</a:t>
                      </a:r>
                      <a:r>
                        <a:rPr lang="en-US" sz="1400" spc="-5" dirty="0">
                          <a:effectLst/>
                        </a:rPr>
                        <a:t>R</a:t>
                      </a:r>
                      <a:r>
                        <a:rPr lang="en-US" sz="1400" dirty="0">
                          <a:effectLst/>
                        </a:rPr>
                        <a:t>e</a:t>
                      </a:r>
                      <a:r>
                        <a:rPr lang="en-US" sz="1400" spc="-5" dirty="0">
                          <a:effectLst/>
                        </a:rPr>
                        <a:t>s</a:t>
                      </a:r>
                      <a:r>
                        <a:rPr lang="en-US" sz="1400" dirty="0">
                          <a:effectLst/>
                        </a:rPr>
                        <a:t>ol</a:t>
                      </a:r>
                      <a:r>
                        <a:rPr lang="en-US" sz="1400" spc="-5" dirty="0">
                          <a:effectLst/>
                        </a:rPr>
                        <a:t>u</a:t>
                      </a:r>
                      <a:r>
                        <a:rPr lang="en-US" sz="1400" dirty="0">
                          <a:effectLst/>
                        </a:rPr>
                        <a:t>tion (SR</a:t>
                      </a:r>
                      <a:r>
                        <a:rPr lang="en-US" sz="1400" spc="-5" dirty="0">
                          <a:effectLst/>
                        </a:rPr>
                        <a:t>2</a:t>
                      </a:r>
                      <a:r>
                        <a:rPr lang="en-US" sz="1400" dirty="0">
                          <a:effectLst/>
                        </a:rPr>
                        <a: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Plan-to-St</a:t>
                      </a:r>
                      <a:r>
                        <a:rPr lang="en-US" sz="1400" spc="-5" dirty="0">
                          <a:effectLst/>
                        </a:rPr>
                        <a:t>o</a:t>
                      </a:r>
                      <a:r>
                        <a:rPr lang="en-US" sz="1400" dirty="0">
                          <a:effectLst/>
                        </a:rPr>
                        <a:t>ck</a:t>
                      </a:r>
                      <a:r>
                        <a:rPr lang="en-US" sz="1400" spc="-5" dirty="0">
                          <a:effectLst/>
                        </a:rPr>
                        <a:t> </a:t>
                      </a:r>
                      <a:r>
                        <a:rPr lang="en-US" sz="1400" dirty="0">
                          <a:effectLst/>
                        </a:rPr>
                        <a:t>(P2S)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Market-t</a:t>
                      </a:r>
                      <a:r>
                        <a:rPr lang="en-US" sz="1400" spc="-5" dirty="0">
                          <a:effectLst/>
                        </a:rPr>
                        <a:t>o</a:t>
                      </a:r>
                      <a:r>
                        <a:rPr lang="en-US" sz="1400" dirty="0">
                          <a:effectLst/>
                        </a:rPr>
                        <a:t>-Pr</a:t>
                      </a:r>
                      <a:r>
                        <a:rPr lang="en-US" sz="1400" spc="-5" dirty="0">
                          <a:effectLst/>
                        </a:rPr>
                        <a:t>o</a:t>
                      </a:r>
                      <a:r>
                        <a:rPr lang="en-US" sz="1400" spc="5" dirty="0">
                          <a:effectLst/>
                        </a:rPr>
                        <a:t>s</a:t>
                      </a:r>
                      <a:r>
                        <a:rPr lang="en-US" sz="1400" dirty="0">
                          <a:effectLst/>
                        </a:rPr>
                        <a:t>p</a:t>
                      </a:r>
                      <a:r>
                        <a:rPr lang="en-US" sz="1400" spc="-5" dirty="0">
                          <a:effectLst/>
                        </a:rPr>
                        <a:t>e</a:t>
                      </a:r>
                      <a:r>
                        <a:rPr lang="en-US" sz="1400" dirty="0">
                          <a:effectLst/>
                        </a:rPr>
                        <a:t>ct (M2</a:t>
                      </a:r>
                      <a:r>
                        <a:rPr lang="en-US" sz="1400" spc="-10" dirty="0">
                          <a:effectLst/>
                        </a:rPr>
                        <a:t>P</a:t>
                      </a:r>
                      <a:r>
                        <a:rPr lang="en-US" sz="14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Prosp</a:t>
                      </a:r>
                      <a:r>
                        <a:rPr lang="en-US" sz="1400" spc="-5" dirty="0">
                          <a:effectLst/>
                        </a:rPr>
                        <a:t>e</a:t>
                      </a:r>
                      <a:r>
                        <a:rPr lang="en-US" sz="1400" dirty="0">
                          <a:effectLst/>
                        </a:rPr>
                        <a:t>ct-to-Ord</a:t>
                      </a:r>
                      <a:r>
                        <a:rPr lang="en-US" sz="1400" spc="-5" dirty="0">
                          <a:effectLst/>
                        </a:rPr>
                        <a:t>e</a:t>
                      </a:r>
                      <a:r>
                        <a:rPr lang="en-US" sz="1400" dirty="0">
                          <a:effectLst/>
                        </a:rPr>
                        <a:t>r (P</a:t>
                      </a:r>
                      <a:r>
                        <a:rPr lang="en-US" sz="1400" spc="-5" dirty="0">
                          <a:effectLst/>
                        </a:rPr>
                        <a:t>2</a:t>
                      </a:r>
                      <a:r>
                        <a:rPr lang="en-US" sz="1400" dirty="0">
                          <a:effectLst/>
                        </a:rPr>
                        <a: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Ser</a:t>
                      </a:r>
                      <a:r>
                        <a:rPr lang="en-US" sz="1400" spc="-5" dirty="0">
                          <a:effectLst/>
                        </a:rPr>
                        <a:t>v</a:t>
                      </a:r>
                      <a:r>
                        <a:rPr lang="en-US" sz="1400" dirty="0">
                          <a:effectLst/>
                        </a:rPr>
                        <a:t>ic</a:t>
                      </a:r>
                      <a:r>
                        <a:rPr lang="en-US" sz="1400" spc="-5" dirty="0">
                          <a:effectLst/>
                        </a:rPr>
                        <a:t>e</a:t>
                      </a:r>
                      <a:r>
                        <a:rPr lang="en-US" sz="1400" dirty="0">
                          <a:effectLst/>
                        </a:rPr>
                        <a:t>-to-S</a:t>
                      </a:r>
                      <a:r>
                        <a:rPr lang="en-US" sz="1400" spc="-5" dirty="0">
                          <a:effectLst/>
                        </a:rPr>
                        <a:t>a</a:t>
                      </a:r>
                      <a:r>
                        <a:rPr lang="en-US" sz="1400" dirty="0">
                          <a:effectLst/>
                        </a:rPr>
                        <a:t>tisfaction</a:t>
                      </a:r>
                      <a:r>
                        <a:rPr lang="en-US" sz="1400" spc="-5" dirty="0">
                          <a:effectLst/>
                        </a:rPr>
                        <a:t> </a:t>
                      </a:r>
                      <a:r>
                        <a:rPr lang="en-US" sz="1400" dirty="0">
                          <a:effectLst/>
                        </a:rPr>
                        <a:t>(S</a:t>
                      </a:r>
                      <a:r>
                        <a:rPr lang="en-US" sz="1400" spc="-5" dirty="0">
                          <a:effectLst/>
                        </a:rPr>
                        <a:t>2</a:t>
                      </a:r>
                      <a:r>
                        <a:rPr lang="en-US" sz="1400" dirty="0">
                          <a:effectLst/>
                        </a:rPr>
                        <a: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Prop</a:t>
                      </a:r>
                      <a:r>
                        <a:rPr lang="en-US" sz="1400" spc="-5" dirty="0">
                          <a:effectLst/>
                        </a:rPr>
                        <a:t>o</a:t>
                      </a:r>
                      <a:r>
                        <a:rPr lang="en-US" sz="1400" dirty="0">
                          <a:effectLst/>
                        </a:rPr>
                        <a:t>sa</a:t>
                      </a:r>
                      <a:r>
                        <a:rPr lang="en-US" sz="1400" spc="-5" dirty="0">
                          <a:effectLst/>
                        </a:rPr>
                        <a:t>l</a:t>
                      </a:r>
                      <a:r>
                        <a:rPr lang="en-US" sz="1400" dirty="0">
                          <a:effectLst/>
                        </a:rPr>
                        <a:t>-to-R</a:t>
                      </a:r>
                      <a:r>
                        <a:rPr lang="en-US" sz="1400" spc="-5" dirty="0">
                          <a:effectLst/>
                        </a:rPr>
                        <a:t>e</a:t>
                      </a:r>
                      <a:r>
                        <a:rPr lang="en-US" sz="1400" dirty="0">
                          <a:effectLst/>
                        </a:rPr>
                        <a:t>ward (P</a:t>
                      </a:r>
                      <a:r>
                        <a:rPr lang="en-US" sz="1400" spc="-5" dirty="0">
                          <a:effectLst/>
                        </a:rPr>
                        <a:t>2R</a:t>
                      </a:r>
                      <a:r>
                        <a:rPr lang="en-US" sz="14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10" name="Right Arrow 9"/>
          <p:cNvSpPr/>
          <p:nvPr/>
        </p:nvSpPr>
        <p:spPr>
          <a:xfrm>
            <a:off x="3352800" y="2133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charset="0"/>
                <a:ea typeface="+mn-ea"/>
                <a:cs typeface="Arial" charset="0"/>
              </a:rPr>
              <a:t>17</a:t>
            </a:r>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959094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p:cNvGrpSpPr/>
          <p:nvPr/>
        </p:nvGrpSpPr>
        <p:grpSpPr>
          <a:xfrm>
            <a:off x="7669772" y="5487285"/>
            <a:ext cx="1336584" cy="679408"/>
            <a:chOff x="7788649" y="5612361"/>
            <a:chExt cx="1336584" cy="679408"/>
          </a:xfrm>
        </p:grpSpPr>
        <p:sp>
          <p:nvSpPr>
            <p:cNvPr id="105" name="Down Ribbon 104"/>
            <p:cNvSpPr/>
            <p:nvPr/>
          </p:nvSpPr>
          <p:spPr>
            <a:xfrm>
              <a:off x="7788649" y="5612361"/>
              <a:ext cx="1336584" cy="679408"/>
            </a:xfrm>
            <a:prstGeom prst="ribb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7978225" y="5748205"/>
              <a:ext cx="948312" cy="430887"/>
            </a:xfrm>
            <a:prstGeom prst="rect">
              <a:avLst/>
            </a:prstGeom>
            <a:noFill/>
          </p:spPr>
          <p:txBody>
            <a:bodyPr wrap="square" rtlCol="0">
              <a:spAutoFit/>
            </a:bodyPr>
            <a:lstStyle/>
            <a:p>
              <a:pPr algn="ctr"/>
              <a:r>
                <a:rPr lang="en-US" sz="1100" b="1" dirty="0" smtClean="0"/>
                <a:t>ARMY MISSION</a:t>
              </a:r>
              <a:endParaRPr lang="en-US" sz="1100" b="1" dirty="0"/>
            </a:p>
          </p:txBody>
        </p:sp>
      </p:grpSp>
      <p:sp>
        <p:nvSpPr>
          <p:cNvPr id="78" name="Right Arrow 77"/>
          <p:cNvSpPr/>
          <p:nvPr/>
        </p:nvSpPr>
        <p:spPr>
          <a:xfrm>
            <a:off x="2985373" y="5293355"/>
            <a:ext cx="4196940" cy="1059551"/>
          </a:xfrm>
          <a:prstGeom prst="rightArrow">
            <a:avLst/>
          </a:prstGeom>
          <a:solidFill>
            <a:schemeClr val="accent3">
              <a:lumMod val="75000"/>
            </a:schemeClr>
          </a:solidFill>
          <a:ln>
            <a:solidFill>
              <a:schemeClr val="tx1"/>
            </a:solidFill>
          </a:ln>
          <a:scene3d>
            <a:camera prst="orthographicFront">
              <a:rot lat="17747585" lon="1057026" rev="206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FULL SPECTRUM CAPABILTIES</a:t>
            </a:r>
            <a:endParaRPr lang="en-US" b="1" dirty="0">
              <a:solidFill>
                <a:schemeClr val="tx1"/>
              </a:solidFill>
            </a:endParaRPr>
          </a:p>
        </p:txBody>
      </p:sp>
      <p:sp>
        <p:nvSpPr>
          <p:cNvPr id="91" name="Down Arrow Callout 90"/>
          <p:cNvSpPr/>
          <p:nvPr/>
        </p:nvSpPr>
        <p:spPr>
          <a:xfrm>
            <a:off x="2731935" y="2956676"/>
            <a:ext cx="1921772" cy="2700872"/>
          </a:xfrm>
          <a:prstGeom prst="downArrowCallout">
            <a:avLst>
              <a:gd name="adj1" fmla="val 16261"/>
              <a:gd name="adj2" fmla="val 25000"/>
              <a:gd name="adj3" fmla="val 21116"/>
              <a:gd name="adj4" fmla="val 694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7983696" y="2292312"/>
            <a:ext cx="1022660" cy="1284067"/>
            <a:chOff x="7095774" y="4326203"/>
            <a:chExt cx="1022660" cy="1284067"/>
          </a:xfrm>
        </p:grpSpPr>
        <p:pic>
          <p:nvPicPr>
            <p:cNvPr id="84" name="Picture 83"/>
            <p:cNvPicPr>
              <a:picLocks noChangeAspect="1"/>
            </p:cNvPicPr>
            <p:nvPr/>
          </p:nvPicPr>
          <p:blipFill>
            <a:blip r:embed="rId2"/>
            <a:stretch>
              <a:fillRect/>
            </a:stretch>
          </p:blipFill>
          <p:spPr>
            <a:xfrm>
              <a:off x="7355140" y="4326203"/>
              <a:ext cx="763294" cy="1007068"/>
            </a:xfrm>
            <a:prstGeom prst="rect">
              <a:avLst/>
            </a:prstGeom>
          </p:spPr>
        </p:pic>
        <p:pic>
          <p:nvPicPr>
            <p:cNvPr id="80" name="Picture 79"/>
            <p:cNvPicPr>
              <a:picLocks noChangeAspect="1"/>
            </p:cNvPicPr>
            <p:nvPr/>
          </p:nvPicPr>
          <p:blipFill>
            <a:blip r:embed="rId2"/>
            <a:stretch>
              <a:fillRect/>
            </a:stretch>
          </p:blipFill>
          <p:spPr>
            <a:xfrm>
              <a:off x="7240662" y="4484629"/>
              <a:ext cx="763294" cy="1007068"/>
            </a:xfrm>
            <a:prstGeom prst="rect">
              <a:avLst/>
            </a:prstGeom>
          </p:spPr>
        </p:pic>
        <p:pic>
          <p:nvPicPr>
            <p:cNvPr id="81" name="Picture 80"/>
            <p:cNvPicPr>
              <a:picLocks noChangeAspect="1"/>
            </p:cNvPicPr>
            <p:nvPr/>
          </p:nvPicPr>
          <p:blipFill>
            <a:blip r:embed="rId2"/>
            <a:stretch>
              <a:fillRect/>
            </a:stretch>
          </p:blipFill>
          <p:spPr>
            <a:xfrm>
              <a:off x="7095774" y="4603202"/>
              <a:ext cx="763294" cy="1007068"/>
            </a:xfrm>
            <a:prstGeom prst="rect">
              <a:avLst/>
            </a:prstGeom>
          </p:spPr>
        </p:pic>
      </p:grpSp>
      <p:sp>
        <p:nvSpPr>
          <p:cNvPr id="2" name="Title 1"/>
          <p:cNvSpPr>
            <a:spLocks noGrp="1"/>
          </p:cNvSpPr>
          <p:nvPr>
            <p:ph type="title"/>
          </p:nvPr>
        </p:nvSpPr>
        <p:spPr>
          <a:xfrm>
            <a:off x="1866498" y="194560"/>
            <a:ext cx="5904286" cy="51822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000" b="1" dirty="0">
                <a:solidFill>
                  <a:srgbClr val="0070C0"/>
                </a:solidFill>
                <a:latin typeface="Arial" pitchFamily="34" charset="0"/>
                <a:cs typeface="Arial" pitchFamily="34" charset="0"/>
              </a:rPr>
              <a:t>Enterprise </a:t>
            </a:r>
            <a:r>
              <a:rPr lang="en-US" sz="2000" b="1" dirty="0" smtClean="0">
                <a:solidFill>
                  <a:srgbClr val="0070C0"/>
                </a:solidFill>
                <a:latin typeface="Arial" pitchFamily="34" charset="0"/>
                <a:cs typeface="Arial" pitchFamily="34" charset="0"/>
              </a:rPr>
              <a:t>FPA</a:t>
            </a:r>
            <a:endParaRPr lang="en-US" sz="2000" b="1" dirty="0">
              <a:solidFill>
                <a:srgbClr val="0070C0"/>
              </a:solidFill>
              <a:latin typeface="Arial" pitchFamily="34" charset="0"/>
              <a:cs typeface="Arial" pitchFamily="34" charset="0"/>
            </a:endParaRPr>
          </a:p>
        </p:txBody>
      </p:sp>
      <p:sp>
        <p:nvSpPr>
          <p:cNvPr id="31" name="TextBox 30"/>
          <p:cNvSpPr txBox="1"/>
          <p:nvPr/>
        </p:nvSpPr>
        <p:spPr>
          <a:xfrm>
            <a:off x="381786" y="1524000"/>
            <a:ext cx="1592309" cy="307777"/>
          </a:xfrm>
          <a:prstGeom prst="rect">
            <a:avLst/>
          </a:prstGeom>
          <a:noFill/>
        </p:spPr>
        <p:txBody>
          <a:bodyPr wrap="square" rtlCol="0">
            <a:spAutoFit/>
          </a:bodyPr>
          <a:lstStyle/>
          <a:p>
            <a:r>
              <a:rPr lang="en-US" sz="1400" dirty="0" smtClean="0"/>
              <a:t>Readiness RIDM</a:t>
            </a:r>
            <a:endParaRPr lang="en-US" sz="1400" dirty="0"/>
          </a:p>
        </p:txBody>
      </p:sp>
      <p:pic>
        <p:nvPicPr>
          <p:cNvPr id="32" name="Picture 31"/>
          <p:cNvPicPr>
            <a:picLocks noChangeAspect="1"/>
          </p:cNvPicPr>
          <p:nvPr/>
        </p:nvPicPr>
        <p:blipFill>
          <a:blip r:embed="rId3"/>
          <a:stretch>
            <a:fillRect/>
          </a:stretch>
        </p:blipFill>
        <p:spPr>
          <a:xfrm>
            <a:off x="359600" y="1825019"/>
            <a:ext cx="1872215" cy="2159598"/>
          </a:xfrm>
          <a:prstGeom prst="rect">
            <a:avLst/>
          </a:prstGeom>
        </p:spPr>
      </p:pic>
      <p:sp>
        <p:nvSpPr>
          <p:cNvPr id="48" name="Right Arrow 47"/>
          <p:cNvSpPr/>
          <p:nvPr/>
        </p:nvSpPr>
        <p:spPr>
          <a:xfrm>
            <a:off x="2269944" y="3635902"/>
            <a:ext cx="401394" cy="17137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4"/>
          <a:stretch>
            <a:fillRect/>
          </a:stretch>
        </p:blipFill>
        <p:spPr>
          <a:xfrm>
            <a:off x="5250789" y="2398110"/>
            <a:ext cx="1548952" cy="1786714"/>
          </a:xfrm>
          <a:prstGeom prst="rect">
            <a:avLst/>
          </a:prstGeom>
        </p:spPr>
      </p:pic>
      <p:pic>
        <p:nvPicPr>
          <p:cNvPr id="50" name="Picture 49"/>
          <p:cNvPicPr>
            <a:picLocks noChangeAspect="1"/>
          </p:cNvPicPr>
          <p:nvPr/>
        </p:nvPicPr>
        <p:blipFill>
          <a:blip r:embed="rId4"/>
          <a:stretch>
            <a:fillRect/>
          </a:stretch>
        </p:blipFill>
        <p:spPr>
          <a:xfrm>
            <a:off x="5083843" y="2647314"/>
            <a:ext cx="1548952" cy="1786714"/>
          </a:xfrm>
          <a:prstGeom prst="rect">
            <a:avLst/>
          </a:prstGeom>
        </p:spPr>
      </p:pic>
      <p:grpSp>
        <p:nvGrpSpPr>
          <p:cNvPr id="65" name="Group 64"/>
          <p:cNvGrpSpPr/>
          <p:nvPr/>
        </p:nvGrpSpPr>
        <p:grpSpPr>
          <a:xfrm>
            <a:off x="2696547" y="2958182"/>
            <a:ext cx="1969185" cy="1877971"/>
            <a:chOff x="2744378" y="2766674"/>
            <a:chExt cx="1912023" cy="2247064"/>
          </a:xfrm>
        </p:grpSpPr>
        <p:pic>
          <p:nvPicPr>
            <p:cNvPr id="49" name="Picture 48"/>
            <p:cNvPicPr>
              <a:picLocks noChangeAspect="1"/>
            </p:cNvPicPr>
            <p:nvPr/>
          </p:nvPicPr>
          <p:blipFill>
            <a:blip r:embed="rId5"/>
            <a:stretch>
              <a:fillRect/>
            </a:stretch>
          </p:blipFill>
          <p:spPr>
            <a:xfrm>
              <a:off x="2744378" y="2987930"/>
              <a:ext cx="1912023" cy="2025808"/>
            </a:xfrm>
            <a:prstGeom prst="rect">
              <a:avLst/>
            </a:prstGeom>
          </p:spPr>
        </p:pic>
        <p:sp>
          <p:nvSpPr>
            <p:cNvPr id="60" name="TextBox 59"/>
            <p:cNvSpPr txBox="1"/>
            <p:nvPr/>
          </p:nvSpPr>
          <p:spPr>
            <a:xfrm>
              <a:off x="2825725" y="2766674"/>
              <a:ext cx="1766306" cy="261610"/>
            </a:xfrm>
            <a:prstGeom prst="rect">
              <a:avLst/>
            </a:prstGeom>
            <a:noFill/>
          </p:spPr>
          <p:txBody>
            <a:bodyPr wrap="square" rtlCol="0">
              <a:spAutoFit/>
            </a:bodyPr>
            <a:lstStyle/>
            <a:p>
              <a:pPr algn="ctr"/>
              <a:r>
                <a:rPr lang="en-US" sz="1050" b="1" dirty="0" smtClean="0"/>
                <a:t>SAG Financial Summary</a:t>
              </a:r>
              <a:endParaRPr lang="en-US" sz="1050" b="1" dirty="0"/>
            </a:p>
          </p:txBody>
        </p:sp>
      </p:grpSp>
      <p:pic>
        <p:nvPicPr>
          <p:cNvPr id="64" name="Picture 63"/>
          <p:cNvPicPr>
            <a:picLocks noChangeAspect="1"/>
          </p:cNvPicPr>
          <p:nvPr/>
        </p:nvPicPr>
        <p:blipFill>
          <a:blip r:embed="rId6"/>
          <a:stretch>
            <a:fillRect/>
          </a:stretch>
        </p:blipFill>
        <p:spPr>
          <a:xfrm>
            <a:off x="3900770" y="1869943"/>
            <a:ext cx="1161362" cy="1141898"/>
          </a:xfrm>
          <a:prstGeom prst="rect">
            <a:avLst/>
          </a:prstGeom>
        </p:spPr>
      </p:pic>
      <p:pic>
        <p:nvPicPr>
          <p:cNvPr id="83" name="Picture 82"/>
          <p:cNvPicPr>
            <a:picLocks noChangeAspect="1"/>
          </p:cNvPicPr>
          <p:nvPr/>
        </p:nvPicPr>
        <p:blipFill>
          <a:blip r:embed="rId7"/>
          <a:stretch>
            <a:fillRect/>
          </a:stretch>
        </p:blipFill>
        <p:spPr>
          <a:xfrm>
            <a:off x="6829227" y="3635902"/>
            <a:ext cx="1176795" cy="1669461"/>
          </a:xfrm>
          <a:prstGeom prst="rect">
            <a:avLst/>
          </a:prstGeom>
          <a:ln>
            <a:solidFill>
              <a:schemeClr val="tx1"/>
            </a:solidFill>
          </a:ln>
        </p:spPr>
      </p:pic>
      <p:sp>
        <p:nvSpPr>
          <p:cNvPr id="88" name="Right Arrow 87"/>
          <p:cNvSpPr/>
          <p:nvPr/>
        </p:nvSpPr>
        <p:spPr>
          <a:xfrm>
            <a:off x="1984598" y="4351514"/>
            <a:ext cx="673820" cy="196193"/>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p:cNvSpPr/>
          <p:nvPr/>
        </p:nvSpPr>
        <p:spPr>
          <a:xfrm rot="18328468">
            <a:off x="8000422" y="3805306"/>
            <a:ext cx="427831" cy="28152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Up Arrow Callout 102"/>
          <p:cNvSpPr/>
          <p:nvPr/>
        </p:nvSpPr>
        <p:spPr>
          <a:xfrm>
            <a:off x="3977614" y="5994522"/>
            <a:ext cx="1742143" cy="636152"/>
          </a:xfrm>
          <a:prstGeom prst="upArrowCallou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DRUs, PEOs, PMs, </a:t>
            </a:r>
            <a:r>
              <a:rPr lang="en-US" sz="1100" dirty="0" err="1" smtClean="0"/>
              <a:t>etc</a:t>
            </a:r>
            <a:r>
              <a:rPr lang="en-US" sz="1100" dirty="0" smtClean="0"/>
              <a:t> </a:t>
            </a:r>
            <a:endParaRPr lang="en-US" sz="1100" dirty="0"/>
          </a:p>
        </p:txBody>
      </p:sp>
      <p:sp>
        <p:nvSpPr>
          <p:cNvPr id="114" name="Right Arrow 113"/>
          <p:cNvSpPr/>
          <p:nvPr/>
        </p:nvSpPr>
        <p:spPr>
          <a:xfrm rot="16200000">
            <a:off x="942700" y="3969588"/>
            <a:ext cx="312877" cy="16216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Picture 114"/>
          <p:cNvPicPr>
            <a:picLocks noChangeAspect="1"/>
          </p:cNvPicPr>
          <p:nvPr/>
        </p:nvPicPr>
        <p:blipFill>
          <a:blip r:embed="rId8"/>
          <a:stretch>
            <a:fillRect/>
          </a:stretch>
        </p:blipFill>
        <p:spPr>
          <a:xfrm>
            <a:off x="488724" y="4303589"/>
            <a:ext cx="1387973" cy="2478211"/>
          </a:xfrm>
          <a:prstGeom prst="rect">
            <a:avLst/>
          </a:prstGeom>
        </p:spPr>
      </p:pic>
      <p:pic>
        <p:nvPicPr>
          <p:cNvPr id="118" name="Picture 117"/>
          <p:cNvPicPr>
            <a:picLocks noChangeAspect="1"/>
          </p:cNvPicPr>
          <p:nvPr/>
        </p:nvPicPr>
        <p:blipFill>
          <a:blip r:embed="rId9"/>
          <a:stretch>
            <a:fillRect/>
          </a:stretch>
        </p:blipFill>
        <p:spPr>
          <a:xfrm>
            <a:off x="4818641" y="2796364"/>
            <a:ext cx="1606639" cy="2119753"/>
          </a:xfrm>
          <a:prstGeom prst="rect">
            <a:avLst/>
          </a:prstGeom>
        </p:spPr>
      </p:pic>
      <p:grpSp>
        <p:nvGrpSpPr>
          <p:cNvPr id="120" name="Group 119"/>
          <p:cNvGrpSpPr/>
          <p:nvPr/>
        </p:nvGrpSpPr>
        <p:grpSpPr>
          <a:xfrm>
            <a:off x="4298132" y="3399120"/>
            <a:ext cx="668883" cy="585497"/>
            <a:chOff x="10493404" y="4247353"/>
            <a:chExt cx="668883" cy="585497"/>
          </a:xfrm>
        </p:grpSpPr>
        <p:sp>
          <p:nvSpPr>
            <p:cNvPr id="67" name="Right Arrow 66"/>
            <p:cNvSpPr/>
            <p:nvPr/>
          </p:nvSpPr>
          <p:spPr>
            <a:xfrm>
              <a:off x="10543823" y="4247353"/>
              <a:ext cx="586529" cy="58549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117" name="TextBox 116"/>
            <p:cNvSpPr txBox="1"/>
            <p:nvPr/>
          </p:nvSpPr>
          <p:spPr>
            <a:xfrm>
              <a:off x="10493404" y="4455450"/>
              <a:ext cx="668883" cy="200055"/>
            </a:xfrm>
            <a:prstGeom prst="rect">
              <a:avLst/>
            </a:prstGeom>
            <a:noFill/>
          </p:spPr>
          <p:txBody>
            <a:bodyPr wrap="square" rtlCol="0">
              <a:spAutoFit/>
            </a:bodyPr>
            <a:lstStyle/>
            <a:p>
              <a:r>
                <a:rPr lang="en-US" sz="700" b="1" dirty="0" smtClean="0">
                  <a:latin typeface="Arial Narrow" panose="020B0606020202030204" pitchFamily="34" charset="0"/>
                </a:rPr>
                <a:t>OUTCOMES</a:t>
              </a:r>
              <a:endParaRPr lang="en-US" sz="700" b="1" dirty="0">
                <a:latin typeface="Arial Narrow" panose="020B0606020202030204" pitchFamily="34" charset="0"/>
              </a:endParaRPr>
            </a:p>
          </p:txBody>
        </p:sp>
      </p:grpSp>
      <p:sp>
        <p:nvSpPr>
          <p:cNvPr id="86" name="Right Arrow 85"/>
          <p:cNvSpPr/>
          <p:nvPr/>
        </p:nvSpPr>
        <p:spPr>
          <a:xfrm>
            <a:off x="6328981" y="4452100"/>
            <a:ext cx="485503" cy="32341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p:cNvPicPr>
            <a:picLocks noChangeAspect="1"/>
          </p:cNvPicPr>
          <p:nvPr/>
        </p:nvPicPr>
        <p:blipFill>
          <a:blip r:embed="rId10"/>
          <a:stretch>
            <a:fillRect/>
          </a:stretch>
        </p:blipFill>
        <p:spPr>
          <a:xfrm>
            <a:off x="5761158" y="5994522"/>
            <a:ext cx="664122" cy="876224"/>
          </a:xfrm>
          <a:prstGeom prst="rect">
            <a:avLst/>
          </a:prstGeom>
        </p:spPr>
      </p:pic>
      <p:pic>
        <p:nvPicPr>
          <p:cNvPr id="123" name="Picture 122"/>
          <p:cNvPicPr>
            <a:picLocks noChangeAspect="1"/>
          </p:cNvPicPr>
          <p:nvPr/>
        </p:nvPicPr>
        <p:blipFill>
          <a:blip r:embed="rId10"/>
          <a:stretch>
            <a:fillRect/>
          </a:stretch>
        </p:blipFill>
        <p:spPr>
          <a:xfrm>
            <a:off x="2959516" y="5969247"/>
            <a:ext cx="632386" cy="834352"/>
          </a:xfrm>
          <a:prstGeom prst="rect">
            <a:avLst/>
          </a:prstGeom>
        </p:spPr>
      </p:pic>
      <p:pic>
        <p:nvPicPr>
          <p:cNvPr id="125" name="Picture 124"/>
          <p:cNvPicPr>
            <a:picLocks noChangeAspect="1"/>
          </p:cNvPicPr>
          <p:nvPr/>
        </p:nvPicPr>
        <p:blipFill>
          <a:blip r:embed="rId11"/>
          <a:stretch>
            <a:fillRect/>
          </a:stretch>
        </p:blipFill>
        <p:spPr>
          <a:xfrm>
            <a:off x="8324190" y="4547507"/>
            <a:ext cx="712292" cy="939778"/>
          </a:xfrm>
          <a:prstGeom prst="rect">
            <a:avLst/>
          </a:prstGeom>
        </p:spPr>
      </p:pic>
      <p:sp>
        <p:nvSpPr>
          <p:cNvPr id="68" name="Right Arrow 67"/>
          <p:cNvSpPr/>
          <p:nvPr/>
        </p:nvSpPr>
        <p:spPr>
          <a:xfrm>
            <a:off x="1203573" y="1110007"/>
            <a:ext cx="6858000" cy="419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ARMY STRATEGIC PLAN</a:t>
            </a:r>
            <a:endParaRPr lang="en-US" dirty="0"/>
          </a:p>
        </p:txBody>
      </p:sp>
      <p:cxnSp>
        <p:nvCxnSpPr>
          <p:cNvPr id="8" name="Straight Arrow Connector 7"/>
          <p:cNvCxnSpPr/>
          <p:nvPr/>
        </p:nvCxnSpPr>
        <p:spPr>
          <a:xfrm>
            <a:off x="4348551" y="1524000"/>
            <a:ext cx="0" cy="3459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charset="0"/>
                <a:ea typeface="+mn-ea"/>
                <a:cs typeface="Arial" charset="0"/>
              </a:rPr>
              <a:t>18</a:t>
            </a:r>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2889952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143000"/>
            <a:ext cx="8839200" cy="4525963"/>
          </a:xfrm>
        </p:spPr>
        <p:txBody>
          <a:bodyPr>
            <a:noAutofit/>
          </a:bodyPr>
          <a:lstStyle/>
          <a:p>
            <a:r>
              <a:rPr lang="en-US" sz="2400" u="sng" dirty="0" smtClean="0"/>
              <a:t>Overall objective</a:t>
            </a:r>
            <a:r>
              <a:rPr lang="en-US" sz="2400" dirty="0" smtClean="0"/>
              <a:t>: Develop a transferable Army framework which will allow leaders to see the total and sub-elements of cost for key Army processes which will then enable better decision-making</a:t>
            </a:r>
          </a:p>
          <a:p>
            <a:r>
              <a:rPr lang="en-US" sz="2400" u="sng" dirty="0" smtClean="0"/>
              <a:t>Method</a:t>
            </a:r>
            <a:r>
              <a:rPr lang="en-US" sz="2400" dirty="0" smtClean="0"/>
              <a:t>:</a:t>
            </a:r>
          </a:p>
          <a:p>
            <a:pPr lvl="1"/>
            <a:r>
              <a:rPr lang="en-US" sz="1800" dirty="0" smtClean="0"/>
              <a:t>Lay out the process steps and stakeholders</a:t>
            </a:r>
          </a:p>
          <a:p>
            <a:pPr lvl="1"/>
            <a:r>
              <a:rPr lang="en-US" sz="1800" dirty="0" smtClean="0"/>
              <a:t>Determine the relevant costs and where the data resides</a:t>
            </a:r>
          </a:p>
          <a:p>
            <a:pPr lvl="1"/>
            <a:r>
              <a:rPr lang="en-US" sz="1800" dirty="0" smtClean="0"/>
              <a:t>Determine the measures of performance desired from the process</a:t>
            </a:r>
          </a:p>
          <a:p>
            <a:pPr lvl="1"/>
            <a:r>
              <a:rPr lang="en-US" sz="1800" dirty="0" smtClean="0"/>
              <a:t>Determine how Army leaders could best use cost and correlated performance data to make better decisions regarding Army recruiting</a:t>
            </a:r>
          </a:p>
          <a:p>
            <a:pPr lvl="1"/>
            <a:r>
              <a:rPr lang="en-US" sz="1800" dirty="0" smtClean="0"/>
              <a:t>Based on feedback and results, develop the necessary policy and DOTLMPF implications needed to expand the framework and methodology to other Army processes</a:t>
            </a:r>
          </a:p>
          <a:p>
            <a:r>
              <a:rPr lang="en-US" sz="2400" u="sng" dirty="0" smtClean="0"/>
              <a:t>Why Recruiting for this Pilot</a:t>
            </a:r>
            <a:r>
              <a:rPr lang="en-US" sz="2400" dirty="0" smtClean="0"/>
              <a:t>?</a:t>
            </a:r>
          </a:p>
          <a:p>
            <a:pPr lvl="1"/>
            <a:r>
              <a:rPr lang="en-US" sz="1800" dirty="0" smtClean="0"/>
              <a:t>Multiple stakeholders and organizations</a:t>
            </a:r>
          </a:p>
          <a:p>
            <a:pPr lvl="1"/>
            <a:r>
              <a:rPr lang="en-US" sz="1800" dirty="0" smtClean="0"/>
              <a:t>Varied costs</a:t>
            </a:r>
          </a:p>
          <a:p>
            <a:pPr lvl="1"/>
            <a:r>
              <a:rPr lang="en-US" sz="1800" dirty="0" smtClean="0"/>
              <a:t>Outcomes are critical for the Army </a:t>
            </a:r>
          </a:p>
          <a:p>
            <a:endParaRPr lang="en-US" sz="2400" dirty="0" smtClean="0"/>
          </a:p>
        </p:txBody>
      </p:sp>
      <p:sp>
        <p:nvSpPr>
          <p:cNvPr id="5" name="Title 4"/>
          <p:cNvSpPr>
            <a:spLocks noGrp="1"/>
          </p:cNvSpPr>
          <p:nvPr>
            <p:ph type="title"/>
          </p:nvPr>
        </p:nvSpPr>
        <p:spPr>
          <a:xfrm>
            <a:off x="1447800" y="304800"/>
            <a:ext cx="7162800" cy="63976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400" b="1" dirty="0" smtClean="0">
                <a:solidFill>
                  <a:srgbClr val="0070C0"/>
                </a:solidFill>
                <a:latin typeface="Arial" pitchFamily="34" charset="0"/>
                <a:ea typeface="+mn-ea"/>
                <a:cs typeface="Arial" pitchFamily="34" charset="0"/>
              </a:rPr>
              <a:t>Recruiting Cost Management Case Study</a:t>
            </a:r>
          </a:p>
        </p:txBody>
      </p:sp>
      <p:sp>
        <p:nvSpPr>
          <p:cNvPr id="7"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Arial" charset="0"/>
                <a:ea typeface="+mn-ea"/>
                <a:cs typeface="Arial" charset="0"/>
              </a:rPr>
              <a:t>20</a:t>
            </a:r>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3886200" y="2514600"/>
            <a:ext cx="2502892" cy="2477358"/>
          </a:xfrm>
          <a:prstGeom prst="rect">
            <a:avLst/>
          </a:prstGeom>
          <a:noFill/>
          <a:ln w="9525">
            <a:noFill/>
            <a:miter lim="800000"/>
            <a:headEnd/>
            <a:tailEnd/>
          </a:ln>
          <a:effectLst/>
        </p:spPr>
      </p:pic>
      <p:sp>
        <p:nvSpPr>
          <p:cNvPr id="5" name="Rectangle 4"/>
          <p:cNvSpPr/>
          <p:nvPr/>
        </p:nvSpPr>
        <p:spPr>
          <a:xfrm>
            <a:off x="2057400" y="228600"/>
            <a:ext cx="632460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400" b="1" dirty="0" smtClean="0">
                <a:solidFill>
                  <a:srgbClr val="0070C0"/>
                </a:solidFill>
                <a:latin typeface="Arial" pitchFamily="34" charset="0"/>
                <a:ea typeface="+mj-ea"/>
                <a:cs typeface="Arial" pitchFamily="34" charset="0"/>
              </a:rPr>
              <a:t>Army Financial Transparency</a:t>
            </a:r>
            <a:endParaRPr lang="en-US" sz="2400" b="1" dirty="0">
              <a:solidFill>
                <a:srgbClr val="0070C0"/>
              </a:solidFill>
              <a:latin typeface="Arial" pitchFamily="34" charset="0"/>
              <a:ea typeface="+mj-ea"/>
              <a:cs typeface="Arial" pitchFamily="34" charset="0"/>
            </a:endParaRPr>
          </a:p>
        </p:txBody>
      </p:sp>
      <p:sp>
        <p:nvSpPr>
          <p:cNvPr id="6" name="TextBox 5"/>
          <p:cNvSpPr txBox="1"/>
          <p:nvPr/>
        </p:nvSpPr>
        <p:spPr>
          <a:xfrm>
            <a:off x="304800" y="1262152"/>
            <a:ext cx="5562600" cy="186204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600"/>
              </a:spcAft>
            </a:pPr>
            <a:endParaRPr lang="en-US" sz="900" b="1" u="sng" dirty="0" smtClean="0"/>
          </a:p>
          <a:p>
            <a:pPr>
              <a:spcAft>
                <a:spcPts val="600"/>
              </a:spcAft>
            </a:pPr>
            <a:r>
              <a:rPr lang="en-US" sz="1600" b="1" u="sng" dirty="0" smtClean="0">
                <a:solidFill>
                  <a:srgbClr val="0070C0"/>
                </a:solidFill>
              </a:rPr>
              <a:t>Challenges</a:t>
            </a:r>
          </a:p>
          <a:p>
            <a:pPr>
              <a:spcAft>
                <a:spcPts val="600"/>
              </a:spcAft>
            </a:pPr>
            <a:endParaRPr lang="en-US" sz="400" b="1" u="sng" dirty="0" smtClean="0">
              <a:solidFill>
                <a:srgbClr val="0070C0"/>
              </a:solidFill>
            </a:endParaRPr>
          </a:p>
          <a:p>
            <a:pPr marL="228600" indent="-228600">
              <a:spcAft>
                <a:spcPts val="600"/>
              </a:spcAft>
              <a:buFont typeface="Arial" pitchFamily="34" charset="0"/>
              <a:buChar char="•"/>
            </a:pPr>
            <a:r>
              <a:rPr lang="en-US" sz="1400" dirty="0" smtClean="0">
                <a:solidFill>
                  <a:srgbClr val="0070C0"/>
                </a:solidFill>
              </a:rPr>
              <a:t>DOD Audit Readiness</a:t>
            </a:r>
          </a:p>
          <a:p>
            <a:pPr marL="228600" indent="-228600">
              <a:spcAft>
                <a:spcPts val="600"/>
              </a:spcAft>
              <a:buFont typeface="Arial" pitchFamily="34" charset="0"/>
              <a:buChar char="•"/>
            </a:pPr>
            <a:r>
              <a:rPr lang="en-US" sz="1400" dirty="0" smtClean="0">
                <a:solidFill>
                  <a:srgbClr val="0070C0"/>
                </a:solidFill>
              </a:rPr>
              <a:t>Visibility into Cost and Spending</a:t>
            </a:r>
          </a:p>
          <a:p>
            <a:pPr marL="228600" indent="-228600">
              <a:spcAft>
                <a:spcPts val="600"/>
              </a:spcAft>
              <a:buFont typeface="Arial" pitchFamily="34" charset="0"/>
              <a:buChar char="•"/>
            </a:pPr>
            <a:r>
              <a:rPr lang="en-US" sz="1400" dirty="0" smtClean="0">
                <a:solidFill>
                  <a:srgbClr val="0070C0"/>
                </a:solidFill>
              </a:rPr>
              <a:t>Meaningful Business Analytics for Decision Making</a:t>
            </a:r>
          </a:p>
          <a:p>
            <a:pPr marL="228600" indent="-228600">
              <a:spcAft>
                <a:spcPts val="600"/>
              </a:spcAft>
              <a:buFont typeface="Arial" pitchFamily="34" charset="0"/>
              <a:buChar char="•"/>
            </a:pPr>
            <a:r>
              <a:rPr lang="en-US" sz="1400" dirty="0" smtClean="0">
                <a:solidFill>
                  <a:srgbClr val="0070C0"/>
                </a:solidFill>
              </a:rPr>
              <a:t>Financial System Interface Errors and Rework</a:t>
            </a:r>
            <a:endParaRPr lang="en-US" sz="900" dirty="0" smtClean="0">
              <a:solidFill>
                <a:srgbClr val="002060"/>
              </a:solidFill>
            </a:endParaRPr>
          </a:p>
        </p:txBody>
      </p:sp>
      <p:sp>
        <p:nvSpPr>
          <p:cNvPr id="7" name="TextBox 6"/>
          <p:cNvSpPr txBox="1"/>
          <p:nvPr/>
        </p:nvSpPr>
        <p:spPr>
          <a:xfrm>
            <a:off x="228600" y="3962400"/>
            <a:ext cx="5486400" cy="27238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600"/>
              </a:spcAft>
            </a:pPr>
            <a:endParaRPr lang="en-US" sz="800" b="1" u="sng" dirty="0" smtClean="0"/>
          </a:p>
          <a:p>
            <a:pPr>
              <a:spcAft>
                <a:spcPts val="600"/>
              </a:spcAft>
            </a:pPr>
            <a:r>
              <a:rPr lang="en-US" sz="1600" b="1" u="sng" dirty="0" smtClean="0">
                <a:solidFill>
                  <a:schemeClr val="accent3">
                    <a:lumMod val="50000"/>
                  </a:schemeClr>
                </a:solidFill>
              </a:rPr>
              <a:t>Progress</a:t>
            </a:r>
          </a:p>
          <a:p>
            <a:pPr>
              <a:spcAft>
                <a:spcPts val="600"/>
              </a:spcAft>
            </a:pPr>
            <a:endParaRPr lang="en-US" sz="400" b="1" u="sng" dirty="0" smtClean="0">
              <a:solidFill>
                <a:schemeClr val="accent3">
                  <a:lumMod val="50000"/>
                </a:schemeClr>
              </a:solidFill>
            </a:endParaRPr>
          </a:p>
          <a:p>
            <a:pPr marL="228600" indent="-228600">
              <a:spcAft>
                <a:spcPts val="600"/>
              </a:spcAft>
              <a:buFont typeface="Arial" pitchFamily="34" charset="0"/>
              <a:buChar char="•"/>
            </a:pPr>
            <a:r>
              <a:rPr lang="en-US" sz="1400" dirty="0" smtClean="0">
                <a:solidFill>
                  <a:schemeClr val="accent3">
                    <a:lumMod val="50000"/>
                  </a:schemeClr>
                </a:solidFill>
              </a:rPr>
              <a:t>Cost Culture and Cost Management (CM) Initiatives</a:t>
            </a:r>
          </a:p>
          <a:p>
            <a:pPr marL="228600" indent="-228600">
              <a:spcAft>
                <a:spcPts val="600"/>
              </a:spcAft>
              <a:buFont typeface="Arial" pitchFamily="34" charset="0"/>
              <a:buChar char="•"/>
            </a:pPr>
            <a:r>
              <a:rPr lang="en-US" sz="1400" dirty="0" smtClean="0">
                <a:solidFill>
                  <a:schemeClr val="accent3">
                    <a:lumMod val="50000"/>
                  </a:schemeClr>
                </a:solidFill>
              </a:rPr>
              <a:t>Army General Fund Enterprise Business System (GFEBS) </a:t>
            </a:r>
          </a:p>
          <a:p>
            <a:pPr marL="228600" indent="-228600">
              <a:spcAft>
                <a:spcPts val="600"/>
              </a:spcAft>
              <a:buFont typeface="Arial" pitchFamily="34" charset="0"/>
              <a:buChar char="•"/>
            </a:pPr>
            <a:r>
              <a:rPr lang="en-US" sz="1400" dirty="0" smtClean="0">
                <a:solidFill>
                  <a:schemeClr val="accent3">
                    <a:lumMod val="50000"/>
                  </a:schemeClr>
                </a:solidFill>
              </a:rPr>
              <a:t>Addressing Financial Material Weaknesses - LSS</a:t>
            </a:r>
          </a:p>
          <a:p>
            <a:pPr marL="228600" indent="-228600">
              <a:spcAft>
                <a:spcPts val="600"/>
              </a:spcAft>
              <a:buFont typeface="Arial" pitchFamily="34" charset="0"/>
              <a:buChar char="•"/>
            </a:pPr>
            <a:r>
              <a:rPr lang="en-US" sz="1400" dirty="0" smtClean="0">
                <a:solidFill>
                  <a:schemeClr val="accent3">
                    <a:lumMod val="50000"/>
                  </a:schemeClr>
                </a:solidFill>
              </a:rPr>
              <a:t>Army Financial Benefits Reporting and Tracking (AFBRT)</a:t>
            </a:r>
          </a:p>
          <a:p>
            <a:pPr marL="228600" indent="-228600">
              <a:spcAft>
                <a:spcPts val="600"/>
              </a:spcAft>
              <a:buFont typeface="Arial" pitchFamily="34" charset="0"/>
              <a:buChar char="•"/>
            </a:pPr>
            <a:r>
              <a:rPr lang="en-US" sz="1400" dirty="0" smtClean="0">
                <a:solidFill>
                  <a:schemeClr val="accent3">
                    <a:lumMod val="50000"/>
                  </a:schemeClr>
                </a:solidFill>
              </a:rPr>
              <a:t>Army CM Steering Group</a:t>
            </a:r>
          </a:p>
          <a:p>
            <a:pPr marL="228600" indent="-228600">
              <a:spcAft>
                <a:spcPts val="600"/>
              </a:spcAft>
              <a:buFont typeface="Arial" pitchFamily="34" charset="0"/>
              <a:buChar char="•"/>
            </a:pPr>
            <a:r>
              <a:rPr lang="en-US" sz="1400" b="1" dirty="0" smtClean="0">
                <a:solidFill>
                  <a:srgbClr val="0070C0"/>
                </a:solidFill>
              </a:rPr>
              <a:t>Army Financial Management Optimization (AFMO)</a:t>
            </a:r>
          </a:p>
          <a:p>
            <a:pPr marL="228600" indent="-228600">
              <a:spcAft>
                <a:spcPts val="600"/>
              </a:spcAft>
              <a:buFont typeface="Arial" pitchFamily="34" charset="0"/>
              <a:buChar char="•"/>
            </a:pPr>
            <a:endParaRPr lang="en-US" sz="1400" dirty="0" smtClean="0">
              <a:solidFill>
                <a:schemeClr val="accent3">
                  <a:lumMod val="50000"/>
                </a:schemeClr>
              </a:solidFill>
            </a:endParaRPr>
          </a:p>
        </p:txBody>
      </p:sp>
      <p:pic>
        <p:nvPicPr>
          <p:cNvPr id="2" name="Picture 2"/>
          <p:cNvPicPr>
            <a:picLocks noChangeAspect="1" noChangeArrowheads="1"/>
          </p:cNvPicPr>
          <p:nvPr/>
        </p:nvPicPr>
        <p:blipFill>
          <a:blip r:embed="rId4" cstate="print"/>
          <a:srcRect/>
          <a:stretch>
            <a:fillRect/>
          </a:stretch>
        </p:blipFill>
        <p:spPr bwMode="auto">
          <a:xfrm>
            <a:off x="5943600" y="4343400"/>
            <a:ext cx="3071123" cy="2286000"/>
          </a:xfrm>
          <a:prstGeom prst="rect">
            <a:avLst/>
          </a:prstGeom>
          <a:noFill/>
          <a:ln w="9525">
            <a:solidFill>
              <a:srgbClr val="00B05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7" name="Picture 3" descr="C:\Users\kalbkh\Desktop\GAO-Audit.PNG"/>
          <p:cNvPicPr>
            <a:picLocks noChangeAspect="1" noChangeArrowheads="1"/>
          </p:cNvPicPr>
          <p:nvPr/>
        </p:nvPicPr>
        <p:blipFill>
          <a:blip r:embed="rId5" cstate="print"/>
          <a:srcRect/>
          <a:stretch>
            <a:fillRect/>
          </a:stretch>
        </p:blipFill>
        <p:spPr bwMode="auto">
          <a:xfrm>
            <a:off x="6400800" y="1219201"/>
            <a:ext cx="2183261" cy="2440116"/>
          </a:xfrm>
          <a:prstGeom prst="rect">
            <a:avLst/>
          </a:prstGeom>
          <a:noFill/>
          <a:ln>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9" name="TextBox 8"/>
          <p:cNvSpPr txBox="1"/>
          <p:nvPr/>
        </p:nvSpPr>
        <p:spPr>
          <a:xfrm>
            <a:off x="304800" y="3200400"/>
            <a:ext cx="4953000" cy="8463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600"/>
              </a:spcAft>
            </a:pPr>
            <a:endParaRPr lang="en-US" sz="900" b="1" u="sng" dirty="0" smtClean="0"/>
          </a:p>
          <a:p>
            <a:pPr>
              <a:spcAft>
                <a:spcPts val="600"/>
              </a:spcAft>
            </a:pPr>
            <a:r>
              <a:rPr lang="en-US" sz="1600" b="1" u="sng" dirty="0" smtClean="0">
                <a:solidFill>
                  <a:srgbClr val="984807"/>
                </a:solidFill>
              </a:rPr>
              <a:t>Opportunity</a:t>
            </a:r>
          </a:p>
          <a:p>
            <a:pPr>
              <a:spcAft>
                <a:spcPts val="600"/>
              </a:spcAft>
              <a:buFont typeface="Arial" pitchFamily="34" charset="0"/>
              <a:buChar char="•"/>
            </a:pPr>
            <a:r>
              <a:rPr lang="en-US" sz="1400" dirty="0" smtClean="0">
                <a:solidFill>
                  <a:srgbClr val="984807"/>
                </a:solidFill>
              </a:rPr>
              <a:t>  Army Cost Data Capture Strategy and CM</a:t>
            </a:r>
            <a:endParaRPr lang="en-US" sz="900" dirty="0" smtClean="0">
              <a:solidFill>
                <a:srgbClr val="00206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609600" y="304800"/>
            <a:ext cx="85344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400" b="1" dirty="0" smtClean="0">
                <a:solidFill>
                  <a:srgbClr val="0070C0"/>
                </a:solidFill>
                <a:latin typeface="Arial" pitchFamily="34" charset="0"/>
                <a:cs typeface="Arial" pitchFamily="34" charset="0"/>
              </a:rPr>
              <a:t> </a:t>
            </a:r>
            <a:r>
              <a:rPr lang="en-US" sz="2400" b="1" dirty="0" smtClean="0">
                <a:solidFill>
                  <a:srgbClr val="0070C0"/>
                </a:solidFill>
                <a:latin typeface="Arial" pitchFamily="34" charset="0"/>
                <a:ea typeface="+mn-ea"/>
                <a:cs typeface="Arial" pitchFamily="34" charset="0"/>
              </a:rPr>
              <a:t>Correlate Recruiting Costs to Performance</a:t>
            </a:r>
            <a:endParaRPr lang="en-US" sz="2400" b="1" dirty="0">
              <a:solidFill>
                <a:srgbClr val="0070C0"/>
              </a:solidFill>
              <a:latin typeface="Arial" pitchFamily="34" charset="0"/>
              <a:ea typeface="+mn-ea"/>
              <a:cs typeface="Arial" pitchFamily="34" charset="0"/>
            </a:endParaRPr>
          </a:p>
        </p:txBody>
      </p:sp>
      <p:sp>
        <p:nvSpPr>
          <p:cNvPr id="95" name="AutoShape 67"/>
          <p:cNvSpPr>
            <a:spLocks noChangeArrowheads="1"/>
          </p:cNvSpPr>
          <p:nvPr/>
        </p:nvSpPr>
        <p:spPr bwMode="auto">
          <a:xfrm>
            <a:off x="2722576" y="2482215"/>
            <a:ext cx="5110011" cy="914400"/>
          </a:xfrm>
          <a:prstGeom prst="roundRect">
            <a:avLst>
              <a:gd name="adj" fmla="val 0"/>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4"/>
              </a:solidFill>
            </a:endParaRPr>
          </a:p>
        </p:txBody>
      </p:sp>
      <p:pic>
        <p:nvPicPr>
          <p:cNvPr id="92" name="Picture 8" descr="new-webi-4.0.jpg"/>
          <p:cNvPicPr>
            <a:picLocks noChangeAspect="1"/>
          </p:cNvPicPr>
          <p:nvPr/>
        </p:nvPicPr>
        <p:blipFill>
          <a:blip r:embed="rId3" cstate="print"/>
          <a:srcRect l="28117" t="7180"/>
          <a:stretch>
            <a:fillRect/>
          </a:stretch>
        </p:blipFill>
        <p:spPr bwMode="auto">
          <a:xfrm>
            <a:off x="5787200" y="2702166"/>
            <a:ext cx="685800" cy="562270"/>
          </a:xfrm>
          <a:prstGeom prst="rect">
            <a:avLst/>
          </a:prstGeom>
          <a:noFill/>
          <a:ln w="12700">
            <a:solidFill>
              <a:schemeClr val="accent4">
                <a:lumMod val="50000"/>
              </a:schemeClr>
            </a:solidFill>
            <a:miter lim="800000"/>
            <a:headEnd/>
            <a:tailEnd/>
          </a:ln>
        </p:spPr>
      </p:pic>
      <p:pic>
        <p:nvPicPr>
          <p:cNvPr id="93" name="Picture 2"/>
          <p:cNvPicPr>
            <a:picLocks noChangeAspect="1" noChangeArrowheads="1"/>
          </p:cNvPicPr>
          <p:nvPr/>
        </p:nvPicPr>
        <p:blipFill>
          <a:blip r:embed="rId4" cstate="print"/>
          <a:srcRect/>
          <a:stretch>
            <a:fillRect/>
          </a:stretch>
        </p:blipFill>
        <p:spPr bwMode="auto">
          <a:xfrm>
            <a:off x="4949000" y="2699907"/>
            <a:ext cx="685800" cy="569967"/>
          </a:xfrm>
          <a:prstGeom prst="rect">
            <a:avLst/>
          </a:prstGeom>
          <a:noFill/>
          <a:ln w="12700">
            <a:solidFill>
              <a:schemeClr val="accent4">
                <a:lumMod val="50000"/>
              </a:schemeClr>
            </a:solidFill>
            <a:miter lim="800000"/>
            <a:headEnd/>
            <a:tailEnd/>
          </a:ln>
        </p:spPr>
      </p:pic>
      <p:pic>
        <p:nvPicPr>
          <p:cNvPr id="94" name="Picture 93"/>
          <p:cNvPicPr>
            <a:picLocks noChangeAspect="1"/>
          </p:cNvPicPr>
          <p:nvPr/>
        </p:nvPicPr>
        <p:blipFill rotWithShape="1">
          <a:blip r:embed="rId5" cstate="print">
            <a:extLst>
              <a:ext uri="{28A0092B-C50C-407E-A947-70E740481C1C}">
                <a14:useLocalDpi xmlns:a14="http://schemas.microsoft.com/office/drawing/2010/main" val="0"/>
              </a:ext>
            </a:extLst>
          </a:blip>
          <a:srcRect l="16696" t="25595" r="14666" b="17966"/>
          <a:stretch/>
        </p:blipFill>
        <p:spPr>
          <a:xfrm>
            <a:off x="6727350" y="2712150"/>
            <a:ext cx="685800" cy="556054"/>
          </a:xfrm>
          <a:prstGeom prst="rect">
            <a:avLst/>
          </a:prstGeom>
          <a:ln w="19050">
            <a:solidFill>
              <a:schemeClr val="accent4">
                <a:lumMod val="50000"/>
              </a:schemeClr>
            </a:solidFill>
          </a:ln>
          <a:effectLst>
            <a:outerShdw blurRad="50800" dist="101600" dir="2700000" algn="tl" rotWithShape="0">
              <a:prstClr val="black">
                <a:alpha val="40000"/>
              </a:prstClr>
            </a:outerShdw>
          </a:effectLst>
        </p:spPr>
      </p:pic>
      <p:sp>
        <p:nvSpPr>
          <p:cNvPr id="2" name="AutoShape 67"/>
          <p:cNvSpPr>
            <a:spLocks noChangeArrowheads="1"/>
          </p:cNvSpPr>
          <p:nvPr/>
        </p:nvSpPr>
        <p:spPr bwMode="auto">
          <a:xfrm>
            <a:off x="2721819" y="3667125"/>
            <a:ext cx="5108374" cy="914400"/>
          </a:xfrm>
          <a:prstGeom prst="roundRect">
            <a:avLst>
              <a:gd name="adj" fmla="val 0"/>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sp>
        <p:nvSpPr>
          <p:cNvPr id="3" name="AutoShape 3"/>
          <p:cNvSpPr>
            <a:spLocks noChangeArrowheads="1"/>
          </p:cNvSpPr>
          <p:nvPr/>
        </p:nvSpPr>
        <p:spPr bwMode="auto">
          <a:xfrm>
            <a:off x="2721819" y="5876925"/>
            <a:ext cx="5108374" cy="914400"/>
          </a:xfrm>
          <a:prstGeom prst="roundRect">
            <a:avLst>
              <a:gd name="adj" fmla="val 0"/>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100" b="1" dirty="0">
              <a:solidFill>
                <a:srgbClr val="0070C0"/>
              </a:solidFill>
              <a:latin typeface="+mn-lt"/>
            </a:endParaRPr>
          </a:p>
        </p:txBody>
      </p:sp>
      <p:sp>
        <p:nvSpPr>
          <p:cNvPr id="73734" name="AutoShape 4"/>
          <p:cNvSpPr>
            <a:spLocks noChangeArrowheads="1"/>
          </p:cNvSpPr>
          <p:nvPr/>
        </p:nvSpPr>
        <p:spPr bwMode="auto">
          <a:xfrm>
            <a:off x="2721819" y="4775835"/>
            <a:ext cx="5108374" cy="914400"/>
          </a:xfrm>
          <a:prstGeom prst="roundRect">
            <a:avLst>
              <a:gd name="adj" fmla="val 0"/>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6">
                  <a:lumMod val="50000"/>
                </a:schemeClr>
              </a:solidFill>
              <a:latin typeface="+mn-lt"/>
            </a:endParaRPr>
          </a:p>
        </p:txBody>
      </p:sp>
      <p:sp>
        <p:nvSpPr>
          <p:cNvPr id="73737" name="AutoShape 10"/>
          <p:cNvSpPr>
            <a:spLocks noChangeArrowheads="1"/>
          </p:cNvSpPr>
          <p:nvPr/>
        </p:nvSpPr>
        <p:spPr bwMode="auto">
          <a:xfrm>
            <a:off x="5227494" y="2481575"/>
            <a:ext cx="1066800" cy="239033"/>
          </a:xfrm>
          <a:prstGeom prst="roundRect">
            <a:avLst>
              <a:gd name="adj" fmla="val 0"/>
            </a:avLst>
          </a:prstGeom>
          <a:noFill/>
          <a:ln w="3175">
            <a:noFill/>
            <a:round/>
            <a:headEnd/>
            <a:tailEnd/>
          </a:ln>
        </p:spPr>
        <p:txBody>
          <a:bodyPr wrap="none" anchor="b"/>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Dash Boards</a:t>
            </a:r>
            <a:endParaRPr lang="en-US" sz="1000" dirty="0">
              <a:solidFill>
                <a:srgbClr val="000000"/>
              </a:solidFill>
              <a:effectLst>
                <a:outerShdw blurRad="38100" dist="38100" dir="2700000" algn="tl">
                  <a:srgbClr val="000000">
                    <a:alpha val="43137"/>
                  </a:srgbClr>
                </a:outerShdw>
              </a:effectLst>
              <a:latin typeface="+mn-lt"/>
            </a:endParaRPr>
          </a:p>
        </p:txBody>
      </p:sp>
      <p:sp>
        <p:nvSpPr>
          <p:cNvPr id="73743" name="AutoShape 54"/>
          <p:cNvSpPr>
            <a:spLocks noChangeArrowheads="1"/>
          </p:cNvSpPr>
          <p:nvPr/>
        </p:nvSpPr>
        <p:spPr bwMode="auto">
          <a:xfrm>
            <a:off x="3021669" y="2464750"/>
            <a:ext cx="762000" cy="239033"/>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Reports</a:t>
            </a:r>
          </a:p>
        </p:txBody>
      </p:sp>
      <p:sp>
        <p:nvSpPr>
          <p:cNvPr id="73744" name="AutoShape 55"/>
          <p:cNvSpPr>
            <a:spLocks noChangeArrowheads="1"/>
          </p:cNvSpPr>
          <p:nvPr/>
        </p:nvSpPr>
        <p:spPr bwMode="auto">
          <a:xfrm>
            <a:off x="6741619" y="2481575"/>
            <a:ext cx="664572" cy="248992"/>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Analysis</a:t>
            </a:r>
          </a:p>
        </p:txBody>
      </p:sp>
      <p:pic>
        <p:nvPicPr>
          <p:cNvPr id="197634" name="Picture 2"/>
          <p:cNvPicPr>
            <a:picLocks noChangeAspect="1" noChangeArrowheads="1"/>
          </p:cNvPicPr>
          <p:nvPr/>
        </p:nvPicPr>
        <p:blipFill>
          <a:blip r:embed="rId6" cstate="print"/>
          <a:srcRect b="22551"/>
          <a:stretch>
            <a:fillRect/>
          </a:stretch>
        </p:blipFill>
        <p:spPr bwMode="auto">
          <a:xfrm>
            <a:off x="2874219" y="2676525"/>
            <a:ext cx="930535"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8" name="AutoShape 67"/>
          <p:cNvSpPr>
            <a:spLocks noChangeArrowheads="1"/>
          </p:cNvSpPr>
          <p:nvPr/>
        </p:nvSpPr>
        <p:spPr bwMode="auto">
          <a:xfrm>
            <a:off x="2721819" y="1381125"/>
            <a:ext cx="5108374" cy="914400"/>
          </a:xfrm>
          <a:prstGeom prst="roundRect">
            <a:avLst>
              <a:gd name="adj" fmla="val 0"/>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sp>
        <p:nvSpPr>
          <p:cNvPr id="131" name="Up Arrow 130"/>
          <p:cNvSpPr/>
          <p:nvPr/>
        </p:nvSpPr>
        <p:spPr>
          <a:xfrm>
            <a:off x="3511650" y="2219325"/>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DECISIONS</a:t>
            </a:r>
            <a:endParaRPr lang="en-US" b="1" dirty="0"/>
          </a:p>
        </p:txBody>
      </p:sp>
      <p:pic>
        <p:nvPicPr>
          <p:cNvPr id="51" name="Picture 2"/>
          <p:cNvPicPr>
            <a:picLocks noChangeAspect="1" noChangeArrowheads="1"/>
          </p:cNvPicPr>
          <p:nvPr/>
        </p:nvPicPr>
        <p:blipFill>
          <a:blip r:embed="rId7" cstate="print"/>
          <a:srcRect/>
          <a:stretch>
            <a:fillRect/>
          </a:stretch>
        </p:blipFill>
        <p:spPr bwMode="auto">
          <a:xfrm>
            <a:off x="4057794" y="2676525"/>
            <a:ext cx="678370" cy="609600"/>
          </a:xfrm>
          <a:prstGeom prst="rect">
            <a:avLst/>
          </a:prstGeom>
          <a:noFill/>
          <a:ln w="9525">
            <a:noFill/>
            <a:miter lim="800000"/>
            <a:headEnd/>
            <a:tailEnd/>
          </a:ln>
          <a:effectLst/>
        </p:spPr>
      </p:pic>
      <p:sp>
        <p:nvSpPr>
          <p:cNvPr id="52" name="AutoShape 54"/>
          <p:cNvSpPr>
            <a:spLocks noChangeArrowheads="1"/>
          </p:cNvSpPr>
          <p:nvPr/>
        </p:nvSpPr>
        <p:spPr bwMode="auto">
          <a:xfrm>
            <a:off x="3969719" y="2488500"/>
            <a:ext cx="762000" cy="239033"/>
          </a:xfrm>
          <a:prstGeom prst="roundRect">
            <a:avLst>
              <a:gd name="adj" fmla="val 0"/>
            </a:avLst>
          </a:prstGeom>
          <a:noFill/>
          <a:ln w="3175">
            <a:noFill/>
            <a:round/>
            <a:headEnd/>
            <a:tailEnd/>
          </a:ln>
        </p:spPr>
        <p:txBody>
          <a:bodyPr wrap="none" anchor="b"/>
          <a:lstStyle/>
          <a:p>
            <a:pPr eaLnBrk="0" hangingPunct="0">
              <a:defRPr/>
            </a:pPr>
            <a:r>
              <a:rPr lang="en-US" sz="1000" dirty="0" smtClean="0">
                <a:solidFill>
                  <a:srgbClr val="000000"/>
                </a:solidFill>
                <a:effectLst>
                  <a:outerShdw blurRad="38100" dist="38100" dir="2700000" algn="tl">
                    <a:srgbClr val="000000">
                      <a:alpha val="43137"/>
                    </a:srgbClr>
                  </a:outerShdw>
                </a:effectLst>
                <a:latin typeface="+mn-lt"/>
              </a:rPr>
              <a:t>CM Maturity</a:t>
            </a:r>
            <a:endParaRPr lang="en-US" sz="1000" dirty="0">
              <a:solidFill>
                <a:srgbClr val="000000"/>
              </a:solidFill>
              <a:effectLst>
                <a:outerShdw blurRad="38100" dist="38100" dir="2700000" algn="tl">
                  <a:srgbClr val="000000">
                    <a:alpha val="43137"/>
                  </a:srgbClr>
                </a:outerShdw>
              </a:effectLst>
              <a:latin typeface="+mn-lt"/>
            </a:endParaRPr>
          </a:p>
        </p:txBody>
      </p:sp>
      <p:sp>
        <p:nvSpPr>
          <p:cNvPr id="55" name="Up Arrow 54"/>
          <p:cNvSpPr/>
          <p:nvPr/>
        </p:nvSpPr>
        <p:spPr>
          <a:xfrm>
            <a:off x="3511650" y="3362325"/>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KNOWLEDGE</a:t>
            </a:r>
            <a:endParaRPr lang="en-US" b="1" dirty="0"/>
          </a:p>
        </p:txBody>
      </p:sp>
      <p:sp>
        <p:nvSpPr>
          <p:cNvPr id="56" name="Up Arrow 55"/>
          <p:cNvSpPr/>
          <p:nvPr/>
        </p:nvSpPr>
        <p:spPr>
          <a:xfrm>
            <a:off x="3511650" y="4505325"/>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INFORMATION</a:t>
            </a:r>
            <a:endParaRPr lang="en-US" b="1" dirty="0"/>
          </a:p>
        </p:txBody>
      </p:sp>
      <p:sp>
        <p:nvSpPr>
          <p:cNvPr id="57" name="Up Arrow 56"/>
          <p:cNvSpPr/>
          <p:nvPr/>
        </p:nvSpPr>
        <p:spPr>
          <a:xfrm>
            <a:off x="3689780" y="5648325"/>
            <a:ext cx="316322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a:t>
            </a:r>
            <a:endParaRPr lang="en-US" b="1" dirty="0"/>
          </a:p>
        </p:txBody>
      </p:sp>
      <p:sp>
        <p:nvSpPr>
          <p:cNvPr id="63" name="Left-Right Arrow 62"/>
          <p:cNvSpPr/>
          <p:nvPr/>
        </p:nvSpPr>
        <p:spPr>
          <a:xfrm>
            <a:off x="2754600" y="923925"/>
            <a:ext cx="5105400" cy="457200"/>
          </a:xfrm>
          <a:prstGeom prst="lef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600" dirty="0" smtClean="0"/>
              <a:t>Decision Makers Span of Control &amp; Influence (SC&amp;I)</a:t>
            </a:r>
            <a:endParaRPr lang="en-US" sz="1600" dirty="0"/>
          </a:p>
        </p:txBody>
      </p:sp>
      <p:sp>
        <p:nvSpPr>
          <p:cNvPr id="62" name="Flowchart: Decision 61"/>
          <p:cNvSpPr/>
          <p:nvPr/>
        </p:nvSpPr>
        <p:spPr>
          <a:xfrm>
            <a:off x="2990125" y="1304925"/>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64" name="Flowchart: Decision 63"/>
          <p:cNvSpPr/>
          <p:nvPr/>
        </p:nvSpPr>
        <p:spPr>
          <a:xfrm>
            <a:off x="4612100" y="1304925"/>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74" name="Flowchart: Decision 73"/>
          <p:cNvSpPr/>
          <p:nvPr/>
        </p:nvSpPr>
        <p:spPr>
          <a:xfrm>
            <a:off x="6209325" y="1328675"/>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75" name="Pentagon 74"/>
          <p:cNvSpPr/>
          <p:nvPr/>
        </p:nvSpPr>
        <p:spPr>
          <a:xfrm>
            <a:off x="190501" y="1428750"/>
            <a:ext cx="2590800" cy="838200"/>
          </a:xfrm>
          <a:prstGeom prst="homePlate">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cs typeface="Arial" charset="0"/>
            </a:endParaRPr>
          </a:p>
        </p:txBody>
      </p:sp>
      <p:sp>
        <p:nvSpPr>
          <p:cNvPr id="76" name="Pentagon 75"/>
          <p:cNvSpPr/>
          <p:nvPr/>
        </p:nvSpPr>
        <p:spPr>
          <a:xfrm>
            <a:off x="190501" y="2531175"/>
            <a:ext cx="2590800" cy="838200"/>
          </a:xfrm>
          <a:prstGeom prst="homePlate">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dirty="0">
              <a:solidFill>
                <a:schemeClr val="accent4"/>
              </a:solidFill>
            </a:endParaRPr>
          </a:p>
        </p:txBody>
      </p:sp>
      <p:sp>
        <p:nvSpPr>
          <p:cNvPr id="83" name="Pentagon 82"/>
          <p:cNvSpPr/>
          <p:nvPr/>
        </p:nvSpPr>
        <p:spPr>
          <a:xfrm>
            <a:off x="190501" y="3719200"/>
            <a:ext cx="2590800" cy="838200"/>
          </a:xfrm>
          <a:prstGeom prst="homePlate">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latin typeface="+mn-lt"/>
            </a:endParaRPr>
          </a:p>
        </p:txBody>
      </p:sp>
      <p:sp>
        <p:nvSpPr>
          <p:cNvPr id="84" name="Pentagon 83"/>
          <p:cNvSpPr/>
          <p:nvPr/>
        </p:nvSpPr>
        <p:spPr>
          <a:xfrm>
            <a:off x="190501" y="4831025"/>
            <a:ext cx="2590800" cy="838200"/>
          </a:xfrm>
          <a:prstGeom prst="homePlate">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6">
                  <a:lumMod val="50000"/>
                </a:schemeClr>
              </a:solidFill>
              <a:latin typeface="+mn-lt"/>
            </a:endParaRPr>
          </a:p>
        </p:txBody>
      </p:sp>
      <p:sp>
        <p:nvSpPr>
          <p:cNvPr id="85" name="Pentagon 84"/>
          <p:cNvSpPr/>
          <p:nvPr/>
        </p:nvSpPr>
        <p:spPr>
          <a:xfrm>
            <a:off x="190501" y="5968950"/>
            <a:ext cx="2590800" cy="838200"/>
          </a:xfrm>
          <a:prstGeom prst="homePlate">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rgbClr val="0070C0"/>
              </a:solidFill>
              <a:latin typeface="+mn-lt"/>
            </a:endParaRPr>
          </a:p>
        </p:txBody>
      </p:sp>
      <p:sp>
        <p:nvSpPr>
          <p:cNvPr id="86" name="TextBox 85"/>
          <p:cNvSpPr txBox="1"/>
          <p:nvPr/>
        </p:nvSpPr>
        <p:spPr>
          <a:xfrm>
            <a:off x="185277" y="1357374"/>
            <a:ext cx="2367423" cy="954107"/>
          </a:xfrm>
          <a:prstGeom prst="rect">
            <a:avLst/>
          </a:prstGeom>
          <a:noFill/>
          <a:effectLst/>
        </p:spPr>
        <p:txBody>
          <a:bodyPr wrap="square" rtlCol="0">
            <a:spAutoFit/>
          </a:bodyPr>
          <a:lstStyle/>
          <a:p>
            <a:r>
              <a:rPr lang="en-US" sz="1400" dirty="0" smtClean="0">
                <a:latin typeface="+mn-lt"/>
              </a:rPr>
              <a:t>Army leaders can assess cost/recruit, advertising effectiveness, retention rates, and other decisions</a:t>
            </a:r>
          </a:p>
        </p:txBody>
      </p:sp>
      <p:sp>
        <p:nvSpPr>
          <p:cNvPr id="87" name="TextBox 86"/>
          <p:cNvSpPr txBox="1"/>
          <p:nvPr/>
        </p:nvSpPr>
        <p:spPr>
          <a:xfrm>
            <a:off x="187923" y="2554799"/>
            <a:ext cx="2431451" cy="738664"/>
          </a:xfrm>
          <a:prstGeom prst="rect">
            <a:avLst/>
          </a:prstGeom>
          <a:noFill/>
          <a:effectLst/>
        </p:spPr>
        <p:txBody>
          <a:bodyPr wrap="square" rtlCol="0">
            <a:spAutoFit/>
          </a:bodyPr>
          <a:lstStyle/>
          <a:p>
            <a:r>
              <a:rPr lang="en-US" sz="1400" dirty="0" smtClean="0">
                <a:latin typeface="+mn-lt"/>
              </a:rPr>
              <a:t>Recruiting knowledge can analyzed through BI reports, dashboards, and analysis</a:t>
            </a:r>
          </a:p>
        </p:txBody>
      </p:sp>
      <p:sp>
        <p:nvSpPr>
          <p:cNvPr id="88" name="TextBox 87"/>
          <p:cNvSpPr txBox="1"/>
          <p:nvPr/>
        </p:nvSpPr>
        <p:spPr>
          <a:xfrm>
            <a:off x="180975" y="4852675"/>
            <a:ext cx="2219325" cy="738664"/>
          </a:xfrm>
          <a:prstGeom prst="rect">
            <a:avLst/>
          </a:prstGeom>
          <a:noFill/>
          <a:effectLst/>
        </p:spPr>
        <p:txBody>
          <a:bodyPr wrap="square" rtlCol="0">
            <a:spAutoFit/>
          </a:bodyPr>
          <a:lstStyle/>
          <a:p>
            <a:r>
              <a:rPr lang="en-US" sz="1400" dirty="0" smtClean="0">
                <a:latin typeface="+mn-lt"/>
              </a:rPr>
              <a:t>Recruiting cost and budget data, along with other data sources</a:t>
            </a:r>
          </a:p>
        </p:txBody>
      </p:sp>
      <p:sp>
        <p:nvSpPr>
          <p:cNvPr id="89" name="TextBox 88"/>
          <p:cNvSpPr txBox="1"/>
          <p:nvPr/>
        </p:nvSpPr>
        <p:spPr>
          <a:xfrm>
            <a:off x="163545" y="3664525"/>
            <a:ext cx="2565305" cy="954107"/>
          </a:xfrm>
          <a:prstGeom prst="rect">
            <a:avLst/>
          </a:prstGeom>
          <a:noFill/>
          <a:effectLst/>
        </p:spPr>
        <p:txBody>
          <a:bodyPr wrap="square" rtlCol="0">
            <a:spAutoFit/>
          </a:bodyPr>
          <a:lstStyle/>
          <a:p>
            <a:r>
              <a:rPr lang="en-US" sz="1400" dirty="0" smtClean="0">
                <a:latin typeface="+mn-lt"/>
              </a:rPr>
              <a:t>DASA-CE &amp; OBT provide</a:t>
            </a:r>
          </a:p>
          <a:p>
            <a:r>
              <a:rPr lang="en-US" sz="1400" dirty="0" smtClean="0">
                <a:latin typeface="+mn-lt"/>
              </a:rPr>
              <a:t>USAREC, USAMEPCOM, &amp; TRADOC cost and performance correlation support</a:t>
            </a:r>
            <a:endParaRPr lang="en-US" sz="1400" dirty="0">
              <a:latin typeface="+mn-lt"/>
            </a:endParaRPr>
          </a:p>
        </p:txBody>
      </p:sp>
      <p:sp>
        <p:nvSpPr>
          <p:cNvPr id="90" name="TextBox 89"/>
          <p:cNvSpPr txBox="1"/>
          <p:nvPr/>
        </p:nvSpPr>
        <p:spPr>
          <a:xfrm>
            <a:off x="171450" y="5913544"/>
            <a:ext cx="2305050" cy="954107"/>
          </a:xfrm>
          <a:prstGeom prst="rect">
            <a:avLst/>
          </a:prstGeom>
          <a:noFill/>
          <a:effectLst/>
        </p:spPr>
        <p:txBody>
          <a:bodyPr wrap="square" rtlCol="0">
            <a:spAutoFit/>
          </a:bodyPr>
          <a:lstStyle/>
          <a:p>
            <a:r>
              <a:rPr lang="en-US" sz="1400" dirty="0" smtClean="0">
                <a:latin typeface="+mn-lt"/>
              </a:rPr>
              <a:t>Recruiting, assessment &amp; training cost and performance data from core processes</a:t>
            </a:r>
            <a:endParaRPr lang="en-US" sz="1400" dirty="0">
              <a:latin typeface="+mn-lt"/>
            </a:endParaRPr>
          </a:p>
        </p:txBody>
      </p:sp>
      <p:pic>
        <p:nvPicPr>
          <p:cNvPr id="91" name="Picture 1"/>
          <p:cNvPicPr>
            <a:picLocks noChangeAspect="1" noChangeArrowheads="1"/>
          </p:cNvPicPr>
          <p:nvPr/>
        </p:nvPicPr>
        <p:blipFill>
          <a:blip r:embed="rId8" cstate="print"/>
          <a:srcRect/>
          <a:stretch>
            <a:fillRect/>
          </a:stretch>
        </p:blipFill>
        <p:spPr bwMode="auto">
          <a:xfrm>
            <a:off x="3206825" y="3526600"/>
            <a:ext cx="874916" cy="853251"/>
          </a:xfrm>
          <a:prstGeom prst="rect">
            <a:avLst/>
          </a:prstGeom>
          <a:noFill/>
          <a:ln w="9525">
            <a:noFill/>
            <a:miter lim="800000"/>
            <a:headEnd/>
            <a:tailEnd/>
          </a:ln>
          <a:effectLst/>
        </p:spPr>
      </p:pic>
      <p:sp>
        <p:nvSpPr>
          <p:cNvPr id="96" name="AutoShape 16"/>
          <p:cNvSpPr>
            <a:spLocks noChangeArrowheads="1"/>
          </p:cNvSpPr>
          <p:nvPr/>
        </p:nvSpPr>
        <p:spPr bwMode="auto">
          <a:xfrm>
            <a:off x="3059400" y="4359850"/>
            <a:ext cx="13716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100" b="1" dirty="0" smtClean="0">
                <a:solidFill>
                  <a:srgbClr val="000000"/>
                </a:solidFill>
                <a:effectLst>
                  <a:outerShdw blurRad="38100" dist="38100" dir="2700000" algn="tl">
                    <a:srgbClr val="000000">
                      <a:alpha val="43137"/>
                    </a:srgbClr>
                  </a:outerShdw>
                </a:effectLst>
                <a:latin typeface="+mn-lt"/>
              </a:rPr>
              <a:t>COST MANAGEMENT</a:t>
            </a:r>
            <a:endParaRPr lang="en-US" sz="1100" b="1" dirty="0">
              <a:solidFill>
                <a:srgbClr val="000000"/>
              </a:solidFill>
              <a:effectLst>
                <a:outerShdw blurRad="38100" dist="38100" dir="2700000" algn="tl">
                  <a:srgbClr val="000000">
                    <a:alpha val="43137"/>
                  </a:srgbClr>
                </a:outerShdw>
              </a:effectLst>
              <a:latin typeface="+mn-lt"/>
            </a:endParaRPr>
          </a:p>
        </p:txBody>
      </p:sp>
      <p:sp>
        <p:nvSpPr>
          <p:cNvPr id="99" name="AutoShape 16"/>
          <p:cNvSpPr>
            <a:spLocks noChangeArrowheads="1"/>
          </p:cNvSpPr>
          <p:nvPr/>
        </p:nvSpPr>
        <p:spPr bwMode="auto">
          <a:xfrm>
            <a:off x="6178625" y="4324225"/>
            <a:ext cx="1353906" cy="188025"/>
          </a:xfrm>
          <a:prstGeom prst="roundRect">
            <a:avLst>
              <a:gd name="adj" fmla="val 16667"/>
            </a:avLst>
          </a:prstGeom>
          <a:noFill/>
          <a:ln w="9525">
            <a:noFill/>
            <a:round/>
            <a:headEnd/>
            <a:tailEnd/>
          </a:ln>
        </p:spPr>
        <p:txBody>
          <a:bodyPr lIns="45720" rIns="45720" anchor="ctr"/>
          <a:lstStyle/>
          <a:p>
            <a:pPr algn="ctr" eaLnBrk="0" hangingPunct="0">
              <a:defRPr/>
            </a:pPr>
            <a:r>
              <a:rPr lang="en-US" sz="1100" b="1" dirty="0" smtClean="0">
                <a:solidFill>
                  <a:srgbClr val="000000"/>
                </a:solidFill>
                <a:effectLst>
                  <a:outerShdw blurRad="38100" dist="38100" dir="2700000" algn="tl">
                    <a:srgbClr val="000000">
                      <a:alpha val="43137"/>
                    </a:srgbClr>
                  </a:outerShdw>
                </a:effectLst>
                <a:latin typeface="+mn-lt"/>
              </a:rPr>
              <a:t>PERFORMANCE</a:t>
            </a:r>
          </a:p>
          <a:p>
            <a:pPr algn="ctr" eaLnBrk="0" hangingPunct="0">
              <a:defRPr/>
            </a:pPr>
            <a:r>
              <a:rPr lang="en-US" sz="1100" b="1" dirty="0" smtClean="0">
                <a:solidFill>
                  <a:srgbClr val="000000"/>
                </a:solidFill>
                <a:effectLst>
                  <a:outerShdw blurRad="38100" dist="38100" dir="2700000" algn="tl">
                    <a:srgbClr val="000000">
                      <a:alpha val="43137"/>
                    </a:srgbClr>
                  </a:outerShdw>
                </a:effectLst>
                <a:latin typeface="+mn-lt"/>
              </a:rPr>
              <a:t> MANAGEMENT</a:t>
            </a:r>
            <a:endParaRPr lang="en-US" sz="1100" b="1" dirty="0">
              <a:solidFill>
                <a:srgbClr val="000000"/>
              </a:solidFill>
              <a:effectLst>
                <a:outerShdw blurRad="38100" dist="38100" dir="2700000" algn="tl">
                  <a:srgbClr val="000000">
                    <a:alpha val="43137"/>
                  </a:srgbClr>
                </a:outerShdw>
              </a:effectLst>
              <a:latin typeface="+mn-lt"/>
            </a:endParaRPr>
          </a:p>
        </p:txBody>
      </p:sp>
      <p:sp>
        <p:nvSpPr>
          <p:cNvPr id="110" name="Rectangle 109"/>
          <p:cNvSpPr/>
          <p:nvPr/>
        </p:nvSpPr>
        <p:spPr>
          <a:xfrm>
            <a:off x="7766950" y="1420700"/>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C</a:t>
            </a:r>
            <a:r>
              <a:rPr lang="en-US" sz="1600" b="1" dirty="0" smtClean="0">
                <a:ln/>
                <a:solidFill>
                  <a:schemeClr val="tx1">
                    <a:lumMod val="85000"/>
                    <a:lumOff val="15000"/>
                  </a:schemeClr>
                </a:solidFill>
                <a:latin typeface="+mn-lt"/>
              </a:rPr>
              <a:t>ustomer</a:t>
            </a:r>
            <a:endParaRPr lang="en-US" sz="4400" b="1" cap="none" spc="0" dirty="0">
              <a:ln/>
              <a:solidFill>
                <a:schemeClr val="tx1">
                  <a:lumMod val="85000"/>
                  <a:lumOff val="15000"/>
                </a:schemeClr>
              </a:solidFill>
              <a:effectLst/>
              <a:latin typeface="+mn-lt"/>
            </a:endParaRPr>
          </a:p>
        </p:txBody>
      </p:sp>
      <p:sp>
        <p:nvSpPr>
          <p:cNvPr id="111" name="Rectangle 110"/>
          <p:cNvSpPr/>
          <p:nvPr/>
        </p:nvSpPr>
        <p:spPr>
          <a:xfrm>
            <a:off x="7766950" y="2563700"/>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O</a:t>
            </a:r>
            <a:r>
              <a:rPr lang="en-US" sz="1600" b="1" dirty="0" smtClean="0">
                <a:ln/>
                <a:solidFill>
                  <a:schemeClr val="tx1">
                    <a:lumMod val="85000"/>
                    <a:lumOff val="15000"/>
                  </a:schemeClr>
                </a:solidFill>
                <a:latin typeface="+mn-lt"/>
              </a:rPr>
              <a:t>utput</a:t>
            </a:r>
            <a:endParaRPr lang="en-US" sz="4400" b="1" cap="none" spc="0" dirty="0">
              <a:ln/>
              <a:solidFill>
                <a:schemeClr val="tx1">
                  <a:lumMod val="85000"/>
                  <a:lumOff val="15000"/>
                </a:schemeClr>
              </a:solidFill>
              <a:effectLst/>
              <a:latin typeface="+mn-lt"/>
            </a:endParaRPr>
          </a:p>
        </p:txBody>
      </p:sp>
      <p:sp>
        <p:nvSpPr>
          <p:cNvPr id="113" name="Rectangle 112"/>
          <p:cNvSpPr/>
          <p:nvPr/>
        </p:nvSpPr>
        <p:spPr>
          <a:xfrm>
            <a:off x="7766950" y="3706700"/>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P</a:t>
            </a:r>
            <a:r>
              <a:rPr lang="en-US" sz="1600" b="1" dirty="0" smtClean="0">
                <a:ln/>
                <a:solidFill>
                  <a:schemeClr val="tx1">
                    <a:lumMod val="85000"/>
                    <a:lumOff val="15000"/>
                  </a:schemeClr>
                </a:solidFill>
                <a:latin typeface="+mn-lt"/>
              </a:rPr>
              <a:t>rocess</a:t>
            </a:r>
            <a:endParaRPr lang="en-US" sz="4400" b="1" cap="none" spc="0" dirty="0">
              <a:ln/>
              <a:solidFill>
                <a:schemeClr val="tx1">
                  <a:lumMod val="85000"/>
                  <a:lumOff val="15000"/>
                </a:schemeClr>
              </a:solidFill>
              <a:effectLst/>
              <a:latin typeface="+mn-lt"/>
            </a:endParaRPr>
          </a:p>
        </p:txBody>
      </p:sp>
      <p:sp>
        <p:nvSpPr>
          <p:cNvPr id="114" name="Rectangle 113"/>
          <p:cNvSpPr/>
          <p:nvPr/>
        </p:nvSpPr>
        <p:spPr>
          <a:xfrm>
            <a:off x="7766950" y="4849700"/>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dirty="0" smtClean="0">
                <a:ln/>
                <a:solidFill>
                  <a:schemeClr val="tx1">
                    <a:lumMod val="85000"/>
                    <a:lumOff val="15000"/>
                  </a:schemeClr>
                </a:solidFill>
                <a:latin typeface="+mn-lt"/>
              </a:rPr>
              <a:t>I</a:t>
            </a:r>
            <a:r>
              <a:rPr lang="en-US" sz="1600" b="1" dirty="0" smtClean="0">
                <a:ln/>
                <a:solidFill>
                  <a:schemeClr val="tx1">
                    <a:lumMod val="85000"/>
                    <a:lumOff val="15000"/>
                  </a:schemeClr>
                </a:solidFill>
                <a:latin typeface="+mn-lt"/>
              </a:rPr>
              <a:t>nput</a:t>
            </a:r>
            <a:endParaRPr lang="en-US" sz="4400" b="1" cap="none" spc="0" dirty="0">
              <a:ln/>
              <a:solidFill>
                <a:schemeClr val="tx1">
                  <a:lumMod val="85000"/>
                  <a:lumOff val="15000"/>
                </a:schemeClr>
              </a:solidFill>
              <a:effectLst/>
              <a:latin typeface="+mn-lt"/>
            </a:endParaRPr>
          </a:p>
        </p:txBody>
      </p:sp>
      <p:sp>
        <p:nvSpPr>
          <p:cNvPr id="116" name="Rectangle 115"/>
          <p:cNvSpPr/>
          <p:nvPr/>
        </p:nvSpPr>
        <p:spPr>
          <a:xfrm>
            <a:off x="7766950" y="5916500"/>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S</a:t>
            </a:r>
            <a:r>
              <a:rPr lang="en-US" sz="1600" b="1" dirty="0" smtClean="0">
                <a:ln/>
                <a:solidFill>
                  <a:schemeClr val="tx1">
                    <a:lumMod val="85000"/>
                    <a:lumOff val="15000"/>
                  </a:schemeClr>
                </a:solidFill>
                <a:latin typeface="+mn-lt"/>
              </a:rPr>
              <a:t>upplier</a:t>
            </a:r>
            <a:endParaRPr lang="en-US" sz="4400" b="1" cap="none" spc="0" dirty="0">
              <a:ln/>
              <a:solidFill>
                <a:schemeClr val="tx1">
                  <a:lumMod val="85000"/>
                  <a:lumOff val="15000"/>
                </a:schemeClr>
              </a:solidFill>
              <a:effectLst/>
              <a:latin typeface="+mn-lt"/>
            </a:endParaRPr>
          </a:p>
        </p:txBody>
      </p:sp>
      <p:pic>
        <p:nvPicPr>
          <p:cNvPr id="4" name="Picture 2"/>
          <p:cNvPicPr>
            <a:picLocks noChangeAspect="1" noChangeArrowheads="1"/>
          </p:cNvPicPr>
          <p:nvPr/>
        </p:nvPicPr>
        <p:blipFill>
          <a:blip r:embed="rId9" cstate="print"/>
          <a:srcRect/>
          <a:stretch>
            <a:fillRect/>
          </a:stretch>
        </p:blipFill>
        <p:spPr bwMode="auto">
          <a:xfrm>
            <a:off x="6178625" y="3590925"/>
            <a:ext cx="1447800" cy="671617"/>
          </a:xfrm>
          <a:prstGeom prst="rect">
            <a:avLst/>
          </a:prstGeom>
          <a:noFill/>
          <a:ln w="9525">
            <a:noFill/>
            <a:miter lim="800000"/>
            <a:headEnd/>
            <a:tailEnd/>
          </a:ln>
          <a:effectLst/>
        </p:spPr>
      </p:pic>
      <p:grpSp>
        <p:nvGrpSpPr>
          <p:cNvPr id="5" name="Group 122"/>
          <p:cNvGrpSpPr/>
          <p:nvPr/>
        </p:nvGrpSpPr>
        <p:grpSpPr>
          <a:xfrm>
            <a:off x="3238500" y="4810125"/>
            <a:ext cx="1143000" cy="838200"/>
            <a:chOff x="6553200" y="5562600"/>
            <a:chExt cx="686958" cy="456486"/>
          </a:xfrm>
          <a:effectLst/>
        </p:grpSpPr>
        <p:pic>
          <p:nvPicPr>
            <p:cNvPr id="121" name="Picture 30" descr="database"/>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56008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AutoShape 15"/>
            <p:cNvSpPr>
              <a:spLocks noChangeArrowheads="1"/>
            </p:cNvSpPr>
            <p:nvPr/>
          </p:nvSpPr>
          <p:spPr bwMode="auto">
            <a:xfrm>
              <a:off x="6553200" y="55626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1600" b="1" dirty="0" smtClean="0"/>
                <a:t>GFEBS</a:t>
              </a:r>
              <a:endParaRPr lang="en-US" sz="1600" b="1" dirty="0">
                <a:latin typeface="+mn-lt"/>
              </a:endParaRPr>
            </a:p>
          </p:txBody>
        </p:sp>
      </p:grpSp>
      <p:grpSp>
        <p:nvGrpSpPr>
          <p:cNvPr id="6" name="Group 122"/>
          <p:cNvGrpSpPr/>
          <p:nvPr/>
        </p:nvGrpSpPr>
        <p:grpSpPr>
          <a:xfrm>
            <a:off x="6515100" y="4810125"/>
            <a:ext cx="1143000" cy="838200"/>
            <a:chOff x="6553200" y="5562600"/>
            <a:chExt cx="686958" cy="456486"/>
          </a:xfrm>
        </p:grpSpPr>
        <p:pic>
          <p:nvPicPr>
            <p:cNvPr id="125" name="Picture 30" descr="database"/>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56008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AutoShape 15"/>
            <p:cNvSpPr>
              <a:spLocks noChangeArrowheads="1"/>
            </p:cNvSpPr>
            <p:nvPr/>
          </p:nvSpPr>
          <p:spPr bwMode="auto">
            <a:xfrm>
              <a:off x="6553200" y="55626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1400" b="1" dirty="0" smtClean="0"/>
                <a:t>PROBE</a:t>
              </a:r>
              <a:endParaRPr lang="en-US" sz="1400" b="1" dirty="0">
                <a:latin typeface="+mn-lt"/>
              </a:endParaRPr>
            </a:p>
          </p:txBody>
        </p:sp>
      </p:grpSp>
      <p:pic>
        <p:nvPicPr>
          <p:cNvPr id="127" name="Picture 5"/>
          <p:cNvPicPr>
            <a:picLocks noChangeAspect="1" noChangeArrowheads="1"/>
          </p:cNvPicPr>
          <p:nvPr/>
        </p:nvPicPr>
        <p:blipFill>
          <a:blip r:embed="rId11" cstate="print"/>
          <a:srcRect/>
          <a:stretch>
            <a:fillRect/>
          </a:stretch>
        </p:blipFill>
        <p:spPr bwMode="auto">
          <a:xfrm>
            <a:off x="4686300" y="4810125"/>
            <a:ext cx="1027225" cy="868882"/>
          </a:xfrm>
          <a:prstGeom prst="rect">
            <a:avLst/>
          </a:prstGeom>
          <a:noFill/>
          <a:ln w="9525">
            <a:noFill/>
            <a:miter lim="800000"/>
            <a:headEnd/>
            <a:tailEnd/>
          </a:ln>
          <a:effectLst/>
        </p:spPr>
      </p:pic>
      <p:pic>
        <p:nvPicPr>
          <p:cNvPr id="128" name="Picture 2"/>
          <p:cNvPicPr>
            <a:picLocks noChangeAspect="1" noChangeArrowheads="1"/>
          </p:cNvPicPr>
          <p:nvPr/>
        </p:nvPicPr>
        <p:blipFill>
          <a:blip r:embed="rId12" cstate="print"/>
          <a:srcRect/>
          <a:stretch>
            <a:fillRect/>
          </a:stretch>
        </p:blipFill>
        <p:spPr bwMode="auto">
          <a:xfrm>
            <a:off x="3267200" y="1409824"/>
            <a:ext cx="685800" cy="721581"/>
          </a:xfrm>
          <a:prstGeom prst="ellipse">
            <a:avLst/>
          </a:prstGeom>
          <a:noFill/>
          <a:ln w="9525">
            <a:noFill/>
            <a:miter lim="800000"/>
            <a:headEnd/>
            <a:tailEnd/>
          </a:ln>
        </p:spPr>
      </p:pic>
      <p:pic>
        <p:nvPicPr>
          <p:cNvPr id="129" name="Picture 4" descr="http://www.cddmedical.com/wp-content/uploads/2012/08/MEPCOM-Logo-150x150.png"/>
          <p:cNvPicPr>
            <a:picLocks noChangeAspect="1" noChangeArrowheads="1"/>
          </p:cNvPicPr>
          <p:nvPr/>
        </p:nvPicPr>
        <p:blipFill>
          <a:blip r:embed="rId13" cstate="print"/>
          <a:srcRect/>
          <a:stretch>
            <a:fillRect/>
          </a:stretch>
        </p:blipFill>
        <p:spPr bwMode="auto">
          <a:xfrm>
            <a:off x="4819900" y="1362325"/>
            <a:ext cx="783772" cy="783772"/>
          </a:xfrm>
          <a:prstGeom prst="rect">
            <a:avLst/>
          </a:prstGeom>
          <a:noFill/>
        </p:spPr>
      </p:pic>
      <p:pic>
        <p:nvPicPr>
          <p:cNvPr id="130" name="Picture 4" descr="http://upload.wikimedia.org/wikipedia/commons/thumb/7/79/TRADOC_patch.svg/1024px-TRADOC_patch.svg.png"/>
          <p:cNvPicPr>
            <a:picLocks noChangeAspect="1" noChangeArrowheads="1"/>
          </p:cNvPicPr>
          <p:nvPr/>
        </p:nvPicPr>
        <p:blipFill>
          <a:blip r:embed="rId14" cstate="print"/>
          <a:srcRect/>
          <a:stretch>
            <a:fillRect/>
          </a:stretch>
        </p:blipFill>
        <p:spPr bwMode="auto">
          <a:xfrm>
            <a:off x="6467600" y="1450400"/>
            <a:ext cx="685800" cy="685800"/>
          </a:xfrm>
          <a:prstGeom prst="rect">
            <a:avLst/>
          </a:prstGeom>
          <a:noFill/>
        </p:spPr>
      </p:pic>
      <p:sp>
        <p:nvSpPr>
          <p:cNvPr id="58" name="Left-Right Arrow 57"/>
          <p:cNvSpPr/>
          <p:nvPr/>
        </p:nvSpPr>
        <p:spPr>
          <a:xfrm>
            <a:off x="4533900" y="3895725"/>
            <a:ext cx="1295400" cy="381000"/>
          </a:xfrm>
          <a:prstGeom prst="leftRightArrow">
            <a:avLst/>
          </a:prstGeom>
          <a:gradFill flip="none" rotWithShape="1">
            <a:gsLst>
              <a:gs pos="0">
                <a:schemeClr val="tx2">
                  <a:lumMod val="60000"/>
                  <a:lumOff val="40000"/>
                </a:schemeClr>
              </a:gs>
              <a:gs pos="56000">
                <a:schemeClr val="accent3">
                  <a:shade val="93000"/>
                  <a:satMod val="130000"/>
                  <a:alpha val="61000"/>
                </a:schemeClr>
              </a:gs>
              <a:gs pos="90000">
                <a:schemeClr val="accent4">
                  <a:lumMod val="75000"/>
                  <a:alpha val="76000"/>
                </a:schemeClr>
              </a:gs>
            </a:gsLst>
            <a:lin ang="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smtClean="0">
                <a:solidFill>
                  <a:schemeClr val="tx1"/>
                </a:solidFill>
              </a:rPr>
              <a:t>Correlate</a:t>
            </a:r>
            <a:endParaRPr lang="en-US" sz="1600" b="1" dirty="0">
              <a:solidFill>
                <a:schemeClr val="tx1"/>
              </a:solidFill>
            </a:endParaRPr>
          </a:p>
        </p:txBody>
      </p:sp>
      <p:sp>
        <p:nvSpPr>
          <p:cNvPr id="60" name="Right Arrow 59"/>
          <p:cNvSpPr/>
          <p:nvPr/>
        </p:nvSpPr>
        <p:spPr>
          <a:xfrm>
            <a:off x="2819400" y="5943600"/>
            <a:ext cx="2362200" cy="914400"/>
          </a:xfrm>
          <a:prstGeom prst="rightArrow">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Financial Flow Management</a:t>
            </a:r>
          </a:p>
          <a:p>
            <a:pPr algn="ctr"/>
            <a:r>
              <a:rPr lang="en-US" sz="1200" b="1" dirty="0" smtClean="0">
                <a:solidFill>
                  <a:schemeClr val="tx1"/>
                </a:solidFill>
              </a:rPr>
              <a:t>Core Processes</a:t>
            </a:r>
            <a:endParaRPr lang="en-US" sz="1200" b="1" dirty="0">
              <a:solidFill>
                <a:schemeClr val="tx1"/>
              </a:solidFill>
            </a:endParaRPr>
          </a:p>
        </p:txBody>
      </p:sp>
      <p:sp>
        <p:nvSpPr>
          <p:cNvPr id="61" name="Right Arrow 60"/>
          <p:cNvSpPr/>
          <p:nvPr/>
        </p:nvSpPr>
        <p:spPr>
          <a:xfrm>
            <a:off x="5334000" y="5943600"/>
            <a:ext cx="2438400" cy="914400"/>
          </a:xfrm>
          <a:prstGeom prst="rightArrow">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Human Resource Management</a:t>
            </a:r>
          </a:p>
          <a:p>
            <a:pPr algn="ctr"/>
            <a:r>
              <a:rPr lang="en-US" sz="1200" b="1" dirty="0" smtClean="0">
                <a:solidFill>
                  <a:schemeClr val="tx1"/>
                </a:solidFill>
              </a:rPr>
              <a:t>Core Processes</a:t>
            </a:r>
            <a:endParaRPr lang="en-US" sz="1200" b="1" dirty="0">
              <a:solidFill>
                <a:schemeClr val="tx1"/>
              </a:solidFill>
            </a:endParaRPr>
          </a:p>
        </p:txBody>
      </p:sp>
      <p:sp>
        <p:nvSpPr>
          <p:cNvPr id="59" name="Slide Number Placeholder 3"/>
          <p:cNvSpPr txBox="1">
            <a:spLocks/>
          </p:cNvSpPr>
          <p:nvPr/>
        </p:nvSpPr>
        <p:spPr>
          <a:xfrm>
            <a:off x="8153400" y="6553200"/>
            <a:ext cx="838200" cy="2127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84EED3-AF62-454F-8E91-2DF734A7D0AC}" type="slidenum">
              <a:rPr kumimoji="0" lang="en-US" sz="105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5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116130333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53466"/>
            <a:ext cx="6934200" cy="4873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400" b="1" dirty="0">
                <a:solidFill>
                  <a:srgbClr val="0070C0"/>
                </a:solidFill>
                <a:latin typeface="Arial" pitchFamily="34" charset="0"/>
                <a:ea typeface="+mn-ea"/>
                <a:cs typeface="Arial" pitchFamily="34" charset="0"/>
              </a:rPr>
              <a:t>SMS Dashboards (Notional)</a:t>
            </a:r>
          </a:p>
        </p:txBody>
      </p:sp>
      <p:sp>
        <p:nvSpPr>
          <p:cNvPr id="5" name="Rounded Rectangle 4"/>
          <p:cNvSpPr/>
          <p:nvPr/>
        </p:nvSpPr>
        <p:spPr>
          <a:xfrm>
            <a:off x="419100" y="1181100"/>
            <a:ext cx="8534400" cy="5334000"/>
          </a:xfrm>
          <a:prstGeom prst="roundRect">
            <a:avLst/>
          </a:prstGeom>
          <a:gradFill>
            <a:gsLst>
              <a:gs pos="0">
                <a:schemeClr val="bg1">
                  <a:lumMod val="95000"/>
                </a:schemeClr>
              </a:gs>
              <a:gs pos="80000">
                <a:schemeClr val="tx1">
                  <a:lumMod val="50000"/>
                  <a:lumOff val="50000"/>
                </a:schemeClr>
              </a:gs>
              <a:gs pos="100000">
                <a:schemeClr val="tx1"/>
              </a:gs>
            </a:gsLst>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838200" y="1343025"/>
            <a:ext cx="1066800" cy="1122459"/>
          </a:xfrm>
          <a:prstGeom prst="ellipse">
            <a:avLst/>
          </a:prstGeom>
          <a:noFill/>
          <a:ln w="9525">
            <a:noFill/>
            <a:miter lim="800000"/>
            <a:headEnd/>
            <a:tailEnd/>
          </a:ln>
        </p:spPr>
      </p:pic>
      <p:pic>
        <p:nvPicPr>
          <p:cNvPr id="7" name="Picture 4" descr="http://www.cddmedical.com/wp-content/uploads/2012/08/MEPCOM-Logo-150x150.png"/>
          <p:cNvPicPr>
            <a:picLocks noChangeAspect="1" noChangeArrowheads="1"/>
          </p:cNvPicPr>
          <p:nvPr/>
        </p:nvPicPr>
        <p:blipFill>
          <a:blip r:embed="rId4" cstate="print"/>
          <a:srcRect/>
          <a:stretch>
            <a:fillRect/>
          </a:stretch>
        </p:blipFill>
        <p:spPr bwMode="auto">
          <a:xfrm>
            <a:off x="4000500" y="1343025"/>
            <a:ext cx="1219200" cy="1219200"/>
          </a:xfrm>
          <a:prstGeom prst="rect">
            <a:avLst/>
          </a:prstGeom>
          <a:noFill/>
        </p:spPr>
      </p:pic>
      <p:pic>
        <p:nvPicPr>
          <p:cNvPr id="10244" name="Picture 4" descr="http://upload.wikimedia.org/wikipedia/commons/thumb/7/79/TRADOC_patch.svg/1024px-TRADOC_patch.svg.png"/>
          <p:cNvPicPr>
            <a:picLocks noChangeAspect="1" noChangeArrowheads="1"/>
          </p:cNvPicPr>
          <p:nvPr/>
        </p:nvPicPr>
        <p:blipFill>
          <a:blip r:embed="rId5" cstate="print"/>
          <a:srcRect/>
          <a:stretch>
            <a:fillRect/>
          </a:stretch>
        </p:blipFill>
        <p:spPr bwMode="auto">
          <a:xfrm>
            <a:off x="7315200" y="1343025"/>
            <a:ext cx="1066800" cy="1066800"/>
          </a:xfrm>
          <a:prstGeom prst="rect">
            <a:avLst/>
          </a:prstGeom>
          <a:noFill/>
        </p:spPr>
      </p:pic>
      <p:sp>
        <p:nvSpPr>
          <p:cNvPr id="9" name="TextBox 8"/>
          <p:cNvSpPr txBox="1"/>
          <p:nvPr/>
        </p:nvSpPr>
        <p:spPr>
          <a:xfrm>
            <a:off x="2667000" y="1009650"/>
            <a:ext cx="38862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dirty="0" smtClean="0"/>
              <a:t>Recruiting Performance Dashboard</a:t>
            </a:r>
            <a:endParaRPr lang="en-US" dirty="0"/>
          </a:p>
        </p:txBody>
      </p:sp>
      <p:pic>
        <p:nvPicPr>
          <p:cNvPr id="10242" name="Picture 2" descr="https://www.sms.army.mil/cms/spring/graphic/spd_160_180_6.15463_0_FA4E4E_3.333333_FFFF00_6.666667_00DC00_10.png"/>
          <p:cNvPicPr>
            <a:picLocks noChangeAspect="1" noChangeArrowheads="1"/>
          </p:cNvPicPr>
          <p:nvPr/>
        </p:nvPicPr>
        <p:blipFill>
          <a:blip r:embed="rId6" cstate="print"/>
          <a:srcRect/>
          <a:stretch>
            <a:fillRect/>
          </a:stretch>
        </p:blipFill>
        <p:spPr bwMode="auto">
          <a:xfrm>
            <a:off x="2514600" y="2667000"/>
            <a:ext cx="1524000" cy="942976"/>
          </a:xfrm>
          <a:prstGeom prst="rect">
            <a:avLst/>
          </a:prstGeom>
          <a:noFill/>
        </p:spPr>
      </p:pic>
      <p:pic>
        <p:nvPicPr>
          <p:cNvPr id="10" name="Picture 2" descr="https://www.sms.army.mil/cms/spring/graphic/spd_160_180_6.15463_0_FA4E4E_3.333333_FFFF00_6.666667_00DC00_10.png"/>
          <p:cNvPicPr>
            <a:picLocks noChangeAspect="1" noChangeArrowheads="1"/>
          </p:cNvPicPr>
          <p:nvPr/>
        </p:nvPicPr>
        <p:blipFill>
          <a:blip r:embed="rId6" cstate="print"/>
          <a:srcRect/>
          <a:stretch>
            <a:fillRect/>
          </a:stretch>
        </p:blipFill>
        <p:spPr bwMode="auto">
          <a:xfrm>
            <a:off x="4876800" y="2667000"/>
            <a:ext cx="1524000" cy="942976"/>
          </a:xfrm>
          <a:prstGeom prst="rect">
            <a:avLst/>
          </a:prstGeom>
          <a:noFill/>
        </p:spPr>
      </p:pic>
      <p:pic>
        <p:nvPicPr>
          <p:cNvPr id="11" name="Picture 2" descr="https://www.sms.army.mil/cms/spring/graphic/spd_160_180_6.15463_0_FA4E4E_3.333333_FFFF00_6.666667_00DC00_10.png"/>
          <p:cNvPicPr>
            <a:picLocks noChangeAspect="1" noChangeArrowheads="1"/>
          </p:cNvPicPr>
          <p:nvPr/>
        </p:nvPicPr>
        <p:blipFill>
          <a:blip r:embed="rId6" cstate="print"/>
          <a:srcRect/>
          <a:stretch>
            <a:fillRect/>
          </a:stretch>
        </p:blipFill>
        <p:spPr bwMode="auto">
          <a:xfrm>
            <a:off x="6858000" y="2667000"/>
            <a:ext cx="1524000" cy="942976"/>
          </a:xfrm>
          <a:prstGeom prst="rect">
            <a:avLst/>
          </a:prstGeom>
          <a:noFill/>
        </p:spPr>
      </p:pic>
      <p:pic>
        <p:nvPicPr>
          <p:cNvPr id="10246" name="Picture 6" descr="https://www.sms.army.mil/cms/spring/chart/download.png?hash=FF3F8BB7B3921094BE9A637C32CF7301DCADAF275138C717116B9D8C947A35C7&amp;creator=singleTimeSeriesChartCreator&amp;useStaleScore=true&amp;calendarPeriodId=979&amp;filename=customChart&amp;timestamp=1430827527556&amp;chartSessionId=1430827369699&amp;width=595&amp;height=335"/>
          <p:cNvPicPr>
            <a:picLocks noChangeAspect="1" noChangeArrowheads="1"/>
          </p:cNvPicPr>
          <p:nvPr/>
        </p:nvPicPr>
        <p:blipFill>
          <a:blip r:embed="rId7" cstate="print"/>
          <a:srcRect/>
          <a:stretch>
            <a:fillRect/>
          </a:stretch>
        </p:blipFill>
        <p:spPr bwMode="auto">
          <a:xfrm>
            <a:off x="609600" y="3962400"/>
            <a:ext cx="3657600" cy="2059322"/>
          </a:xfrm>
          <a:prstGeom prst="rect">
            <a:avLst/>
          </a:prstGeom>
          <a:noFill/>
        </p:spPr>
      </p:pic>
      <p:pic>
        <p:nvPicPr>
          <p:cNvPr id="10248" name="Picture 8" descr="https://www.sms.army.mil/cms/spring/chart/download.png?hash=FF3F8BB7B3921094BE9A637C32CF7301DCADAF275138C717116B9D8C947A35C7&amp;creator=singleTimeSeriesChartCreator&amp;useStaleScore=true&amp;calendarPeriodId=979&amp;filename=customChart&amp;timestamp=1430827692245&amp;chartSessionId=1430827637114&amp;width=595&amp;height=335"/>
          <p:cNvPicPr>
            <a:picLocks noChangeAspect="1" noChangeArrowheads="1"/>
          </p:cNvPicPr>
          <p:nvPr/>
        </p:nvPicPr>
        <p:blipFill>
          <a:blip r:embed="rId8" cstate="print"/>
          <a:srcRect/>
          <a:stretch>
            <a:fillRect/>
          </a:stretch>
        </p:blipFill>
        <p:spPr bwMode="auto">
          <a:xfrm>
            <a:off x="4572000" y="3810000"/>
            <a:ext cx="3907952" cy="2200276"/>
          </a:xfrm>
          <a:prstGeom prst="rect">
            <a:avLst/>
          </a:prstGeom>
          <a:noFill/>
        </p:spPr>
      </p:pic>
      <p:pic>
        <p:nvPicPr>
          <p:cNvPr id="15" name="Picture 2" descr="https://www.sms.army.mil/cms/spring/graphic/spd_160_180_6.15463_0_FA4E4E_3.333333_FFFF00_6.666667_00DC00_10.png"/>
          <p:cNvPicPr>
            <a:picLocks noChangeAspect="1" noChangeArrowheads="1"/>
          </p:cNvPicPr>
          <p:nvPr/>
        </p:nvPicPr>
        <p:blipFill>
          <a:blip r:embed="rId6" cstate="print"/>
          <a:srcRect/>
          <a:stretch>
            <a:fillRect/>
          </a:stretch>
        </p:blipFill>
        <p:spPr bwMode="auto">
          <a:xfrm>
            <a:off x="685800" y="2667000"/>
            <a:ext cx="1524000" cy="942976"/>
          </a:xfrm>
          <a:prstGeom prst="rect">
            <a:avLst/>
          </a:prstGeom>
          <a:noFill/>
        </p:spPr>
      </p:pic>
      <p:pic>
        <p:nvPicPr>
          <p:cNvPr id="16" name="Picture 8" descr="Logo"/>
          <p:cNvPicPr>
            <a:picLocks noChangeAspect="1" noChangeArrowheads="1"/>
          </p:cNvPicPr>
          <p:nvPr/>
        </p:nvPicPr>
        <p:blipFill>
          <a:blip r:embed="rId9" cstate="print"/>
          <a:srcRect/>
          <a:stretch>
            <a:fillRect/>
          </a:stretch>
        </p:blipFill>
        <p:spPr bwMode="auto">
          <a:xfrm>
            <a:off x="304800" y="6096000"/>
            <a:ext cx="1066800" cy="640080"/>
          </a:xfrm>
          <a:prstGeom prst="rect">
            <a:avLst/>
          </a:prstGeom>
          <a:noFill/>
        </p:spPr>
      </p:pic>
      <p:sp>
        <p:nvSpPr>
          <p:cNvPr id="17" name="Rectangle 16"/>
          <p:cNvSpPr/>
          <p:nvPr/>
        </p:nvSpPr>
        <p:spPr>
          <a:xfrm>
            <a:off x="4791075" y="3429000"/>
            <a:ext cx="1651414" cy="276999"/>
          </a:xfrm>
          <a:prstGeom prst="rect">
            <a:avLst/>
          </a:prstGeom>
        </p:spPr>
        <p:txBody>
          <a:bodyPr wrap="none">
            <a:spAutoFit/>
          </a:bodyPr>
          <a:lstStyle/>
          <a:p>
            <a:r>
              <a:rPr lang="en-US" sz="1200" b="1" dirty="0" smtClean="0"/>
              <a:t>TRADOC Pass rates</a:t>
            </a:r>
            <a:endParaRPr lang="en-US" sz="1200" b="1" dirty="0"/>
          </a:p>
        </p:txBody>
      </p:sp>
      <p:sp>
        <p:nvSpPr>
          <p:cNvPr id="18" name="Rectangle 17"/>
          <p:cNvSpPr/>
          <p:nvPr/>
        </p:nvSpPr>
        <p:spPr>
          <a:xfrm>
            <a:off x="1676400" y="5962650"/>
            <a:ext cx="1936749" cy="276999"/>
          </a:xfrm>
          <a:prstGeom prst="rect">
            <a:avLst/>
          </a:prstGeom>
        </p:spPr>
        <p:txBody>
          <a:bodyPr wrap="none">
            <a:spAutoFit/>
          </a:bodyPr>
          <a:lstStyle/>
          <a:p>
            <a:r>
              <a:rPr lang="en-US" sz="1200" b="1" dirty="0" smtClean="0"/>
              <a:t>USAREC Monthly Costs</a:t>
            </a:r>
            <a:endParaRPr lang="en-US" sz="1200" b="1" dirty="0"/>
          </a:p>
        </p:txBody>
      </p:sp>
      <p:sp>
        <p:nvSpPr>
          <p:cNvPr id="19" name="Rectangle 18"/>
          <p:cNvSpPr/>
          <p:nvPr/>
        </p:nvSpPr>
        <p:spPr>
          <a:xfrm>
            <a:off x="2286000" y="3429000"/>
            <a:ext cx="1951175" cy="276999"/>
          </a:xfrm>
          <a:prstGeom prst="rect">
            <a:avLst/>
          </a:prstGeom>
        </p:spPr>
        <p:txBody>
          <a:bodyPr wrap="none">
            <a:spAutoFit/>
          </a:bodyPr>
          <a:lstStyle/>
          <a:p>
            <a:r>
              <a:rPr lang="en-US" sz="1200" b="1" dirty="0" smtClean="0"/>
              <a:t>USMEPCOM reject rates</a:t>
            </a:r>
            <a:endParaRPr lang="en-US" sz="1200" b="1" dirty="0"/>
          </a:p>
        </p:txBody>
      </p:sp>
      <p:sp>
        <p:nvSpPr>
          <p:cNvPr id="20" name="Rectangle 19"/>
          <p:cNvSpPr/>
          <p:nvPr/>
        </p:nvSpPr>
        <p:spPr>
          <a:xfrm>
            <a:off x="7086600" y="3429000"/>
            <a:ext cx="1132041" cy="276999"/>
          </a:xfrm>
          <a:prstGeom prst="rect">
            <a:avLst/>
          </a:prstGeom>
        </p:spPr>
        <p:txBody>
          <a:bodyPr wrap="none">
            <a:spAutoFit/>
          </a:bodyPr>
          <a:lstStyle/>
          <a:p>
            <a:r>
              <a:rPr lang="en-US" sz="1200" b="1" dirty="0" smtClean="0"/>
              <a:t>Delays-TTHS</a:t>
            </a:r>
            <a:endParaRPr lang="en-US" sz="1200" b="1" dirty="0"/>
          </a:p>
        </p:txBody>
      </p:sp>
      <p:sp>
        <p:nvSpPr>
          <p:cNvPr id="21" name="Rectangle 20"/>
          <p:cNvSpPr/>
          <p:nvPr/>
        </p:nvSpPr>
        <p:spPr>
          <a:xfrm>
            <a:off x="952500" y="3419475"/>
            <a:ext cx="946093" cy="276999"/>
          </a:xfrm>
          <a:prstGeom prst="rect">
            <a:avLst/>
          </a:prstGeom>
        </p:spPr>
        <p:txBody>
          <a:bodyPr wrap="none">
            <a:spAutoFit/>
          </a:bodyPr>
          <a:lstStyle/>
          <a:p>
            <a:r>
              <a:rPr lang="en-US" sz="1200" b="1" dirty="0" smtClean="0"/>
              <a:t>Retraining</a:t>
            </a:r>
            <a:endParaRPr lang="en-US" sz="1200" b="1" dirty="0"/>
          </a:p>
        </p:txBody>
      </p:sp>
      <p:sp>
        <p:nvSpPr>
          <p:cNvPr id="22" name="Rectangle 21"/>
          <p:cNvSpPr/>
          <p:nvPr/>
        </p:nvSpPr>
        <p:spPr>
          <a:xfrm>
            <a:off x="6096000" y="5972175"/>
            <a:ext cx="1364476" cy="276999"/>
          </a:xfrm>
          <a:prstGeom prst="rect">
            <a:avLst/>
          </a:prstGeom>
        </p:spPr>
        <p:txBody>
          <a:bodyPr wrap="none">
            <a:spAutoFit/>
          </a:bodyPr>
          <a:lstStyle/>
          <a:p>
            <a:r>
              <a:rPr lang="en-US" sz="1200" b="1" dirty="0" smtClean="0"/>
              <a:t>Retention Score</a:t>
            </a:r>
            <a:endParaRPr lang="en-US" sz="1200" b="1" dirty="0"/>
          </a:p>
        </p:txBody>
      </p:sp>
      <p:sp>
        <p:nvSpPr>
          <p:cNvPr id="23" name="Slide Number Placeholder 3"/>
          <p:cNvSpPr>
            <a:spLocks noGrp="1"/>
          </p:cNvSpPr>
          <p:nvPr>
            <p:ph type="sldNum" sz="quarter" idx="12"/>
          </p:nvPr>
        </p:nvSpPr>
        <p:spPr>
          <a:xfrm>
            <a:off x="8153400" y="6553200"/>
            <a:ext cx="838200" cy="212725"/>
          </a:xfrm>
        </p:spPr>
        <p:txBody>
          <a:bodyPr/>
          <a:lstStyle/>
          <a:p>
            <a:pPr algn="r"/>
            <a:fld id="{DD84EED3-AF62-454F-8E91-2DF734A7D0AC}" type="slidenum">
              <a:rPr lang="en-US" sz="1050" smtClean="0"/>
              <a:pPr algn="r"/>
              <a:t>21</a:t>
            </a:fld>
            <a:endParaRPr lang="en-US" sz="105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334000" y="2438400"/>
            <a:ext cx="2133600" cy="1981200"/>
          </a:xfrm>
          <a:prstGeom prst="rect">
            <a:avLst/>
          </a:prstGeom>
          <a:solidFill>
            <a:schemeClr val="accent1">
              <a:lumMod val="60000"/>
              <a:lumOff val="4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629400" y="4953000"/>
            <a:ext cx="2209800" cy="914400"/>
          </a:xfrm>
          <a:prstGeom prst="roundRect">
            <a:avLst/>
          </a:prstGeom>
          <a:solidFill>
            <a:schemeClr val="bg1">
              <a:lumMod val="95000"/>
            </a:schemeClr>
          </a:solidFill>
          <a:ln w="12700">
            <a:solidFill>
              <a:schemeClr val="tx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pic>
        <p:nvPicPr>
          <p:cNvPr id="25" name="Picture 24" descr="Image result for images of thunder clouds"/>
          <p:cNvPicPr>
            <a:picLocks noChangeAspect="1" noChangeArrowheads="1"/>
          </p:cNvPicPr>
          <p:nvPr/>
        </p:nvPicPr>
        <p:blipFill>
          <a:blip r:embed="rId3" cstate="print">
            <a:lum bright="44000"/>
          </a:blip>
          <a:srcRect/>
          <a:stretch>
            <a:fillRect/>
          </a:stretch>
        </p:blipFill>
        <p:spPr bwMode="auto">
          <a:xfrm>
            <a:off x="6400800" y="990600"/>
            <a:ext cx="2286000" cy="1219200"/>
          </a:xfrm>
          <a:prstGeom prst="rect">
            <a:avLst/>
          </a:prstGeom>
          <a:noFill/>
        </p:spPr>
      </p:pic>
      <p:sp>
        <p:nvSpPr>
          <p:cNvPr id="22" name="Rectangle 21"/>
          <p:cNvSpPr/>
          <p:nvPr/>
        </p:nvSpPr>
        <p:spPr>
          <a:xfrm>
            <a:off x="1828800" y="2711396"/>
            <a:ext cx="2286000" cy="1676400"/>
          </a:xfrm>
          <a:prstGeom prst="rect">
            <a:avLst/>
          </a:prstGeom>
          <a:solidFill>
            <a:schemeClr val="bg1">
              <a:lumMod val="95000"/>
            </a:schemeClr>
          </a:solidFill>
          <a:ln w="12700">
            <a:solidFill>
              <a:schemeClr val="tx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810000" y="4800600"/>
            <a:ext cx="2133600" cy="1371600"/>
          </a:xfrm>
          <a:prstGeom prst="roundRect">
            <a:avLst/>
          </a:prstGeom>
          <a:solidFill>
            <a:schemeClr val="bg1">
              <a:lumMod val="95000"/>
            </a:schemeClr>
          </a:solidFill>
          <a:ln w="12700">
            <a:solidFill>
              <a:schemeClr val="tx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342900" y="1066800"/>
            <a:ext cx="3619500" cy="1371600"/>
          </a:xfrm>
          <a:prstGeom prst="roundRect">
            <a:avLst/>
          </a:prstGeom>
          <a:solidFill>
            <a:schemeClr val="bg1">
              <a:lumMod val="95000"/>
            </a:schemeClr>
          </a:solidFill>
          <a:ln w="12700">
            <a:solidFill>
              <a:schemeClr val="tx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410871" y="228600"/>
            <a:ext cx="5560946"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2400" b="1" dirty="0" smtClean="0">
                <a:solidFill>
                  <a:srgbClr val="0070C0"/>
                </a:solidFill>
                <a:latin typeface="Arial" pitchFamily="34" charset="0"/>
                <a:cs typeface="Arial" pitchFamily="34" charset="0"/>
              </a:rPr>
              <a:t>Army Enlisted Accession Landscape</a:t>
            </a:r>
          </a:p>
        </p:txBody>
      </p:sp>
      <p:sp>
        <p:nvSpPr>
          <p:cNvPr id="7" name="Slide Number Placeholder 3"/>
          <p:cNvSpPr>
            <a:spLocks noGrp="1"/>
          </p:cNvSpPr>
          <p:nvPr>
            <p:ph type="sldNum" sz="quarter" idx="4294967295"/>
          </p:nvPr>
        </p:nvSpPr>
        <p:spPr>
          <a:xfrm>
            <a:off x="8153400" y="6553200"/>
            <a:ext cx="838200" cy="212725"/>
          </a:xfrm>
          <a:prstGeom prst="rect">
            <a:avLst/>
          </a:prstGeom>
        </p:spPr>
        <p:txBody>
          <a:bodyPr/>
          <a:lstStyle/>
          <a:p>
            <a:pPr algn="r"/>
            <a:fld id="{DD84EED3-AF62-454F-8E91-2DF734A7D0AC}" type="slidenum">
              <a:rPr lang="en-US" sz="1050" smtClean="0"/>
              <a:pPr algn="r"/>
              <a:t>22</a:t>
            </a:fld>
            <a:endParaRPr lang="en-US" sz="1050" dirty="0"/>
          </a:p>
        </p:txBody>
      </p:sp>
      <p:pic>
        <p:nvPicPr>
          <p:cNvPr id="6" name="Picture 5" descr="Levers.PNG"/>
          <p:cNvPicPr>
            <a:picLocks noChangeAspect="1"/>
          </p:cNvPicPr>
          <p:nvPr/>
        </p:nvPicPr>
        <p:blipFill>
          <a:blip r:embed="rId4" cstate="print"/>
          <a:stretch>
            <a:fillRect/>
          </a:stretch>
        </p:blipFill>
        <p:spPr>
          <a:xfrm>
            <a:off x="332222" y="2688575"/>
            <a:ext cx="1496578" cy="1708820"/>
          </a:xfrm>
          <a:prstGeom prst="rect">
            <a:avLst/>
          </a:prstGeom>
          <a:noFill/>
          <a:ln>
            <a:solidFill>
              <a:schemeClr val="tx2">
                <a:lumMod val="60000"/>
                <a:lumOff val="40000"/>
              </a:schemeClr>
            </a:solidFill>
          </a:ln>
        </p:spPr>
      </p:pic>
      <p:sp>
        <p:nvSpPr>
          <p:cNvPr id="11" name="TextBox 10"/>
          <p:cNvSpPr txBox="1"/>
          <p:nvPr/>
        </p:nvSpPr>
        <p:spPr>
          <a:xfrm>
            <a:off x="314325" y="1081236"/>
            <a:ext cx="3648075" cy="1384995"/>
          </a:xfrm>
          <a:prstGeom prst="rect">
            <a:avLst/>
          </a:prstGeom>
          <a:noFill/>
        </p:spPr>
        <p:txBody>
          <a:bodyPr wrap="square" rtlCol="0">
            <a:spAutoFit/>
          </a:bodyPr>
          <a:lstStyle/>
          <a:p>
            <a:r>
              <a:rPr lang="en-US" sz="1200" b="1" dirty="0" smtClean="0"/>
              <a:t>Army Goals</a:t>
            </a:r>
          </a:p>
          <a:p>
            <a:pPr>
              <a:buFont typeface="Arial" pitchFamily="34" charset="0"/>
              <a:buChar char="•"/>
            </a:pPr>
            <a:r>
              <a:rPr lang="en-US" sz="1200" dirty="0" smtClean="0"/>
              <a:t> Increase quality of recruits</a:t>
            </a:r>
          </a:p>
          <a:p>
            <a:pPr>
              <a:buFont typeface="Arial" pitchFamily="34" charset="0"/>
              <a:buChar char="•"/>
            </a:pPr>
            <a:r>
              <a:rPr lang="en-US" sz="1200" dirty="0" smtClean="0"/>
              <a:t> Decrease attrition</a:t>
            </a:r>
          </a:p>
          <a:p>
            <a:pPr>
              <a:buFont typeface="Arial" pitchFamily="34" charset="0"/>
              <a:buChar char="•"/>
            </a:pPr>
            <a:r>
              <a:rPr lang="en-US" sz="1200" dirty="0" smtClean="0"/>
              <a:t> Decrease disability discharges</a:t>
            </a:r>
          </a:p>
          <a:p>
            <a:pPr>
              <a:buFont typeface="Arial" pitchFamily="34" charset="0"/>
              <a:buChar char="•"/>
            </a:pPr>
            <a:r>
              <a:rPr lang="en-US" sz="1200" dirty="0" smtClean="0"/>
              <a:t> Optimize mix of recruiters, incentives &amp; marketing</a:t>
            </a:r>
          </a:p>
          <a:p>
            <a:pPr>
              <a:buFont typeface="Arial" pitchFamily="34" charset="0"/>
              <a:buChar char="•"/>
            </a:pPr>
            <a:r>
              <a:rPr lang="en-US" sz="1200" dirty="0" smtClean="0"/>
              <a:t> Enhance mental toughness and resilience</a:t>
            </a:r>
          </a:p>
          <a:p>
            <a:pPr>
              <a:buFont typeface="Arial" pitchFamily="34" charset="0"/>
              <a:buChar char="•"/>
            </a:pPr>
            <a:r>
              <a:rPr lang="en-US" sz="1200" dirty="0" smtClean="0"/>
              <a:t> Minimize time to surge</a:t>
            </a:r>
            <a:endParaRPr lang="en-US" sz="1200" dirty="0"/>
          </a:p>
        </p:txBody>
      </p:sp>
      <p:sp>
        <p:nvSpPr>
          <p:cNvPr id="14" name="Rounded Rectangle 13"/>
          <p:cNvSpPr/>
          <p:nvPr/>
        </p:nvSpPr>
        <p:spPr>
          <a:xfrm>
            <a:off x="323850" y="4638675"/>
            <a:ext cx="1752600" cy="914400"/>
          </a:xfrm>
          <a:prstGeom prst="roundRect">
            <a:avLst/>
          </a:prstGeom>
          <a:solidFill>
            <a:schemeClr val="bg1">
              <a:lumMod val="95000"/>
            </a:schemeClr>
          </a:solidFill>
          <a:ln w="12700">
            <a:solidFill>
              <a:schemeClr val="tx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04800" y="4648200"/>
            <a:ext cx="1828800" cy="892552"/>
          </a:xfrm>
          <a:prstGeom prst="rect">
            <a:avLst/>
          </a:prstGeom>
          <a:noFill/>
        </p:spPr>
        <p:txBody>
          <a:bodyPr wrap="square" rtlCol="0">
            <a:spAutoFit/>
          </a:bodyPr>
          <a:lstStyle/>
          <a:p>
            <a:r>
              <a:rPr lang="en-US" sz="1200" b="1" dirty="0" smtClean="0"/>
              <a:t>Enlistment Incentives</a:t>
            </a:r>
          </a:p>
          <a:p>
            <a:pPr>
              <a:buFont typeface="Arial" pitchFamily="34" charset="0"/>
              <a:buChar char="•"/>
            </a:pPr>
            <a:r>
              <a:rPr lang="en-US" sz="1000" dirty="0" smtClean="0"/>
              <a:t> Base Pay</a:t>
            </a:r>
          </a:p>
          <a:p>
            <a:pPr>
              <a:buFont typeface="Arial" pitchFamily="34" charset="0"/>
              <a:buChar char="•"/>
            </a:pPr>
            <a:r>
              <a:rPr lang="en-US" sz="1000" dirty="0" smtClean="0"/>
              <a:t> Signing Bonus</a:t>
            </a:r>
          </a:p>
          <a:p>
            <a:pPr>
              <a:buFont typeface="Arial" pitchFamily="34" charset="0"/>
              <a:buChar char="•"/>
            </a:pPr>
            <a:r>
              <a:rPr lang="en-US" sz="1000" dirty="0" smtClean="0"/>
              <a:t> Educational Benefits</a:t>
            </a:r>
          </a:p>
          <a:p>
            <a:pPr>
              <a:buFont typeface="Arial" pitchFamily="34" charset="0"/>
              <a:buChar char="•"/>
            </a:pPr>
            <a:r>
              <a:rPr lang="en-US" sz="1000" dirty="0" smtClean="0"/>
              <a:t> Army Schools</a:t>
            </a:r>
            <a:endParaRPr lang="en-US" sz="1000" dirty="0"/>
          </a:p>
        </p:txBody>
      </p:sp>
      <p:sp>
        <p:nvSpPr>
          <p:cNvPr id="17" name="TextBox 16"/>
          <p:cNvSpPr txBox="1"/>
          <p:nvPr/>
        </p:nvSpPr>
        <p:spPr>
          <a:xfrm>
            <a:off x="6477000" y="1066800"/>
            <a:ext cx="2362200" cy="1046440"/>
          </a:xfrm>
          <a:prstGeom prst="rect">
            <a:avLst/>
          </a:prstGeom>
          <a:noFill/>
        </p:spPr>
        <p:txBody>
          <a:bodyPr wrap="square" rtlCol="0">
            <a:spAutoFit/>
          </a:bodyPr>
          <a:lstStyle/>
          <a:p>
            <a:r>
              <a:rPr lang="en-US" sz="1200" b="1" dirty="0" smtClean="0"/>
              <a:t>External Factors</a:t>
            </a:r>
          </a:p>
          <a:p>
            <a:pPr>
              <a:buFont typeface="Arial" pitchFamily="34" charset="0"/>
              <a:buChar char="•"/>
            </a:pPr>
            <a:r>
              <a:rPr lang="en-US" sz="1000" dirty="0" smtClean="0"/>
              <a:t> National Unemployment Rate</a:t>
            </a:r>
          </a:p>
          <a:p>
            <a:pPr>
              <a:buFont typeface="Arial" pitchFamily="34" charset="0"/>
              <a:buChar char="•"/>
            </a:pPr>
            <a:r>
              <a:rPr lang="en-US" sz="1000" dirty="0" smtClean="0"/>
              <a:t> Military Propensity</a:t>
            </a:r>
          </a:p>
          <a:p>
            <a:pPr>
              <a:buFont typeface="Arial" pitchFamily="34" charset="0"/>
              <a:buChar char="•"/>
            </a:pPr>
            <a:r>
              <a:rPr lang="en-US" sz="1000" dirty="0" smtClean="0"/>
              <a:t> Service sector pay &amp; benefits</a:t>
            </a:r>
          </a:p>
          <a:p>
            <a:pPr>
              <a:buFont typeface="Arial" pitchFamily="34" charset="0"/>
              <a:buChar char="•"/>
            </a:pPr>
            <a:r>
              <a:rPr lang="en-US" sz="1000" dirty="0" smtClean="0"/>
              <a:t> Perceived risk of war, injury, family separation</a:t>
            </a:r>
            <a:endParaRPr lang="en-US" sz="1000" dirty="0"/>
          </a:p>
        </p:txBody>
      </p:sp>
      <p:sp>
        <p:nvSpPr>
          <p:cNvPr id="18" name="TextBox 17"/>
          <p:cNvSpPr txBox="1"/>
          <p:nvPr/>
        </p:nvSpPr>
        <p:spPr>
          <a:xfrm>
            <a:off x="3886200" y="4876800"/>
            <a:ext cx="2286000" cy="1231106"/>
          </a:xfrm>
          <a:prstGeom prst="rect">
            <a:avLst/>
          </a:prstGeom>
          <a:noFill/>
        </p:spPr>
        <p:txBody>
          <a:bodyPr wrap="square" rtlCol="0">
            <a:spAutoFit/>
          </a:bodyPr>
          <a:lstStyle/>
          <a:p>
            <a:r>
              <a:rPr lang="en-US" sz="1200" b="1" dirty="0" smtClean="0"/>
              <a:t>IMT Attrition (12%)</a:t>
            </a:r>
          </a:p>
          <a:p>
            <a:r>
              <a:rPr lang="en-US" sz="1200" b="1" dirty="0" smtClean="0"/>
              <a:t>1</a:t>
            </a:r>
            <a:r>
              <a:rPr lang="en-US" sz="1200" b="1" baseline="30000" dirty="0" smtClean="0"/>
              <a:t>st</a:t>
            </a:r>
            <a:r>
              <a:rPr lang="en-US" sz="1200" b="1" dirty="0" smtClean="0"/>
              <a:t> Unit Attrition (24%)</a:t>
            </a:r>
          </a:p>
          <a:p>
            <a:pPr>
              <a:buFont typeface="Arial" pitchFamily="34" charset="0"/>
              <a:buChar char="•"/>
            </a:pPr>
            <a:r>
              <a:rPr lang="en-US" sz="1000" dirty="0" smtClean="0"/>
              <a:t> Misconduct</a:t>
            </a:r>
          </a:p>
          <a:p>
            <a:pPr>
              <a:buFont typeface="Arial" pitchFamily="34" charset="0"/>
              <a:buChar char="•"/>
            </a:pPr>
            <a:r>
              <a:rPr lang="en-US" sz="1000" dirty="0" smtClean="0"/>
              <a:t> Drug or Alcohol</a:t>
            </a:r>
          </a:p>
          <a:p>
            <a:pPr>
              <a:buFont typeface="Arial" pitchFamily="34" charset="0"/>
              <a:buChar char="•"/>
            </a:pPr>
            <a:r>
              <a:rPr lang="en-US" sz="1000" dirty="0" smtClean="0"/>
              <a:t> Physical Condition not Disability</a:t>
            </a:r>
          </a:p>
          <a:p>
            <a:pPr>
              <a:buFont typeface="Arial" pitchFamily="34" charset="0"/>
              <a:buChar char="•"/>
            </a:pPr>
            <a:r>
              <a:rPr lang="en-US" sz="1000" dirty="0" smtClean="0"/>
              <a:t> Parenthood/Pregnancy</a:t>
            </a:r>
          </a:p>
          <a:p>
            <a:pPr>
              <a:buFont typeface="Arial" pitchFamily="34" charset="0"/>
              <a:buChar char="•"/>
            </a:pPr>
            <a:r>
              <a:rPr lang="en-US" sz="1000" dirty="0" smtClean="0"/>
              <a:t> Disability</a:t>
            </a:r>
            <a:endParaRPr lang="en-US" sz="1000" dirty="0"/>
          </a:p>
        </p:txBody>
      </p:sp>
      <p:sp>
        <p:nvSpPr>
          <p:cNvPr id="21" name="TextBox 20"/>
          <p:cNvSpPr txBox="1"/>
          <p:nvPr/>
        </p:nvSpPr>
        <p:spPr>
          <a:xfrm>
            <a:off x="1828800" y="2714706"/>
            <a:ext cx="2398646" cy="1676400"/>
          </a:xfrm>
          <a:prstGeom prst="rect">
            <a:avLst/>
          </a:prstGeom>
          <a:noFill/>
        </p:spPr>
        <p:txBody>
          <a:bodyPr wrap="square" rtlCol="0">
            <a:spAutoFit/>
          </a:bodyPr>
          <a:lstStyle/>
          <a:p>
            <a:r>
              <a:rPr lang="en-US" sz="1200" b="1" dirty="0" smtClean="0"/>
              <a:t>Levers</a:t>
            </a:r>
          </a:p>
          <a:p>
            <a:pPr>
              <a:buFont typeface="Arial" pitchFamily="34" charset="0"/>
              <a:buChar char="•"/>
            </a:pPr>
            <a:r>
              <a:rPr lang="en-US" sz="1000" dirty="0" smtClean="0"/>
              <a:t> </a:t>
            </a:r>
            <a:r>
              <a:rPr lang="en-US" sz="1100" dirty="0" smtClean="0"/>
              <a:t>Enlistment Incentives</a:t>
            </a:r>
          </a:p>
          <a:p>
            <a:pPr>
              <a:buFont typeface="Arial" pitchFamily="34" charset="0"/>
              <a:buChar char="•"/>
            </a:pPr>
            <a:r>
              <a:rPr lang="en-US" sz="1100" dirty="0" smtClean="0"/>
              <a:t> Recruiter Staffing</a:t>
            </a:r>
          </a:p>
          <a:p>
            <a:pPr>
              <a:buFont typeface="Arial" pitchFamily="34" charset="0"/>
              <a:buChar char="•"/>
            </a:pPr>
            <a:r>
              <a:rPr lang="en-US" sz="1100" dirty="0" smtClean="0"/>
              <a:t> Advertizing Resources</a:t>
            </a:r>
          </a:p>
          <a:p>
            <a:pPr>
              <a:buFont typeface="Arial" pitchFamily="34" charset="0"/>
              <a:buChar char="•"/>
            </a:pPr>
            <a:r>
              <a:rPr lang="en-US" sz="1100" dirty="0" smtClean="0"/>
              <a:t> AFQT Minimum Standards</a:t>
            </a:r>
          </a:p>
          <a:p>
            <a:pPr>
              <a:buFont typeface="Arial" pitchFamily="34" charset="0"/>
              <a:buChar char="•"/>
            </a:pPr>
            <a:r>
              <a:rPr lang="en-US" sz="1100" dirty="0" smtClean="0"/>
              <a:t> Physical Qualification Standards</a:t>
            </a:r>
          </a:p>
          <a:p>
            <a:pPr>
              <a:buFont typeface="Arial" pitchFamily="34" charset="0"/>
              <a:buChar char="•"/>
            </a:pPr>
            <a:r>
              <a:rPr lang="en-US" sz="1100" dirty="0" smtClean="0"/>
              <a:t> Waiver Policy</a:t>
            </a:r>
          </a:p>
          <a:p>
            <a:pPr>
              <a:buFont typeface="Arial" pitchFamily="34" charset="0"/>
              <a:buChar char="•"/>
            </a:pPr>
            <a:r>
              <a:rPr lang="en-US" sz="1100" dirty="0" smtClean="0"/>
              <a:t> Longer  DEP / Basic Physical Conditioning</a:t>
            </a:r>
            <a:endParaRPr lang="en-US" sz="1100" dirty="0"/>
          </a:p>
        </p:txBody>
      </p:sp>
      <p:pic>
        <p:nvPicPr>
          <p:cNvPr id="78849" name="Picture 1"/>
          <p:cNvPicPr>
            <a:picLocks noChangeAspect="1" noChangeArrowheads="1"/>
          </p:cNvPicPr>
          <p:nvPr/>
        </p:nvPicPr>
        <p:blipFill>
          <a:blip r:embed="rId5" cstate="print"/>
          <a:srcRect/>
          <a:stretch>
            <a:fillRect/>
          </a:stretch>
        </p:blipFill>
        <p:spPr bwMode="auto">
          <a:xfrm>
            <a:off x="381000" y="5992927"/>
            <a:ext cx="2743199" cy="636473"/>
          </a:xfrm>
          <a:prstGeom prst="rect">
            <a:avLst/>
          </a:prstGeom>
          <a:noFill/>
          <a:ln w="9525">
            <a:noFill/>
            <a:miter lim="800000"/>
            <a:headEnd/>
            <a:tailEnd/>
          </a:ln>
        </p:spPr>
      </p:pic>
      <p:graphicFrame>
        <p:nvGraphicFramePr>
          <p:cNvPr id="20" name="Diagram 19"/>
          <p:cNvGraphicFramePr/>
          <p:nvPr/>
        </p:nvGraphicFramePr>
        <p:xfrm>
          <a:off x="4876800" y="2590800"/>
          <a:ext cx="2971800" cy="1752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Pentagon 22"/>
          <p:cNvSpPr/>
          <p:nvPr/>
        </p:nvSpPr>
        <p:spPr>
          <a:xfrm>
            <a:off x="4114800" y="3048000"/>
            <a:ext cx="1219200" cy="609600"/>
          </a:xfrm>
          <a:prstGeom prst="homePlate">
            <a:avLst/>
          </a:prstGeom>
          <a:solidFill>
            <a:schemeClr val="accent1">
              <a:lumMod val="60000"/>
              <a:lumOff val="4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Quality Input</a:t>
            </a:r>
            <a:endParaRPr lang="en-US" sz="1400" dirty="0">
              <a:solidFill>
                <a:schemeClr val="tx1"/>
              </a:solidFill>
            </a:endParaRPr>
          </a:p>
        </p:txBody>
      </p:sp>
      <p:sp>
        <p:nvSpPr>
          <p:cNvPr id="26" name="Pentagon 25"/>
          <p:cNvSpPr/>
          <p:nvPr/>
        </p:nvSpPr>
        <p:spPr>
          <a:xfrm>
            <a:off x="7467600" y="3124200"/>
            <a:ext cx="1524000" cy="609600"/>
          </a:xfrm>
          <a:prstGeom prst="homePlate">
            <a:avLst/>
          </a:prstGeom>
          <a:solidFill>
            <a:schemeClr val="accent1">
              <a:lumMod val="60000"/>
              <a:lumOff val="4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Trained &amp; Ready</a:t>
            </a:r>
          </a:p>
          <a:p>
            <a:pPr algn="ctr"/>
            <a:r>
              <a:rPr lang="en-US" sz="1400" dirty="0" smtClean="0">
                <a:solidFill>
                  <a:schemeClr val="tx1"/>
                </a:solidFill>
              </a:rPr>
              <a:t>Soldiers</a:t>
            </a:r>
            <a:endParaRPr lang="en-US" sz="1400" dirty="0">
              <a:solidFill>
                <a:schemeClr val="tx1"/>
              </a:solidFill>
            </a:endParaRPr>
          </a:p>
        </p:txBody>
      </p:sp>
      <p:sp>
        <p:nvSpPr>
          <p:cNvPr id="27" name="Pentagon 26"/>
          <p:cNvSpPr/>
          <p:nvPr/>
        </p:nvSpPr>
        <p:spPr>
          <a:xfrm rot="5400000">
            <a:off x="6248400" y="4191000"/>
            <a:ext cx="304800" cy="762000"/>
          </a:xfrm>
          <a:prstGeom prst="homePlate">
            <a:avLst/>
          </a:prstGeom>
          <a:solidFill>
            <a:schemeClr val="accent1">
              <a:lumMod val="60000"/>
              <a:lumOff val="4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TextBox 28"/>
          <p:cNvSpPr txBox="1"/>
          <p:nvPr/>
        </p:nvSpPr>
        <p:spPr>
          <a:xfrm>
            <a:off x="6096000" y="4410075"/>
            <a:ext cx="685800" cy="246221"/>
          </a:xfrm>
          <a:prstGeom prst="rect">
            <a:avLst/>
          </a:prstGeom>
          <a:noFill/>
        </p:spPr>
        <p:txBody>
          <a:bodyPr wrap="square" rtlCol="0">
            <a:spAutoFit/>
          </a:bodyPr>
          <a:lstStyle/>
          <a:p>
            <a:pPr algn="ctr"/>
            <a:r>
              <a:rPr lang="en-US" sz="1000" dirty="0" smtClean="0"/>
              <a:t>Attrition</a:t>
            </a:r>
            <a:endParaRPr lang="en-US" sz="1000" dirty="0"/>
          </a:p>
        </p:txBody>
      </p:sp>
      <p:sp>
        <p:nvSpPr>
          <p:cNvPr id="30" name="TextBox 29"/>
          <p:cNvSpPr txBox="1"/>
          <p:nvPr/>
        </p:nvSpPr>
        <p:spPr>
          <a:xfrm>
            <a:off x="6705600" y="5029200"/>
            <a:ext cx="2209800" cy="738664"/>
          </a:xfrm>
          <a:prstGeom prst="rect">
            <a:avLst/>
          </a:prstGeom>
          <a:noFill/>
        </p:spPr>
        <p:txBody>
          <a:bodyPr wrap="square" rtlCol="0">
            <a:spAutoFit/>
          </a:bodyPr>
          <a:lstStyle/>
          <a:p>
            <a:r>
              <a:rPr lang="en-US" sz="1400" b="1" dirty="0" smtClean="0"/>
              <a:t>Balancing trade space between resources, quality, and quantity</a:t>
            </a:r>
            <a:endParaRPr lang="en-US" sz="1400" dirty="0"/>
          </a:p>
        </p:txBody>
      </p:sp>
      <p:sp>
        <p:nvSpPr>
          <p:cNvPr id="24" name="TextBox 23"/>
          <p:cNvSpPr txBox="1"/>
          <p:nvPr/>
        </p:nvSpPr>
        <p:spPr>
          <a:xfrm>
            <a:off x="5410200" y="2438400"/>
            <a:ext cx="1981200" cy="307777"/>
          </a:xfrm>
          <a:prstGeom prst="rect">
            <a:avLst/>
          </a:prstGeom>
          <a:noFill/>
        </p:spPr>
        <p:txBody>
          <a:bodyPr wrap="square" rtlCol="0">
            <a:spAutoFit/>
          </a:bodyPr>
          <a:lstStyle/>
          <a:p>
            <a:pPr algn="ctr"/>
            <a:r>
              <a:rPr lang="en-US" sz="1400" dirty="0" smtClean="0"/>
              <a:t>Initial Military Training</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8153400" y="6553200"/>
            <a:ext cx="838200" cy="212725"/>
          </a:xfrm>
          <a:prstGeom prst="rect">
            <a:avLst/>
          </a:prstGeom>
        </p:spPr>
        <p:txBody>
          <a:bodyPr/>
          <a:lstStyle/>
          <a:p>
            <a:pPr algn="r"/>
            <a:fld id="{DD84EED3-AF62-454F-8E91-2DF734A7D0AC}" type="slidenum">
              <a:rPr lang="en-US" sz="1050" smtClean="0"/>
              <a:pPr algn="r"/>
              <a:t>23</a:t>
            </a:fld>
            <a:endParaRPr lang="en-US" sz="1050" dirty="0"/>
          </a:p>
        </p:txBody>
      </p:sp>
      <p:sp>
        <p:nvSpPr>
          <p:cNvPr id="6" name="Rectangle 5"/>
          <p:cNvSpPr/>
          <p:nvPr/>
        </p:nvSpPr>
        <p:spPr>
          <a:xfrm>
            <a:off x="1447800" y="381000"/>
            <a:ext cx="678180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400" b="1" dirty="0" smtClean="0">
                <a:solidFill>
                  <a:srgbClr val="0070C0"/>
                </a:solidFill>
                <a:latin typeface="Arial" pitchFamily="34" charset="0"/>
                <a:cs typeface="Arial" pitchFamily="34" charset="0"/>
              </a:rPr>
              <a:t>Army Recruiting Functions by Organizations</a:t>
            </a:r>
          </a:p>
        </p:txBody>
      </p:sp>
      <p:pic>
        <p:nvPicPr>
          <p:cNvPr id="1029" name="Picture 5"/>
          <p:cNvPicPr>
            <a:picLocks noChangeAspect="1" noChangeArrowheads="1"/>
          </p:cNvPicPr>
          <p:nvPr/>
        </p:nvPicPr>
        <p:blipFill>
          <a:blip r:embed="rId2" cstate="print"/>
          <a:srcRect/>
          <a:stretch>
            <a:fillRect/>
          </a:stretch>
        </p:blipFill>
        <p:spPr bwMode="auto">
          <a:xfrm>
            <a:off x="228600" y="1752600"/>
            <a:ext cx="8814885"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304800" y="914400"/>
            <a:ext cx="8686800" cy="5791200"/>
            <a:chOff x="76200" y="76200"/>
            <a:chExt cx="9027021" cy="6533663"/>
          </a:xfrm>
        </p:grpSpPr>
        <p:pic>
          <p:nvPicPr>
            <p:cNvPr id="7" name="Picture 2"/>
            <p:cNvPicPr>
              <a:picLocks noChangeAspect="1" noChangeArrowheads="1"/>
            </p:cNvPicPr>
            <p:nvPr/>
          </p:nvPicPr>
          <p:blipFill>
            <a:blip r:embed="rId3" cstate="print"/>
            <a:srcRect/>
            <a:stretch>
              <a:fillRect/>
            </a:stretch>
          </p:blipFill>
          <p:spPr bwMode="auto">
            <a:xfrm>
              <a:off x="6248400" y="3772878"/>
              <a:ext cx="2854821" cy="1023938"/>
            </a:xfrm>
            <a:prstGeom prst="rect">
              <a:avLst/>
            </a:prstGeom>
            <a:noFill/>
            <a:ln w="9525">
              <a:noFill/>
              <a:miter lim="800000"/>
              <a:headEnd/>
              <a:tailEnd/>
            </a:ln>
            <a:effectLst/>
          </p:spPr>
        </p:pic>
        <p:grpSp>
          <p:nvGrpSpPr>
            <p:cNvPr id="3" name="Group 125"/>
            <p:cNvGrpSpPr/>
            <p:nvPr/>
          </p:nvGrpSpPr>
          <p:grpSpPr>
            <a:xfrm>
              <a:off x="76200" y="76200"/>
              <a:ext cx="8839200" cy="4930032"/>
              <a:chOff x="152400" y="152400"/>
              <a:chExt cx="8839200" cy="4930032"/>
            </a:xfrm>
          </p:grpSpPr>
          <p:grpSp>
            <p:nvGrpSpPr>
              <p:cNvPr id="4" name="Group 88"/>
              <p:cNvGrpSpPr/>
              <p:nvPr/>
            </p:nvGrpSpPr>
            <p:grpSpPr>
              <a:xfrm>
                <a:off x="1592177" y="457200"/>
                <a:ext cx="4852046" cy="4625232"/>
                <a:chOff x="708687" y="347004"/>
                <a:chExt cx="4852046" cy="4625232"/>
              </a:xfrm>
            </p:grpSpPr>
            <p:sp>
              <p:nvSpPr>
                <p:cNvPr id="46" name="Freeform 45"/>
                <p:cNvSpPr/>
                <p:nvPr/>
              </p:nvSpPr>
              <p:spPr>
                <a:xfrm rot="19323605">
                  <a:off x="2315122" y="480277"/>
                  <a:ext cx="701771" cy="1823188"/>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rot="17306927">
                  <a:off x="1384899" y="806579"/>
                  <a:ext cx="920559" cy="1815968"/>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p:cNvSpPr/>
                <p:nvPr/>
              </p:nvSpPr>
              <p:spPr>
                <a:xfrm rot="13457260">
                  <a:off x="1497955" y="2475254"/>
                  <a:ext cx="835262" cy="1793106"/>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33"/>
                <p:cNvSpPr/>
                <p:nvPr/>
              </p:nvSpPr>
              <p:spPr>
                <a:xfrm rot="11272218">
                  <a:off x="1955212" y="2949916"/>
                  <a:ext cx="924716" cy="1909972"/>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22"/>
                <p:cNvSpPr/>
                <p:nvPr/>
              </p:nvSpPr>
              <p:spPr>
                <a:xfrm rot="8531956">
                  <a:off x="3016523" y="2948855"/>
                  <a:ext cx="832082" cy="1922708"/>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21"/>
                <p:cNvSpPr/>
                <p:nvPr/>
              </p:nvSpPr>
              <p:spPr>
                <a:xfrm rot="5624434">
                  <a:off x="3872354" y="2785084"/>
                  <a:ext cx="856785" cy="1803233"/>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rot="2074085">
                  <a:off x="3978761" y="982705"/>
                  <a:ext cx="752490" cy="1780060"/>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52"/>
                <p:cNvSpPr/>
                <p:nvPr/>
              </p:nvSpPr>
              <p:spPr>
                <a:xfrm>
                  <a:off x="3276600" y="609600"/>
                  <a:ext cx="762000" cy="1600200"/>
                </a:xfrm>
                <a:custGeom>
                  <a:avLst/>
                  <a:gdLst>
                    <a:gd name="connsiteX0" fmla="*/ 0 w 1280160"/>
                    <a:gd name="connsiteY0" fmla="*/ 2304288 h 2304288"/>
                    <a:gd name="connsiteX1" fmla="*/ 356616 w 1280160"/>
                    <a:gd name="connsiteY1" fmla="*/ 0 h 2304288"/>
                    <a:gd name="connsiteX2" fmla="*/ 1280160 w 1280160"/>
                    <a:gd name="connsiteY2" fmla="*/ 347472 h 2304288"/>
                    <a:gd name="connsiteX3" fmla="*/ 0 w 1280160"/>
                    <a:gd name="connsiteY3" fmla="*/ 2304288 h 2304288"/>
                  </a:gdLst>
                  <a:ahLst/>
                  <a:cxnLst>
                    <a:cxn ang="0">
                      <a:pos x="connsiteX0" y="connsiteY0"/>
                    </a:cxn>
                    <a:cxn ang="0">
                      <a:pos x="connsiteX1" y="connsiteY1"/>
                    </a:cxn>
                    <a:cxn ang="0">
                      <a:pos x="connsiteX2" y="connsiteY2"/>
                    </a:cxn>
                    <a:cxn ang="0">
                      <a:pos x="connsiteX3" y="connsiteY3"/>
                    </a:cxn>
                  </a:cxnLst>
                  <a:rect l="l" t="t" r="r" b="b"/>
                  <a:pathLst>
                    <a:path w="1280160" h="2304288">
                      <a:moveTo>
                        <a:pt x="0" y="2304288"/>
                      </a:moveTo>
                      <a:lnTo>
                        <a:pt x="356616" y="0"/>
                      </a:lnTo>
                      <a:lnTo>
                        <a:pt x="1280160" y="347472"/>
                      </a:lnTo>
                      <a:lnTo>
                        <a:pt x="0" y="2304288"/>
                      </a:lnTo>
                      <a:close/>
                    </a:path>
                  </a:pathLst>
                </a:cu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descr="Capture3.PNG"/>
                <p:cNvPicPr>
                  <a:picLocks noChangeAspect="1"/>
                </p:cNvPicPr>
                <p:nvPr/>
              </p:nvPicPr>
              <p:blipFill>
                <a:blip r:embed="rId4" cstate="print"/>
                <a:stretch>
                  <a:fillRect/>
                </a:stretch>
              </p:blipFill>
              <p:spPr>
                <a:xfrm rot="12024863">
                  <a:off x="1866988" y="4147145"/>
                  <a:ext cx="827473" cy="825091"/>
                </a:xfrm>
                <a:prstGeom prst="rect">
                  <a:avLst/>
                </a:prstGeom>
              </p:spPr>
            </p:pic>
            <p:pic>
              <p:nvPicPr>
                <p:cNvPr id="55" name="Picture 54" descr="Capture3.PNG"/>
                <p:cNvPicPr>
                  <a:picLocks noChangeAspect="1"/>
                </p:cNvPicPr>
                <p:nvPr/>
              </p:nvPicPr>
              <p:blipFill>
                <a:blip r:embed="rId4" cstate="print"/>
                <a:stretch>
                  <a:fillRect/>
                </a:stretch>
              </p:blipFill>
              <p:spPr>
                <a:xfrm rot="14732913">
                  <a:off x="823656" y="3461551"/>
                  <a:ext cx="821086" cy="831509"/>
                </a:xfrm>
                <a:prstGeom prst="rect">
                  <a:avLst/>
                </a:prstGeom>
              </p:spPr>
            </p:pic>
            <p:pic>
              <p:nvPicPr>
                <p:cNvPr id="56" name="Picture 55" descr="Capture3.PNG"/>
                <p:cNvPicPr>
                  <a:picLocks noChangeAspect="1"/>
                </p:cNvPicPr>
                <p:nvPr/>
              </p:nvPicPr>
              <p:blipFill>
                <a:blip r:embed="rId4" cstate="print"/>
                <a:stretch>
                  <a:fillRect/>
                </a:stretch>
              </p:blipFill>
              <p:spPr>
                <a:xfrm rot="17424863">
                  <a:off x="823656" y="952223"/>
                  <a:ext cx="821086" cy="831509"/>
                </a:xfrm>
                <a:prstGeom prst="rect">
                  <a:avLst/>
                </a:prstGeom>
              </p:spPr>
            </p:pic>
            <p:pic>
              <p:nvPicPr>
                <p:cNvPr id="57" name="Picture 56" descr="Capture3.PNG"/>
                <p:cNvPicPr>
                  <a:picLocks noChangeAspect="1"/>
                </p:cNvPicPr>
                <p:nvPr/>
              </p:nvPicPr>
              <p:blipFill>
                <a:blip r:embed="rId4" cstate="print"/>
                <a:stretch>
                  <a:fillRect/>
                </a:stretch>
              </p:blipFill>
              <p:spPr>
                <a:xfrm rot="9350998">
                  <a:off x="3351556" y="4147145"/>
                  <a:ext cx="827473" cy="825091"/>
                </a:xfrm>
                <a:prstGeom prst="rect">
                  <a:avLst/>
                </a:prstGeom>
              </p:spPr>
            </p:pic>
            <p:pic>
              <p:nvPicPr>
                <p:cNvPr id="58" name="Picture 57" descr="Capture3.PNG"/>
                <p:cNvPicPr>
                  <a:picLocks noChangeAspect="1"/>
                </p:cNvPicPr>
                <p:nvPr/>
              </p:nvPicPr>
              <p:blipFill>
                <a:blip r:embed="rId4" cstate="print"/>
                <a:stretch>
                  <a:fillRect/>
                </a:stretch>
              </p:blipFill>
              <p:spPr>
                <a:xfrm rot="6624863">
                  <a:off x="4504357" y="3461551"/>
                  <a:ext cx="821086" cy="831509"/>
                </a:xfrm>
                <a:prstGeom prst="rect">
                  <a:avLst/>
                </a:prstGeom>
              </p:spPr>
            </p:pic>
            <p:pic>
              <p:nvPicPr>
                <p:cNvPr id="59" name="Picture 58" descr="Capture3.PNG"/>
                <p:cNvPicPr>
                  <a:picLocks noChangeAspect="1"/>
                </p:cNvPicPr>
                <p:nvPr/>
              </p:nvPicPr>
              <p:blipFill>
                <a:blip r:embed="rId4" cstate="print"/>
                <a:stretch>
                  <a:fillRect/>
                </a:stretch>
              </p:blipFill>
              <p:spPr>
                <a:xfrm rot="20207623">
                  <a:off x="1866988" y="358252"/>
                  <a:ext cx="827473" cy="825091"/>
                </a:xfrm>
                <a:prstGeom prst="rect">
                  <a:avLst/>
                </a:prstGeom>
              </p:spPr>
            </p:pic>
            <p:pic>
              <p:nvPicPr>
                <p:cNvPr id="60" name="Picture 59" descr="Capture3.PNG"/>
                <p:cNvPicPr>
                  <a:picLocks noChangeAspect="1"/>
                </p:cNvPicPr>
                <p:nvPr/>
              </p:nvPicPr>
              <p:blipFill>
                <a:blip r:embed="rId4" cstate="print"/>
                <a:stretch>
                  <a:fillRect/>
                </a:stretch>
              </p:blipFill>
              <p:spPr>
                <a:xfrm rot="3861079">
                  <a:off x="4504357" y="952223"/>
                  <a:ext cx="821086" cy="831509"/>
                </a:xfrm>
                <a:prstGeom prst="rect">
                  <a:avLst/>
                </a:prstGeom>
              </p:spPr>
            </p:pic>
            <p:pic>
              <p:nvPicPr>
                <p:cNvPr id="61" name="Picture 24" descr="Capture3.PNG"/>
                <p:cNvPicPr>
                  <a:picLocks noChangeAspect="1"/>
                </p:cNvPicPr>
                <p:nvPr/>
              </p:nvPicPr>
              <p:blipFill>
                <a:blip r:embed="rId4" cstate="print"/>
                <a:stretch>
                  <a:fillRect/>
                </a:stretch>
              </p:blipFill>
              <p:spPr>
                <a:xfrm rot="1224863">
                  <a:off x="3351556" y="347004"/>
                  <a:ext cx="827473" cy="825091"/>
                </a:xfrm>
                <a:prstGeom prst="rect">
                  <a:avLst/>
                </a:prstGeom>
              </p:spPr>
            </p:pic>
            <p:pic>
              <p:nvPicPr>
                <p:cNvPr id="62" name="Picture 61" descr="Capture.PNG"/>
                <p:cNvPicPr>
                  <a:picLocks noChangeAspect="1"/>
                </p:cNvPicPr>
                <p:nvPr/>
              </p:nvPicPr>
              <p:blipFill>
                <a:blip r:embed="rId5" cstate="print"/>
                <a:stretch>
                  <a:fillRect/>
                </a:stretch>
              </p:blipFill>
              <p:spPr>
                <a:xfrm>
                  <a:off x="2403498" y="2101898"/>
                  <a:ext cx="1192432" cy="1136888"/>
                </a:xfrm>
                <a:prstGeom prst="rect">
                  <a:avLst/>
                </a:prstGeom>
              </p:spPr>
            </p:pic>
            <p:sp>
              <p:nvSpPr>
                <p:cNvPr id="63" name="TextBox 62"/>
                <p:cNvSpPr txBox="1"/>
                <p:nvPr/>
              </p:nvSpPr>
              <p:spPr>
                <a:xfrm>
                  <a:off x="4191000" y="3429000"/>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1</a:t>
                  </a:r>
                  <a:endParaRPr lang="en-US" sz="1200" b="1" dirty="0">
                    <a:solidFill>
                      <a:srgbClr val="FF0000"/>
                    </a:solidFill>
                    <a:latin typeface="Arial" pitchFamily="34" charset="0"/>
                    <a:cs typeface="Arial" pitchFamily="34" charset="0"/>
                  </a:endParaRPr>
                </a:p>
              </p:txBody>
            </p:sp>
            <p:sp>
              <p:nvSpPr>
                <p:cNvPr id="64" name="TextBox 63"/>
                <p:cNvSpPr txBox="1"/>
                <p:nvPr/>
              </p:nvSpPr>
              <p:spPr>
                <a:xfrm>
                  <a:off x="3352800" y="3810000"/>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2</a:t>
                  </a:r>
                  <a:endParaRPr lang="en-US" sz="1200" b="1" dirty="0">
                    <a:solidFill>
                      <a:srgbClr val="FF0000"/>
                    </a:solidFill>
                    <a:latin typeface="Arial" pitchFamily="34" charset="0"/>
                    <a:cs typeface="Arial" pitchFamily="34" charset="0"/>
                  </a:endParaRPr>
                </a:p>
              </p:txBody>
            </p:sp>
            <p:sp>
              <p:nvSpPr>
                <p:cNvPr id="65" name="TextBox 64"/>
                <p:cNvSpPr txBox="1"/>
                <p:nvPr/>
              </p:nvSpPr>
              <p:spPr>
                <a:xfrm>
                  <a:off x="2362200" y="3886200"/>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3</a:t>
                  </a:r>
                  <a:endParaRPr lang="en-US" sz="1200" b="1" dirty="0">
                    <a:solidFill>
                      <a:srgbClr val="FF0000"/>
                    </a:solidFill>
                    <a:latin typeface="Arial" pitchFamily="34" charset="0"/>
                    <a:cs typeface="Arial" pitchFamily="34" charset="0"/>
                  </a:endParaRPr>
                </a:p>
              </p:txBody>
            </p:sp>
            <p:sp>
              <p:nvSpPr>
                <p:cNvPr id="66" name="TextBox 65"/>
                <p:cNvSpPr txBox="1"/>
                <p:nvPr/>
              </p:nvSpPr>
              <p:spPr>
                <a:xfrm>
                  <a:off x="1633593" y="3388508"/>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4</a:t>
                  </a:r>
                  <a:endParaRPr lang="en-US" sz="1200" b="1" dirty="0">
                    <a:solidFill>
                      <a:srgbClr val="FF0000"/>
                    </a:solidFill>
                    <a:latin typeface="Arial" pitchFamily="34" charset="0"/>
                    <a:cs typeface="Arial" pitchFamily="34" charset="0"/>
                  </a:endParaRPr>
                </a:p>
              </p:txBody>
            </p:sp>
            <p:sp>
              <p:nvSpPr>
                <p:cNvPr id="67" name="TextBox 66"/>
                <p:cNvSpPr txBox="1"/>
                <p:nvPr/>
              </p:nvSpPr>
              <p:spPr>
                <a:xfrm>
                  <a:off x="1524000" y="1752600"/>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5</a:t>
                  </a:r>
                  <a:endParaRPr lang="en-US" sz="1200" b="1" dirty="0">
                    <a:solidFill>
                      <a:srgbClr val="FF0000"/>
                    </a:solidFill>
                    <a:latin typeface="Arial" pitchFamily="34" charset="0"/>
                    <a:cs typeface="Arial" pitchFamily="34" charset="0"/>
                  </a:endParaRPr>
                </a:p>
              </p:txBody>
            </p:sp>
            <p:sp>
              <p:nvSpPr>
                <p:cNvPr id="68" name="TextBox 67"/>
                <p:cNvSpPr txBox="1"/>
                <p:nvPr/>
              </p:nvSpPr>
              <p:spPr>
                <a:xfrm>
                  <a:off x="2362200" y="1143000"/>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6</a:t>
                  </a:r>
                  <a:endParaRPr lang="en-US" sz="1200" b="1" dirty="0">
                    <a:solidFill>
                      <a:srgbClr val="FF0000"/>
                    </a:solidFill>
                    <a:latin typeface="Arial" pitchFamily="34" charset="0"/>
                    <a:cs typeface="Arial" pitchFamily="34" charset="0"/>
                  </a:endParaRPr>
                </a:p>
              </p:txBody>
            </p:sp>
            <p:sp>
              <p:nvSpPr>
                <p:cNvPr id="69" name="TextBox 68"/>
                <p:cNvSpPr txBox="1"/>
                <p:nvPr/>
              </p:nvSpPr>
              <p:spPr>
                <a:xfrm>
                  <a:off x="3352800" y="1219200"/>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7</a:t>
                  </a:r>
                  <a:endParaRPr lang="en-US" sz="1200" b="1" dirty="0">
                    <a:solidFill>
                      <a:srgbClr val="FF0000"/>
                    </a:solidFill>
                    <a:latin typeface="Arial" pitchFamily="34" charset="0"/>
                    <a:cs typeface="Arial" pitchFamily="34" charset="0"/>
                  </a:endParaRPr>
                </a:p>
              </p:txBody>
            </p:sp>
            <p:sp>
              <p:nvSpPr>
                <p:cNvPr id="70" name="TextBox 69"/>
                <p:cNvSpPr txBox="1"/>
                <p:nvPr/>
              </p:nvSpPr>
              <p:spPr>
                <a:xfrm>
                  <a:off x="4191000" y="1600200"/>
                  <a:ext cx="381911" cy="276999"/>
                </a:xfrm>
                <a:prstGeom prst="rect">
                  <a:avLst/>
                </a:prstGeom>
                <a:noFill/>
              </p:spPr>
              <p:txBody>
                <a:bodyPr wrap="square" rtlCol="0">
                  <a:spAutoFit/>
                </a:bodyPr>
                <a:lstStyle/>
                <a:p>
                  <a:pPr algn="ctr"/>
                  <a:r>
                    <a:rPr lang="en-US" sz="1200" b="1" dirty="0" smtClean="0">
                      <a:solidFill>
                        <a:srgbClr val="FF0000"/>
                      </a:solidFill>
                      <a:latin typeface="Arial" pitchFamily="34" charset="0"/>
                      <a:cs typeface="Arial" pitchFamily="34" charset="0"/>
                    </a:rPr>
                    <a:t>8</a:t>
                  </a:r>
                  <a:endParaRPr lang="en-US" sz="1200" b="1" dirty="0">
                    <a:solidFill>
                      <a:srgbClr val="FF0000"/>
                    </a:solidFill>
                    <a:latin typeface="Arial" pitchFamily="34" charset="0"/>
                    <a:cs typeface="Arial" pitchFamily="34" charset="0"/>
                  </a:endParaRPr>
                </a:p>
              </p:txBody>
            </p:sp>
            <p:sp>
              <p:nvSpPr>
                <p:cNvPr id="71" name="Rectangle 70"/>
                <p:cNvSpPr/>
                <p:nvPr/>
              </p:nvSpPr>
              <p:spPr>
                <a:xfrm>
                  <a:off x="2448217" y="2143780"/>
                  <a:ext cx="1133183" cy="523220"/>
                </a:xfrm>
                <a:prstGeom prst="rect">
                  <a:avLst/>
                </a:prstGeom>
              </p:spPr>
              <p:txBody>
                <a:bodyPr wrap="square">
                  <a:spAutoFit/>
                </a:bodyPr>
                <a:lstStyle/>
                <a:p>
                  <a:pPr algn="ctr"/>
                  <a:r>
                    <a:rPr lang="en-US" sz="1400" b="1" dirty="0" smtClean="0">
                      <a:solidFill>
                        <a:srgbClr val="002060"/>
                      </a:solidFill>
                    </a:rPr>
                    <a:t>Army Recruiting</a:t>
                  </a:r>
                  <a:endParaRPr lang="en-US" sz="1400" b="1" dirty="0">
                    <a:solidFill>
                      <a:srgbClr val="002060"/>
                    </a:solidFill>
                  </a:endParaRPr>
                </a:p>
              </p:txBody>
            </p:sp>
            <p:sp>
              <p:nvSpPr>
                <p:cNvPr id="72" name="Rectangle 71"/>
                <p:cNvSpPr/>
                <p:nvPr/>
              </p:nvSpPr>
              <p:spPr>
                <a:xfrm rot="19904575">
                  <a:off x="4586916" y="3702640"/>
                  <a:ext cx="823667" cy="486129"/>
                </a:xfrm>
                <a:prstGeom prst="rect">
                  <a:avLst/>
                </a:prstGeom>
              </p:spPr>
              <p:txBody>
                <a:bodyPr wrap="square">
                  <a:spAutoFit/>
                </a:bodyPr>
                <a:lstStyle/>
                <a:p>
                  <a:pPr algn="ctr"/>
                  <a:r>
                    <a:rPr lang="en-US" sz="1100" dirty="0" smtClean="0">
                      <a:solidFill>
                        <a:srgbClr val="002060"/>
                      </a:solidFill>
                    </a:rPr>
                    <a:t>Policy Setting </a:t>
                  </a:r>
                  <a:endParaRPr lang="en-US" sz="1100" dirty="0">
                    <a:solidFill>
                      <a:srgbClr val="002060"/>
                    </a:solidFill>
                  </a:endParaRPr>
                </a:p>
              </p:txBody>
            </p:sp>
            <p:sp>
              <p:nvSpPr>
                <p:cNvPr id="73" name="Rectangle 72"/>
                <p:cNvSpPr/>
                <p:nvPr/>
              </p:nvSpPr>
              <p:spPr>
                <a:xfrm rot="254166">
                  <a:off x="3242482" y="4367524"/>
                  <a:ext cx="990600" cy="486129"/>
                </a:xfrm>
                <a:prstGeom prst="rect">
                  <a:avLst/>
                </a:prstGeom>
              </p:spPr>
              <p:txBody>
                <a:bodyPr wrap="square">
                  <a:spAutoFit/>
                </a:bodyPr>
                <a:lstStyle/>
                <a:p>
                  <a:pPr algn="ctr"/>
                  <a:r>
                    <a:rPr lang="en-US" sz="1100" dirty="0" smtClean="0">
                      <a:solidFill>
                        <a:srgbClr val="002060"/>
                      </a:solidFill>
                    </a:rPr>
                    <a:t>Market Research</a:t>
                  </a:r>
                  <a:endParaRPr lang="en-US" sz="1100" dirty="0">
                    <a:solidFill>
                      <a:srgbClr val="002060"/>
                    </a:solidFill>
                  </a:endParaRPr>
                </a:p>
              </p:txBody>
            </p:sp>
            <p:pic>
              <p:nvPicPr>
                <p:cNvPr id="74" name="Picture 1"/>
                <p:cNvPicPr>
                  <a:picLocks noChangeAspect="1" noChangeArrowheads="1"/>
                </p:cNvPicPr>
                <p:nvPr/>
              </p:nvPicPr>
              <p:blipFill>
                <a:blip r:embed="rId6" cstate="print"/>
                <a:srcRect/>
                <a:stretch>
                  <a:fillRect/>
                </a:stretch>
              </p:blipFill>
              <p:spPr bwMode="auto">
                <a:xfrm>
                  <a:off x="2667000" y="2590800"/>
                  <a:ext cx="609600" cy="577819"/>
                </a:xfrm>
                <a:prstGeom prst="rect">
                  <a:avLst/>
                </a:prstGeom>
                <a:ln>
                  <a:noFill/>
                </a:ln>
                <a:effectLst>
                  <a:softEdge rad="112500"/>
                </a:effectLst>
              </p:spPr>
            </p:pic>
            <p:sp>
              <p:nvSpPr>
                <p:cNvPr id="75" name="Rectangle 74"/>
                <p:cNvSpPr/>
                <p:nvPr/>
              </p:nvSpPr>
              <p:spPr>
                <a:xfrm rot="379529">
                  <a:off x="1744036" y="4386274"/>
                  <a:ext cx="990600" cy="486129"/>
                </a:xfrm>
                <a:prstGeom prst="rect">
                  <a:avLst/>
                </a:prstGeom>
              </p:spPr>
              <p:txBody>
                <a:bodyPr wrap="square">
                  <a:spAutoFit/>
                </a:bodyPr>
                <a:lstStyle/>
                <a:p>
                  <a:pPr algn="ctr"/>
                  <a:r>
                    <a:rPr lang="en-US" sz="1100" dirty="0" smtClean="0">
                      <a:solidFill>
                        <a:srgbClr val="002060"/>
                      </a:solidFill>
                    </a:rPr>
                    <a:t>Facility Planning</a:t>
                  </a:r>
                </a:p>
              </p:txBody>
            </p:sp>
            <p:sp>
              <p:nvSpPr>
                <p:cNvPr id="76" name="Rectangle 75"/>
                <p:cNvSpPr/>
                <p:nvPr/>
              </p:nvSpPr>
              <p:spPr>
                <a:xfrm rot="445560">
                  <a:off x="708687" y="3729626"/>
                  <a:ext cx="988388" cy="295150"/>
                </a:xfrm>
                <a:prstGeom prst="rect">
                  <a:avLst/>
                </a:prstGeom>
              </p:spPr>
              <p:txBody>
                <a:bodyPr wrap="square">
                  <a:spAutoFit/>
                </a:bodyPr>
                <a:lstStyle/>
                <a:p>
                  <a:pPr algn="ctr"/>
                  <a:r>
                    <a:rPr lang="en-US" sz="1100" dirty="0" smtClean="0">
                      <a:solidFill>
                        <a:srgbClr val="002060"/>
                      </a:solidFill>
                    </a:rPr>
                    <a:t>Advertising</a:t>
                  </a:r>
                </a:p>
              </p:txBody>
            </p:sp>
            <p:sp>
              <p:nvSpPr>
                <p:cNvPr id="77" name="Rectangle 76"/>
                <p:cNvSpPr/>
                <p:nvPr/>
              </p:nvSpPr>
              <p:spPr>
                <a:xfrm rot="21424829">
                  <a:off x="859006" y="1181544"/>
                  <a:ext cx="793248" cy="295150"/>
                </a:xfrm>
                <a:prstGeom prst="rect">
                  <a:avLst/>
                </a:prstGeom>
              </p:spPr>
              <p:txBody>
                <a:bodyPr wrap="none">
                  <a:spAutoFit/>
                </a:bodyPr>
                <a:lstStyle/>
                <a:p>
                  <a:pPr algn="ctr"/>
                  <a:r>
                    <a:rPr lang="en-US" sz="1100" dirty="0" smtClean="0">
                      <a:solidFill>
                        <a:srgbClr val="002060"/>
                      </a:solidFill>
                    </a:rPr>
                    <a:t>Outreach</a:t>
                  </a:r>
                </a:p>
              </p:txBody>
            </p:sp>
            <p:sp>
              <p:nvSpPr>
                <p:cNvPr id="78" name="Rectangle 77"/>
                <p:cNvSpPr/>
                <p:nvPr/>
              </p:nvSpPr>
              <p:spPr>
                <a:xfrm rot="950270">
                  <a:off x="1796795" y="571380"/>
                  <a:ext cx="990600" cy="486129"/>
                </a:xfrm>
                <a:prstGeom prst="rect">
                  <a:avLst/>
                </a:prstGeom>
              </p:spPr>
              <p:txBody>
                <a:bodyPr wrap="square">
                  <a:spAutoFit/>
                </a:bodyPr>
                <a:lstStyle/>
                <a:p>
                  <a:pPr algn="ctr"/>
                  <a:r>
                    <a:rPr lang="en-US" sz="1100" dirty="0" smtClean="0">
                      <a:solidFill>
                        <a:srgbClr val="002060"/>
                      </a:solidFill>
                    </a:rPr>
                    <a:t>State Level Recruiting </a:t>
                  </a:r>
                </a:p>
              </p:txBody>
            </p:sp>
            <p:sp>
              <p:nvSpPr>
                <p:cNvPr id="79" name="Rectangle 78"/>
                <p:cNvSpPr/>
                <p:nvPr/>
              </p:nvSpPr>
              <p:spPr>
                <a:xfrm rot="20300023">
                  <a:off x="3322248" y="529438"/>
                  <a:ext cx="853215" cy="295150"/>
                </a:xfrm>
                <a:prstGeom prst="rect">
                  <a:avLst/>
                </a:prstGeom>
              </p:spPr>
              <p:txBody>
                <a:bodyPr wrap="none">
                  <a:spAutoFit/>
                </a:bodyPr>
                <a:lstStyle/>
                <a:p>
                  <a:pPr algn="ctr"/>
                  <a:r>
                    <a:rPr lang="en-US" sz="1100" dirty="0" smtClean="0">
                      <a:solidFill>
                        <a:srgbClr val="002060"/>
                      </a:solidFill>
                    </a:rPr>
                    <a:t>Recruiting</a:t>
                  </a:r>
                </a:p>
              </p:txBody>
            </p:sp>
            <p:sp>
              <p:nvSpPr>
                <p:cNvPr id="80" name="Rectangle 79"/>
                <p:cNvSpPr/>
                <p:nvPr/>
              </p:nvSpPr>
              <p:spPr>
                <a:xfrm rot="2065060">
                  <a:off x="4357975" y="1142414"/>
                  <a:ext cx="1202758" cy="486129"/>
                </a:xfrm>
                <a:prstGeom prst="rect">
                  <a:avLst/>
                </a:prstGeom>
              </p:spPr>
              <p:txBody>
                <a:bodyPr wrap="square">
                  <a:spAutoFit/>
                </a:bodyPr>
                <a:lstStyle/>
                <a:p>
                  <a:pPr algn="ctr"/>
                  <a:r>
                    <a:rPr lang="en-US" sz="1100" dirty="0" smtClean="0">
                      <a:solidFill>
                        <a:srgbClr val="002060"/>
                      </a:solidFill>
                    </a:rPr>
                    <a:t>Entrance Processing </a:t>
                  </a:r>
                </a:p>
              </p:txBody>
            </p:sp>
          </p:grpSp>
          <p:pic>
            <p:nvPicPr>
              <p:cNvPr id="11" name="Picture 10" descr="Capture4.PNG"/>
              <p:cNvPicPr>
                <a:picLocks noChangeAspect="1"/>
              </p:cNvPicPr>
              <p:nvPr/>
            </p:nvPicPr>
            <p:blipFill>
              <a:blip r:embed="rId7" cstate="print"/>
              <a:stretch>
                <a:fillRect/>
              </a:stretch>
            </p:blipFill>
            <p:spPr>
              <a:xfrm>
                <a:off x="152400" y="2034432"/>
                <a:ext cx="1400339" cy="1389530"/>
              </a:xfrm>
              <a:prstGeom prst="rect">
                <a:avLst/>
              </a:prstGeom>
            </p:spPr>
          </p:pic>
          <p:pic>
            <p:nvPicPr>
              <p:cNvPr id="12" name="Picture 4" descr="http://cdn.blogs.sheknows.com/mommalogues.sheknows.com/2013/11/high-school-students.jpg"/>
              <p:cNvPicPr>
                <a:picLocks noChangeAspect="1" noChangeArrowheads="1"/>
              </p:cNvPicPr>
              <p:nvPr/>
            </p:nvPicPr>
            <p:blipFill>
              <a:blip r:embed="rId8" cstate="print"/>
              <a:srcRect/>
              <a:stretch>
                <a:fillRect/>
              </a:stretch>
            </p:blipFill>
            <p:spPr bwMode="auto">
              <a:xfrm>
                <a:off x="152400" y="2364417"/>
                <a:ext cx="1219200" cy="810799"/>
              </a:xfrm>
              <a:prstGeom prst="rect">
                <a:avLst/>
              </a:prstGeom>
              <a:ln>
                <a:noFill/>
              </a:ln>
              <a:effectLst>
                <a:softEdge rad="112500"/>
              </a:effectLst>
            </p:spPr>
          </p:pic>
          <p:grpSp>
            <p:nvGrpSpPr>
              <p:cNvPr id="5" name="Group 106"/>
              <p:cNvGrpSpPr/>
              <p:nvPr/>
            </p:nvGrpSpPr>
            <p:grpSpPr>
              <a:xfrm>
                <a:off x="7315200" y="2043723"/>
                <a:ext cx="1371600" cy="1434861"/>
                <a:chOff x="7239000" y="2577123"/>
                <a:chExt cx="1371600" cy="1434861"/>
              </a:xfrm>
            </p:grpSpPr>
            <p:pic>
              <p:nvPicPr>
                <p:cNvPr id="43" name="Picture 23" descr="Capture2.PNG"/>
                <p:cNvPicPr>
                  <a:picLocks noChangeAspect="1"/>
                </p:cNvPicPr>
                <p:nvPr/>
              </p:nvPicPr>
              <p:blipFill>
                <a:blip r:embed="rId9" cstate="print"/>
                <a:stretch>
                  <a:fillRect/>
                </a:stretch>
              </p:blipFill>
              <p:spPr>
                <a:xfrm>
                  <a:off x="7239000" y="2577123"/>
                  <a:ext cx="1371600" cy="1434861"/>
                </a:xfrm>
                <a:prstGeom prst="rect">
                  <a:avLst/>
                </a:prstGeom>
              </p:spPr>
            </p:pic>
            <p:pic>
              <p:nvPicPr>
                <p:cNvPr id="44" name="Picture 1"/>
                <p:cNvPicPr>
                  <a:picLocks noChangeAspect="1" noChangeArrowheads="1"/>
                </p:cNvPicPr>
                <p:nvPr/>
              </p:nvPicPr>
              <p:blipFill>
                <a:blip r:embed="rId6" cstate="print"/>
                <a:srcRect/>
                <a:stretch>
                  <a:fillRect/>
                </a:stretch>
              </p:blipFill>
              <p:spPr bwMode="auto">
                <a:xfrm>
                  <a:off x="7519533" y="2663092"/>
                  <a:ext cx="770873" cy="709660"/>
                </a:xfrm>
                <a:prstGeom prst="rect">
                  <a:avLst/>
                </a:prstGeom>
                <a:ln>
                  <a:noFill/>
                </a:ln>
                <a:effectLst>
                  <a:softEdge rad="112500"/>
                </a:effectLst>
              </p:spPr>
            </p:pic>
            <p:pic>
              <p:nvPicPr>
                <p:cNvPr id="45" name="Picture 6" descr="http://usarmy.vo.llnwd.net/e2/c/images/2012/05/14/247110/size0.jpg"/>
                <p:cNvPicPr>
                  <a:picLocks noChangeAspect="1" noChangeArrowheads="1"/>
                </p:cNvPicPr>
                <p:nvPr/>
              </p:nvPicPr>
              <p:blipFill>
                <a:blip r:embed="rId10" cstate="print"/>
                <a:srcRect/>
                <a:stretch>
                  <a:fillRect/>
                </a:stretch>
              </p:blipFill>
              <p:spPr bwMode="auto">
                <a:xfrm>
                  <a:off x="7315200" y="3200400"/>
                  <a:ext cx="1208173" cy="736994"/>
                </a:xfrm>
                <a:prstGeom prst="rect">
                  <a:avLst/>
                </a:prstGeom>
                <a:ln>
                  <a:noFill/>
                </a:ln>
                <a:effectLst>
                  <a:softEdge rad="112500"/>
                </a:effectLst>
              </p:spPr>
            </p:pic>
          </p:grpSp>
          <p:sp>
            <p:nvSpPr>
              <p:cNvPr id="14" name="Rectangle 13"/>
              <p:cNvSpPr/>
              <p:nvPr/>
            </p:nvSpPr>
            <p:spPr>
              <a:xfrm>
                <a:off x="6407967" y="1785815"/>
                <a:ext cx="1102778" cy="7386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1400" b="1" dirty="0" smtClean="0">
                    <a:solidFill>
                      <a:srgbClr val="0070C0"/>
                    </a:solidFill>
                  </a:rPr>
                  <a:t>Initial Military</a:t>
                </a:r>
              </a:p>
              <a:p>
                <a:pPr algn="ctr"/>
                <a:r>
                  <a:rPr lang="en-US" sz="1400" b="1" dirty="0" smtClean="0">
                    <a:solidFill>
                      <a:srgbClr val="0070C0"/>
                    </a:solidFill>
                  </a:rPr>
                  <a:t>Training</a:t>
                </a:r>
                <a:endParaRPr lang="en-US" sz="1400" b="1" dirty="0">
                  <a:solidFill>
                    <a:srgbClr val="0070C0"/>
                  </a:solidFill>
                </a:endParaRPr>
              </a:p>
            </p:txBody>
          </p:sp>
          <p:pic>
            <p:nvPicPr>
              <p:cNvPr id="15" name="Picture 1"/>
              <p:cNvPicPr>
                <a:picLocks noChangeAspect="1" noChangeArrowheads="1"/>
              </p:cNvPicPr>
              <p:nvPr/>
            </p:nvPicPr>
            <p:blipFill>
              <a:blip r:embed="rId11" cstate="print"/>
              <a:srcRect/>
              <a:stretch>
                <a:fillRect/>
              </a:stretch>
            </p:blipFill>
            <p:spPr bwMode="auto">
              <a:xfrm>
                <a:off x="1371600" y="2503116"/>
                <a:ext cx="1828800" cy="533400"/>
              </a:xfrm>
              <a:prstGeom prst="rect">
                <a:avLst/>
              </a:prstGeom>
              <a:noFill/>
              <a:ln w="9525">
                <a:noFill/>
                <a:miter lim="800000"/>
                <a:headEnd/>
                <a:tailEnd/>
              </a:ln>
            </p:spPr>
          </p:pic>
          <p:grpSp>
            <p:nvGrpSpPr>
              <p:cNvPr id="6" name="Group 97"/>
              <p:cNvGrpSpPr/>
              <p:nvPr/>
            </p:nvGrpSpPr>
            <p:grpSpPr>
              <a:xfrm>
                <a:off x="5410200" y="2567832"/>
                <a:ext cx="1371600" cy="381000"/>
                <a:chOff x="6705600" y="533400"/>
                <a:chExt cx="1371600" cy="381000"/>
              </a:xfrm>
            </p:grpSpPr>
            <p:grpSp>
              <p:nvGrpSpPr>
                <p:cNvPr id="8" name="Group 93"/>
                <p:cNvGrpSpPr/>
                <p:nvPr/>
              </p:nvGrpSpPr>
              <p:grpSpPr>
                <a:xfrm>
                  <a:off x="6705600" y="533400"/>
                  <a:ext cx="1371600" cy="381000"/>
                  <a:chOff x="-690563" y="1905000"/>
                  <a:chExt cx="1828800" cy="533400"/>
                </a:xfrm>
              </p:grpSpPr>
              <p:pic>
                <p:nvPicPr>
                  <p:cNvPr id="40" name="Picture 1"/>
                  <p:cNvPicPr>
                    <a:picLocks noChangeAspect="1" noChangeArrowheads="1"/>
                  </p:cNvPicPr>
                  <p:nvPr/>
                </p:nvPicPr>
                <p:blipFill>
                  <a:blip r:embed="rId11" cstate="print"/>
                  <a:srcRect/>
                  <a:stretch>
                    <a:fillRect/>
                  </a:stretch>
                </p:blipFill>
                <p:spPr bwMode="auto">
                  <a:xfrm>
                    <a:off x="-690563" y="1905000"/>
                    <a:ext cx="1828800" cy="533400"/>
                  </a:xfrm>
                  <a:prstGeom prst="rect">
                    <a:avLst/>
                  </a:prstGeom>
                  <a:noFill/>
                  <a:ln w="9525">
                    <a:noFill/>
                    <a:miter lim="800000"/>
                    <a:headEnd/>
                    <a:tailEnd/>
                  </a:ln>
                </p:spPr>
              </p:pic>
              <p:pic>
                <p:nvPicPr>
                  <p:cNvPr id="41" name="Picture 9"/>
                  <p:cNvPicPr>
                    <a:picLocks noChangeAspect="1" noChangeArrowheads="1"/>
                  </p:cNvPicPr>
                  <p:nvPr/>
                </p:nvPicPr>
                <p:blipFill>
                  <a:blip r:embed="rId12" cstate="print"/>
                  <a:srcRect/>
                  <a:stretch>
                    <a:fillRect/>
                  </a:stretch>
                </p:blipFill>
                <p:spPr bwMode="auto">
                  <a:xfrm>
                    <a:off x="533400" y="2057400"/>
                    <a:ext cx="295275" cy="276225"/>
                  </a:xfrm>
                  <a:prstGeom prst="rect">
                    <a:avLst/>
                  </a:prstGeom>
                  <a:noFill/>
                  <a:ln w="9525">
                    <a:noFill/>
                    <a:miter lim="800000"/>
                    <a:headEnd/>
                    <a:tailEnd/>
                  </a:ln>
                </p:spPr>
              </p:pic>
              <p:pic>
                <p:nvPicPr>
                  <p:cNvPr id="42" name="Picture 10"/>
                  <p:cNvPicPr>
                    <a:picLocks noChangeAspect="1" noChangeArrowheads="1"/>
                  </p:cNvPicPr>
                  <p:nvPr/>
                </p:nvPicPr>
                <p:blipFill>
                  <a:blip r:embed="rId12" cstate="print"/>
                  <a:srcRect/>
                  <a:stretch>
                    <a:fillRect/>
                  </a:stretch>
                </p:blipFill>
                <p:spPr bwMode="auto">
                  <a:xfrm>
                    <a:off x="-457200" y="2057400"/>
                    <a:ext cx="295275" cy="276225"/>
                  </a:xfrm>
                  <a:prstGeom prst="rect">
                    <a:avLst/>
                  </a:prstGeom>
                  <a:noFill/>
                  <a:ln w="9525">
                    <a:noFill/>
                    <a:miter lim="800000"/>
                    <a:headEnd/>
                    <a:tailEnd/>
                  </a:ln>
                </p:spPr>
              </p:pic>
            </p:grpSp>
            <p:cxnSp>
              <p:nvCxnSpPr>
                <p:cNvPr id="38" name="Straight Connector 37"/>
                <p:cNvCxnSpPr/>
                <p:nvPr/>
              </p:nvCxnSpPr>
              <p:spPr>
                <a:xfrm flipH="1" flipV="1">
                  <a:off x="6781800" y="836839"/>
                  <a:ext cx="1028700" cy="1361"/>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flipH="1" flipV="1">
                  <a:off x="6781800" y="609600"/>
                  <a:ext cx="1028700" cy="1361"/>
                </a:xfrm>
                <a:prstGeom prst="line">
                  <a:avLst/>
                </a:prstGeom>
              </p:spPr>
              <p:style>
                <a:lnRef idx="1">
                  <a:schemeClr val="accent2"/>
                </a:lnRef>
                <a:fillRef idx="0">
                  <a:schemeClr val="accent2"/>
                </a:fillRef>
                <a:effectRef idx="0">
                  <a:schemeClr val="accent2"/>
                </a:effectRef>
                <a:fontRef idx="minor">
                  <a:schemeClr val="tx1"/>
                </a:fontRef>
              </p:style>
            </p:cxnSp>
          </p:grpSp>
          <p:sp>
            <p:nvSpPr>
              <p:cNvPr id="17" name="TextBox 16"/>
              <p:cNvSpPr txBox="1"/>
              <p:nvPr/>
            </p:nvSpPr>
            <p:spPr>
              <a:xfrm>
                <a:off x="5299386" y="1871785"/>
                <a:ext cx="762000" cy="295150"/>
              </a:xfrm>
              <a:prstGeom prst="rect">
                <a:avLst/>
              </a:prstGeom>
              <a:noFill/>
            </p:spPr>
            <p:txBody>
              <a:bodyPr wrap="square" rtlCol="0">
                <a:spAutoFit/>
              </a:bodyPr>
              <a:lstStyle/>
              <a:p>
                <a:r>
                  <a:rPr lang="en-US" sz="1100" dirty="0" smtClean="0"/>
                  <a:t>$128M</a:t>
                </a:r>
                <a:endParaRPr lang="en-US" sz="1100" dirty="0"/>
              </a:p>
            </p:txBody>
          </p:sp>
          <p:sp>
            <p:nvSpPr>
              <p:cNvPr id="18" name="TextBox 17"/>
              <p:cNvSpPr txBox="1"/>
              <p:nvPr/>
            </p:nvSpPr>
            <p:spPr>
              <a:xfrm>
                <a:off x="1524000" y="3419230"/>
                <a:ext cx="687194" cy="295150"/>
              </a:xfrm>
              <a:prstGeom prst="rect">
                <a:avLst/>
              </a:prstGeom>
              <a:noFill/>
            </p:spPr>
            <p:txBody>
              <a:bodyPr wrap="square" rtlCol="0">
                <a:spAutoFit/>
              </a:bodyPr>
              <a:lstStyle/>
              <a:p>
                <a:r>
                  <a:rPr lang="en-US" sz="1100" dirty="0" smtClean="0"/>
                  <a:t>$325M</a:t>
                </a:r>
                <a:endParaRPr lang="en-US" sz="1100" dirty="0"/>
              </a:p>
            </p:txBody>
          </p:sp>
          <p:sp>
            <p:nvSpPr>
              <p:cNvPr id="19" name="TextBox 18"/>
              <p:cNvSpPr txBox="1"/>
              <p:nvPr/>
            </p:nvSpPr>
            <p:spPr>
              <a:xfrm>
                <a:off x="2667000" y="4015633"/>
                <a:ext cx="762000" cy="295150"/>
              </a:xfrm>
              <a:prstGeom prst="rect">
                <a:avLst/>
              </a:prstGeom>
              <a:noFill/>
            </p:spPr>
            <p:txBody>
              <a:bodyPr wrap="square" rtlCol="0">
                <a:spAutoFit/>
              </a:bodyPr>
              <a:lstStyle/>
              <a:p>
                <a:r>
                  <a:rPr lang="en-US" sz="1100" dirty="0" smtClean="0"/>
                  <a:t>$95M</a:t>
                </a:r>
                <a:endParaRPr lang="en-US" sz="1100" dirty="0"/>
              </a:p>
            </p:txBody>
          </p:sp>
          <p:sp>
            <p:nvSpPr>
              <p:cNvPr id="20" name="TextBox 19"/>
              <p:cNvSpPr txBox="1"/>
              <p:nvPr/>
            </p:nvSpPr>
            <p:spPr>
              <a:xfrm>
                <a:off x="2590800" y="1196231"/>
                <a:ext cx="685800" cy="295150"/>
              </a:xfrm>
              <a:prstGeom prst="rect">
                <a:avLst/>
              </a:prstGeom>
              <a:noFill/>
            </p:spPr>
            <p:txBody>
              <a:bodyPr wrap="square" rtlCol="0">
                <a:spAutoFit/>
              </a:bodyPr>
              <a:lstStyle/>
              <a:p>
                <a:r>
                  <a:rPr lang="en-US" sz="1100" dirty="0" smtClean="0"/>
                  <a:t>$834M</a:t>
                </a:r>
                <a:endParaRPr lang="en-US" sz="1100" dirty="0"/>
              </a:p>
            </p:txBody>
          </p:sp>
          <p:sp>
            <p:nvSpPr>
              <p:cNvPr id="21" name="TextBox 20"/>
              <p:cNvSpPr txBox="1"/>
              <p:nvPr/>
            </p:nvSpPr>
            <p:spPr>
              <a:xfrm>
                <a:off x="1600200" y="1806809"/>
                <a:ext cx="609600" cy="295150"/>
              </a:xfrm>
              <a:prstGeom prst="rect">
                <a:avLst/>
              </a:prstGeom>
              <a:noFill/>
            </p:spPr>
            <p:txBody>
              <a:bodyPr wrap="square" rtlCol="0">
                <a:spAutoFit/>
              </a:bodyPr>
              <a:lstStyle/>
              <a:p>
                <a:r>
                  <a:rPr lang="en-US" sz="1100" dirty="0" smtClean="0"/>
                  <a:t>$49M</a:t>
                </a:r>
                <a:endParaRPr lang="en-US" sz="1100" dirty="0"/>
              </a:p>
            </p:txBody>
          </p:sp>
          <p:sp>
            <p:nvSpPr>
              <p:cNvPr id="22" name="TextBox 21"/>
              <p:cNvSpPr txBox="1"/>
              <p:nvPr/>
            </p:nvSpPr>
            <p:spPr>
              <a:xfrm>
                <a:off x="3715698" y="4671528"/>
                <a:ext cx="609600" cy="295150"/>
              </a:xfrm>
              <a:prstGeom prst="rect">
                <a:avLst/>
              </a:prstGeom>
              <a:noFill/>
            </p:spPr>
            <p:txBody>
              <a:bodyPr wrap="square" rtlCol="0">
                <a:spAutoFit/>
              </a:bodyPr>
              <a:lstStyle/>
              <a:p>
                <a:r>
                  <a:rPr lang="en-US" sz="1100" dirty="0" smtClean="0"/>
                  <a:t>$50M</a:t>
                </a:r>
                <a:endParaRPr lang="en-US" sz="1100" dirty="0"/>
              </a:p>
            </p:txBody>
          </p:sp>
          <p:sp>
            <p:nvSpPr>
              <p:cNvPr id="23" name="TextBox 22"/>
              <p:cNvSpPr txBox="1"/>
              <p:nvPr/>
            </p:nvSpPr>
            <p:spPr>
              <a:xfrm>
                <a:off x="4648200" y="1196232"/>
                <a:ext cx="838200" cy="295150"/>
              </a:xfrm>
              <a:prstGeom prst="rect">
                <a:avLst/>
              </a:prstGeom>
              <a:noFill/>
            </p:spPr>
            <p:txBody>
              <a:bodyPr wrap="square" rtlCol="0">
                <a:spAutoFit/>
              </a:bodyPr>
              <a:lstStyle/>
              <a:p>
                <a:r>
                  <a:rPr lang="en-US" sz="1100" dirty="0" smtClean="0"/>
                  <a:t>$1,427M</a:t>
                </a:r>
                <a:endParaRPr lang="en-US" sz="1100" dirty="0"/>
              </a:p>
            </p:txBody>
          </p:sp>
          <p:sp>
            <p:nvSpPr>
              <p:cNvPr id="24" name="TextBox 23"/>
              <p:cNvSpPr txBox="1"/>
              <p:nvPr/>
            </p:nvSpPr>
            <p:spPr>
              <a:xfrm>
                <a:off x="4495800" y="2491632"/>
                <a:ext cx="990600" cy="729194"/>
              </a:xfrm>
              <a:prstGeom prst="rect">
                <a:avLst/>
              </a:prstGeom>
              <a:noFill/>
            </p:spPr>
            <p:txBody>
              <a:bodyPr wrap="square" rtlCol="0">
                <a:spAutoFit/>
              </a:bodyPr>
              <a:lstStyle/>
              <a:p>
                <a:pPr algn="ctr"/>
                <a:r>
                  <a:rPr lang="en-US" sz="1200" b="1" dirty="0" smtClean="0">
                    <a:solidFill>
                      <a:srgbClr val="002060"/>
                    </a:solidFill>
                  </a:rPr>
                  <a:t>Army Recruiting $2.9B </a:t>
                </a:r>
                <a:endParaRPr lang="en-US" sz="1200" b="1" dirty="0">
                  <a:solidFill>
                    <a:srgbClr val="002060"/>
                  </a:solidFill>
                </a:endParaRPr>
              </a:p>
            </p:txBody>
          </p:sp>
          <p:grpSp>
            <p:nvGrpSpPr>
              <p:cNvPr id="10" name="Group 113"/>
              <p:cNvGrpSpPr/>
              <p:nvPr/>
            </p:nvGrpSpPr>
            <p:grpSpPr>
              <a:xfrm>
                <a:off x="706690" y="3352800"/>
                <a:ext cx="736534" cy="457200"/>
                <a:chOff x="630490" y="4648200"/>
                <a:chExt cx="736534" cy="457200"/>
              </a:xfrm>
            </p:grpSpPr>
            <p:sp>
              <p:nvSpPr>
                <p:cNvPr id="35" name="TextBox 34"/>
                <p:cNvSpPr txBox="1"/>
                <p:nvPr/>
              </p:nvSpPr>
              <p:spPr>
                <a:xfrm>
                  <a:off x="630490" y="4714631"/>
                  <a:ext cx="736534" cy="277788"/>
                </a:xfrm>
                <a:prstGeom prst="rect">
                  <a:avLst/>
                </a:prstGeom>
                <a:noFill/>
              </p:spPr>
              <p:txBody>
                <a:bodyPr wrap="square" rtlCol="0">
                  <a:spAutoFit/>
                </a:bodyPr>
                <a:lstStyle/>
                <a:p>
                  <a:pPr algn="ctr"/>
                  <a:r>
                    <a:rPr lang="en-US" sz="1000" b="1" dirty="0" smtClean="0">
                      <a:solidFill>
                        <a:srgbClr val="C00000"/>
                      </a:solidFill>
                    </a:rPr>
                    <a:t># 16M</a:t>
                  </a:r>
                  <a:endParaRPr lang="en-US" sz="1000" b="1" dirty="0">
                    <a:solidFill>
                      <a:srgbClr val="C00000"/>
                    </a:solidFill>
                  </a:endParaRPr>
                </a:p>
              </p:txBody>
            </p:sp>
            <p:sp>
              <p:nvSpPr>
                <p:cNvPr id="36" name="Oval 35"/>
                <p:cNvSpPr/>
                <p:nvPr/>
              </p:nvSpPr>
              <p:spPr>
                <a:xfrm>
                  <a:off x="762000" y="46482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14"/>
              <p:cNvGrpSpPr/>
              <p:nvPr/>
            </p:nvGrpSpPr>
            <p:grpSpPr>
              <a:xfrm>
                <a:off x="4572000" y="152400"/>
                <a:ext cx="609600" cy="457200"/>
                <a:chOff x="685800" y="4648200"/>
                <a:chExt cx="609600" cy="457200"/>
              </a:xfrm>
            </p:grpSpPr>
            <p:sp>
              <p:nvSpPr>
                <p:cNvPr id="33" name="TextBox 32"/>
                <p:cNvSpPr txBox="1"/>
                <p:nvPr/>
              </p:nvSpPr>
              <p:spPr>
                <a:xfrm>
                  <a:off x="685800" y="4753690"/>
                  <a:ext cx="609600" cy="246221"/>
                </a:xfrm>
                <a:prstGeom prst="rect">
                  <a:avLst/>
                </a:prstGeom>
                <a:noFill/>
              </p:spPr>
              <p:txBody>
                <a:bodyPr wrap="square" rtlCol="0">
                  <a:spAutoFit/>
                </a:bodyPr>
                <a:lstStyle/>
                <a:p>
                  <a:pPr algn="ctr"/>
                  <a:r>
                    <a:rPr lang="en-US" sz="1000" b="1" dirty="0" smtClean="0">
                      <a:solidFill>
                        <a:srgbClr val="C00000"/>
                      </a:solidFill>
                    </a:rPr>
                    <a:t># 65K</a:t>
                  </a:r>
                  <a:endParaRPr lang="en-US" sz="1000" b="1" dirty="0">
                    <a:solidFill>
                      <a:srgbClr val="C00000"/>
                    </a:solidFill>
                  </a:endParaRPr>
                </a:p>
              </p:txBody>
            </p:sp>
            <p:sp>
              <p:nvSpPr>
                <p:cNvPr id="34" name="Oval 33"/>
                <p:cNvSpPr/>
                <p:nvPr/>
              </p:nvSpPr>
              <p:spPr>
                <a:xfrm>
                  <a:off x="762000" y="46482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17"/>
              <p:cNvGrpSpPr/>
              <p:nvPr/>
            </p:nvGrpSpPr>
            <p:grpSpPr>
              <a:xfrm>
                <a:off x="4190804" y="2905369"/>
                <a:ext cx="609600" cy="513861"/>
                <a:chOff x="609404" y="4734169"/>
                <a:chExt cx="609600" cy="513861"/>
              </a:xfrm>
            </p:grpSpPr>
            <p:sp>
              <p:nvSpPr>
                <p:cNvPr id="31" name="TextBox 30"/>
                <p:cNvSpPr txBox="1"/>
                <p:nvPr/>
              </p:nvSpPr>
              <p:spPr>
                <a:xfrm>
                  <a:off x="609404" y="4829871"/>
                  <a:ext cx="609600" cy="246220"/>
                </a:xfrm>
                <a:prstGeom prst="rect">
                  <a:avLst/>
                </a:prstGeom>
                <a:noFill/>
              </p:spPr>
              <p:txBody>
                <a:bodyPr wrap="square" rtlCol="0">
                  <a:spAutoFit/>
                </a:bodyPr>
                <a:lstStyle/>
                <a:p>
                  <a:pPr algn="ctr"/>
                  <a:r>
                    <a:rPr lang="en-US" sz="1000" b="1" dirty="0" smtClean="0">
                      <a:solidFill>
                        <a:srgbClr val="C00000"/>
                      </a:solidFill>
                    </a:rPr>
                    <a:t># 60K</a:t>
                  </a:r>
                  <a:endParaRPr lang="en-US" sz="1000" b="1" dirty="0">
                    <a:solidFill>
                      <a:srgbClr val="C00000"/>
                    </a:solidFill>
                  </a:endParaRPr>
                </a:p>
              </p:txBody>
            </p:sp>
            <p:sp>
              <p:nvSpPr>
                <p:cNvPr id="32" name="Oval 31"/>
                <p:cNvSpPr/>
                <p:nvPr/>
              </p:nvSpPr>
              <p:spPr>
                <a:xfrm>
                  <a:off x="732306" y="4734169"/>
                  <a:ext cx="457200" cy="5138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120"/>
              <p:cNvGrpSpPr/>
              <p:nvPr/>
            </p:nvGrpSpPr>
            <p:grpSpPr>
              <a:xfrm>
                <a:off x="8382000" y="2057400"/>
                <a:ext cx="609600" cy="457200"/>
                <a:chOff x="685800" y="4648200"/>
                <a:chExt cx="609600" cy="457200"/>
              </a:xfrm>
            </p:grpSpPr>
            <p:sp>
              <p:nvSpPr>
                <p:cNvPr id="29" name="TextBox 28"/>
                <p:cNvSpPr txBox="1"/>
                <p:nvPr/>
              </p:nvSpPr>
              <p:spPr>
                <a:xfrm>
                  <a:off x="685800" y="4753690"/>
                  <a:ext cx="609600" cy="246221"/>
                </a:xfrm>
                <a:prstGeom prst="rect">
                  <a:avLst/>
                </a:prstGeom>
                <a:noFill/>
              </p:spPr>
              <p:txBody>
                <a:bodyPr wrap="square" rtlCol="0">
                  <a:spAutoFit/>
                </a:bodyPr>
                <a:lstStyle/>
                <a:p>
                  <a:pPr algn="ctr"/>
                  <a:r>
                    <a:rPr lang="en-US" sz="1000" b="1" dirty="0" smtClean="0">
                      <a:solidFill>
                        <a:srgbClr val="C00000"/>
                      </a:solidFill>
                    </a:rPr>
                    <a:t># 53K</a:t>
                  </a:r>
                  <a:endParaRPr lang="en-US" sz="1000" b="1" dirty="0">
                    <a:solidFill>
                      <a:srgbClr val="C00000"/>
                    </a:solidFill>
                  </a:endParaRPr>
                </a:p>
              </p:txBody>
            </p:sp>
            <p:sp>
              <p:nvSpPr>
                <p:cNvPr id="30" name="Oval 29"/>
                <p:cNvSpPr/>
                <p:nvPr/>
              </p:nvSpPr>
              <p:spPr>
                <a:xfrm>
                  <a:off x="762000" y="46482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9" name="Rectangle 8"/>
            <p:cNvSpPr/>
            <p:nvPr/>
          </p:nvSpPr>
          <p:spPr>
            <a:xfrm>
              <a:off x="6252583" y="4890478"/>
              <a:ext cx="2533901" cy="1719385"/>
            </a:xfrm>
            <a:prstGeom prst="rect">
              <a:avLst/>
            </a:prstGeom>
            <a:solidFill>
              <a:schemeClr val="bg1">
                <a:lumMod val="85000"/>
              </a:schemeClr>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US" sz="1050" dirty="0" smtClean="0">
                  <a:solidFill>
                    <a:srgbClr val="002060"/>
                  </a:solidFill>
                </a:rPr>
                <a:t>$2.9B Army Recruiting </a:t>
              </a:r>
            </a:p>
            <a:p>
              <a:pPr>
                <a:spcAft>
                  <a:spcPts val="300"/>
                </a:spcAft>
                <a:buFont typeface="Arial" pitchFamily="34" charset="0"/>
                <a:buChar char="•"/>
              </a:pPr>
              <a:r>
                <a:rPr lang="en-US" sz="1050" dirty="0" smtClean="0">
                  <a:solidFill>
                    <a:srgbClr val="002060"/>
                  </a:solidFill>
                </a:rPr>
                <a:t>  Includes: AC/RC OMA &amp; MPA</a:t>
              </a:r>
            </a:p>
            <a:p>
              <a:pPr>
                <a:spcAft>
                  <a:spcPts val="300"/>
                </a:spcAft>
                <a:buFont typeface="Arial" pitchFamily="34" charset="0"/>
                <a:buChar char="•"/>
              </a:pPr>
              <a:r>
                <a:rPr lang="en-US" sz="1050" dirty="0" smtClean="0">
                  <a:solidFill>
                    <a:srgbClr val="008000"/>
                  </a:solidFill>
                </a:rPr>
                <a:t> #14,700 </a:t>
              </a:r>
              <a:r>
                <a:rPr lang="en-US" sz="1050" dirty="0" smtClean="0">
                  <a:solidFill>
                    <a:srgbClr val="002060"/>
                  </a:solidFill>
                </a:rPr>
                <a:t>Soldier Recruiters &amp; Staff</a:t>
              </a:r>
            </a:p>
            <a:p>
              <a:pPr>
                <a:spcAft>
                  <a:spcPts val="300"/>
                </a:spcAft>
                <a:buFont typeface="Arial" pitchFamily="34" charset="0"/>
                <a:buChar char="•"/>
              </a:pPr>
              <a:r>
                <a:rPr lang="en-US" sz="1050" dirty="0" smtClean="0">
                  <a:solidFill>
                    <a:srgbClr val="FF0000"/>
                  </a:solidFill>
                </a:rPr>
                <a:t>  #60K AC</a:t>
              </a:r>
              <a:r>
                <a:rPr lang="en-US" sz="1050" dirty="0" smtClean="0">
                  <a:solidFill>
                    <a:srgbClr val="002060"/>
                  </a:solidFill>
                </a:rPr>
                <a:t> Mission; </a:t>
              </a:r>
            </a:p>
            <a:p>
              <a:pPr>
                <a:spcAft>
                  <a:spcPts val="300"/>
                </a:spcAft>
                <a:buFont typeface="Arial" pitchFamily="34" charset="0"/>
                <a:buChar char="•"/>
              </a:pPr>
              <a:r>
                <a:rPr lang="en-US" sz="1050" dirty="0" smtClean="0">
                  <a:solidFill>
                    <a:srgbClr val="002060"/>
                  </a:solidFill>
                </a:rPr>
                <a:t>  43,650 ARNG; 18,300 USAR Mission</a:t>
              </a:r>
            </a:p>
            <a:p>
              <a:pPr>
                <a:spcAft>
                  <a:spcPts val="300"/>
                </a:spcAft>
                <a:buFont typeface="Arial" pitchFamily="34" charset="0"/>
                <a:buChar char="•"/>
              </a:pPr>
              <a:r>
                <a:rPr lang="en-US" sz="1050" dirty="0" smtClean="0">
                  <a:solidFill>
                    <a:srgbClr val="002060"/>
                  </a:solidFill>
                </a:rPr>
                <a:t> $24,000 Recruiting $/Recruit AC/RC</a:t>
              </a:r>
            </a:p>
            <a:p>
              <a:pPr>
                <a:spcAft>
                  <a:spcPts val="300"/>
                </a:spcAft>
                <a:buFont typeface="Arial" pitchFamily="34" charset="0"/>
                <a:buChar char="•"/>
              </a:pPr>
              <a:r>
                <a:rPr lang="en-US" sz="1050" dirty="0" smtClean="0">
                  <a:solidFill>
                    <a:srgbClr val="002060"/>
                  </a:solidFill>
                </a:rPr>
                <a:t> $25,000 Recruiting $/ Recruit AC only</a:t>
              </a:r>
              <a:endParaRPr lang="en-US" sz="1050" dirty="0">
                <a:solidFill>
                  <a:srgbClr val="002060"/>
                </a:solidFill>
              </a:endParaRPr>
            </a:p>
          </p:txBody>
        </p:sp>
      </p:grpSp>
      <p:sp>
        <p:nvSpPr>
          <p:cNvPr id="82" name="TextBox 81"/>
          <p:cNvSpPr txBox="1"/>
          <p:nvPr/>
        </p:nvSpPr>
        <p:spPr>
          <a:xfrm>
            <a:off x="2667000" y="2019300"/>
            <a:ext cx="609600" cy="246221"/>
          </a:xfrm>
          <a:prstGeom prst="rect">
            <a:avLst/>
          </a:prstGeom>
          <a:noFill/>
          <a:ln>
            <a:solidFill>
              <a:schemeClr val="accent3">
                <a:lumMod val="50000"/>
              </a:schemeClr>
            </a:solidFill>
          </a:ln>
        </p:spPr>
        <p:txBody>
          <a:bodyPr wrap="square" rtlCol="0">
            <a:spAutoFit/>
          </a:bodyPr>
          <a:lstStyle/>
          <a:p>
            <a:pPr algn="ctr"/>
            <a:r>
              <a:rPr lang="en-US" sz="1000" b="1" dirty="0" smtClean="0">
                <a:solidFill>
                  <a:srgbClr val="008000"/>
                </a:solidFill>
              </a:rPr>
              <a:t>#5,621</a:t>
            </a:r>
            <a:endParaRPr lang="en-US" sz="1000" b="1" dirty="0">
              <a:solidFill>
                <a:srgbClr val="008000"/>
              </a:solidFill>
            </a:endParaRPr>
          </a:p>
        </p:txBody>
      </p:sp>
      <p:sp>
        <p:nvSpPr>
          <p:cNvPr id="83" name="TextBox 82"/>
          <p:cNvSpPr txBox="1"/>
          <p:nvPr/>
        </p:nvSpPr>
        <p:spPr>
          <a:xfrm>
            <a:off x="4648200" y="2039779"/>
            <a:ext cx="609600" cy="246221"/>
          </a:xfrm>
          <a:prstGeom prst="rect">
            <a:avLst/>
          </a:prstGeom>
          <a:noFill/>
          <a:ln>
            <a:solidFill>
              <a:schemeClr val="accent3">
                <a:lumMod val="50000"/>
              </a:schemeClr>
            </a:solidFill>
          </a:ln>
        </p:spPr>
        <p:txBody>
          <a:bodyPr wrap="square" rtlCol="0">
            <a:spAutoFit/>
          </a:bodyPr>
          <a:lstStyle/>
          <a:p>
            <a:pPr algn="ctr"/>
            <a:r>
              <a:rPr lang="en-US" sz="1000" b="1" dirty="0" smtClean="0">
                <a:solidFill>
                  <a:srgbClr val="008000"/>
                </a:solidFill>
              </a:rPr>
              <a:t>#8,604</a:t>
            </a:r>
            <a:endParaRPr lang="en-US" sz="1000" b="1" dirty="0">
              <a:solidFill>
                <a:srgbClr val="008000"/>
              </a:solidFill>
            </a:endParaRPr>
          </a:p>
        </p:txBody>
      </p:sp>
      <p:sp>
        <p:nvSpPr>
          <p:cNvPr id="84" name="TextBox 83"/>
          <p:cNvSpPr txBox="1"/>
          <p:nvPr/>
        </p:nvSpPr>
        <p:spPr>
          <a:xfrm>
            <a:off x="5267325" y="2639854"/>
            <a:ext cx="609600" cy="246221"/>
          </a:xfrm>
          <a:prstGeom prst="rect">
            <a:avLst/>
          </a:prstGeom>
          <a:noFill/>
          <a:ln>
            <a:solidFill>
              <a:schemeClr val="accent3">
                <a:lumMod val="50000"/>
              </a:schemeClr>
            </a:solidFill>
          </a:ln>
        </p:spPr>
        <p:txBody>
          <a:bodyPr wrap="square" rtlCol="0">
            <a:spAutoFit/>
          </a:bodyPr>
          <a:lstStyle/>
          <a:p>
            <a:pPr algn="ctr"/>
            <a:r>
              <a:rPr lang="en-US" sz="1000" dirty="0" smtClean="0">
                <a:solidFill>
                  <a:schemeClr val="accent3">
                    <a:lumMod val="50000"/>
                  </a:schemeClr>
                </a:solidFill>
              </a:rPr>
              <a:t>#</a:t>
            </a:r>
            <a:r>
              <a:rPr lang="en-US" sz="1000" b="1" dirty="0" smtClean="0">
                <a:solidFill>
                  <a:srgbClr val="008000"/>
                </a:solidFill>
              </a:rPr>
              <a:t>262</a:t>
            </a:r>
            <a:endParaRPr lang="en-US" sz="1000" b="1" dirty="0">
              <a:solidFill>
                <a:srgbClr val="008000"/>
              </a:solidFill>
            </a:endParaRPr>
          </a:p>
        </p:txBody>
      </p:sp>
      <p:sp>
        <p:nvSpPr>
          <p:cNvPr id="85" name="TextBox 84"/>
          <p:cNvSpPr txBox="1"/>
          <p:nvPr/>
        </p:nvSpPr>
        <p:spPr>
          <a:xfrm>
            <a:off x="3810000" y="5105400"/>
            <a:ext cx="438150" cy="246221"/>
          </a:xfrm>
          <a:prstGeom prst="rect">
            <a:avLst/>
          </a:prstGeom>
          <a:noFill/>
          <a:ln>
            <a:solidFill>
              <a:schemeClr val="accent3">
                <a:lumMod val="50000"/>
              </a:schemeClr>
            </a:solidFill>
          </a:ln>
        </p:spPr>
        <p:txBody>
          <a:bodyPr wrap="square" rtlCol="0">
            <a:spAutoFit/>
          </a:bodyPr>
          <a:lstStyle/>
          <a:p>
            <a:pPr algn="ctr"/>
            <a:r>
              <a:rPr lang="en-US" sz="1000" b="1" dirty="0" smtClean="0">
                <a:solidFill>
                  <a:srgbClr val="008000"/>
                </a:solidFill>
              </a:rPr>
              <a:t>#19</a:t>
            </a:r>
            <a:endParaRPr lang="en-US" sz="1000" b="1" dirty="0">
              <a:solidFill>
                <a:srgbClr val="008000"/>
              </a:solidFill>
            </a:endParaRPr>
          </a:p>
        </p:txBody>
      </p:sp>
      <p:sp>
        <p:nvSpPr>
          <p:cNvPr id="86" name="TextBox 85"/>
          <p:cNvSpPr txBox="1"/>
          <p:nvPr/>
        </p:nvSpPr>
        <p:spPr>
          <a:xfrm>
            <a:off x="1870061" y="179946"/>
            <a:ext cx="6324600"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400" b="1" dirty="0" smtClean="0">
                <a:solidFill>
                  <a:srgbClr val="0070C0"/>
                </a:solidFill>
                <a:latin typeface="Arial" pitchFamily="34" charset="0"/>
                <a:cs typeface="Arial" pitchFamily="34" charset="0"/>
              </a:rPr>
              <a:t>Army Enlisted Recruiting (FY14 Look)</a:t>
            </a:r>
            <a:endParaRPr lang="en-US" sz="2400" b="1" dirty="0">
              <a:solidFill>
                <a:srgbClr val="0070C0"/>
              </a:solidFill>
              <a:latin typeface="Arial" pitchFamily="34" charset="0"/>
              <a:cs typeface="Arial" pitchFamily="34" charset="0"/>
            </a:endParaRPr>
          </a:p>
        </p:txBody>
      </p:sp>
      <p:sp>
        <p:nvSpPr>
          <p:cNvPr id="87" name="TextBox 86"/>
          <p:cNvSpPr txBox="1"/>
          <p:nvPr/>
        </p:nvSpPr>
        <p:spPr>
          <a:xfrm>
            <a:off x="1676400" y="2590800"/>
            <a:ext cx="609600" cy="246221"/>
          </a:xfrm>
          <a:prstGeom prst="rect">
            <a:avLst/>
          </a:prstGeom>
          <a:noFill/>
          <a:ln>
            <a:solidFill>
              <a:schemeClr val="accent3">
                <a:lumMod val="50000"/>
              </a:schemeClr>
            </a:solidFill>
          </a:ln>
        </p:spPr>
        <p:txBody>
          <a:bodyPr wrap="square" rtlCol="0">
            <a:spAutoFit/>
          </a:bodyPr>
          <a:lstStyle/>
          <a:p>
            <a:pPr algn="ctr"/>
            <a:r>
              <a:rPr lang="en-US" sz="1000" b="1" dirty="0" smtClean="0">
                <a:solidFill>
                  <a:srgbClr val="008000"/>
                </a:solidFill>
              </a:rPr>
              <a:t>#233</a:t>
            </a:r>
            <a:endParaRPr lang="en-US" sz="1000" b="1" dirty="0">
              <a:solidFill>
                <a:srgbClr val="008000"/>
              </a:solidFill>
            </a:endParaRPr>
          </a:p>
        </p:txBody>
      </p:sp>
      <p:pic>
        <p:nvPicPr>
          <p:cNvPr id="93186" name="Picture 2"/>
          <p:cNvPicPr>
            <a:picLocks noChangeAspect="1" noChangeArrowheads="1"/>
          </p:cNvPicPr>
          <p:nvPr/>
        </p:nvPicPr>
        <p:blipFill>
          <a:blip r:embed="rId13" cstate="print"/>
          <a:srcRect/>
          <a:stretch>
            <a:fillRect/>
          </a:stretch>
        </p:blipFill>
        <p:spPr bwMode="auto">
          <a:xfrm>
            <a:off x="228600" y="5486400"/>
            <a:ext cx="5819775" cy="1277359"/>
          </a:xfrm>
          <a:prstGeom prst="rect">
            <a:avLst/>
          </a:prstGeom>
          <a:noFill/>
          <a:ln w="9525">
            <a:noFill/>
            <a:miter lim="800000"/>
            <a:headEnd/>
            <a:tailEnd/>
          </a:ln>
        </p:spPr>
      </p:pic>
      <p:sp>
        <p:nvSpPr>
          <p:cNvPr id="88" name="Rectangle 87"/>
          <p:cNvSpPr/>
          <p:nvPr/>
        </p:nvSpPr>
        <p:spPr>
          <a:xfrm>
            <a:off x="6400800" y="5667375"/>
            <a:ext cx="457200" cy="152400"/>
          </a:xfrm>
          <a:prstGeom prst="rect">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410325" y="5829300"/>
            <a:ext cx="3048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Slide Number Placeholder 3"/>
          <p:cNvSpPr txBox="1">
            <a:spLocks/>
          </p:cNvSpPr>
          <p:nvPr/>
        </p:nvSpPr>
        <p:spPr>
          <a:xfrm>
            <a:off x="8534400" y="6553200"/>
            <a:ext cx="457200" cy="2127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84EED3-AF62-454F-8E91-2DF734A7D0AC}" type="slidenum">
              <a:rPr kumimoji="0" lang="en-US" sz="105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5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91" name="TextBox 90"/>
          <p:cNvSpPr txBox="1"/>
          <p:nvPr/>
        </p:nvSpPr>
        <p:spPr>
          <a:xfrm>
            <a:off x="5314950" y="4781550"/>
            <a:ext cx="476250" cy="246221"/>
          </a:xfrm>
          <a:prstGeom prst="rect">
            <a:avLst/>
          </a:prstGeom>
          <a:noFill/>
          <a:ln>
            <a:solidFill>
              <a:schemeClr val="accent3">
                <a:lumMod val="50000"/>
              </a:schemeClr>
            </a:solidFill>
          </a:ln>
        </p:spPr>
        <p:txBody>
          <a:bodyPr wrap="square" rtlCol="0">
            <a:spAutoFit/>
          </a:bodyPr>
          <a:lstStyle/>
          <a:p>
            <a:pPr algn="ctr"/>
            <a:r>
              <a:rPr lang="en-US" sz="1000" b="1" dirty="0" smtClean="0">
                <a:solidFill>
                  <a:srgbClr val="008000"/>
                </a:solidFill>
              </a:rPr>
              <a:t>#5</a:t>
            </a:r>
            <a:endParaRPr lang="en-US" sz="1000" b="1" dirty="0">
              <a:solidFill>
                <a:srgbClr val="008000"/>
              </a:solidFill>
            </a:endParaRPr>
          </a:p>
        </p:txBody>
      </p:sp>
      <p:sp>
        <p:nvSpPr>
          <p:cNvPr id="92" name="TextBox 91"/>
          <p:cNvSpPr txBox="1"/>
          <p:nvPr/>
        </p:nvSpPr>
        <p:spPr>
          <a:xfrm>
            <a:off x="5280775" y="4591050"/>
            <a:ext cx="586625" cy="261610"/>
          </a:xfrm>
          <a:prstGeom prst="rect">
            <a:avLst/>
          </a:prstGeom>
          <a:noFill/>
        </p:spPr>
        <p:txBody>
          <a:bodyPr wrap="square" rtlCol="0">
            <a:spAutoFit/>
          </a:bodyPr>
          <a:lstStyle/>
          <a:p>
            <a:r>
              <a:rPr lang="en-US" sz="1100" dirty="0" smtClean="0"/>
              <a:t>$1M</a:t>
            </a:r>
            <a:endParaRPr lang="en-US" sz="1100" dirty="0"/>
          </a:p>
        </p:txBody>
      </p:sp>
      <p:sp>
        <p:nvSpPr>
          <p:cNvPr id="93" name="Rectangle 92"/>
          <p:cNvSpPr/>
          <p:nvPr/>
        </p:nvSpPr>
        <p:spPr>
          <a:xfrm>
            <a:off x="7010400" y="1066800"/>
            <a:ext cx="1975221" cy="3385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600" b="1" dirty="0" smtClean="0"/>
              <a:t>Notional Example: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srcRect/>
          <a:stretch>
            <a:fillRect/>
          </a:stretch>
        </p:blipFill>
        <p:spPr bwMode="auto">
          <a:xfrm>
            <a:off x="1112018" y="4449783"/>
            <a:ext cx="7703328" cy="2088802"/>
          </a:xfrm>
          <a:prstGeom prst="rect">
            <a:avLst/>
          </a:prstGeom>
          <a:noFill/>
          <a:ln w="9525">
            <a:noFill/>
            <a:miter lim="800000"/>
            <a:headEnd/>
            <a:tailEnd/>
          </a:ln>
        </p:spPr>
      </p:pic>
      <p:sp>
        <p:nvSpPr>
          <p:cNvPr id="2" name="Title 1"/>
          <p:cNvSpPr>
            <a:spLocks noGrp="1"/>
          </p:cNvSpPr>
          <p:nvPr>
            <p:ph type="title"/>
          </p:nvPr>
        </p:nvSpPr>
        <p:spPr>
          <a:xfrm>
            <a:off x="1371600" y="152400"/>
            <a:ext cx="7620000" cy="609600"/>
          </a:xfrm>
          <a:ln>
            <a:noFill/>
          </a:ln>
          <a:effectLst/>
        </p:spPr>
        <p:txBody>
          <a:bodyPr>
            <a:noAutofit/>
          </a:bodyPr>
          <a:lstStyle/>
          <a:p>
            <a:r>
              <a:rPr lang="en-US" sz="2400" b="1" dirty="0">
                <a:solidFill>
                  <a:srgbClr val="0070C0"/>
                </a:solidFill>
                <a:latin typeface="Arial" pitchFamily="34" charset="0"/>
                <a:ea typeface="+mn-ea"/>
                <a:cs typeface="Arial" pitchFamily="34" charset="0"/>
              </a:rPr>
              <a:t>Army Enlisted Recruiting &amp; IMT Pipeline</a:t>
            </a:r>
            <a:br>
              <a:rPr lang="en-US" sz="2400" b="1" dirty="0">
                <a:solidFill>
                  <a:srgbClr val="0070C0"/>
                </a:solidFill>
                <a:latin typeface="Arial" pitchFamily="34" charset="0"/>
                <a:ea typeface="+mn-ea"/>
                <a:cs typeface="Arial" pitchFamily="34" charset="0"/>
              </a:rPr>
            </a:br>
            <a:r>
              <a:rPr lang="en-US" sz="2000" dirty="0" smtClean="0">
                <a:effectLst>
                  <a:outerShdw blurRad="38100" dist="38100" dir="2700000" algn="tl">
                    <a:srgbClr val="000000">
                      <a:alpha val="43137"/>
                    </a:srgbClr>
                  </a:outerShdw>
                </a:effectLst>
              </a:rPr>
              <a:t>FY14 OMA Cost Drivers</a:t>
            </a:r>
            <a:endParaRPr lang="en-US" sz="2000" dirty="0">
              <a:effectLst>
                <a:outerShdw blurRad="38100" dist="38100" dir="2700000" algn="tl">
                  <a:srgbClr val="000000">
                    <a:alpha val="43137"/>
                  </a:srgbClr>
                </a:outerShdw>
              </a:effectLst>
            </a:endParaRPr>
          </a:p>
        </p:txBody>
      </p:sp>
      <p:pic>
        <p:nvPicPr>
          <p:cNvPr id="7172" name="Picture 4" descr="space"/>
          <p:cNvPicPr>
            <a:picLocks noChangeAspect="1" noChangeArrowheads="1"/>
          </p:cNvPicPr>
          <p:nvPr/>
        </p:nvPicPr>
        <p:blipFill>
          <a:blip r:embed="rId4"/>
          <a:srcRect/>
          <a:stretch>
            <a:fillRect/>
          </a:stretch>
        </p:blipFill>
        <p:spPr bwMode="auto">
          <a:xfrm>
            <a:off x="155575" y="0"/>
            <a:ext cx="3533775" cy="9525"/>
          </a:xfrm>
          <a:prstGeom prst="rect">
            <a:avLst/>
          </a:prstGeom>
          <a:noFill/>
        </p:spPr>
      </p:pic>
      <p:sp>
        <p:nvSpPr>
          <p:cNvPr id="8" name="Slide Number Placeholder 3"/>
          <p:cNvSpPr>
            <a:spLocks noGrp="1"/>
          </p:cNvSpPr>
          <p:nvPr>
            <p:ph type="sldNum" sz="quarter" idx="12"/>
          </p:nvPr>
        </p:nvSpPr>
        <p:spPr>
          <a:xfrm>
            <a:off x="8153400" y="6553200"/>
            <a:ext cx="838200" cy="212725"/>
          </a:xfrm>
        </p:spPr>
        <p:txBody>
          <a:bodyPr/>
          <a:lstStyle/>
          <a:p>
            <a:pPr algn="r"/>
            <a:fld id="{DD84EED3-AF62-454F-8E91-2DF734A7D0AC}" type="slidenum">
              <a:rPr lang="en-US" sz="1050" smtClean="0"/>
              <a:pPr algn="r"/>
              <a:t>25</a:t>
            </a:fld>
            <a:endParaRPr lang="en-US" sz="1050" dirty="0"/>
          </a:p>
        </p:txBody>
      </p:sp>
      <p:pic>
        <p:nvPicPr>
          <p:cNvPr id="17410" name="Picture 2"/>
          <p:cNvPicPr>
            <a:picLocks noChangeAspect="1" noChangeArrowheads="1"/>
          </p:cNvPicPr>
          <p:nvPr/>
        </p:nvPicPr>
        <p:blipFill>
          <a:blip r:embed="rId5" cstate="print"/>
          <a:srcRect/>
          <a:stretch>
            <a:fillRect/>
          </a:stretch>
        </p:blipFill>
        <p:spPr bwMode="auto">
          <a:xfrm>
            <a:off x="457200" y="990600"/>
            <a:ext cx="8417744" cy="3276601"/>
          </a:xfrm>
          <a:prstGeom prst="rect">
            <a:avLst/>
          </a:prstGeom>
          <a:noFill/>
          <a:ln w="9525">
            <a:noFill/>
            <a:miter lim="800000"/>
            <a:headEnd/>
            <a:tailEnd/>
          </a:ln>
          <a:effectLst>
            <a:outerShdw blurRad="50800" dist="38100" algn="l" rotWithShape="0">
              <a:prstClr val="black">
                <a:alpha val="40000"/>
              </a:prstClr>
            </a:outerShdw>
          </a:effectLst>
        </p:spPr>
      </p:pic>
      <p:sp>
        <p:nvSpPr>
          <p:cNvPr id="10" name="TextBox 9"/>
          <p:cNvSpPr txBox="1"/>
          <p:nvPr/>
        </p:nvSpPr>
        <p:spPr>
          <a:xfrm>
            <a:off x="2133600" y="1676400"/>
            <a:ext cx="609600" cy="230832"/>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900" dirty="0" smtClean="0"/>
              <a:t>$345</a:t>
            </a:r>
            <a:endParaRPr lang="en-US" sz="900" dirty="0"/>
          </a:p>
        </p:txBody>
      </p:sp>
      <p:sp>
        <p:nvSpPr>
          <p:cNvPr id="11" name="TextBox 10"/>
          <p:cNvSpPr txBox="1"/>
          <p:nvPr/>
        </p:nvSpPr>
        <p:spPr>
          <a:xfrm>
            <a:off x="6048375" y="2952750"/>
            <a:ext cx="228600" cy="276999"/>
          </a:xfrm>
          <a:prstGeom prst="rect">
            <a:avLst/>
          </a:prstGeom>
          <a:noFill/>
        </p:spPr>
        <p:txBody>
          <a:bodyPr wrap="square" rtlCol="0">
            <a:spAutoFit/>
          </a:bodyPr>
          <a:lstStyle/>
          <a:p>
            <a:pPr algn="ctr"/>
            <a:r>
              <a:rPr lang="en-US" sz="1200" dirty="0" smtClean="0"/>
              <a:t>$</a:t>
            </a:r>
            <a:endParaRPr lang="en-US" sz="1200" dirty="0"/>
          </a:p>
        </p:txBody>
      </p:sp>
      <p:sp>
        <p:nvSpPr>
          <p:cNvPr id="13" name="TextBox 12"/>
          <p:cNvSpPr txBox="1"/>
          <p:nvPr/>
        </p:nvSpPr>
        <p:spPr>
          <a:xfrm>
            <a:off x="8172450" y="1981200"/>
            <a:ext cx="457200" cy="230832"/>
          </a:xfrm>
          <a:prstGeom prst="rect">
            <a:avLst/>
          </a:prstGeom>
          <a:solidFill>
            <a:schemeClr val="bg1">
              <a:alpha val="0"/>
            </a:schemeClr>
          </a:solidFill>
          <a:effectLst>
            <a:outerShdw blurRad="50800" dist="50800" dir="5400000" algn="ctr" rotWithShape="0">
              <a:srgbClr val="000000">
                <a:alpha val="0"/>
              </a:srgbClr>
            </a:outerShdw>
          </a:effectLst>
        </p:spPr>
        <p:txBody>
          <a:bodyPr wrap="square" rtlCol="0">
            <a:spAutoFit/>
          </a:bodyPr>
          <a:lstStyle/>
          <a:p>
            <a:r>
              <a:rPr lang="en-US" sz="900" dirty="0" smtClean="0"/>
              <a:t>$706</a:t>
            </a:r>
            <a:endParaRPr lang="en-US" sz="900" dirty="0"/>
          </a:p>
        </p:txBody>
      </p:sp>
      <p:sp>
        <p:nvSpPr>
          <p:cNvPr id="14" name="TextBox 13"/>
          <p:cNvSpPr txBox="1"/>
          <p:nvPr/>
        </p:nvSpPr>
        <p:spPr>
          <a:xfrm>
            <a:off x="914400" y="2133600"/>
            <a:ext cx="457200" cy="230832"/>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900" dirty="0" smtClean="0"/>
              <a:t>$298</a:t>
            </a:r>
            <a:endParaRPr lang="en-US" sz="900" dirty="0"/>
          </a:p>
        </p:txBody>
      </p:sp>
      <p:sp>
        <p:nvSpPr>
          <p:cNvPr id="15" name="TextBox 14"/>
          <p:cNvSpPr txBox="1"/>
          <p:nvPr/>
        </p:nvSpPr>
        <p:spPr>
          <a:xfrm>
            <a:off x="2133600" y="1408926"/>
            <a:ext cx="533400" cy="21544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800" dirty="0" smtClean="0"/>
              <a:t>$121</a:t>
            </a:r>
            <a:endParaRPr lang="en-US" sz="800" dirty="0"/>
          </a:p>
        </p:txBody>
      </p:sp>
      <p:sp>
        <p:nvSpPr>
          <p:cNvPr id="16" name="TextBox 15"/>
          <p:cNvSpPr txBox="1"/>
          <p:nvPr/>
        </p:nvSpPr>
        <p:spPr>
          <a:xfrm>
            <a:off x="914400" y="1369368"/>
            <a:ext cx="457200" cy="230832"/>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900" dirty="0" smtClean="0"/>
              <a:t>$97</a:t>
            </a:r>
            <a:endParaRPr lang="en-US" sz="900" dirty="0"/>
          </a:p>
        </p:txBody>
      </p:sp>
      <p:sp>
        <p:nvSpPr>
          <p:cNvPr id="17" name="TextBox 14"/>
          <p:cNvSpPr txBox="1"/>
          <p:nvPr/>
        </p:nvSpPr>
        <p:spPr>
          <a:xfrm>
            <a:off x="6076950" y="1971675"/>
            <a:ext cx="457200" cy="230832"/>
          </a:xfrm>
          <a:prstGeom prst="rect">
            <a:avLst/>
          </a:prstGeom>
          <a:noFill/>
          <a:effectLst>
            <a:outerShdw blurRad="50800" dist="50800" dir="5400000" algn="ctr" rotWithShape="0">
              <a:srgbClr val="000000">
                <a:alpha val="0"/>
              </a:srgbClr>
            </a:outerShdw>
          </a:effectLst>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900" dirty="0" smtClean="0"/>
              <a:t>$97</a:t>
            </a:r>
            <a:endParaRPr lang="en-US" sz="900" dirty="0"/>
          </a:p>
        </p:txBody>
      </p:sp>
      <p:sp>
        <p:nvSpPr>
          <p:cNvPr id="18" name="TextBox 17"/>
          <p:cNvSpPr txBox="1"/>
          <p:nvPr/>
        </p:nvSpPr>
        <p:spPr>
          <a:xfrm>
            <a:off x="369074" y="3566607"/>
            <a:ext cx="1764526" cy="1169551"/>
          </a:xfrm>
          <a:prstGeom prst="rect">
            <a:avLst/>
          </a:prstGeom>
          <a:noFill/>
          <a:ln w="6350">
            <a:solidFill>
              <a:schemeClr val="accent1"/>
            </a:solidFill>
          </a:ln>
        </p:spPr>
        <p:txBody>
          <a:bodyPr wrap="square" rtlCol="0">
            <a:spAutoFit/>
          </a:bodyPr>
          <a:lstStyle/>
          <a:p>
            <a:r>
              <a:rPr lang="en-US" sz="1000" dirty="0" smtClean="0"/>
              <a:t>Recruiting and IMT, AC/RC </a:t>
            </a:r>
          </a:p>
          <a:p>
            <a:r>
              <a:rPr lang="en-US" sz="1000" dirty="0" smtClean="0"/>
              <a:t>OMA     $1.8B</a:t>
            </a:r>
          </a:p>
          <a:p>
            <a:r>
              <a:rPr lang="en-US" sz="1000" dirty="0" smtClean="0"/>
              <a:t>MPA     $4.7B</a:t>
            </a:r>
          </a:p>
          <a:p>
            <a:r>
              <a:rPr lang="en-US" sz="1000" dirty="0" smtClean="0"/>
              <a:t>AMMO  $0.1B</a:t>
            </a:r>
          </a:p>
          <a:p>
            <a:r>
              <a:rPr lang="en-US" sz="1000" dirty="0" smtClean="0"/>
              <a:t>Total     $6.7B</a:t>
            </a:r>
          </a:p>
          <a:p>
            <a:r>
              <a:rPr lang="en-US" sz="1000" b="1" dirty="0" smtClean="0">
                <a:solidFill>
                  <a:srgbClr val="008000"/>
                </a:solidFill>
              </a:rPr>
              <a:t>Mil Staff Auth #28,000</a:t>
            </a:r>
          </a:p>
          <a:p>
            <a:r>
              <a:rPr lang="en-US" sz="1000" b="1" dirty="0" smtClean="0">
                <a:solidFill>
                  <a:srgbClr val="008000"/>
                </a:solidFill>
              </a:rPr>
              <a:t>Student FTE   #41,500</a:t>
            </a:r>
            <a:endParaRPr lang="en-US" sz="1000" dirty="0"/>
          </a:p>
        </p:txBody>
      </p:sp>
      <p:sp>
        <p:nvSpPr>
          <p:cNvPr id="20" name="TextBox 19"/>
          <p:cNvSpPr txBox="1"/>
          <p:nvPr/>
        </p:nvSpPr>
        <p:spPr>
          <a:xfrm>
            <a:off x="2514600" y="1371600"/>
            <a:ext cx="685800" cy="246221"/>
          </a:xfrm>
          <a:prstGeom prst="rect">
            <a:avLst/>
          </a:prstGeom>
          <a:noFill/>
        </p:spPr>
        <p:txBody>
          <a:bodyPr wrap="square" rtlCol="0">
            <a:spAutoFit/>
          </a:bodyPr>
          <a:lstStyle/>
          <a:p>
            <a:r>
              <a:rPr lang="en-US" sz="1000" b="1" dirty="0" smtClean="0">
                <a:solidFill>
                  <a:srgbClr val="008000"/>
                </a:solidFill>
              </a:rPr>
              <a:t># 5,621</a:t>
            </a:r>
            <a:endParaRPr lang="en-US" sz="1000" b="1" dirty="0">
              <a:solidFill>
                <a:srgbClr val="008000"/>
              </a:solidFill>
            </a:endParaRPr>
          </a:p>
        </p:txBody>
      </p:sp>
      <p:sp>
        <p:nvSpPr>
          <p:cNvPr id="21" name="TextBox 20"/>
          <p:cNvSpPr txBox="1"/>
          <p:nvPr/>
        </p:nvSpPr>
        <p:spPr>
          <a:xfrm>
            <a:off x="2514600" y="1676400"/>
            <a:ext cx="685800" cy="246221"/>
          </a:xfrm>
          <a:prstGeom prst="rect">
            <a:avLst/>
          </a:prstGeom>
          <a:noFill/>
        </p:spPr>
        <p:txBody>
          <a:bodyPr wrap="square" rtlCol="0">
            <a:spAutoFit/>
          </a:bodyPr>
          <a:lstStyle/>
          <a:p>
            <a:r>
              <a:rPr lang="en-US" sz="1000" b="1" dirty="0" smtClean="0">
                <a:solidFill>
                  <a:srgbClr val="008000"/>
                </a:solidFill>
              </a:rPr>
              <a:t>#9,879</a:t>
            </a:r>
            <a:endParaRPr lang="en-US" sz="1000" b="1" dirty="0">
              <a:solidFill>
                <a:srgbClr val="008000"/>
              </a:solidFill>
            </a:endParaRPr>
          </a:p>
        </p:txBody>
      </p:sp>
      <p:sp>
        <p:nvSpPr>
          <p:cNvPr id="22" name="TextBox 21"/>
          <p:cNvSpPr txBox="1"/>
          <p:nvPr/>
        </p:nvSpPr>
        <p:spPr>
          <a:xfrm>
            <a:off x="914400" y="2514600"/>
            <a:ext cx="685800" cy="246221"/>
          </a:xfrm>
          <a:prstGeom prst="rect">
            <a:avLst/>
          </a:prstGeom>
          <a:noFill/>
        </p:spPr>
        <p:txBody>
          <a:bodyPr wrap="square" rtlCol="0">
            <a:spAutoFit/>
          </a:bodyPr>
          <a:lstStyle/>
          <a:p>
            <a:r>
              <a:rPr lang="en-US" sz="1000" b="1" dirty="0" smtClean="0">
                <a:solidFill>
                  <a:srgbClr val="008000"/>
                </a:solidFill>
              </a:rPr>
              <a:t># 252</a:t>
            </a:r>
            <a:endParaRPr lang="en-US" sz="1000" b="1" dirty="0">
              <a:solidFill>
                <a:srgbClr val="008000"/>
              </a:solidFill>
            </a:endParaRPr>
          </a:p>
        </p:txBody>
      </p:sp>
      <p:sp>
        <p:nvSpPr>
          <p:cNvPr id="23" name="TextBox 22"/>
          <p:cNvSpPr txBox="1"/>
          <p:nvPr/>
        </p:nvSpPr>
        <p:spPr>
          <a:xfrm>
            <a:off x="6019800" y="1811179"/>
            <a:ext cx="685800" cy="246221"/>
          </a:xfrm>
          <a:prstGeom prst="rect">
            <a:avLst/>
          </a:prstGeom>
          <a:noFill/>
        </p:spPr>
        <p:txBody>
          <a:bodyPr wrap="square" rtlCol="0">
            <a:spAutoFit/>
          </a:bodyPr>
          <a:lstStyle/>
          <a:p>
            <a:r>
              <a:rPr lang="en-US" sz="1000" b="1" dirty="0" smtClean="0">
                <a:solidFill>
                  <a:srgbClr val="008000"/>
                </a:solidFill>
              </a:rPr>
              <a:t># 262</a:t>
            </a:r>
            <a:endParaRPr lang="en-US" sz="1000" b="1" dirty="0">
              <a:solidFill>
                <a:srgbClr val="008000"/>
              </a:solidFill>
            </a:endParaRPr>
          </a:p>
        </p:txBody>
      </p:sp>
      <p:sp>
        <p:nvSpPr>
          <p:cNvPr id="24" name="TextBox 23"/>
          <p:cNvSpPr txBox="1"/>
          <p:nvPr/>
        </p:nvSpPr>
        <p:spPr>
          <a:xfrm>
            <a:off x="8077200" y="1734979"/>
            <a:ext cx="685800" cy="246221"/>
          </a:xfrm>
          <a:prstGeom prst="rect">
            <a:avLst/>
          </a:prstGeom>
          <a:noFill/>
        </p:spPr>
        <p:txBody>
          <a:bodyPr wrap="square" rtlCol="0">
            <a:spAutoFit/>
          </a:bodyPr>
          <a:lstStyle/>
          <a:p>
            <a:r>
              <a:rPr lang="en-US" sz="1000" b="1" dirty="0" smtClean="0">
                <a:solidFill>
                  <a:srgbClr val="008000"/>
                </a:solidFill>
              </a:rPr>
              <a:t># 11,961</a:t>
            </a:r>
            <a:endParaRPr lang="en-US" sz="1000" b="1" dirty="0">
              <a:solidFill>
                <a:srgbClr val="008000"/>
              </a:solidFill>
            </a:endParaRPr>
          </a:p>
        </p:txBody>
      </p:sp>
    </p:spTree>
    <p:extLst>
      <p:ext uri="{BB962C8B-B14F-4D97-AF65-F5344CB8AC3E}">
        <p14:creationId xmlns:p14="http://schemas.microsoft.com/office/powerpoint/2010/main" val="28694225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00025" y="1533524"/>
            <a:ext cx="6657976" cy="5293757"/>
          </a:xfrm>
          <a:prstGeom prst="rect">
            <a:avLst/>
          </a:prstGeom>
          <a:solidFill>
            <a:schemeClr val="accent1">
              <a:lumMod val="20000"/>
              <a:lumOff val="80000"/>
              <a:alpha val="37000"/>
            </a:schemeClr>
          </a:solidFill>
          <a:ln w="38100">
            <a:solidFill>
              <a:schemeClr val="accent3">
                <a:lumMod val="50000"/>
              </a:schemeClr>
            </a:solidFill>
          </a:ln>
          <a:scene3d>
            <a:camera prst="orthographicFront"/>
            <a:lightRig rig="threePt" dir="t"/>
          </a:scene3d>
          <a:sp3d>
            <a:bevelT prst="angle"/>
          </a:sp3d>
        </p:spPr>
        <p:txBody>
          <a:bodyPr wrap="square" rtlCol="0">
            <a:spAutoFit/>
          </a:bodyPr>
          <a:lstStyle/>
          <a:p>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latin typeface="+mn-lt"/>
            </a:endParaRPr>
          </a:p>
          <a:p>
            <a:pPr algn="ctr"/>
            <a:endParaRPr lang="en-US" sz="1300" b="1" dirty="0" smtClean="0">
              <a:solidFill>
                <a:schemeClr val="tx1"/>
              </a:solidFill>
              <a:latin typeface="+mn-lt"/>
              <a:cs typeface="Arial" charset="0"/>
            </a:endParaRPr>
          </a:p>
          <a:p>
            <a:pPr algn="ctr"/>
            <a:endParaRPr lang="en-US" sz="1300" b="1" dirty="0" smtClean="0">
              <a:solidFill>
                <a:schemeClr val="tx1"/>
              </a:solidFill>
              <a:latin typeface="+mn-lt"/>
              <a:cs typeface="Arial" charset="0"/>
            </a:endParaRPr>
          </a:p>
        </p:txBody>
      </p:sp>
      <p:sp>
        <p:nvSpPr>
          <p:cNvPr id="2" name="Title 1"/>
          <p:cNvSpPr>
            <a:spLocks noGrp="1"/>
          </p:cNvSpPr>
          <p:nvPr>
            <p:ph type="title"/>
          </p:nvPr>
        </p:nvSpPr>
        <p:spPr>
          <a:xfrm>
            <a:off x="1524000" y="152400"/>
            <a:ext cx="6858000" cy="457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400" b="1" dirty="0" smtClean="0">
                <a:solidFill>
                  <a:srgbClr val="0070C0"/>
                </a:solidFill>
                <a:latin typeface="Arial" pitchFamily="34" charset="0"/>
                <a:ea typeface="+mn-ea"/>
                <a:cs typeface="Arial" pitchFamily="34" charset="0"/>
              </a:rPr>
              <a:t>Cost of Recruiting (Scope)</a:t>
            </a:r>
          </a:p>
        </p:txBody>
      </p:sp>
      <p:pic>
        <p:nvPicPr>
          <p:cNvPr id="7172" name="Picture 4" descr="space"/>
          <p:cNvPicPr>
            <a:picLocks noChangeAspect="1" noChangeArrowheads="1"/>
          </p:cNvPicPr>
          <p:nvPr/>
        </p:nvPicPr>
        <p:blipFill>
          <a:blip r:embed="rId3"/>
          <a:srcRect/>
          <a:stretch>
            <a:fillRect/>
          </a:stretch>
        </p:blipFill>
        <p:spPr bwMode="auto">
          <a:xfrm>
            <a:off x="155575" y="0"/>
            <a:ext cx="3533775" cy="9525"/>
          </a:xfrm>
          <a:prstGeom prst="rect">
            <a:avLst/>
          </a:prstGeom>
          <a:noFill/>
        </p:spPr>
      </p:pic>
      <p:pic>
        <p:nvPicPr>
          <p:cNvPr id="8" name="Picture 4"/>
          <p:cNvPicPr>
            <a:picLocks noChangeAspect="1" noChangeArrowheads="1"/>
          </p:cNvPicPr>
          <p:nvPr/>
        </p:nvPicPr>
        <p:blipFill>
          <a:blip r:embed="rId4" cstate="print"/>
          <a:srcRect/>
          <a:stretch>
            <a:fillRect/>
          </a:stretch>
        </p:blipFill>
        <p:spPr bwMode="auto">
          <a:xfrm>
            <a:off x="1438275" y="638175"/>
            <a:ext cx="6636330" cy="963501"/>
          </a:xfrm>
          <a:prstGeom prst="rect">
            <a:avLst/>
          </a:prstGeom>
          <a:noFill/>
          <a:ln w="9525">
            <a:noFill/>
            <a:miter lim="800000"/>
            <a:headEnd/>
            <a:tailEnd/>
          </a:ln>
          <a:effectLst/>
        </p:spPr>
      </p:pic>
      <p:sp>
        <p:nvSpPr>
          <p:cNvPr id="15" name="Right Arrow 14"/>
          <p:cNvSpPr/>
          <p:nvPr/>
        </p:nvSpPr>
        <p:spPr>
          <a:xfrm>
            <a:off x="333375" y="2547875"/>
            <a:ext cx="1371600" cy="609600"/>
          </a:xfrm>
          <a:prstGeom prst="rightArrow">
            <a:avLst/>
          </a:prstGeom>
          <a:gradFill>
            <a:gsLst>
              <a:gs pos="0">
                <a:schemeClr val="tx2">
                  <a:lumMod val="40000"/>
                  <a:lumOff val="60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r>
              <a:rPr lang="en-US" sz="1200" b="1" dirty="0" smtClean="0">
                <a:solidFill>
                  <a:schemeClr val="tx1"/>
                </a:solidFill>
              </a:rPr>
              <a:t>1. O&amp;M</a:t>
            </a:r>
            <a:endParaRPr lang="en-US" sz="1200" b="1" dirty="0">
              <a:solidFill>
                <a:schemeClr val="tx1"/>
              </a:solidFill>
            </a:endParaRPr>
          </a:p>
        </p:txBody>
      </p:sp>
      <p:sp>
        <p:nvSpPr>
          <p:cNvPr id="16" name="Right Arrow 15"/>
          <p:cNvSpPr/>
          <p:nvPr/>
        </p:nvSpPr>
        <p:spPr>
          <a:xfrm>
            <a:off x="333375" y="4419600"/>
            <a:ext cx="1371600" cy="609600"/>
          </a:xfrm>
          <a:prstGeom prst="rightArrow">
            <a:avLst/>
          </a:prstGeom>
          <a:gradFill>
            <a:gsLst>
              <a:gs pos="0">
                <a:schemeClr val="tx2">
                  <a:lumMod val="40000"/>
                  <a:lumOff val="60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r>
              <a:rPr lang="en-US" sz="1200" b="1" dirty="0" smtClean="0">
                <a:solidFill>
                  <a:schemeClr val="tx1"/>
                </a:solidFill>
              </a:rPr>
              <a:t>2. Staff MPA</a:t>
            </a:r>
          </a:p>
        </p:txBody>
      </p:sp>
      <p:sp>
        <p:nvSpPr>
          <p:cNvPr id="17" name="Right Arrow 16"/>
          <p:cNvSpPr/>
          <p:nvPr/>
        </p:nvSpPr>
        <p:spPr>
          <a:xfrm>
            <a:off x="333375" y="5410200"/>
            <a:ext cx="1371600" cy="609600"/>
          </a:xfrm>
          <a:prstGeom prst="rightArrow">
            <a:avLst/>
          </a:prstGeom>
          <a:gradFill>
            <a:gsLst>
              <a:gs pos="0">
                <a:schemeClr val="tx2">
                  <a:lumMod val="40000"/>
                  <a:lumOff val="60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r>
              <a:rPr lang="en-US" sz="1200" b="1" dirty="0" smtClean="0">
                <a:solidFill>
                  <a:schemeClr val="tx1"/>
                </a:solidFill>
              </a:rPr>
              <a:t>3. Student MPA</a:t>
            </a:r>
          </a:p>
        </p:txBody>
      </p:sp>
      <p:sp>
        <p:nvSpPr>
          <p:cNvPr id="18" name="Right Arrow 17"/>
          <p:cNvSpPr/>
          <p:nvPr/>
        </p:nvSpPr>
        <p:spPr>
          <a:xfrm>
            <a:off x="333375" y="6200775"/>
            <a:ext cx="1371600" cy="609600"/>
          </a:xfrm>
          <a:prstGeom prst="rightArrow">
            <a:avLst/>
          </a:prstGeom>
          <a:gradFill>
            <a:gsLst>
              <a:gs pos="0">
                <a:schemeClr val="tx2">
                  <a:lumMod val="40000"/>
                  <a:lumOff val="60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r>
              <a:rPr lang="en-US" sz="1200" b="1" dirty="0" smtClean="0">
                <a:solidFill>
                  <a:schemeClr val="tx1"/>
                </a:solidFill>
              </a:rPr>
              <a:t>4. Base Ops</a:t>
            </a:r>
          </a:p>
        </p:txBody>
      </p:sp>
      <p:sp>
        <p:nvSpPr>
          <p:cNvPr id="55" name="Rectangle 54"/>
          <p:cNvSpPr/>
          <p:nvPr/>
        </p:nvSpPr>
        <p:spPr>
          <a:xfrm>
            <a:off x="152400" y="1600200"/>
            <a:ext cx="1600200" cy="1015663"/>
          </a:xfrm>
          <a:prstGeom prst="rect">
            <a:avLst/>
          </a:prstGeom>
        </p:spPr>
        <p:txBody>
          <a:bodyPr wrap="square">
            <a:spAutoFit/>
          </a:bodyPr>
          <a:lstStyle/>
          <a:p>
            <a:pPr algn="ctr"/>
            <a:r>
              <a:rPr lang="en-US" sz="1200" b="1" i="1" dirty="0" smtClean="0"/>
              <a:t>Costs selected are </a:t>
            </a:r>
          </a:p>
          <a:p>
            <a:pPr algn="ctr"/>
            <a:r>
              <a:rPr lang="en-US" sz="1200" b="1" i="1" dirty="0" smtClean="0"/>
              <a:t>foundational to </a:t>
            </a:r>
          </a:p>
          <a:p>
            <a:pPr algn="ctr"/>
            <a:r>
              <a:rPr lang="en-US" sz="1200" b="1" i="1" dirty="0" smtClean="0"/>
              <a:t>answer  performance questions:</a:t>
            </a:r>
          </a:p>
        </p:txBody>
      </p:sp>
      <p:sp>
        <p:nvSpPr>
          <p:cNvPr id="14" name="TextBox 13"/>
          <p:cNvSpPr txBox="1"/>
          <p:nvPr/>
        </p:nvSpPr>
        <p:spPr>
          <a:xfrm>
            <a:off x="6934200" y="1562100"/>
            <a:ext cx="1752600" cy="5139869"/>
          </a:xfrm>
          <a:prstGeom prst="rect">
            <a:avLst/>
          </a:prstGeom>
          <a:solidFill>
            <a:schemeClr val="accent3">
              <a:lumMod val="60000"/>
              <a:lumOff val="40000"/>
            </a:schemeClr>
          </a:solidFill>
          <a:ln w="38100">
            <a:solidFill>
              <a:schemeClr val="accent3">
                <a:lumMod val="50000"/>
              </a:schemeClr>
            </a:solidFill>
          </a:ln>
          <a:scene3d>
            <a:camera prst="orthographicFront"/>
            <a:lightRig rig="threePt" dir="t"/>
          </a:scene3d>
          <a:sp3d>
            <a:bevelT prst="angle"/>
          </a:sp3d>
        </p:spPr>
        <p:txBody>
          <a:bodyPr wrap="square" rtlCol="0">
            <a:spAutoFit/>
          </a:bodyPr>
          <a:lstStyle/>
          <a:p>
            <a:pPr algn="ctr"/>
            <a:r>
              <a:rPr lang="en-US" sz="1600" b="1" dirty="0" smtClean="0"/>
              <a:t>Recruiting Performance Measures:</a:t>
            </a:r>
          </a:p>
          <a:p>
            <a:pPr>
              <a:buFont typeface="Arial" pitchFamily="34" charset="0"/>
              <a:buChar char="•"/>
            </a:pPr>
            <a:r>
              <a:rPr lang="en-US" sz="1400" dirty="0" smtClean="0"/>
              <a:t> USAREC Retention Rates</a:t>
            </a:r>
          </a:p>
          <a:p>
            <a:pPr>
              <a:buFont typeface="Arial" pitchFamily="34" charset="0"/>
              <a:buChar char="•"/>
            </a:pPr>
            <a:endParaRPr lang="en-US" sz="1400" dirty="0" smtClean="0"/>
          </a:p>
          <a:p>
            <a:pPr>
              <a:buFont typeface="Arial" pitchFamily="34" charset="0"/>
              <a:buChar char="•"/>
            </a:pPr>
            <a:r>
              <a:rPr lang="en-US" sz="1400" dirty="0" smtClean="0"/>
              <a:t> USMEPCOM reject rates</a:t>
            </a:r>
          </a:p>
          <a:p>
            <a:pPr>
              <a:buFont typeface="Arial" pitchFamily="34" charset="0"/>
              <a:buChar char="•"/>
            </a:pPr>
            <a:endParaRPr lang="en-US" sz="1400" dirty="0" smtClean="0"/>
          </a:p>
          <a:p>
            <a:pPr>
              <a:buFont typeface="Arial" pitchFamily="34" charset="0"/>
              <a:buChar char="•"/>
            </a:pPr>
            <a:r>
              <a:rPr lang="en-US" sz="1400" dirty="0" smtClean="0"/>
              <a:t> TRADOC Pass rates</a:t>
            </a:r>
          </a:p>
          <a:p>
            <a:pPr>
              <a:buFont typeface="Arial" pitchFamily="34" charset="0"/>
              <a:buChar char="•"/>
            </a:pPr>
            <a:endParaRPr lang="en-US" sz="1400" dirty="0" smtClean="0"/>
          </a:p>
          <a:p>
            <a:pPr>
              <a:buFont typeface="Arial" pitchFamily="34" charset="0"/>
              <a:buChar char="•"/>
            </a:pPr>
            <a:r>
              <a:rPr lang="en-US" sz="1400" dirty="0" smtClean="0"/>
              <a:t> Delays-TTHS</a:t>
            </a:r>
          </a:p>
          <a:p>
            <a:pPr>
              <a:buFont typeface="Arial" pitchFamily="34" charset="0"/>
              <a:buChar char="•"/>
            </a:pPr>
            <a:endParaRPr lang="en-US" sz="1400" dirty="0" smtClean="0"/>
          </a:p>
          <a:p>
            <a:pPr>
              <a:buFont typeface="Arial" pitchFamily="34" charset="0"/>
              <a:buChar char="•"/>
            </a:pPr>
            <a:r>
              <a:rPr lang="en-US" sz="1400" dirty="0" smtClean="0"/>
              <a:t> Issues</a:t>
            </a:r>
          </a:p>
          <a:p>
            <a:pPr>
              <a:buFont typeface="Arial" pitchFamily="34" charset="0"/>
              <a:buChar char="•"/>
            </a:pPr>
            <a:endParaRPr lang="en-US" sz="1400" dirty="0" smtClean="0"/>
          </a:p>
          <a:p>
            <a:pPr>
              <a:buFont typeface="Arial" pitchFamily="34" charset="0"/>
              <a:buChar char="•"/>
            </a:pPr>
            <a:r>
              <a:rPr lang="en-US" sz="1400" dirty="0" smtClean="0"/>
              <a:t> Rework</a:t>
            </a:r>
          </a:p>
          <a:p>
            <a:pPr>
              <a:buFont typeface="Arial" pitchFamily="34" charset="0"/>
              <a:buChar char="•"/>
            </a:pPr>
            <a:endParaRPr lang="en-US" sz="1400" dirty="0" smtClean="0"/>
          </a:p>
          <a:p>
            <a:pPr>
              <a:buFont typeface="Arial" pitchFamily="34" charset="0"/>
              <a:buChar char="•"/>
            </a:pPr>
            <a:r>
              <a:rPr lang="en-US" sz="1400" dirty="0" smtClean="0"/>
              <a:t> Retraining</a:t>
            </a:r>
          </a:p>
          <a:p>
            <a:pPr>
              <a:buFont typeface="Arial" pitchFamily="34" charset="0"/>
              <a:buChar char="•"/>
            </a:pPr>
            <a:endParaRPr lang="en-US" sz="1400" dirty="0" smtClean="0"/>
          </a:p>
          <a:p>
            <a:pPr>
              <a:buFont typeface="Arial" pitchFamily="34" charset="0"/>
              <a:buChar char="•"/>
            </a:pPr>
            <a:r>
              <a:rPr lang="en-US" sz="1400" dirty="0" smtClean="0"/>
              <a:t> Early Discharge</a:t>
            </a:r>
          </a:p>
          <a:p>
            <a:pPr>
              <a:buFont typeface="Arial" pitchFamily="34" charset="0"/>
              <a:buChar char="•"/>
            </a:pPr>
            <a:endParaRPr lang="en-US" sz="1400" dirty="0" smtClean="0"/>
          </a:p>
          <a:p>
            <a:pPr>
              <a:buFont typeface="Arial" pitchFamily="34" charset="0"/>
              <a:buChar char="•"/>
            </a:pPr>
            <a:r>
              <a:rPr lang="en-US" sz="1400" dirty="0" smtClean="0"/>
              <a:t> Accessions rate</a:t>
            </a:r>
          </a:p>
        </p:txBody>
      </p:sp>
      <p:sp>
        <p:nvSpPr>
          <p:cNvPr id="19" name="Slide Number Placeholder 3"/>
          <p:cNvSpPr>
            <a:spLocks noGrp="1"/>
          </p:cNvSpPr>
          <p:nvPr>
            <p:ph type="sldNum" sz="quarter" idx="12"/>
          </p:nvPr>
        </p:nvSpPr>
        <p:spPr>
          <a:xfrm>
            <a:off x="8153400" y="6553200"/>
            <a:ext cx="838200" cy="212725"/>
          </a:xfrm>
        </p:spPr>
        <p:txBody>
          <a:bodyPr/>
          <a:lstStyle/>
          <a:p>
            <a:pPr algn="r"/>
            <a:fld id="{DD84EED3-AF62-454F-8E91-2DF734A7D0AC}" type="slidenum">
              <a:rPr lang="en-US" sz="1050" smtClean="0"/>
              <a:pPr algn="r"/>
              <a:t>26</a:t>
            </a:fld>
            <a:endParaRPr lang="en-US" sz="1050" dirty="0"/>
          </a:p>
        </p:txBody>
      </p:sp>
      <p:pic>
        <p:nvPicPr>
          <p:cNvPr id="21" name="Picture 2"/>
          <p:cNvPicPr>
            <a:picLocks noChangeAspect="1" noChangeArrowheads="1"/>
          </p:cNvPicPr>
          <p:nvPr/>
        </p:nvPicPr>
        <p:blipFill>
          <a:blip r:embed="rId5" cstate="print"/>
          <a:srcRect/>
          <a:stretch>
            <a:fillRect/>
          </a:stretch>
        </p:blipFill>
        <p:spPr bwMode="auto">
          <a:xfrm>
            <a:off x="1762124" y="1543050"/>
            <a:ext cx="5019675" cy="5206217"/>
          </a:xfrm>
          <a:prstGeom prst="rect">
            <a:avLst/>
          </a:prstGeom>
          <a:noFill/>
          <a:ln w="9525">
            <a:noFill/>
            <a:miter lim="800000"/>
            <a:headEnd/>
            <a:tailEnd/>
          </a:ln>
        </p:spPr>
      </p:pic>
      <p:sp>
        <p:nvSpPr>
          <p:cNvPr id="22" name="Rectangle 21"/>
          <p:cNvSpPr/>
          <p:nvPr/>
        </p:nvSpPr>
        <p:spPr>
          <a:xfrm>
            <a:off x="949608" y="457200"/>
            <a:ext cx="1975221" cy="3385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1600" b="1" dirty="0" smtClean="0"/>
              <a:t>Notional Example: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09800" y="304800"/>
            <a:ext cx="6006003"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2400" b="1" dirty="0" smtClean="0">
                <a:solidFill>
                  <a:srgbClr val="0070C0"/>
                </a:solidFill>
                <a:latin typeface="Arial" pitchFamily="34" charset="0"/>
                <a:cs typeface="Arial" pitchFamily="34" charset="0"/>
              </a:rPr>
              <a:t>Visualization of Cost Interdependencies</a:t>
            </a:r>
          </a:p>
        </p:txBody>
      </p:sp>
      <p:sp>
        <p:nvSpPr>
          <p:cNvPr id="7" name="Slide Number Placeholder 3"/>
          <p:cNvSpPr>
            <a:spLocks noGrp="1"/>
          </p:cNvSpPr>
          <p:nvPr>
            <p:ph type="sldNum" sz="quarter" idx="4294967295"/>
          </p:nvPr>
        </p:nvSpPr>
        <p:spPr>
          <a:xfrm>
            <a:off x="8153400" y="6553200"/>
            <a:ext cx="838200" cy="212725"/>
          </a:xfrm>
          <a:prstGeom prst="rect">
            <a:avLst/>
          </a:prstGeom>
        </p:spPr>
        <p:txBody>
          <a:bodyPr/>
          <a:lstStyle/>
          <a:p>
            <a:pPr algn="r"/>
            <a:fld id="{DD84EED3-AF62-454F-8E91-2DF734A7D0AC}" type="slidenum">
              <a:rPr lang="en-US" sz="1050" smtClean="0"/>
              <a:pPr algn="r"/>
              <a:t>27</a:t>
            </a:fld>
            <a:endParaRPr lang="en-US" sz="1050" dirty="0"/>
          </a:p>
        </p:txBody>
      </p:sp>
      <p:pic>
        <p:nvPicPr>
          <p:cNvPr id="10" name="Picture 9" descr="Cost of Army Anatomy.PNG"/>
          <p:cNvPicPr>
            <a:picLocks noChangeAspect="1"/>
          </p:cNvPicPr>
          <p:nvPr/>
        </p:nvPicPr>
        <p:blipFill>
          <a:blip r:embed="rId3" cstate="print"/>
          <a:stretch>
            <a:fillRect/>
          </a:stretch>
        </p:blipFill>
        <p:spPr>
          <a:xfrm>
            <a:off x="585199" y="1850514"/>
            <a:ext cx="7720601" cy="5007486"/>
          </a:xfrm>
          <a:prstGeom prst="rect">
            <a:avLst/>
          </a:prstGeom>
        </p:spPr>
      </p:pic>
      <p:pic>
        <p:nvPicPr>
          <p:cNvPr id="9" name="Picture 8" descr="Data.PNG"/>
          <p:cNvPicPr>
            <a:picLocks noChangeAspect="1"/>
          </p:cNvPicPr>
          <p:nvPr/>
        </p:nvPicPr>
        <p:blipFill>
          <a:blip r:embed="rId4" cstate="print"/>
          <a:stretch>
            <a:fillRect/>
          </a:stretch>
        </p:blipFill>
        <p:spPr>
          <a:xfrm>
            <a:off x="3962400" y="1219199"/>
            <a:ext cx="2895600" cy="99060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 name="Title 10"/>
          <p:cNvSpPr txBox="1">
            <a:spLocks/>
          </p:cNvSpPr>
          <p:nvPr/>
        </p:nvSpPr>
        <p:spPr>
          <a:xfrm>
            <a:off x="2133600" y="228600"/>
            <a:ext cx="6096000" cy="533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lvl="0" algn="ctr" fontAlgn="auto">
              <a:spcAft>
                <a:spcPts val="0"/>
              </a:spcAft>
            </a:pPr>
            <a:r>
              <a:rPr lang="en-US" sz="2400" b="1" dirty="0" smtClean="0">
                <a:solidFill>
                  <a:srgbClr val="0070C0"/>
                </a:solidFill>
                <a:latin typeface="Arial" pitchFamily="34" charset="0"/>
                <a:ea typeface="+mj-ea"/>
                <a:cs typeface="Arial" pitchFamily="34" charset="0"/>
              </a:rPr>
              <a:t>Army Cost Management Steering Group</a:t>
            </a:r>
            <a:endParaRPr lang="en-US" sz="2400" b="1" dirty="0">
              <a:solidFill>
                <a:srgbClr val="0070C0"/>
              </a:solidFill>
              <a:latin typeface="Arial" pitchFamily="34" charset="0"/>
              <a:ea typeface="+mj-ea"/>
              <a:cs typeface="Arial" pitchFamily="34" charset="0"/>
            </a:endParaRPr>
          </a:p>
        </p:txBody>
      </p:sp>
      <p:sp>
        <p:nvSpPr>
          <p:cNvPr id="8194" name="AutoShape 2" descr="https://www.ti.bfh.ch/uploads/RTEmagicC_BildBigData1.jp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6" name="AutoShape 4" descr="https://www.ti.bfh.ch/uploads/RTEmagicC_BildBigData1.jp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8" name="AutoShape 6" descr="https://www.ti.bfh.ch/uploads/RTEmagicC_BildBigData1.jp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CMSG with Disk.png"/>
          <p:cNvPicPr>
            <a:picLocks noChangeAspect="1"/>
          </p:cNvPicPr>
          <p:nvPr/>
        </p:nvPicPr>
        <p:blipFill>
          <a:blip r:embed="rId2" cstate="print"/>
          <a:stretch>
            <a:fillRect/>
          </a:stretch>
        </p:blipFill>
        <p:spPr>
          <a:xfrm>
            <a:off x="381000" y="1066800"/>
            <a:ext cx="8305800" cy="5660451"/>
          </a:xfrm>
          <a:prstGeom prst="rect">
            <a:avLst/>
          </a:prstGeom>
        </p:spPr>
      </p:pic>
      <p:pic>
        <p:nvPicPr>
          <p:cNvPr id="10" name="Picture 5"/>
          <p:cNvPicPr>
            <a:picLocks noChangeAspect="1" noChangeArrowheads="1"/>
          </p:cNvPicPr>
          <p:nvPr/>
        </p:nvPicPr>
        <p:blipFill>
          <a:blip r:embed="rId3" cstate="print"/>
          <a:srcRect/>
          <a:stretch>
            <a:fillRect/>
          </a:stretch>
        </p:blipFill>
        <p:spPr bwMode="auto">
          <a:xfrm>
            <a:off x="8112456" y="1510083"/>
            <a:ext cx="955344" cy="1156917"/>
          </a:xfrm>
          <a:prstGeom prst="rect">
            <a:avLst/>
          </a:prstGeom>
          <a:noFill/>
          <a:ln w="9525">
            <a:noFill/>
            <a:miter lim="800000"/>
            <a:headEnd/>
            <a:tailEnd/>
          </a:ln>
          <a:effectLst/>
        </p:spPr>
      </p:pic>
      <p:sp>
        <p:nvSpPr>
          <p:cNvPr id="13" name="Cloud 12"/>
          <p:cNvSpPr/>
          <p:nvPr/>
        </p:nvSpPr>
        <p:spPr>
          <a:xfrm>
            <a:off x="457200" y="5334000"/>
            <a:ext cx="2514600" cy="1219200"/>
          </a:xfrm>
          <a:prstGeom prst="cloud">
            <a:avLst/>
          </a:prstGeo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p:txBody>
      </p:sp>
      <p:sp>
        <p:nvSpPr>
          <p:cNvPr id="14" name="TextBox 13"/>
          <p:cNvSpPr txBox="1"/>
          <p:nvPr/>
        </p:nvSpPr>
        <p:spPr>
          <a:xfrm>
            <a:off x="609600" y="5486400"/>
            <a:ext cx="2057400" cy="830997"/>
          </a:xfrm>
          <a:prstGeom prst="rect">
            <a:avLst/>
          </a:prstGeom>
          <a:noFill/>
        </p:spPr>
        <p:txBody>
          <a:bodyPr wrap="square" rtlCol="0">
            <a:spAutoFit/>
          </a:bodyPr>
          <a:lstStyle/>
          <a:p>
            <a:pPr algn="ctr"/>
            <a:r>
              <a:rPr lang="en-US" sz="1200" dirty="0" smtClean="0"/>
              <a:t>Cost and </a:t>
            </a:r>
          </a:p>
          <a:p>
            <a:pPr algn="ctr"/>
            <a:r>
              <a:rPr lang="en-US" sz="1200" dirty="0" smtClean="0"/>
              <a:t>Performance Knowledge enables Resource Informed</a:t>
            </a:r>
          </a:p>
          <a:p>
            <a:pPr algn="ctr"/>
            <a:r>
              <a:rPr lang="en-US" sz="1200" dirty="0" smtClean="0"/>
              <a:t> Decision Making</a:t>
            </a:r>
            <a:endParaRPr lang="en-US" sz="1200" dirty="0"/>
          </a:p>
        </p:txBody>
      </p:sp>
      <p:sp>
        <p:nvSpPr>
          <p:cNvPr id="11" name="TextBox 10"/>
          <p:cNvSpPr txBox="1"/>
          <p:nvPr/>
        </p:nvSpPr>
        <p:spPr>
          <a:xfrm>
            <a:off x="228600" y="3733800"/>
            <a:ext cx="1600200" cy="4308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050" dirty="0" smtClean="0"/>
              <a:t>1</a:t>
            </a:r>
            <a:r>
              <a:rPr lang="en-US" sz="1050" baseline="30000" dirty="0" smtClean="0"/>
              <a:t>st</a:t>
            </a:r>
            <a:r>
              <a:rPr lang="en-US" sz="1050" dirty="0" smtClean="0"/>
              <a:t> meeting on</a:t>
            </a:r>
          </a:p>
          <a:p>
            <a:pPr algn="ctr"/>
            <a:r>
              <a:rPr lang="en-US" sz="1050" dirty="0" smtClean="0"/>
              <a:t>18 November 2014</a:t>
            </a:r>
            <a:endParaRPr lang="en-US" sz="1050" dirty="0"/>
          </a:p>
        </p:txBody>
      </p:sp>
    </p:spTree>
    <p:extLst>
      <p:ext uri="{BB962C8B-B14F-4D97-AF65-F5344CB8AC3E}">
        <p14:creationId xmlns:p14="http://schemas.microsoft.com/office/powerpoint/2010/main" val="3302693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30207" y="228600"/>
            <a:ext cx="5769336"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lvl="0" algn="ctr" fontAlgn="auto">
              <a:spcAft>
                <a:spcPts val="0"/>
              </a:spcAft>
              <a:defRPr/>
            </a:pPr>
            <a:r>
              <a:rPr lang="en-US" sz="2400" b="1" dirty="0" smtClean="0">
                <a:solidFill>
                  <a:srgbClr val="0070C0"/>
                </a:solidFill>
                <a:latin typeface="Arial" pitchFamily="34" charset="0"/>
                <a:cs typeface="Arial" pitchFamily="34" charset="0"/>
              </a:rPr>
              <a:t>Army Cost Management Architecture</a:t>
            </a:r>
            <a:endParaRPr lang="en-US" sz="2400" b="1" dirty="0">
              <a:solidFill>
                <a:srgbClr val="0070C0"/>
              </a:solidFill>
              <a:latin typeface="Arial" pitchFamily="34" charset="0"/>
              <a:cs typeface="Arial" pitchFamily="34" charset="0"/>
            </a:endParaRPr>
          </a:p>
        </p:txBody>
      </p:sp>
      <p:sp>
        <p:nvSpPr>
          <p:cNvPr id="6"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grpSp>
        <p:nvGrpSpPr>
          <p:cNvPr id="7" name="Group 105"/>
          <p:cNvGrpSpPr/>
          <p:nvPr/>
        </p:nvGrpSpPr>
        <p:grpSpPr>
          <a:xfrm>
            <a:off x="2536592" y="1809378"/>
            <a:ext cx="4754880" cy="1536192"/>
            <a:chOff x="2392875" y="4848125"/>
            <a:chExt cx="5943600" cy="1920240"/>
          </a:xfrm>
        </p:grpSpPr>
        <p:grpSp>
          <p:nvGrpSpPr>
            <p:cNvPr id="8" name="Group 34"/>
            <p:cNvGrpSpPr/>
            <p:nvPr/>
          </p:nvGrpSpPr>
          <p:grpSpPr>
            <a:xfrm>
              <a:off x="2392875" y="4848125"/>
              <a:ext cx="5943600" cy="1920240"/>
              <a:chOff x="1828800" y="4937760"/>
              <a:chExt cx="6477000" cy="1920240"/>
            </a:xfrm>
          </p:grpSpPr>
          <p:sp>
            <p:nvSpPr>
              <p:cNvPr id="19" name="Oval 2"/>
              <p:cNvSpPr/>
              <p:nvPr/>
            </p:nvSpPr>
            <p:spPr>
              <a:xfrm>
                <a:off x="1828800" y="4937760"/>
                <a:ext cx="6477000" cy="1920240"/>
              </a:xfrm>
              <a:prstGeom prst="ellipse">
                <a:avLst/>
              </a:prstGeom>
              <a:gradFill flip="none" rotWithShape="1">
                <a:gsLst>
                  <a:gs pos="54000">
                    <a:schemeClr val="accent6">
                      <a:lumMod val="75000"/>
                    </a:schemeClr>
                  </a:gs>
                  <a:gs pos="18000">
                    <a:schemeClr val="bg1">
                      <a:lumMod val="75000"/>
                    </a:schemeClr>
                  </a:gs>
                </a:gsLst>
                <a:lin ang="18900000" scaled="1"/>
                <a:tileRect/>
              </a:gradFill>
              <a:ln w="25400" cap="rnd" cmpd="dbl">
                <a:round/>
              </a:ln>
              <a:effectLst>
                <a:outerShdw dist="50800" sx="1000" sy="1000" algn="ctr" rotWithShape="0">
                  <a:srgbClr val="000000"/>
                </a:outerShdw>
              </a:effectLst>
              <a:scene3d>
                <a:camera prst="orthographicFront">
                  <a:rot lat="18899991" lon="0" rev="0"/>
                </a:camera>
                <a:lightRig rig="threePt" dir="t"/>
              </a:scene3d>
              <a:sp3d extrusionH="63500" contourW="38100">
                <a:bevelT w="101600" h="254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3"/>
              <p:cNvSpPr txBox="1"/>
              <p:nvPr/>
            </p:nvSpPr>
            <p:spPr>
              <a:xfrm>
                <a:off x="3040290" y="6328141"/>
                <a:ext cx="4048125" cy="307059"/>
              </a:xfrm>
              <a:prstGeom prst="rect">
                <a:avLst/>
              </a:prstGeom>
              <a:noFill/>
            </p:spPr>
            <p:txBody>
              <a:bodyPr wrap="square" rtlCol="0">
                <a:prstTxWarp prst="textArchDown">
                  <a:avLst>
                    <a:gd name="adj" fmla="val 169202"/>
                  </a:avLst>
                </a:prstTxWarp>
                <a:spAutoFit/>
              </a:bodyPr>
              <a:lstStyle/>
              <a:p>
                <a:r>
                  <a:rPr lang="en-US" sz="1400" b="1" dirty="0" smtClean="0"/>
                  <a:t>Cost Management Capabilities</a:t>
                </a:r>
                <a:endParaRPr lang="en-US" sz="1400" b="1" dirty="0"/>
              </a:p>
            </p:txBody>
          </p:sp>
        </p:grpSp>
        <p:sp>
          <p:nvSpPr>
            <p:cNvPr id="9" name="TextBox 8"/>
            <p:cNvSpPr txBox="1"/>
            <p:nvPr/>
          </p:nvSpPr>
          <p:spPr>
            <a:xfrm>
              <a:off x="3505200" y="5638801"/>
              <a:ext cx="1710688" cy="384721"/>
            </a:xfrm>
            <a:prstGeom prst="rect">
              <a:avLst/>
            </a:prstGeom>
            <a:noFill/>
            <a:scene3d>
              <a:camera prst="orthographicFront">
                <a:rot lat="18299988" lon="0" rev="0"/>
              </a:camera>
              <a:lightRig rig="threePt" dir="t"/>
            </a:scene3d>
          </p:spPr>
          <p:txBody>
            <a:bodyPr wrap="square" rtlCol="0">
              <a:spAutoFit/>
            </a:bodyPr>
            <a:lstStyle/>
            <a:p>
              <a:pPr algn="ctr"/>
              <a:r>
                <a:rPr lang="en-US" sz="1400" b="1" dirty="0" smtClean="0">
                  <a:latin typeface="+mn-lt"/>
                </a:rPr>
                <a:t>CM E2E Process</a:t>
              </a:r>
              <a:endParaRPr lang="en-US" sz="1400" b="1" dirty="0">
                <a:latin typeface="+mn-lt"/>
              </a:endParaRPr>
            </a:p>
          </p:txBody>
        </p:sp>
        <p:sp>
          <p:nvSpPr>
            <p:cNvPr id="10" name="TextBox 9"/>
            <p:cNvSpPr txBox="1"/>
            <p:nvPr/>
          </p:nvSpPr>
          <p:spPr>
            <a:xfrm>
              <a:off x="5810000" y="5884226"/>
              <a:ext cx="2304256" cy="384721"/>
            </a:xfrm>
            <a:prstGeom prst="rect">
              <a:avLst/>
            </a:prstGeom>
            <a:noFill/>
            <a:scene3d>
              <a:camera prst="orthographicFront">
                <a:rot lat="18299988" lon="0" rev="0"/>
              </a:camera>
              <a:lightRig rig="threePt" dir="t"/>
            </a:scene3d>
          </p:spPr>
          <p:txBody>
            <a:bodyPr wrap="square" rtlCol="0">
              <a:spAutoFit/>
            </a:bodyPr>
            <a:lstStyle/>
            <a:p>
              <a:pPr algn="ctr"/>
              <a:r>
                <a:rPr lang="en-US" sz="1400" b="1" dirty="0" smtClean="0">
                  <a:latin typeface="+mn-lt"/>
                </a:rPr>
                <a:t>CM Technology Tools</a:t>
              </a:r>
              <a:endParaRPr lang="en-US" sz="1400" b="1" dirty="0">
                <a:latin typeface="+mn-lt"/>
              </a:endParaRPr>
            </a:p>
          </p:txBody>
        </p:sp>
        <p:sp>
          <p:nvSpPr>
            <p:cNvPr id="11" name="TextBox 10"/>
            <p:cNvSpPr txBox="1"/>
            <p:nvPr/>
          </p:nvSpPr>
          <p:spPr>
            <a:xfrm>
              <a:off x="3352800" y="6048501"/>
              <a:ext cx="2853688" cy="384721"/>
            </a:xfrm>
            <a:prstGeom prst="rect">
              <a:avLst/>
            </a:prstGeom>
            <a:noFill/>
            <a:scene3d>
              <a:camera prst="orthographicFront">
                <a:rot lat="18299988" lon="0" rev="0"/>
              </a:camera>
              <a:lightRig rig="threePt" dir="t"/>
            </a:scene3d>
          </p:spPr>
          <p:txBody>
            <a:bodyPr wrap="square" rtlCol="0">
              <a:spAutoFit/>
            </a:bodyPr>
            <a:lstStyle/>
            <a:p>
              <a:pPr algn="ctr"/>
              <a:r>
                <a:rPr lang="en-US" sz="1400" b="1" dirty="0" smtClean="0">
                  <a:latin typeface="+mn-lt"/>
                </a:rPr>
                <a:t>CM Training &amp; Workshops</a:t>
              </a:r>
              <a:endParaRPr lang="en-US" sz="1400" b="1" dirty="0">
                <a:latin typeface="+mn-lt"/>
              </a:endParaRPr>
            </a:p>
          </p:txBody>
        </p:sp>
        <p:pic>
          <p:nvPicPr>
            <p:cNvPr id="12" name="Picture 11" descr="CM Process.png"/>
            <p:cNvPicPr>
              <a:picLocks noChangeAspect="1"/>
            </p:cNvPicPr>
            <p:nvPr/>
          </p:nvPicPr>
          <p:blipFill>
            <a:blip r:embed="rId2" cstate="print"/>
            <a:stretch>
              <a:fillRect/>
            </a:stretch>
          </p:blipFill>
          <p:spPr>
            <a:xfrm>
              <a:off x="2590800" y="5105400"/>
              <a:ext cx="888680" cy="842267"/>
            </a:xfrm>
            <a:prstGeom prst="rect">
              <a:avLst/>
            </a:prstGeom>
          </p:spPr>
        </p:pic>
        <p:pic>
          <p:nvPicPr>
            <p:cNvPr id="13" name="Picture 2"/>
            <p:cNvPicPr>
              <a:picLocks noChangeAspect="1" noChangeArrowheads="1"/>
            </p:cNvPicPr>
            <p:nvPr/>
          </p:nvPicPr>
          <p:blipFill>
            <a:blip r:embed="rId3" cstate="print"/>
            <a:srcRect/>
            <a:stretch>
              <a:fillRect/>
            </a:stretch>
          </p:blipFill>
          <p:spPr bwMode="auto">
            <a:xfrm>
              <a:off x="3505200" y="5334000"/>
              <a:ext cx="1619865" cy="370024"/>
            </a:xfrm>
            <a:prstGeom prst="rect">
              <a:avLst/>
            </a:prstGeom>
            <a:noFill/>
            <a:ln w="9525">
              <a:noFill/>
              <a:miter lim="800000"/>
              <a:headEnd/>
              <a:tailEnd/>
            </a:ln>
            <a:effectLst/>
          </p:spPr>
        </p:pic>
        <p:pic>
          <p:nvPicPr>
            <p:cNvPr id="14" name="Picture 13" descr="training.png"/>
            <p:cNvPicPr>
              <a:picLocks noChangeAspect="1"/>
            </p:cNvPicPr>
            <p:nvPr/>
          </p:nvPicPr>
          <p:blipFill>
            <a:blip r:embed="rId4" cstate="print"/>
            <a:stretch>
              <a:fillRect/>
            </a:stretch>
          </p:blipFill>
          <p:spPr>
            <a:xfrm>
              <a:off x="5181600" y="5562600"/>
              <a:ext cx="669663" cy="510716"/>
            </a:xfrm>
            <a:prstGeom prst="rect">
              <a:avLst/>
            </a:prstGeom>
          </p:spPr>
        </p:pic>
        <p:pic>
          <p:nvPicPr>
            <p:cNvPr id="15" name="Picture 4" descr="GFEBS_Icon_v4"/>
            <p:cNvPicPr>
              <a:picLocks noChangeAspect="1" noChangeArrowheads="1"/>
            </p:cNvPicPr>
            <p:nvPr/>
          </p:nvPicPr>
          <p:blipFill>
            <a:blip r:embed="rId5" cstate="print"/>
            <a:srcRect/>
            <a:stretch>
              <a:fillRect/>
            </a:stretch>
          </p:blipFill>
          <p:spPr bwMode="auto">
            <a:xfrm>
              <a:off x="7309512" y="5257800"/>
              <a:ext cx="914400" cy="798839"/>
            </a:xfrm>
            <a:prstGeom prst="rect">
              <a:avLst/>
            </a:prstGeom>
            <a:noFill/>
            <a:ln w="9525">
              <a:noFill/>
              <a:miter lim="800000"/>
              <a:headEnd/>
              <a:tailEnd/>
            </a:ln>
          </p:spPr>
        </p:pic>
        <p:pic>
          <p:nvPicPr>
            <p:cNvPr id="16" name="Picture 15" descr="AFBRT Objects.png"/>
            <p:cNvPicPr>
              <a:picLocks noChangeAspect="1"/>
            </p:cNvPicPr>
            <p:nvPr/>
          </p:nvPicPr>
          <p:blipFill>
            <a:blip r:embed="rId6" cstate="print"/>
            <a:stretch>
              <a:fillRect/>
            </a:stretch>
          </p:blipFill>
          <p:spPr>
            <a:xfrm>
              <a:off x="5992906" y="5410200"/>
              <a:ext cx="1322294" cy="499534"/>
            </a:xfrm>
            <a:prstGeom prst="rect">
              <a:avLst/>
            </a:prstGeom>
          </p:spPr>
        </p:pic>
        <p:sp>
          <p:nvSpPr>
            <p:cNvPr id="17" name="TextBox 16"/>
            <p:cNvSpPr txBox="1"/>
            <p:nvPr/>
          </p:nvSpPr>
          <p:spPr>
            <a:xfrm>
              <a:off x="6253929" y="5242620"/>
              <a:ext cx="952500" cy="346249"/>
            </a:xfrm>
            <a:prstGeom prst="rect">
              <a:avLst/>
            </a:prstGeom>
            <a:noFill/>
          </p:spPr>
          <p:txBody>
            <a:bodyPr wrap="square" rtlCol="0">
              <a:spAutoFit/>
            </a:bodyPr>
            <a:lstStyle/>
            <a:p>
              <a:r>
                <a:rPr lang="en-US" sz="1200" b="1" dirty="0" smtClean="0"/>
                <a:t>AFBRT</a:t>
              </a:r>
              <a:endParaRPr lang="en-US" sz="1200" b="1" dirty="0"/>
            </a:p>
          </p:txBody>
        </p:sp>
        <p:sp>
          <p:nvSpPr>
            <p:cNvPr id="18" name="TextBox 17"/>
            <p:cNvSpPr txBox="1"/>
            <p:nvPr/>
          </p:nvSpPr>
          <p:spPr>
            <a:xfrm>
              <a:off x="2472050" y="5796150"/>
              <a:ext cx="1295400" cy="384721"/>
            </a:xfrm>
            <a:prstGeom prst="rect">
              <a:avLst/>
            </a:prstGeom>
            <a:noFill/>
            <a:scene3d>
              <a:camera prst="orthographicFront">
                <a:rot lat="18299988" lon="0" rev="0"/>
              </a:camera>
              <a:lightRig rig="threePt" dir="t"/>
            </a:scene3d>
          </p:spPr>
          <p:txBody>
            <a:bodyPr wrap="square" rtlCol="0">
              <a:spAutoFit/>
            </a:bodyPr>
            <a:lstStyle/>
            <a:p>
              <a:pPr algn="ctr"/>
              <a:r>
                <a:rPr lang="en-US" sz="1400" b="1" dirty="0" smtClean="0">
                  <a:latin typeface="+mn-lt"/>
                </a:rPr>
                <a:t>CM Model</a:t>
              </a:r>
              <a:endParaRPr lang="en-US" sz="1400" b="1" dirty="0">
                <a:latin typeface="+mn-lt"/>
              </a:endParaRPr>
            </a:p>
          </p:txBody>
        </p:sp>
      </p:grpSp>
      <p:grpSp>
        <p:nvGrpSpPr>
          <p:cNvPr id="21" name="Group 104"/>
          <p:cNvGrpSpPr/>
          <p:nvPr/>
        </p:nvGrpSpPr>
        <p:grpSpPr>
          <a:xfrm>
            <a:off x="2536592" y="1541290"/>
            <a:ext cx="4754880" cy="1536192"/>
            <a:chOff x="2404112" y="3413760"/>
            <a:chExt cx="5943600" cy="1920240"/>
          </a:xfrm>
        </p:grpSpPr>
        <p:grpSp>
          <p:nvGrpSpPr>
            <p:cNvPr id="22" name="Group 33"/>
            <p:cNvGrpSpPr/>
            <p:nvPr/>
          </p:nvGrpSpPr>
          <p:grpSpPr>
            <a:xfrm>
              <a:off x="2404112" y="3413760"/>
              <a:ext cx="5943600" cy="1920240"/>
              <a:chOff x="1943100" y="3300056"/>
              <a:chExt cx="5943600" cy="1920240"/>
            </a:xfrm>
          </p:grpSpPr>
          <p:sp>
            <p:nvSpPr>
              <p:cNvPr id="32" name="Oval 31"/>
              <p:cNvSpPr/>
              <p:nvPr/>
            </p:nvSpPr>
            <p:spPr>
              <a:xfrm>
                <a:off x="1943100" y="3300056"/>
                <a:ext cx="5943600" cy="1920240"/>
              </a:xfrm>
              <a:prstGeom prst="ellipse">
                <a:avLst/>
              </a:prstGeom>
              <a:gradFill flip="none" rotWithShape="1">
                <a:gsLst>
                  <a:gs pos="52000">
                    <a:schemeClr val="accent2">
                      <a:lumMod val="60000"/>
                      <a:lumOff val="40000"/>
                    </a:schemeClr>
                  </a:gs>
                  <a:gs pos="18000">
                    <a:schemeClr val="bg1">
                      <a:lumMod val="75000"/>
                    </a:schemeClr>
                  </a:gs>
                </a:gsLst>
                <a:lin ang="18900000" scaled="1"/>
                <a:tileRect/>
              </a:gradFill>
              <a:effectLst>
                <a:outerShdw blurRad="812800" dist="1689100" dir="5040000" sx="83000" sy="83000" algn="ctr" rotWithShape="0">
                  <a:srgbClr val="000000">
                    <a:alpha val="43000"/>
                  </a:srgbClr>
                </a:outerShdw>
              </a:effectLst>
              <a:scene3d>
                <a:camera prst="orthographicFront">
                  <a:rot lat="18899991" lon="0" rev="0"/>
                </a:camera>
                <a:lightRig rig="threePt" dir="t"/>
              </a:scene3d>
              <a:sp3d extrusionH="63500" contourW="38100">
                <a:bevelT w="101600" h="254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TextBox 32"/>
              <p:cNvSpPr txBox="1"/>
              <p:nvPr/>
            </p:nvSpPr>
            <p:spPr>
              <a:xfrm>
                <a:off x="3332502" y="4632155"/>
                <a:ext cx="3668798" cy="353571"/>
              </a:xfrm>
              <a:prstGeom prst="rect">
                <a:avLst/>
              </a:prstGeom>
              <a:noFill/>
            </p:spPr>
            <p:txBody>
              <a:bodyPr wrap="square" rtlCol="0">
                <a:prstTxWarp prst="textArchDown">
                  <a:avLst>
                    <a:gd name="adj" fmla="val 129188"/>
                  </a:avLst>
                </a:prstTxWarp>
                <a:spAutoFit/>
              </a:bodyPr>
              <a:lstStyle/>
              <a:p>
                <a:r>
                  <a:rPr lang="en-US" sz="1400" b="1" dirty="0" smtClean="0"/>
                  <a:t>Enterprise Cost Management</a:t>
                </a:r>
                <a:endParaRPr lang="en-US" sz="1400" b="1" dirty="0"/>
              </a:p>
            </p:txBody>
          </p:sp>
        </p:grpSp>
        <p:pic>
          <p:nvPicPr>
            <p:cNvPr id="24" name="Picture 23" descr="ECM Cycle.png"/>
            <p:cNvPicPr>
              <a:picLocks noChangeAspect="1"/>
            </p:cNvPicPr>
            <p:nvPr/>
          </p:nvPicPr>
          <p:blipFill>
            <a:blip r:embed="rId7" cstate="print"/>
            <a:stretch>
              <a:fillRect/>
            </a:stretch>
          </p:blipFill>
          <p:spPr>
            <a:xfrm>
              <a:off x="3062205" y="3618905"/>
              <a:ext cx="4100595" cy="1371600"/>
            </a:xfrm>
            <a:prstGeom prst="rect">
              <a:avLst/>
            </a:prstGeom>
          </p:spPr>
        </p:pic>
        <p:pic>
          <p:nvPicPr>
            <p:cNvPr id="25" name="Picture 4" descr="http://www.opsrules.com/Portals/153059/images/134550607.jpg"/>
            <p:cNvPicPr>
              <a:picLocks noChangeAspect="1" noChangeArrowheads="1"/>
            </p:cNvPicPr>
            <p:nvPr/>
          </p:nvPicPr>
          <p:blipFill>
            <a:blip r:embed="rId8" cstate="print"/>
            <a:srcRect/>
            <a:stretch>
              <a:fillRect/>
            </a:stretch>
          </p:blipFill>
          <p:spPr bwMode="auto">
            <a:xfrm>
              <a:off x="6096000" y="3618904"/>
              <a:ext cx="914400" cy="685800"/>
            </a:xfrm>
            <a:prstGeom prst="rect">
              <a:avLst/>
            </a:prstGeom>
            <a:noFill/>
          </p:spPr>
        </p:pic>
        <p:pic>
          <p:nvPicPr>
            <p:cNvPr id="26" name="Picture 25" descr="Business_Intelligence_v1.jpg"/>
            <p:cNvPicPr>
              <a:picLocks noChangeAspect="1"/>
            </p:cNvPicPr>
            <p:nvPr/>
          </p:nvPicPr>
          <p:blipFill>
            <a:blip r:embed="rId9" cstate="print"/>
            <a:stretch>
              <a:fillRect/>
            </a:stretch>
          </p:blipFill>
          <p:spPr>
            <a:xfrm>
              <a:off x="6833944" y="4236464"/>
              <a:ext cx="973712" cy="511293"/>
            </a:xfrm>
            <a:prstGeom prst="rect">
              <a:avLst/>
            </a:prstGeom>
          </p:spPr>
        </p:pic>
        <p:sp>
          <p:nvSpPr>
            <p:cNvPr id="27" name="TextBox 26"/>
            <p:cNvSpPr txBox="1"/>
            <p:nvPr/>
          </p:nvSpPr>
          <p:spPr>
            <a:xfrm>
              <a:off x="6724942" y="3689947"/>
              <a:ext cx="1238250" cy="807914"/>
            </a:xfrm>
            <a:prstGeom prst="rect">
              <a:avLst/>
            </a:prstGeom>
            <a:noFill/>
          </p:spPr>
          <p:txBody>
            <a:bodyPr wrap="square" rtlCol="0">
              <a:spAutoFit/>
            </a:bodyPr>
            <a:lstStyle/>
            <a:p>
              <a:pPr algn="ctr"/>
              <a:r>
                <a:rPr lang="en-US" sz="1200" b="1" dirty="0" smtClean="0"/>
                <a:t>Big Data Analytics &amp; BI</a:t>
              </a:r>
              <a:endParaRPr lang="en-US" sz="1200" b="1" dirty="0"/>
            </a:p>
          </p:txBody>
        </p:sp>
        <p:pic>
          <p:nvPicPr>
            <p:cNvPr id="28" name="Picture 6" descr="http://www.idashboards.com/portals/0/assets/images/Executive-Dashboard.jpg"/>
            <p:cNvPicPr>
              <a:picLocks noChangeAspect="1" noChangeArrowheads="1"/>
            </p:cNvPicPr>
            <p:nvPr/>
          </p:nvPicPr>
          <p:blipFill>
            <a:blip r:embed="rId10" cstate="print"/>
            <a:srcRect/>
            <a:stretch>
              <a:fillRect/>
            </a:stretch>
          </p:blipFill>
          <p:spPr bwMode="auto">
            <a:xfrm>
              <a:off x="4876800" y="4343400"/>
              <a:ext cx="763748" cy="534623"/>
            </a:xfrm>
            <a:prstGeom prst="rect">
              <a:avLst/>
            </a:prstGeom>
            <a:noFill/>
          </p:spPr>
        </p:pic>
        <p:sp>
          <p:nvSpPr>
            <p:cNvPr id="29" name="TextBox 28"/>
            <p:cNvSpPr txBox="1"/>
            <p:nvPr/>
          </p:nvSpPr>
          <p:spPr>
            <a:xfrm>
              <a:off x="3564172" y="4343400"/>
              <a:ext cx="1370028" cy="577081"/>
            </a:xfrm>
            <a:prstGeom prst="rect">
              <a:avLst/>
            </a:prstGeom>
            <a:noFill/>
          </p:spPr>
          <p:txBody>
            <a:bodyPr wrap="square" rtlCol="0">
              <a:spAutoFit/>
            </a:bodyPr>
            <a:lstStyle/>
            <a:p>
              <a:pPr algn="ctr"/>
              <a:r>
                <a:rPr lang="en-US" sz="1200" b="1" dirty="0" smtClean="0"/>
                <a:t>PM Dashboards</a:t>
              </a:r>
              <a:endParaRPr lang="en-US" sz="1200" b="1" dirty="0"/>
            </a:p>
          </p:txBody>
        </p:sp>
        <p:sp>
          <p:nvSpPr>
            <p:cNvPr id="30" name="TextBox 29"/>
            <p:cNvSpPr txBox="1"/>
            <p:nvPr/>
          </p:nvSpPr>
          <p:spPr>
            <a:xfrm>
              <a:off x="4648199" y="3496115"/>
              <a:ext cx="1014350" cy="575399"/>
            </a:xfrm>
            <a:prstGeom prst="rect">
              <a:avLst/>
            </a:prstGeom>
            <a:noFill/>
          </p:spPr>
          <p:txBody>
            <a:bodyPr wrap="square" rtlCol="0">
              <a:spAutoFit/>
            </a:bodyPr>
            <a:lstStyle/>
            <a:p>
              <a:pPr algn="ctr">
                <a:lnSpc>
                  <a:spcPts val="1600"/>
                </a:lnSpc>
              </a:pPr>
              <a:r>
                <a:rPr lang="en-US" sz="1200" b="1" dirty="0" smtClean="0"/>
                <a:t>ERP</a:t>
              </a:r>
            </a:p>
            <a:p>
              <a:pPr algn="ctr">
                <a:lnSpc>
                  <a:spcPts val="1200"/>
                </a:lnSpc>
              </a:pPr>
              <a:r>
                <a:rPr lang="en-US" sz="1200" b="1" dirty="0" smtClean="0"/>
                <a:t> Data</a:t>
              </a:r>
              <a:endParaRPr lang="en-US" sz="1200" b="1" dirty="0"/>
            </a:p>
          </p:txBody>
        </p:sp>
        <p:sp>
          <p:nvSpPr>
            <p:cNvPr id="31" name="TextBox 30"/>
            <p:cNvSpPr txBox="1"/>
            <p:nvPr/>
          </p:nvSpPr>
          <p:spPr>
            <a:xfrm>
              <a:off x="2971799" y="3581400"/>
              <a:ext cx="1442975" cy="788678"/>
            </a:xfrm>
            <a:prstGeom prst="rect">
              <a:avLst/>
            </a:prstGeom>
            <a:noFill/>
          </p:spPr>
          <p:txBody>
            <a:bodyPr wrap="square" rtlCol="0">
              <a:spAutoFit/>
            </a:bodyPr>
            <a:lstStyle/>
            <a:p>
              <a:pPr algn="ctr">
                <a:lnSpc>
                  <a:spcPts val="1400"/>
                </a:lnSpc>
              </a:pPr>
              <a:r>
                <a:rPr lang="en-US" sz="1200" b="1" dirty="0" smtClean="0"/>
                <a:t>PPBE Enterprise Cost Models</a:t>
              </a:r>
              <a:endParaRPr lang="en-US" sz="1200" b="1" dirty="0"/>
            </a:p>
          </p:txBody>
        </p:sp>
      </p:grpSp>
      <p:sp>
        <p:nvSpPr>
          <p:cNvPr id="34" name="Can 33"/>
          <p:cNvSpPr/>
          <p:nvPr/>
        </p:nvSpPr>
        <p:spPr>
          <a:xfrm>
            <a:off x="2446360" y="1186130"/>
            <a:ext cx="4846320" cy="5595670"/>
          </a:xfrm>
          <a:prstGeom prst="can">
            <a:avLst>
              <a:gd name="adj" fmla="val 25683"/>
            </a:avLst>
          </a:prstGeom>
          <a:solidFill>
            <a:schemeClr val="bg1">
              <a:alpha val="25000"/>
            </a:schemeClr>
          </a:solidFill>
          <a:ln w="6985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06"/>
          <p:cNvGrpSpPr/>
          <p:nvPr/>
        </p:nvGrpSpPr>
        <p:grpSpPr>
          <a:xfrm>
            <a:off x="2536592" y="1058754"/>
            <a:ext cx="4754880" cy="1767840"/>
            <a:chOff x="2133602" y="1371601"/>
            <a:chExt cx="5943602" cy="2209801"/>
          </a:xfrm>
        </p:grpSpPr>
        <p:sp>
          <p:nvSpPr>
            <p:cNvPr id="37" name="Oval 36"/>
            <p:cNvSpPr/>
            <p:nvPr/>
          </p:nvSpPr>
          <p:spPr>
            <a:xfrm>
              <a:off x="2133602" y="1371601"/>
              <a:ext cx="5943602" cy="2209801"/>
            </a:xfrm>
            <a:prstGeom prst="ellipse">
              <a:avLst/>
            </a:prstGeom>
            <a:gradFill flip="none" rotWithShape="1">
              <a:gsLst>
                <a:gs pos="52000">
                  <a:schemeClr val="accent1">
                    <a:lumMod val="60000"/>
                    <a:lumOff val="40000"/>
                  </a:schemeClr>
                </a:gs>
                <a:gs pos="18000">
                  <a:schemeClr val="bg1">
                    <a:lumMod val="75000"/>
                  </a:schemeClr>
                </a:gs>
              </a:gsLst>
              <a:lin ang="18900000" scaled="1"/>
              <a:tileRect/>
            </a:gradFill>
            <a:effectLst>
              <a:outerShdw blurRad="330200" dist="2082800" dir="5640000" sx="81000" sy="81000" algn="ctr" rotWithShape="0">
                <a:srgbClr val="000000">
                  <a:alpha val="28000"/>
                </a:srgbClr>
              </a:outerShdw>
            </a:effectLst>
            <a:scene3d>
              <a:camera prst="orthographicFront">
                <a:rot lat="18899991" lon="0" rev="0"/>
              </a:camera>
              <a:lightRig rig="threePt" dir="t"/>
            </a:scene3d>
            <a:sp3d extrusionH="63500" contourW="38100">
              <a:bevelT w="101600" h="254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p:cNvSpPr txBox="1"/>
            <p:nvPr/>
          </p:nvSpPr>
          <p:spPr>
            <a:xfrm>
              <a:off x="3180215" y="2870771"/>
              <a:ext cx="4191001" cy="425025"/>
            </a:xfrm>
            <a:prstGeom prst="rect">
              <a:avLst/>
            </a:prstGeom>
            <a:noFill/>
          </p:spPr>
          <p:txBody>
            <a:bodyPr wrap="square" rtlCol="0">
              <a:prstTxWarp prst="textArchDown">
                <a:avLst>
                  <a:gd name="adj" fmla="val 99726"/>
                </a:avLst>
              </a:prstTxWarp>
              <a:spAutoFit/>
            </a:bodyPr>
            <a:lstStyle/>
            <a:p>
              <a:r>
                <a:rPr lang="en-US" sz="1400" b="1" dirty="0" smtClean="0"/>
                <a:t>Enterprise CM Data Capture Strategy</a:t>
              </a:r>
              <a:endParaRPr lang="en-US" sz="1400" b="1" dirty="0"/>
            </a:p>
          </p:txBody>
        </p:sp>
        <p:pic>
          <p:nvPicPr>
            <p:cNvPr id="39" name="Picture 2" descr="C:\Users\alvarezs\AppData\Local\Microsoft\Windows\Temporary Internet Files\Content.IE5\E6L9JWCE\arrow-57-256.png"/>
            <p:cNvPicPr>
              <a:picLocks noChangeAspect="1" noChangeArrowheads="1"/>
            </p:cNvPicPr>
            <p:nvPr/>
          </p:nvPicPr>
          <p:blipFill>
            <a:blip r:embed="rId11" cstate="print"/>
            <a:srcRect/>
            <a:stretch>
              <a:fillRect/>
            </a:stretch>
          </p:blipFill>
          <p:spPr bwMode="auto">
            <a:xfrm rot="10204841">
              <a:off x="5640503" y="2532848"/>
              <a:ext cx="909603" cy="736788"/>
            </a:xfrm>
            <a:prstGeom prst="rect">
              <a:avLst/>
            </a:prstGeom>
            <a:noFill/>
          </p:spPr>
        </p:pic>
        <p:pic>
          <p:nvPicPr>
            <p:cNvPr id="40" name="Picture 2" descr="C:\Users\alvarezs\AppData\Local\Microsoft\Windows\Temporary Internet Files\Content.IE5\E6L9JWCE\arrow-57-256.png"/>
            <p:cNvPicPr>
              <a:picLocks noChangeAspect="1" noChangeArrowheads="1"/>
            </p:cNvPicPr>
            <p:nvPr/>
          </p:nvPicPr>
          <p:blipFill>
            <a:blip r:embed="rId11" cstate="print"/>
            <a:srcRect/>
            <a:stretch>
              <a:fillRect/>
            </a:stretch>
          </p:blipFill>
          <p:spPr bwMode="auto">
            <a:xfrm rot="13000918">
              <a:off x="3564702" y="2555534"/>
              <a:ext cx="986043" cy="664414"/>
            </a:xfrm>
            <a:prstGeom prst="rect">
              <a:avLst/>
            </a:prstGeom>
            <a:noFill/>
          </p:spPr>
        </p:pic>
        <p:sp>
          <p:nvSpPr>
            <p:cNvPr id="41" name="Flowchart: Decision 40"/>
            <p:cNvSpPr/>
            <p:nvPr/>
          </p:nvSpPr>
          <p:spPr>
            <a:xfrm>
              <a:off x="6220738" y="1953905"/>
              <a:ext cx="1205798" cy="990602"/>
            </a:xfrm>
            <a:prstGeom prst="flowChartDecision">
              <a:avLst/>
            </a:prstGeom>
            <a:ln/>
            <a:effectLst>
              <a:outerShdw blurRad="1524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900" b="1" dirty="0" smtClean="0">
                  <a:solidFill>
                    <a:schemeClr val="bg1"/>
                  </a:solidFill>
                </a:rPr>
                <a:t>BIG DATA</a:t>
              </a:r>
              <a:endParaRPr lang="en-US" sz="900" b="1" dirty="0">
                <a:solidFill>
                  <a:schemeClr val="bg1"/>
                </a:solidFill>
              </a:endParaRPr>
            </a:p>
          </p:txBody>
        </p:sp>
        <p:grpSp>
          <p:nvGrpSpPr>
            <p:cNvPr id="42" name="Group 22"/>
            <p:cNvGrpSpPr/>
            <p:nvPr/>
          </p:nvGrpSpPr>
          <p:grpSpPr>
            <a:xfrm>
              <a:off x="4460177" y="2550226"/>
              <a:ext cx="1295400" cy="609600"/>
              <a:chOff x="4241968" y="2590800"/>
              <a:chExt cx="1447800" cy="838200"/>
            </a:xfrm>
          </p:grpSpPr>
          <p:sp>
            <p:nvSpPr>
              <p:cNvPr id="47" name="Rounded Rectangle 46"/>
              <p:cNvSpPr/>
              <p:nvPr/>
            </p:nvSpPr>
            <p:spPr>
              <a:xfrm>
                <a:off x="4325112" y="2590800"/>
                <a:ext cx="1295400" cy="838200"/>
              </a:xfrm>
              <a:prstGeom prst="roundRect">
                <a:avLst/>
              </a:prstGeom>
              <a:ln/>
              <a:effectLst>
                <a:outerShdw blurRad="1524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50"/>
              </a:p>
            </p:txBody>
          </p:sp>
          <p:sp>
            <p:nvSpPr>
              <p:cNvPr id="48" name="TextBox 47"/>
              <p:cNvSpPr txBox="1"/>
              <p:nvPr/>
            </p:nvSpPr>
            <p:spPr>
              <a:xfrm>
                <a:off x="4241968" y="2695577"/>
                <a:ext cx="1447800" cy="714137"/>
              </a:xfrm>
              <a:prstGeom prst="rect">
                <a:avLst/>
              </a:prstGeom>
              <a:no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700" b="1" dirty="0" smtClean="0">
                    <a:latin typeface="Arial Black" pitchFamily="34" charset="0"/>
                  </a:rPr>
                  <a:t>COST &amp; PERFORMANCE   MANAGEMENT</a:t>
                </a:r>
                <a:endParaRPr lang="en-US" sz="700" b="1" dirty="0">
                  <a:latin typeface="Arial Black" pitchFamily="34" charset="0"/>
                </a:endParaRPr>
              </a:p>
            </p:txBody>
          </p:sp>
        </p:grpSp>
        <p:pic>
          <p:nvPicPr>
            <p:cNvPr id="43" name="Picture 2" descr="C:\Users\alvarezs\AppData\Local\Microsoft\Windows\Temporary Internet Files\Content.IE5\E6L9JWCE\arrow-57-256.png"/>
            <p:cNvPicPr>
              <a:picLocks noChangeAspect="1" noChangeArrowheads="1"/>
            </p:cNvPicPr>
            <p:nvPr/>
          </p:nvPicPr>
          <p:blipFill>
            <a:blip r:embed="rId11" cstate="print"/>
            <a:srcRect/>
            <a:stretch>
              <a:fillRect/>
            </a:stretch>
          </p:blipFill>
          <p:spPr bwMode="auto">
            <a:xfrm rot="2718217">
              <a:off x="5724930" y="1641705"/>
              <a:ext cx="861208" cy="756360"/>
            </a:xfrm>
            <a:prstGeom prst="rect">
              <a:avLst/>
            </a:prstGeom>
            <a:noFill/>
          </p:spPr>
        </p:pic>
        <p:pic>
          <p:nvPicPr>
            <p:cNvPr id="44" name="Picture 2" descr="C:\Users\alvarezs\AppData\Local\Microsoft\Windows\Temporary Internet Files\Content.IE5\E6L9JWCE\arrow-57-256.png"/>
            <p:cNvPicPr>
              <a:picLocks noChangeAspect="1" noChangeArrowheads="1"/>
            </p:cNvPicPr>
            <p:nvPr/>
          </p:nvPicPr>
          <p:blipFill>
            <a:blip r:embed="rId11" cstate="print"/>
            <a:srcRect/>
            <a:stretch>
              <a:fillRect/>
            </a:stretch>
          </p:blipFill>
          <p:spPr bwMode="auto">
            <a:xfrm rot="20697614">
              <a:off x="3730216" y="1764646"/>
              <a:ext cx="760023" cy="605204"/>
            </a:xfrm>
            <a:prstGeom prst="rect">
              <a:avLst/>
            </a:prstGeom>
            <a:noFill/>
          </p:spPr>
        </p:pic>
        <p:sp>
          <p:nvSpPr>
            <p:cNvPr id="45" name="Rectangle 44"/>
            <p:cNvSpPr/>
            <p:nvPr/>
          </p:nvSpPr>
          <p:spPr>
            <a:xfrm>
              <a:off x="2783777" y="2133602"/>
              <a:ext cx="8382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smtClean="0"/>
                <a:t>PPBE</a:t>
              </a:r>
            </a:p>
          </p:txBody>
        </p:sp>
        <p:pic>
          <p:nvPicPr>
            <p:cNvPr id="46" name="Picture 45" descr="ERPs.png"/>
            <p:cNvPicPr>
              <a:picLocks noChangeAspect="1"/>
            </p:cNvPicPr>
            <p:nvPr/>
          </p:nvPicPr>
          <p:blipFill>
            <a:blip r:embed="rId12" cstate="print"/>
            <a:stretch>
              <a:fillRect/>
            </a:stretch>
          </p:blipFill>
          <p:spPr>
            <a:xfrm>
              <a:off x="4495800" y="1447800"/>
              <a:ext cx="1193508" cy="838138"/>
            </a:xfrm>
            <a:prstGeom prst="rect">
              <a:avLst/>
            </a:prstGeom>
            <a:noFill/>
            <a:effectLst>
              <a:outerShdw blurRad="1524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pic>
      </p:grpSp>
      <p:grpSp>
        <p:nvGrpSpPr>
          <p:cNvPr id="49" name="Group 117"/>
          <p:cNvGrpSpPr/>
          <p:nvPr/>
        </p:nvGrpSpPr>
        <p:grpSpPr>
          <a:xfrm>
            <a:off x="2536592" y="721244"/>
            <a:ext cx="4754880" cy="1780032"/>
            <a:chOff x="2429536" y="-304800"/>
            <a:chExt cx="6028664" cy="2225040"/>
          </a:xfrm>
        </p:grpSpPr>
        <p:grpSp>
          <p:nvGrpSpPr>
            <p:cNvPr id="50" name="Group 32"/>
            <p:cNvGrpSpPr/>
            <p:nvPr/>
          </p:nvGrpSpPr>
          <p:grpSpPr>
            <a:xfrm>
              <a:off x="2429536" y="-304800"/>
              <a:ext cx="6028664" cy="2225040"/>
              <a:chOff x="1943100" y="1414984"/>
              <a:chExt cx="5943600" cy="2225040"/>
            </a:xfrm>
            <a:effectLst>
              <a:outerShdw blurRad="50800" dir="5400000" algn="ctr" rotWithShape="0">
                <a:srgbClr val="000000">
                  <a:alpha val="43137"/>
                </a:srgbClr>
              </a:outerShdw>
            </a:effectLst>
          </p:grpSpPr>
          <p:sp>
            <p:nvSpPr>
              <p:cNvPr id="67" name="Oval 66"/>
              <p:cNvSpPr/>
              <p:nvPr/>
            </p:nvSpPr>
            <p:spPr>
              <a:xfrm>
                <a:off x="1943100" y="1414984"/>
                <a:ext cx="5943600" cy="2225040"/>
              </a:xfrm>
              <a:prstGeom prst="ellipse">
                <a:avLst/>
              </a:prstGeom>
              <a:gradFill flip="none" rotWithShape="1">
                <a:gsLst>
                  <a:gs pos="41000">
                    <a:schemeClr val="accent3">
                      <a:lumMod val="75000"/>
                    </a:schemeClr>
                  </a:gs>
                  <a:gs pos="40000">
                    <a:schemeClr val="tx1"/>
                  </a:gs>
                  <a:gs pos="38000">
                    <a:schemeClr val="accent3">
                      <a:lumMod val="50000"/>
                    </a:schemeClr>
                  </a:gs>
                </a:gsLst>
                <a:lin ang="6600000" scaled="0"/>
                <a:tileRect/>
              </a:gradFill>
              <a:effectLst>
                <a:outerShdw blurRad="533400" dist="1739900" dir="5640000" sx="81000" sy="81000" algn="ctr" rotWithShape="0">
                  <a:srgbClr val="000000">
                    <a:alpha val="21000"/>
                  </a:srgbClr>
                </a:outerShdw>
              </a:effectLst>
              <a:scene3d>
                <a:camera prst="orthographicFront">
                  <a:rot lat="18899991" lon="0" rev="0"/>
                </a:camera>
                <a:lightRig rig="threePt" dir="t"/>
              </a:scene3d>
              <a:sp3d extrusionH="63500" contourW="38100">
                <a:bevelT w="101600" h="254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TextBox 67"/>
              <p:cNvSpPr txBox="1"/>
              <p:nvPr/>
            </p:nvSpPr>
            <p:spPr>
              <a:xfrm>
                <a:off x="2971800" y="3019949"/>
                <a:ext cx="4191000" cy="369332"/>
              </a:xfrm>
              <a:prstGeom prst="rect">
                <a:avLst/>
              </a:prstGeom>
              <a:noFill/>
            </p:spPr>
            <p:txBody>
              <a:bodyPr wrap="square" rtlCol="0">
                <a:prstTxWarp prst="textArchDown">
                  <a:avLst>
                    <a:gd name="adj" fmla="val 364177"/>
                  </a:avLst>
                </a:prstTxWarp>
                <a:spAutoFit/>
              </a:bodyPr>
              <a:lstStyle/>
              <a:p>
                <a:r>
                  <a:rPr lang="en-US" sz="1400" b="1" dirty="0" smtClean="0"/>
                  <a:t>Army Strategic Priorities</a:t>
                </a:r>
                <a:endParaRPr lang="en-US" sz="1400" b="1" dirty="0"/>
              </a:p>
            </p:txBody>
          </p:sp>
        </p:grpSp>
        <p:pic>
          <p:nvPicPr>
            <p:cNvPr id="51" name="Picture 9" descr="http://4.bp.blogspot.com/-IyU_TBiIbJc/UcCqmuDH5cI/AAAAAAAAAJ0/4fNRqzDO--s/s1600/congress_icon.png"/>
            <p:cNvPicPr>
              <a:picLocks noChangeAspect="1" noChangeArrowheads="1"/>
            </p:cNvPicPr>
            <p:nvPr/>
          </p:nvPicPr>
          <p:blipFill>
            <a:blip r:embed="rId13" cstate="print"/>
            <a:srcRect/>
            <a:stretch>
              <a:fillRect/>
            </a:stretch>
          </p:blipFill>
          <p:spPr bwMode="auto">
            <a:xfrm>
              <a:off x="7429871" y="181147"/>
              <a:ext cx="750988" cy="469620"/>
            </a:xfrm>
            <a:prstGeom prst="rect">
              <a:avLst/>
            </a:prstGeom>
            <a:noFill/>
          </p:spPr>
        </p:pic>
        <p:pic>
          <p:nvPicPr>
            <p:cNvPr id="52" name="Picture 51" descr="720px-US-OfficeOfManagementAndBudget-Seal_svg.png"/>
            <p:cNvPicPr>
              <a:picLocks noChangeAspect="1"/>
            </p:cNvPicPr>
            <p:nvPr/>
          </p:nvPicPr>
          <p:blipFill>
            <a:blip r:embed="rId14" cstate="print"/>
            <a:stretch>
              <a:fillRect/>
            </a:stretch>
          </p:blipFill>
          <p:spPr>
            <a:xfrm>
              <a:off x="6727231" y="209847"/>
              <a:ext cx="695615" cy="685800"/>
            </a:xfrm>
            <a:prstGeom prst="rect">
              <a:avLst/>
            </a:prstGeom>
          </p:spPr>
        </p:pic>
        <p:pic>
          <p:nvPicPr>
            <p:cNvPr id="53" name="Picture 52" descr="GPRA.png"/>
            <p:cNvPicPr>
              <a:picLocks noChangeAspect="1"/>
            </p:cNvPicPr>
            <p:nvPr/>
          </p:nvPicPr>
          <p:blipFill>
            <a:blip r:embed="rId15" cstate="print"/>
            <a:stretch>
              <a:fillRect/>
            </a:stretch>
          </p:blipFill>
          <p:spPr>
            <a:xfrm>
              <a:off x="5811790" y="121772"/>
              <a:ext cx="511923" cy="490681"/>
            </a:xfrm>
            <a:prstGeom prst="rect">
              <a:avLst/>
            </a:prstGeom>
          </p:spPr>
        </p:pic>
        <p:pic>
          <p:nvPicPr>
            <p:cNvPr id="54" name="Picture 53" descr="USarmy2025.png"/>
            <p:cNvPicPr>
              <a:picLocks noChangeAspect="1"/>
            </p:cNvPicPr>
            <p:nvPr/>
          </p:nvPicPr>
          <p:blipFill>
            <a:blip r:embed="rId16" cstate="print"/>
            <a:stretch>
              <a:fillRect/>
            </a:stretch>
          </p:blipFill>
          <p:spPr>
            <a:xfrm>
              <a:off x="4695590" y="702672"/>
              <a:ext cx="1006332" cy="637029"/>
            </a:xfrm>
            <a:prstGeom prst="rect">
              <a:avLst/>
            </a:prstGeom>
          </p:spPr>
        </p:pic>
        <p:sp>
          <p:nvSpPr>
            <p:cNvPr id="55" name="TextBox 54"/>
            <p:cNvSpPr txBox="1"/>
            <p:nvPr/>
          </p:nvSpPr>
          <p:spPr>
            <a:xfrm>
              <a:off x="4590945" y="454233"/>
              <a:ext cx="1239914" cy="577081"/>
            </a:xfrm>
            <a:prstGeom prst="rect">
              <a:avLst/>
            </a:prstGeom>
            <a:noFill/>
          </p:spPr>
          <p:txBody>
            <a:bodyPr wrap="square" rtlCol="0">
              <a:spAutoFit/>
            </a:bodyPr>
            <a:lstStyle/>
            <a:p>
              <a:pPr algn="ctr"/>
              <a:r>
                <a:rPr lang="en-US" sz="1200" b="1" dirty="0" smtClean="0"/>
                <a:t>FORCE 2025</a:t>
              </a:r>
              <a:endParaRPr lang="en-US" sz="1200" b="1" dirty="0"/>
            </a:p>
          </p:txBody>
        </p:sp>
        <p:pic>
          <p:nvPicPr>
            <p:cNvPr id="56" name="Picture 2" descr="https://encrypted-tbn1.gstatic.com/images?q=tbn:ANd9GcTvq__tpbH-sGCoctShsJIv2NITaRncDtjsXhvxK91yo7QKMFU50w">
              <a:hlinkClick r:id="rId17"/>
            </p:cNvPr>
            <p:cNvPicPr>
              <a:picLocks noChangeAspect="1" noChangeArrowheads="1"/>
            </p:cNvPicPr>
            <p:nvPr/>
          </p:nvPicPr>
          <p:blipFill>
            <a:blip r:embed="rId18" cstate="print"/>
            <a:srcRect/>
            <a:stretch>
              <a:fillRect/>
            </a:stretch>
          </p:blipFill>
          <p:spPr bwMode="auto">
            <a:xfrm>
              <a:off x="3374626" y="626472"/>
              <a:ext cx="695615" cy="685800"/>
            </a:xfrm>
            <a:prstGeom prst="ellipse">
              <a:avLst/>
            </a:prstGeom>
            <a:noFill/>
          </p:spPr>
        </p:pic>
        <p:pic>
          <p:nvPicPr>
            <p:cNvPr id="57" name="Picture 56" descr="gao.png"/>
            <p:cNvPicPr>
              <a:picLocks noChangeAspect="1"/>
            </p:cNvPicPr>
            <p:nvPr/>
          </p:nvPicPr>
          <p:blipFill>
            <a:blip r:embed="rId19" cstate="print"/>
            <a:stretch>
              <a:fillRect/>
            </a:stretch>
          </p:blipFill>
          <p:spPr>
            <a:xfrm>
              <a:off x="5205510" y="88122"/>
              <a:ext cx="529540" cy="314326"/>
            </a:xfrm>
            <a:prstGeom prst="rect">
              <a:avLst/>
            </a:prstGeom>
          </p:spPr>
        </p:pic>
        <p:pic>
          <p:nvPicPr>
            <p:cNvPr id="58" name="Picture 2"/>
            <p:cNvPicPr>
              <a:picLocks noChangeAspect="1" noChangeArrowheads="1"/>
            </p:cNvPicPr>
            <p:nvPr/>
          </p:nvPicPr>
          <p:blipFill>
            <a:blip r:embed="rId20" cstate="print"/>
            <a:srcRect l="8750" t="52344" r="57813" b="38281"/>
            <a:stretch>
              <a:fillRect/>
            </a:stretch>
          </p:blipFill>
          <p:spPr bwMode="auto">
            <a:xfrm>
              <a:off x="5770634" y="931272"/>
              <a:ext cx="1700392" cy="304800"/>
            </a:xfrm>
            <a:prstGeom prst="rect">
              <a:avLst/>
            </a:prstGeom>
            <a:noFill/>
            <a:ln w="9525">
              <a:noFill/>
              <a:miter lim="800000"/>
              <a:headEnd/>
              <a:tailEnd/>
            </a:ln>
          </p:spPr>
        </p:pic>
        <p:sp>
          <p:nvSpPr>
            <p:cNvPr id="59" name="TextBox 58"/>
            <p:cNvSpPr txBox="1"/>
            <p:nvPr/>
          </p:nvSpPr>
          <p:spPr>
            <a:xfrm>
              <a:off x="6217311" y="743248"/>
              <a:ext cx="772906" cy="346249"/>
            </a:xfrm>
            <a:prstGeom prst="rect">
              <a:avLst/>
            </a:prstGeom>
            <a:noFill/>
          </p:spPr>
          <p:txBody>
            <a:bodyPr wrap="square" rtlCol="0">
              <a:spAutoFit/>
            </a:bodyPr>
            <a:lstStyle/>
            <a:p>
              <a:r>
                <a:rPr lang="en-US" sz="1200" b="1" dirty="0" smtClean="0"/>
                <a:t>PPBE</a:t>
              </a:r>
              <a:endParaRPr lang="en-US" sz="1200" b="1" dirty="0"/>
            </a:p>
          </p:txBody>
        </p:sp>
        <p:sp>
          <p:nvSpPr>
            <p:cNvPr id="60" name="TextBox 59"/>
            <p:cNvSpPr txBox="1"/>
            <p:nvPr/>
          </p:nvSpPr>
          <p:spPr>
            <a:xfrm>
              <a:off x="3451917" y="584923"/>
              <a:ext cx="582190" cy="346249"/>
            </a:xfrm>
            <a:prstGeom prst="rect">
              <a:avLst/>
            </a:prstGeom>
            <a:noFill/>
          </p:spPr>
          <p:txBody>
            <a:bodyPr wrap="square" rtlCol="0">
              <a:spAutoFit/>
            </a:bodyPr>
            <a:lstStyle/>
            <a:p>
              <a:r>
                <a:rPr lang="en-US" sz="1200" b="1" dirty="0" smtClean="0"/>
                <a:t>TAA</a:t>
              </a:r>
              <a:endParaRPr lang="en-US" sz="1200" b="1" dirty="0"/>
            </a:p>
          </p:txBody>
        </p:sp>
        <p:pic>
          <p:nvPicPr>
            <p:cNvPr id="61" name="Picture 4"/>
            <p:cNvPicPr>
              <a:picLocks noChangeAspect="1" noChangeArrowheads="1"/>
            </p:cNvPicPr>
            <p:nvPr/>
          </p:nvPicPr>
          <p:blipFill>
            <a:blip r:embed="rId21" cstate="print"/>
            <a:srcRect/>
            <a:stretch>
              <a:fillRect/>
            </a:stretch>
          </p:blipFill>
          <p:spPr bwMode="auto">
            <a:xfrm>
              <a:off x="6304644" y="64372"/>
              <a:ext cx="507683" cy="444500"/>
            </a:xfrm>
            <a:prstGeom prst="rect">
              <a:avLst/>
            </a:prstGeom>
            <a:noFill/>
            <a:ln w="9525">
              <a:noFill/>
              <a:miter lim="800000"/>
              <a:headEnd/>
              <a:tailEnd/>
            </a:ln>
            <a:effectLst/>
          </p:spPr>
        </p:pic>
        <p:pic>
          <p:nvPicPr>
            <p:cNvPr id="62" name="Picture 5"/>
            <p:cNvPicPr>
              <a:picLocks noChangeAspect="1" noChangeArrowheads="1"/>
            </p:cNvPicPr>
            <p:nvPr/>
          </p:nvPicPr>
          <p:blipFill>
            <a:blip r:embed="rId22" cstate="print"/>
            <a:srcRect/>
            <a:stretch>
              <a:fillRect/>
            </a:stretch>
          </p:blipFill>
          <p:spPr bwMode="auto">
            <a:xfrm>
              <a:off x="3295333" y="121772"/>
              <a:ext cx="618325" cy="500063"/>
            </a:xfrm>
            <a:prstGeom prst="rect">
              <a:avLst/>
            </a:prstGeom>
            <a:noFill/>
            <a:ln w="9525">
              <a:noFill/>
              <a:miter lim="800000"/>
              <a:headEnd/>
              <a:tailEnd/>
            </a:ln>
            <a:effectLst/>
          </p:spPr>
        </p:pic>
        <p:sp>
          <p:nvSpPr>
            <p:cNvPr id="63" name="TextBox 62"/>
            <p:cNvSpPr txBox="1"/>
            <p:nvPr/>
          </p:nvSpPr>
          <p:spPr>
            <a:xfrm rot="20445816">
              <a:off x="2553310" y="551545"/>
              <a:ext cx="1004777" cy="340712"/>
            </a:xfrm>
            <a:prstGeom prst="rect">
              <a:avLst/>
            </a:prstGeom>
            <a:noFill/>
          </p:spPr>
          <p:txBody>
            <a:bodyPr wrap="square" rtlCol="0">
              <a:prstTxWarp prst="textCircle">
                <a:avLst>
                  <a:gd name="adj" fmla="val 11846085"/>
                </a:avLst>
              </a:prstTxWarp>
              <a:spAutoFit/>
            </a:bodyPr>
            <a:lstStyle/>
            <a:p>
              <a:r>
                <a:rPr lang="en-US" sz="1200" dirty="0" smtClean="0"/>
                <a:t>Internal</a:t>
              </a:r>
              <a:endParaRPr lang="en-US" sz="1200" dirty="0"/>
            </a:p>
          </p:txBody>
        </p:sp>
        <p:sp>
          <p:nvSpPr>
            <p:cNvPr id="64" name="TextBox 63"/>
            <p:cNvSpPr txBox="1"/>
            <p:nvPr/>
          </p:nvSpPr>
          <p:spPr>
            <a:xfrm rot="19238503">
              <a:off x="7585533" y="617239"/>
              <a:ext cx="832891" cy="340712"/>
            </a:xfrm>
            <a:prstGeom prst="rect">
              <a:avLst/>
            </a:prstGeom>
            <a:noFill/>
          </p:spPr>
          <p:txBody>
            <a:bodyPr wrap="square" rtlCol="0">
              <a:prstTxWarp prst="textArchDown">
                <a:avLst>
                  <a:gd name="adj" fmla="val 868952"/>
                </a:avLst>
              </a:prstTxWarp>
              <a:spAutoFit/>
            </a:bodyPr>
            <a:lstStyle/>
            <a:p>
              <a:r>
                <a:rPr lang="en-US" sz="1200" dirty="0" smtClean="0"/>
                <a:t>External</a:t>
              </a:r>
              <a:endParaRPr lang="en-US" sz="1200" dirty="0"/>
            </a:p>
          </p:txBody>
        </p:sp>
        <p:pic>
          <p:nvPicPr>
            <p:cNvPr id="65" name="Picture 6"/>
            <p:cNvPicPr>
              <a:picLocks noChangeAspect="1" noChangeArrowheads="1"/>
            </p:cNvPicPr>
            <p:nvPr/>
          </p:nvPicPr>
          <p:blipFill>
            <a:blip r:embed="rId23" cstate="print"/>
            <a:srcRect/>
            <a:stretch>
              <a:fillRect/>
            </a:stretch>
          </p:blipFill>
          <p:spPr bwMode="auto">
            <a:xfrm>
              <a:off x="4077266" y="221722"/>
              <a:ext cx="565188" cy="660577"/>
            </a:xfrm>
            <a:prstGeom prst="rect">
              <a:avLst/>
            </a:prstGeom>
            <a:noFill/>
            <a:ln w="9525">
              <a:noFill/>
              <a:miter lim="800000"/>
              <a:headEnd/>
              <a:tailEnd/>
            </a:ln>
          </p:spPr>
        </p:pic>
        <p:sp>
          <p:nvSpPr>
            <p:cNvPr id="66" name="TextBox 65"/>
            <p:cNvSpPr txBox="1"/>
            <p:nvPr/>
          </p:nvSpPr>
          <p:spPr>
            <a:xfrm>
              <a:off x="4048786" y="-38950"/>
              <a:ext cx="666750" cy="307776"/>
            </a:xfrm>
            <a:prstGeom prst="rect">
              <a:avLst/>
            </a:prstGeom>
            <a:noFill/>
          </p:spPr>
          <p:txBody>
            <a:bodyPr wrap="square" rtlCol="0">
              <a:spAutoFit/>
            </a:bodyPr>
            <a:lstStyle/>
            <a:p>
              <a:pPr algn="ctr"/>
              <a:r>
                <a:rPr lang="en-US" sz="1000" b="1" dirty="0" smtClean="0"/>
                <a:t>APS</a:t>
              </a:r>
              <a:endParaRPr lang="en-US" sz="1000" b="1" dirty="0"/>
            </a:p>
          </p:txBody>
        </p:sp>
      </p:grpSp>
      <p:grpSp>
        <p:nvGrpSpPr>
          <p:cNvPr id="69" name="Group 108"/>
          <p:cNvGrpSpPr/>
          <p:nvPr/>
        </p:nvGrpSpPr>
        <p:grpSpPr>
          <a:xfrm>
            <a:off x="1205074" y="2323135"/>
            <a:ext cx="860421" cy="3011802"/>
            <a:chOff x="1007524" y="1280872"/>
            <a:chExt cx="1075526" cy="3764752"/>
          </a:xfrm>
        </p:grpSpPr>
        <p:grpSp>
          <p:nvGrpSpPr>
            <p:cNvPr id="70" name="Group 90"/>
            <p:cNvGrpSpPr/>
            <p:nvPr/>
          </p:nvGrpSpPr>
          <p:grpSpPr>
            <a:xfrm rot="20367036">
              <a:off x="1007524" y="1280872"/>
              <a:ext cx="1075526" cy="3764752"/>
              <a:chOff x="-6634184" y="1644093"/>
              <a:chExt cx="1174136" cy="2371680"/>
            </a:xfrm>
            <a:gradFill>
              <a:gsLst>
                <a:gs pos="52000">
                  <a:schemeClr val="accent2">
                    <a:lumMod val="60000"/>
                    <a:lumOff val="40000"/>
                  </a:schemeClr>
                </a:gs>
                <a:gs pos="18000">
                  <a:schemeClr val="bg1">
                    <a:lumMod val="75000"/>
                  </a:schemeClr>
                </a:gs>
              </a:gsLst>
              <a:lin ang="18900000" scaled="1"/>
            </a:gradFill>
          </p:grpSpPr>
          <p:sp>
            <p:nvSpPr>
              <p:cNvPr id="72" name="Moon 71"/>
              <p:cNvSpPr/>
              <p:nvPr/>
            </p:nvSpPr>
            <p:spPr>
              <a:xfrm>
                <a:off x="-6634184" y="1644093"/>
                <a:ext cx="914400" cy="2057400"/>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Isosceles Triangle 72"/>
              <p:cNvSpPr/>
              <p:nvPr/>
            </p:nvSpPr>
            <p:spPr>
              <a:xfrm rot="7250527">
                <a:off x="-6031548" y="3444273"/>
                <a:ext cx="609600" cy="5334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1" name="TextBox 70"/>
            <p:cNvSpPr txBox="1"/>
            <p:nvPr/>
          </p:nvSpPr>
          <p:spPr>
            <a:xfrm rot="4054575">
              <a:off x="101700" y="2753392"/>
              <a:ext cx="2389636" cy="335247"/>
            </a:xfrm>
            <a:prstGeom prst="rect">
              <a:avLst/>
            </a:prstGeom>
            <a:noFill/>
          </p:spPr>
          <p:txBody>
            <a:bodyPr wrap="square" rtlCol="0">
              <a:prstTxWarp prst="textArchDown">
                <a:avLst>
                  <a:gd name="adj" fmla="val 333013"/>
                </a:avLst>
              </a:prstTxWarp>
              <a:spAutoFit/>
            </a:bodyPr>
            <a:lstStyle/>
            <a:p>
              <a:pPr algn="ctr"/>
              <a:r>
                <a:rPr lang="en-US" sz="1200" b="1" dirty="0" smtClean="0"/>
                <a:t>Provide CM Guidance</a:t>
              </a:r>
              <a:endParaRPr lang="en-US" sz="1200" b="1" dirty="0"/>
            </a:p>
          </p:txBody>
        </p:sp>
      </p:grpSp>
      <p:grpSp>
        <p:nvGrpSpPr>
          <p:cNvPr id="74" name="Group 113"/>
          <p:cNvGrpSpPr/>
          <p:nvPr/>
        </p:nvGrpSpPr>
        <p:grpSpPr>
          <a:xfrm>
            <a:off x="1580671" y="2220994"/>
            <a:ext cx="705223" cy="1511215"/>
            <a:chOff x="1266614" y="1167951"/>
            <a:chExt cx="881529" cy="1889019"/>
          </a:xfrm>
        </p:grpSpPr>
        <p:grpSp>
          <p:nvGrpSpPr>
            <p:cNvPr id="75" name="Group 93"/>
            <p:cNvGrpSpPr/>
            <p:nvPr/>
          </p:nvGrpSpPr>
          <p:grpSpPr>
            <a:xfrm rot="20367036">
              <a:off x="1266614" y="1341630"/>
              <a:ext cx="881529" cy="1668929"/>
              <a:chOff x="-6629400" y="1636731"/>
              <a:chExt cx="1169352" cy="2379042"/>
            </a:xfrm>
            <a:gradFill>
              <a:gsLst>
                <a:gs pos="13000">
                  <a:schemeClr val="tx2">
                    <a:lumMod val="20000"/>
                    <a:lumOff val="80000"/>
                  </a:schemeClr>
                </a:gs>
                <a:gs pos="50000">
                  <a:schemeClr val="bg1">
                    <a:lumMod val="95000"/>
                  </a:schemeClr>
                </a:gs>
                <a:gs pos="87000">
                  <a:schemeClr val="accent1">
                    <a:lumMod val="60000"/>
                    <a:lumOff val="40000"/>
                  </a:schemeClr>
                </a:gs>
              </a:gsLst>
              <a:path path="circle">
                <a:fillToRect l="100000" t="100000"/>
              </a:path>
            </a:gradFill>
          </p:grpSpPr>
          <p:sp>
            <p:nvSpPr>
              <p:cNvPr id="77" name="Moon 76"/>
              <p:cNvSpPr/>
              <p:nvPr/>
            </p:nvSpPr>
            <p:spPr>
              <a:xfrm>
                <a:off x="-6629400" y="1636731"/>
                <a:ext cx="914400" cy="2057400"/>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Isosceles Triangle 77"/>
              <p:cNvSpPr/>
              <p:nvPr/>
            </p:nvSpPr>
            <p:spPr>
              <a:xfrm rot="7250527">
                <a:off x="-6031548" y="3444273"/>
                <a:ext cx="609600" cy="5334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6" name="TextBox 75"/>
            <p:cNvSpPr txBox="1"/>
            <p:nvPr/>
          </p:nvSpPr>
          <p:spPr>
            <a:xfrm rot="4054575">
              <a:off x="721228" y="1944213"/>
              <a:ext cx="1889019" cy="336495"/>
            </a:xfrm>
            <a:prstGeom prst="rect">
              <a:avLst/>
            </a:prstGeom>
            <a:noFill/>
          </p:spPr>
          <p:txBody>
            <a:bodyPr wrap="square" rtlCol="0">
              <a:prstTxWarp prst="textArchDown">
                <a:avLst>
                  <a:gd name="adj" fmla="val 562143"/>
                </a:avLst>
              </a:prstTxWarp>
              <a:spAutoFit/>
            </a:bodyPr>
            <a:lstStyle/>
            <a:p>
              <a:pPr algn="ctr"/>
              <a:r>
                <a:rPr lang="en-US" sz="800" b="1" dirty="0" smtClean="0"/>
                <a:t>Identify CM Data</a:t>
              </a:r>
            </a:p>
            <a:p>
              <a:pPr algn="ctr"/>
              <a:r>
                <a:rPr lang="en-US" sz="800" b="1" dirty="0" smtClean="0"/>
                <a:t> Needs</a:t>
              </a:r>
              <a:endParaRPr lang="en-US" sz="800" b="1" dirty="0"/>
            </a:p>
          </p:txBody>
        </p:sp>
      </p:grpSp>
      <p:grpSp>
        <p:nvGrpSpPr>
          <p:cNvPr id="79" name="Group 107"/>
          <p:cNvGrpSpPr/>
          <p:nvPr/>
        </p:nvGrpSpPr>
        <p:grpSpPr>
          <a:xfrm>
            <a:off x="939612" y="2358184"/>
            <a:ext cx="898913" cy="4390546"/>
            <a:chOff x="608303" y="1315921"/>
            <a:chExt cx="1123641" cy="5488183"/>
          </a:xfrm>
        </p:grpSpPr>
        <p:grpSp>
          <p:nvGrpSpPr>
            <p:cNvPr id="80" name="Group 87"/>
            <p:cNvGrpSpPr/>
            <p:nvPr/>
          </p:nvGrpSpPr>
          <p:grpSpPr>
            <a:xfrm rot="20367036">
              <a:off x="608303" y="1315921"/>
              <a:ext cx="1123641" cy="5488183"/>
              <a:chOff x="-6629400" y="1636731"/>
              <a:chExt cx="1169352" cy="2379042"/>
            </a:xfrm>
            <a:gradFill flip="none" rotWithShape="1">
              <a:gsLst>
                <a:gs pos="58000">
                  <a:schemeClr val="accent6">
                    <a:lumMod val="75000"/>
                  </a:schemeClr>
                </a:gs>
                <a:gs pos="18000">
                  <a:schemeClr val="bg1">
                    <a:lumMod val="75000"/>
                  </a:schemeClr>
                </a:gs>
              </a:gsLst>
              <a:lin ang="2700000" scaled="1"/>
              <a:tileRect/>
            </a:gradFill>
          </p:grpSpPr>
          <p:sp>
            <p:nvSpPr>
              <p:cNvPr id="82" name="Moon 81"/>
              <p:cNvSpPr/>
              <p:nvPr/>
            </p:nvSpPr>
            <p:spPr>
              <a:xfrm>
                <a:off x="-6629400" y="1636731"/>
                <a:ext cx="914400" cy="2057400"/>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Isosceles Triangle 82"/>
              <p:cNvSpPr/>
              <p:nvPr/>
            </p:nvSpPr>
            <p:spPr>
              <a:xfrm rot="7250527">
                <a:off x="-6031548" y="3444273"/>
                <a:ext cx="609600" cy="5334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1" name="TextBox 80"/>
            <p:cNvSpPr txBox="1"/>
            <p:nvPr/>
          </p:nvSpPr>
          <p:spPr>
            <a:xfrm rot="4246197">
              <a:off x="-325951" y="3470162"/>
              <a:ext cx="2221570" cy="323126"/>
            </a:xfrm>
            <a:prstGeom prst="rect">
              <a:avLst/>
            </a:prstGeom>
            <a:noFill/>
          </p:spPr>
          <p:txBody>
            <a:bodyPr wrap="square" rtlCol="0">
              <a:prstTxWarp prst="textArchDown">
                <a:avLst>
                  <a:gd name="adj" fmla="val 55761"/>
                </a:avLst>
              </a:prstTxWarp>
              <a:spAutoFit/>
            </a:bodyPr>
            <a:lstStyle/>
            <a:p>
              <a:pPr algn="ctr"/>
              <a:r>
                <a:rPr lang="en-US" sz="1200" b="1" dirty="0" smtClean="0"/>
                <a:t>Build CM Capabilities</a:t>
              </a:r>
              <a:endParaRPr lang="en-US" sz="1200" b="1" dirty="0"/>
            </a:p>
          </p:txBody>
        </p:sp>
      </p:grpSp>
      <p:pic>
        <p:nvPicPr>
          <p:cNvPr id="84" name="Picture 83" descr="CMSG 3.png"/>
          <p:cNvPicPr>
            <a:picLocks noChangeAspect="1"/>
          </p:cNvPicPr>
          <p:nvPr/>
        </p:nvPicPr>
        <p:blipFill>
          <a:blip r:embed="rId24" cstate="print"/>
          <a:stretch>
            <a:fillRect/>
          </a:stretch>
        </p:blipFill>
        <p:spPr>
          <a:xfrm>
            <a:off x="541360" y="1281666"/>
            <a:ext cx="1353728" cy="895064"/>
          </a:xfrm>
          <a:prstGeom prst="rect">
            <a:avLst/>
          </a:prstGeom>
        </p:spPr>
      </p:pic>
      <p:pic>
        <p:nvPicPr>
          <p:cNvPr id="85" name="Picture 84" descr="Value Arrow.png"/>
          <p:cNvPicPr>
            <a:picLocks noChangeAspect="1"/>
          </p:cNvPicPr>
          <p:nvPr/>
        </p:nvPicPr>
        <p:blipFill>
          <a:blip r:embed="rId25" cstate="print"/>
          <a:stretch>
            <a:fillRect/>
          </a:stretch>
        </p:blipFill>
        <p:spPr>
          <a:xfrm>
            <a:off x="1942528" y="1262330"/>
            <a:ext cx="689631" cy="457200"/>
          </a:xfrm>
          <a:prstGeom prst="rect">
            <a:avLst/>
          </a:prstGeom>
        </p:spPr>
      </p:pic>
      <p:pic>
        <p:nvPicPr>
          <p:cNvPr id="86" name="Picture 85" descr="Needs Arrow.png"/>
          <p:cNvPicPr>
            <a:picLocks noChangeAspect="1"/>
          </p:cNvPicPr>
          <p:nvPr/>
        </p:nvPicPr>
        <p:blipFill>
          <a:blip r:embed="rId26" cstate="print"/>
          <a:stretch>
            <a:fillRect/>
          </a:stretch>
        </p:blipFill>
        <p:spPr>
          <a:xfrm>
            <a:off x="1866328" y="1719530"/>
            <a:ext cx="762000" cy="524917"/>
          </a:xfrm>
          <a:prstGeom prst="rect">
            <a:avLst/>
          </a:prstGeom>
        </p:spPr>
      </p:pic>
    </p:spTree>
    <p:extLst>
      <p:ext uri="{BB962C8B-B14F-4D97-AF65-F5344CB8AC3E}">
        <p14:creationId xmlns:p14="http://schemas.microsoft.com/office/powerpoint/2010/main" val="429121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right)">
                                      <p:cBhvr>
                                        <p:cTn id="7" dur="1000"/>
                                        <p:tgtEl>
                                          <p:spTgt spid="86"/>
                                        </p:tgtEl>
                                      </p:cBhvr>
                                    </p:animEffect>
                                  </p:childTnLst>
                                </p:cTn>
                              </p:par>
                            </p:childTnLst>
                          </p:cTn>
                        </p:par>
                        <p:par>
                          <p:cTn id="8" fill="hold">
                            <p:stCondLst>
                              <p:cond delay="1000"/>
                            </p:stCondLst>
                            <p:childTnLst>
                              <p:par>
                                <p:cTn id="9" presetID="5" presetClass="entr" presetSubtype="5"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checkerboard(down)">
                                      <p:cBhvr>
                                        <p:cTn id="11" dur="2000"/>
                                        <p:tgtEl>
                                          <p:spTgt spid="84"/>
                                        </p:tgtEl>
                                      </p:cBhvr>
                                    </p:animEffect>
                                  </p:childTnLst>
                                </p:cTn>
                              </p:par>
                            </p:childTnLst>
                          </p:cTn>
                        </p:par>
                        <p:par>
                          <p:cTn id="12" fill="hold">
                            <p:stCondLst>
                              <p:cond delay="3000"/>
                            </p:stCondLst>
                            <p:childTnLst>
                              <p:par>
                                <p:cTn id="13" presetID="42" presetClass="path" presetSubtype="0" accel="50000" decel="50000" fill="hold" nodeType="afterEffect">
                                  <p:stCondLst>
                                    <p:cond delay="0"/>
                                  </p:stCondLst>
                                  <p:childTnLst>
                                    <p:animMotion origin="layout" path="M 8.33333E-7 -4.44444E-6 L -0.00365 0.49723 " pathEditMode="relative" rAng="0" ptsTypes="AA">
                                      <p:cBhvr>
                                        <p:cTn id="14" dur="2000" fill="hold"/>
                                        <p:tgtEl>
                                          <p:spTgt spid="7"/>
                                        </p:tgtEl>
                                        <p:attrNameLst>
                                          <p:attrName>ppt_x</p:attrName>
                                          <p:attrName>ppt_y</p:attrName>
                                        </p:attrNameLst>
                                      </p:cBhvr>
                                      <p:rCtr x="-200" y="24900"/>
                                    </p:animMotion>
                                  </p:childTnLst>
                                </p:cTn>
                              </p:par>
                              <p:par>
                                <p:cTn id="15" presetID="22" presetClass="entr" presetSubtype="1"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2000"/>
                                        <p:tgtEl>
                                          <p:spTgt spid="34"/>
                                        </p:tgtEl>
                                      </p:cBhvr>
                                    </p:animEffect>
                                  </p:childTnLst>
                                </p:cTn>
                              </p:par>
                            </p:childTnLst>
                          </p:cTn>
                        </p:par>
                        <p:par>
                          <p:cTn id="18" fill="hold">
                            <p:stCondLst>
                              <p:cond delay="5000"/>
                            </p:stCondLst>
                            <p:childTnLst>
                              <p:par>
                                <p:cTn id="19" presetID="22" presetClass="entr" presetSubtype="1" fill="hold"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2000"/>
                                        <p:tgtEl>
                                          <p:spTgt spid="79"/>
                                        </p:tgtEl>
                                      </p:cBhvr>
                                    </p:animEffect>
                                  </p:childTnLst>
                                </p:cTn>
                              </p:par>
                            </p:childTnLst>
                          </p:cTn>
                        </p:par>
                        <p:par>
                          <p:cTn id="22" fill="hold">
                            <p:stCondLst>
                              <p:cond delay="7000"/>
                            </p:stCondLst>
                            <p:childTnLst>
                              <p:par>
                                <p:cTn id="23" presetID="42" presetClass="path" presetSubtype="0" accel="50000" decel="50000" fill="hold" nodeType="afterEffect">
                                  <p:stCondLst>
                                    <p:cond delay="0"/>
                                  </p:stCondLst>
                                  <p:childTnLst>
                                    <p:animMotion origin="layout" path="M 1.66667E-6 -4.07407E-6 L -0.00313 0.35857 " pathEditMode="relative" rAng="0" ptsTypes="AA">
                                      <p:cBhvr>
                                        <p:cTn id="24" dur="2000" fill="hold"/>
                                        <p:tgtEl>
                                          <p:spTgt spid="21"/>
                                        </p:tgtEl>
                                        <p:attrNameLst>
                                          <p:attrName>ppt_x</p:attrName>
                                          <p:attrName>ppt_y</p:attrName>
                                        </p:attrNameLst>
                                      </p:cBhvr>
                                      <p:rCtr x="-200" y="17900"/>
                                    </p:animMotion>
                                  </p:childTnLst>
                                </p:cTn>
                              </p:par>
                            </p:childTnLst>
                          </p:cTn>
                        </p:par>
                        <p:par>
                          <p:cTn id="25" fill="hold">
                            <p:stCondLst>
                              <p:cond delay="9000"/>
                            </p:stCondLst>
                            <p:childTnLst>
                              <p:par>
                                <p:cTn id="26" presetID="22" presetClass="entr" presetSubtype="1"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up)">
                                      <p:cBhvr>
                                        <p:cTn id="28" dur="2000"/>
                                        <p:tgtEl>
                                          <p:spTgt spid="69"/>
                                        </p:tgtEl>
                                      </p:cBhvr>
                                    </p:animEffect>
                                  </p:childTnLst>
                                </p:cTn>
                              </p:par>
                            </p:childTnLst>
                          </p:cTn>
                        </p:par>
                        <p:par>
                          <p:cTn id="29" fill="hold">
                            <p:stCondLst>
                              <p:cond delay="11000"/>
                            </p:stCondLst>
                            <p:childTnLst>
                              <p:par>
                                <p:cTn id="30" presetID="42" presetClass="path" presetSubtype="0" accel="50000" decel="50000" fill="hold" nodeType="afterEffect">
                                  <p:stCondLst>
                                    <p:cond delay="2000"/>
                                  </p:stCondLst>
                                  <p:childTnLst>
                                    <p:animMotion origin="layout" path="M 1.66667E-6 -1.85185E-6 L -0.00313 0.18982 " pathEditMode="relative" rAng="0" ptsTypes="AA">
                                      <p:cBhvr>
                                        <p:cTn id="31" dur="2000" fill="hold"/>
                                        <p:tgtEl>
                                          <p:spTgt spid="36"/>
                                        </p:tgtEl>
                                        <p:attrNameLst>
                                          <p:attrName>ppt_x</p:attrName>
                                          <p:attrName>ppt_y</p:attrName>
                                        </p:attrNameLst>
                                      </p:cBhvr>
                                      <p:rCtr x="-200" y="9500"/>
                                    </p:animMotion>
                                  </p:childTnLst>
                                </p:cTn>
                              </p:par>
                            </p:childTnLst>
                          </p:cTn>
                        </p:par>
                        <p:par>
                          <p:cTn id="32" fill="hold">
                            <p:stCondLst>
                              <p:cond delay="15000"/>
                            </p:stCondLst>
                            <p:childTnLst>
                              <p:par>
                                <p:cTn id="33" presetID="22" presetClass="entr" presetSubtype="1"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up)">
                                      <p:cBhvr>
                                        <p:cTn id="35" dur="2000"/>
                                        <p:tgtEl>
                                          <p:spTgt spid="74"/>
                                        </p:tgtEl>
                                      </p:cBhvr>
                                    </p:animEffect>
                                  </p:childTnLst>
                                </p:cTn>
                              </p:par>
                            </p:childTnLst>
                          </p:cTn>
                        </p:par>
                        <p:par>
                          <p:cTn id="36" fill="hold">
                            <p:stCondLst>
                              <p:cond delay="17000"/>
                            </p:stCondLst>
                            <p:childTnLst>
                              <p:par>
                                <p:cTn id="37" presetID="22" presetClass="entr" presetSubtype="8"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left)">
                                      <p:cBhvr>
                                        <p:cTn id="39"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57400" y="228600"/>
            <a:ext cx="6324600" cy="63976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fontAlgn="base">
              <a:spcAft>
                <a:spcPct val="0"/>
              </a:spcAft>
            </a:pPr>
            <a:r>
              <a:rPr lang="en-US" sz="2400" b="1" dirty="0" smtClean="0">
                <a:solidFill>
                  <a:srgbClr val="0070C0"/>
                </a:solidFill>
                <a:latin typeface="Arial" pitchFamily="34" charset="0"/>
                <a:cs typeface="Arial" pitchFamily="34" charset="0"/>
              </a:rPr>
              <a:t>Army Financial Management Optimization</a:t>
            </a:r>
          </a:p>
        </p:txBody>
      </p:sp>
      <p:grpSp>
        <p:nvGrpSpPr>
          <p:cNvPr id="2" name="Group 11"/>
          <p:cNvGrpSpPr/>
          <p:nvPr/>
        </p:nvGrpSpPr>
        <p:grpSpPr>
          <a:xfrm>
            <a:off x="228600" y="990600"/>
            <a:ext cx="8915400" cy="5867400"/>
            <a:chOff x="304800" y="990600"/>
            <a:chExt cx="8839200" cy="5867400"/>
          </a:xfrm>
        </p:grpSpPr>
        <p:pic>
          <p:nvPicPr>
            <p:cNvPr id="1027" name="Picture 3"/>
            <p:cNvPicPr>
              <a:picLocks noChangeAspect="1" noChangeArrowheads="1"/>
            </p:cNvPicPr>
            <p:nvPr/>
          </p:nvPicPr>
          <p:blipFill>
            <a:blip r:embed="rId3" cstate="print"/>
            <a:srcRect/>
            <a:stretch>
              <a:fillRect/>
            </a:stretch>
          </p:blipFill>
          <p:spPr bwMode="auto">
            <a:xfrm>
              <a:off x="304800" y="1044628"/>
              <a:ext cx="8681679" cy="5660972"/>
            </a:xfrm>
            <a:prstGeom prst="rect">
              <a:avLst/>
            </a:prstGeom>
            <a:noFill/>
            <a:ln w="9525">
              <a:noFill/>
              <a:miter lim="800000"/>
              <a:headEnd/>
              <a:tailEnd/>
            </a:ln>
          </p:spPr>
        </p:pic>
        <p:sp>
          <p:nvSpPr>
            <p:cNvPr id="10" name="Oval 9"/>
            <p:cNvSpPr/>
            <p:nvPr/>
          </p:nvSpPr>
          <p:spPr>
            <a:xfrm>
              <a:off x="6629400" y="4876800"/>
              <a:ext cx="990600" cy="1066800"/>
            </a:xfrm>
            <a:prstGeom prst="ellipse">
              <a:avLst/>
            </a:prstGeom>
            <a:noFill/>
            <a:ln>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81000" y="5638800"/>
              <a:ext cx="6248400" cy="304800"/>
            </a:xfrm>
            <a:prstGeom prst="rect">
              <a:avLst/>
            </a:prstGeom>
            <a:noFill/>
            <a:ln>
              <a:solidFill>
                <a:srgbClr val="FF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915400" y="990600"/>
              <a:ext cx="228600" cy="586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lide Number Placeholder 3"/>
          <p:cNvSpPr>
            <a:spLocks noGrp="1"/>
          </p:cNvSpPr>
          <p:nvPr>
            <p:ph type="sldNum" sz="quarter" idx="4294967295"/>
          </p:nvPr>
        </p:nvSpPr>
        <p:spPr>
          <a:xfrm>
            <a:off x="8153400" y="6553200"/>
            <a:ext cx="838200" cy="212725"/>
          </a:xfrm>
          <a:prstGeom prst="rect">
            <a:avLst/>
          </a:prstGeom>
        </p:spPr>
        <p:txBody>
          <a:bodyPr/>
          <a:lstStyle/>
          <a:p>
            <a:pPr algn="r"/>
            <a:fld id="{DD84EED3-AF62-454F-8E91-2DF734A7D0AC}" type="slidenum">
              <a:rPr lang="en-US" sz="1050" smtClean="0"/>
              <a:pPr algn="r"/>
              <a:t>3</a:t>
            </a:fld>
            <a:endParaRPr lang="en-US" sz="105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30207" y="228600"/>
            <a:ext cx="5769336"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lvl="0" algn="ctr" fontAlgn="auto">
              <a:spcAft>
                <a:spcPts val="0"/>
              </a:spcAft>
              <a:defRPr/>
            </a:pPr>
            <a:r>
              <a:rPr lang="en-US" sz="2400" b="1" dirty="0" smtClean="0">
                <a:solidFill>
                  <a:srgbClr val="0070C0"/>
                </a:solidFill>
                <a:latin typeface="Arial" pitchFamily="34" charset="0"/>
                <a:cs typeface="Arial" pitchFamily="34" charset="0"/>
              </a:rPr>
              <a:t>Army Cost Management Architecture</a:t>
            </a:r>
            <a:endParaRPr lang="en-US" sz="2400" b="1" dirty="0">
              <a:solidFill>
                <a:srgbClr val="0070C0"/>
              </a:solidFill>
              <a:latin typeface="Arial" pitchFamily="34" charset="0"/>
              <a:cs typeface="Arial"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609600" y="1128276"/>
            <a:ext cx="7102012" cy="5729724"/>
          </a:xfrm>
          <a:prstGeom prst="rect">
            <a:avLst/>
          </a:prstGeom>
          <a:noFill/>
          <a:ln w="9525">
            <a:noFill/>
            <a:miter lim="800000"/>
            <a:headEnd/>
            <a:tailEnd/>
          </a:ln>
          <a:effectLst/>
        </p:spPr>
      </p:pic>
      <p:sp>
        <p:nvSpPr>
          <p:cNvPr id="96" name="Rectangle 95"/>
          <p:cNvSpPr/>
          <p:nvPr/>
        </p:nvSpPr>
        <p:spPr>
          <a:xfrm>
            <a:off x="304800" y="5334000"/>
            <a:ext cx="1600200" cy="830997"/>
          </a:xfrm>
          <a:prstGeom prst="rect">
            <a:avLst/>
          </a:prstGeom>
        </p:spPr>
        <p:txBody>
          <a:bodyPr wrap="square">
            <a:spAutoFit/>
          </a:bodyPr>
          <a:lstStyle/>
          <a:p>
            <a:pPr>
              <a:buFont typeface="Wingdings" pitchFamily="2" charset="2"/>
              <a:buChar char="Ø"/>
            </a:pPr>
            <a:r>
              <a:rPr lang="en-US" sz="1200" dirty="0" smtClean="0">
                <a:latin typeface="+mn-lt"/>
                <a:cs typeface="Arial" pitchFamily="34" charset="0"/>
              </a:rPr>
              <a:t> Cost Performance knowledge will improve  with subsequent iterations</a:t>
            </a:r>
          </a:p>
        </p:txBody>
      </p:sp>
      <p:sp>
        <p:nvSpPr>
          <p:cNvPr id="6"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30</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7" name="TextBox 6"/>
          <p:cNvSpPr txBox="1"/>
          <p:nvPr/>
        </p:nvSpPr>
        <p:spPr>
          <a:xfrm>
            <a:off x="7543800" y="1524000"/>
            <a:ext cx="1600200" cy="5139869"/>
          </a:xfrm>
          <a:prstGeom prst="rect">
            <a:avLst/>
          </a:prstGeom>
          <a:noFill/>
        </p:spPr>
        <p:txBody>
          <a:bodyPr wrap="square" rtlCol="0">
            <a:spAutoFit/>
          </a:bodyPr>
          <a:lstStyle/>
          <a:p>
            <a:pPr>
              <a:buFont typeface="Wingdings" pitchFamily="2" charset="2"/>
              <a:buChar char="Ø"/>
            </a:pPr>
            <a:r>
              <a:rPr lang="en-US" sz="1200" dirty="0" smtClean="0"/>
              <a:t> Army Enterprise Cost Management  Needs &amp; FM Transparency</a:t>
            </a:r>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r>
              <a:rPr lang="en-US" sz="1200" dirty="0" smtClean="0"/>
              <a:t> Data Capture  Strategy (Big Data)</a:t>
            </a:r>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r>
              <a:rPr lang="en-US" sz="1200" dirty="0" smtClean="0"/>
              <a:t> Advanced Analytics</a:t>
            </a:r>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r>
              <a:rPr lang="en-US" sz="1200" dirty="0" smtClean="0"/>
              <a:t>  Advanced  Capabilities </a:t>
            </a:r>
          </a:p>
          <a:p>
            <a:pPr>
              <a:buFont typeface="Wingdings" pitchFamily="2" charset="2"/>
              <a:buChar char="Ø"/>
            </a:pPr>
            <a:endParaRPr lang="en-US" sz="1600" dirty="0" smtClean="0"/>
          </a:p>
        </p:txBody>
      </p:sp>
    </p:spTree>
    <p:extLst>
      <p:ext uri="{BB962C8B-B14F-4D97-AF65-F5344CB8AC3E}">
        <p14:creationId xmlns:p14="http://schemas.microsoft.com/office/powerpoint/2010/main" val="330828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124200"/>
            <a:ext cx="8458200" cy="34778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lvl="1">
              <a:spcBef>
                <a:spcPts val="600"/>
              </a:spcBef>
              <a:defRPr/>
            </a:pPr>
            <a:r>
              <a:rPr lang="en-US" dirty="0" smtClean="0"/>
              <a:t> </a:t>
            </a:r>
            <a:r>
              <a:rPr lang="en-US" dirty="0" smtClean="0">
                <a:solidFill>
                  <a:srgbClr val="0070C0"/>
                </a:solidFill>
                <a:latin typeface="Arial" pitchFamily="34" charset="0"/>
                <a:cs typeface="Arial" pitchFamily="34" charset="0"/>
              </a:rPr>
              <a:t>External</a:t>
            </a:r>
          </a:p>
          <a:p>
            <a:pPr marL="457200" lvl="2">
              <a:spcBef>
                <a:spcPts val="600"/>
              </a:spcBef>
              <a:buFont typeface="Arial" pitchFamily="34" charset="0"/>
              <a:buChar char="•"/>
              <a:defRPr/>
            </a:pPr>
            <a:r>
              <a:rPr lang="en-US" dirty="0" smtClean="0">
                <a:latin typeface="Arial" pitchFamily="34" charset="0"/>
                <a:cs typeface="Arial" pitchFamily="34" charset="0"/>
              </a:rPr>
              <a:t>  To aid in building budget materials.  </a:t>
            </a:r>
          </a:p>
          <a:p>
            <a:pPr marL="457200" lvl="2">
              <a:spcBef>
                <a:spcPts val="600"/>
              </a:spcBef>
              <a:buFont typeface="Arial" pitchFamily="34" charset="0"/>
              <a:buChar char="•"/>
              <a:defRPr/>
            </a:pPr>
            <a:r>
              <a:rPr lang="en-US" dirty="0" smtClean="0">
                <a:latin typeface="Arial" pitchFamily="34" charset="0"/>
                <a:cs typeface="Arial" pitchFamily="34" charset="0"/>
              </a:rPr>
              <a:t>  Justify budget decisions to OSD and congressional staff.</a:t>
            </a:r>
            <a:endParaRPr lang="en-US" dirty="0">
              <a:latin typeface="Arial" pitchFamily="34" charset="0"/>
              <a:cs typeface="Arial" pitchFamily="34" charset="0"/>
            </a:endParaRPr>
          </a:p>
          <a:p>
            <a:pPr marL="0" lvl="1">
              <a:spcBef>
                <a:spcPts val="600"/>
              </a:spcBef>
              <a:buFont typeface="Arial" pitchFamily="34" charset="0"/>
              <a:buChar char="•"/>
              <a:defRPr/>
            </a:pPr>
            <a:endParaRPr lang="en-US" dirty="0" smtClean="0">
              <a:latin typeface="Arial" pitchFamily="34" charset="0"/>
              <a:cs typeface="Arial" pitchFamily="34" charset="0"/>
            </a:endParaRPr>
          </a:p>
          <a:p>
            <a:pPr marL="0" lvl="1">
              <a:spcBef>
                <a:spcPts val="600"/>
              </a:spcBef>
              <a:buFont typeface="Arial" pitchFamily="34" charset="0"/>
              <a:buChar char="•"/>
              <a:defRPr/>
            </a:pPr>
            <a:endParaRPr lang="en-US" dirty="0" smtClean="0">
              <a:latin typeface="Arial" pitchFamily="34" charset="0"/>
              <a:cs typeface="Arial" pitchFamily="34" charset="0"/>
            </a:endParaRPr>
          </a:p>
          <a:p>
            <a:pPr marL="0" lvl="1">
              <a:spcBef>
                <a:spcPts val="600"/>
              </a:spcBef>
              <a:defRPr/>
            </a:pPr>
            <a:r>
              <a:rPr lang="en-US" dirty="0" smtClean="0">
                <a:solidFill>
                  <a:srgbClr val="0070C0"/>
                </a:solidFill>
                <a:latin typeface="Arial" pitchFamily="34" charset="0"/>
                <a:cs typeface="Arial" pitchFamily="34" charset="0"/>
              </a:rPr>
              <a:t>Internal </a:t>
            </a:r>
            <a:r>
              <a:rPr lang="en-US" sz="1600" dirty="0" smtClean="0">
                <a:solidFill>
                  <a:srgbClr val="0070C0"/>
                </a:solidFill>
                <a:latin typeface="Arial" pitchFamily="34" charset="0"/>
                <a:cs typeface="Arial" pitchFamily="34" charset="0"/>
              </a:rPr>
              <a:t>(Army Senior </a:t>
            </a:r>
            <a:r>
              <a:rPr lang="en-US" sz="1600" dirty="0">
                <a:solidFill>
                  <a:srgbClr val="0070C0"/>
                </a:solidFill>
                <a:latin typeface="Arial" pitchFamily="34" charset="0"/>
                <a:cs typeface="Arial" pitchFamily="34" charset="0"/>
              </a:rPr>
              <a:t>Leader </a:t>
            </a:r>
            <a:r>
              <a:rPr lang="en-US" sz="1600" dirty="0" smtClean="0">
                <a:solidFill>
                  <a:srgbClr val="0070C0"/>
                </a:solidFill>
                <a:latin typeface="Arial" pitchFamily="34" charset="0"/>
                <a:cs typeface="Arial" pitchFamily="34" charset="0"/>
              </a:rPr>
              <a:t>questions)</a:t>
            </a:r>
            <a:endParaRPr lang="en-US" dirty="0">
              <a:solidFill>
                <a:srgbClr val="0070C0"/>
              </a:solidFill>
              <a:latin typeface="Arial" pitchFamily="34" charset="0"/>
              <a:cs typeface="Arial" pitchFamily="34" charset="0"/>
            </a:endParaRPr>
          </a:p>
          <a:p>
            <a:pPr lvl="1">
              <a:spcBef>
                <a:spcPts val="600"/>
              </a:spcBef>
              <a:buFont typeface="Arial" pitchFamily="34" charset="0"/>
              <a:buChar char="•"/>
              <a:defRPr/>
            </a:pPr>
            <a:r>
              <a:rPr lang="en-US" dirty="0" smtClean="0">
                <a:latin typeface="Arial" pitchFamily="34" charset="0"/>
                <a:cs typeface="Arial" pitchFamily="34" charset="0"/>
              </a:rPr>
              <a:t>  What is the readiness impact if we assume more risk in funding? </a:t>
            </a:r>
            <a:endParaRPr lang="en-US" dirty="0">
              <a:latin typeface="Arial" pitchFamily="34" charset="0"/>
              <a:cs typeface="Arial" pitchFamily="34" charset="0"/>
            </a:endParaRPr>
          </a:p>
          <a:p>
            <a:pPr lvl="1">
              <a:spcBef>
                <a:spcPts val="600"/>
              </a:spcBef>
              <a:buFont typeface="Arial" pitchFamily="34" charset="0"/>
              <a:buChar char="•"/>
              <a:defRPr/>
            </a:pPr>
            <a:r>
              <a:rPr lang="en-US" dirty="0">
                <a:latin typeface="Arial" pitchFamily="34" charset="0"/>
                <a:cs typeface="Arial" pitchFamily="34" charset="0"/>
              </a:rPr>
              <a:t> </a:t>
            </a:r>
            <a:r>
              <a:rPr lang="en-US" dirty="0" smtClean="0">
                <a:latin typeface="Arial" pitchFamily="34" charset="0"/>
                <a:cs typeface="Arial" pitchFamily="34" charset="0"/>
              </a:rPr>
              <a:t> How </a:t>
            </a:r>
            <a:r>
              <a:rPr lang="en-US" dirty="0">
                <a:latin typeface="Arial" pitchFamily="34" charset="0"/>
                <a:cs typeface="Arial" pitchFamily="34" charset="0"/>
              </a:rPr>
              <a:t>much funding can be reduced and still maintain </a:t>
            </a:r>
            <a:r>
              <a:rPr lang="en-US" dirty="0" smtClean="0">
                <a:latin typeface="Arial" pitchFamily="34" charset="0"/>
                <a:cs typeface="Arial" pitchFamily="34" charset="0"/>
              </a:rPr>
              <a:t>minimum required deployable units? </a:t>
            </a:r>
          </a:p>
          <a:p>
            <a:pPr lvl="1">
              <a:spcBef>
                <a:spcPts val="600"/>
              </a:spcBef>
              <a:buFont typeface="Arial" pitchFamily="34" charset="0"/>
              <a:buChar char="•"/>
              <a:defRPr/>
            </a:pPr>
            <a:r>
              <a:rPr lang="en-US" dirty="0" smtClean="0">
                <a:latin typeface="Arial" pitchFamily="34" charset="0"/>
                <a:cs typeface="Arial" pitchFamily="34" charset="0"/>
              </a:rPr>
              <a:t>  Where is the knee in the curve between cost and readiness? </a:t>
            </a:r>
          </a:p>
        </p:txBody>
      </p:sp>
      <p:sp>
        <p:nvSpPr>
          <p:cNvPr id="4" name="TextBox 3"/>
          <p:cNvSpPr txBox="1"/>
          <p:nvPr/>
        </p:nvSpPr>
        <p:spPr>
          <a:xfrm>
            <a:off x="457200" y="1828800"/>
            <a:ext cx="8305800" cy="7232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457200" lvl="2">
              <a:spcBef>
                <a:spcPts val="600"/>
              </a:spcBef>
              <a:buFont typeface="Arial" pitchFamily="34" charset="0"/>
              <a:buChar char="•"/>
              <a:defRPr/>
            </a:pPr>
            <a:r>
              <a:rPr lang="en-US" dirty="0" smtClean="0">
                <a:solidFill>
                  <a:schemeClr val="dk1"/>
                </a:solidFill>
                <a:latin typeface="Arial" pitchFamily="34" charset="0"/>
                <a:cs typeface="Arial" pitchFamily="34" charset="0"/>
              </a:rPr>
              <a:t>  Major funding reductions put readiness at risk.  </a:t>
            </a:r>
          </a:p>
          <a:p>
            <a:pPr marL="457200" lvl="2">
              <a:spcBef>
                <a:spcPts val="600"/>
              </a:spcBef>
              <a:buFont typeface="Arial" pitchFamily="34" charset="0"/>
              <a:buChar char="•"/>
              <a:defRPr/>
            </a:pPr>
            <a:r>
              <a:rPr lang="en-US" dirty="0" smtClean="0">
                <a:solidFill>
                  <a:schemeClr val="dk1"/>
                </a:solidFill>
                <a:latin typeface="Arial" pitchFamily="34" charset="0"/>
                <a:cs typeface="Arial" pitchFamily="34" charset="0"/>
              </a:rPr>
              <a:t>  If we don’t know what readiness cost how can we say it’s not enough.</a:t>
            </a:r>
            <a:endParaRPr lang="en-US" dirty="0">
              <a:solidFill>
                <a:schemeClr val="dk1"/>
              </a:solidFill>
              <a:latin typeface="Arial" pitchFamily="34" charset="0"/>
              <a:cs typeface="Arial" pitchFamily="34" charset="0"/>
            </a:endParaRPr>
          </a:p>
        </p:txBody>
      </p:sp>
      <p:sp>
        <p:nvSpPr>
          <p:cNvPr id="5" name="TextBox 4"/>
          <p:cNvSpPr txBox="1"/>
          <p:nvPr/>
        </p:nvSpPr>
        <p:spPr>
          <a:xfrm>
            <a:off x="381000" y="1447800"/>
            <a:ext cx="800100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dirty="0" smtClean="0">
                <a:solidFill>
                  <a:srgbClr val="0070C0"/>
                </a:solidFill>
                <a:latin typeface="Arial" pitchFamily="34" charset="0"/>
                <a:cs typeface="Arial" pitchFamily="34" charset="0"/>
              </a:rPr>
              <a:t>Why Readiness </a:t>
            </a:r>
            <a:r>
              <a:rPr lang="en-US" sz="1600" dirty="0" smtClean="0">
                <a:solidFill>
                  <a:srgbClr val="0070C0"/>
                </a:solidFill>
                <a:latin typeface="Arial" pitchFamily="34" charset="0"/>
                <a:cs typeface="Arial" pitchFamily="34" charset="0"/>
              </a:rPr>
              <a:t>Costing </a:t>
            </a:r>
            <a:r>
              <a:rPr lang="en-US" dirty="0" smtClean="0">
                <a:solidFill>
                  <a:srgbClr val="0070C0"/>
                </a:solidFill>
                <a:latin typeface="Arial" pitchFamily="34" charset="0"/>
                <a:cs typeface="Arial" pitchFamily="34" charset="0"/>
              </a:rPr>
              <a:t>is Needed?</a:t>
            </a:r>
            <a:r>
              <a:rPr lang="en-US" b="1" dirty="0" smtClean="0">
                <a:solidFill>
                  <a:srgbClr val="984807"/>
                </a:solidFill>
                <a:latin typeface="Arial" pitchFamily="34" charset="0"/>
                <a:ea typeface="+mj-ea"/>
                <a:cs typeface="Arial" pitchFamily="34" charset="0"/>
              </a:rPr>
              <a:t> </a:t>
            </a:r>
            <a:endParaRPr lang="en-US" dirty="0">
              <a:solidFill>
                <a:srgbClr val="0070C0"/>
              </a:solidFill>
              <a:latin typeface="Arial" pitchFamily="34" charset="0"/>
              <a:cs typeface="Arial" pitchFamily="34" charset="0"/>
            </a:endParaRPr>
          </a:p>
        </p:txBody>
      </p:sp>
      <p:sp>
        <p:nvSpPr>
          <p:cNvPr id="6"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31</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7" name="Title 10"/>
          <p:cNvSpPr txBox="1">
            <a:spLocks/>
          </p:cNvSpPr>
          <p:nvPr/>
        </p:nvSpPr>
        <p:spPr>
          <a:xfrm>
            <a:off x="2057400" y="228600"/>
            <a:ext cx="5791200" cy="60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lvl="0" algn="ctr" fontAlgn="auto">
              <a:spcAft>
                <a:spcPts val="0"/>
              </a:spcAft>
              <a:defRPr/>
            </a:pPr>
            <a:r>
              <a:rPr kumimoji="0" lang="en-US" sz="28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Cost of Readiness</a:t>
            </a:r>
            <a:r>
              <a:rPr lang="en-US" sz="1400" b="1" dirty="0" smtClean="0">
                <a:solidFill>
                  <a:srgbClr val="984807"/>
                </a:solidFill>
                <a:latin typeface="Arial" pitchFamily="34" charset="0"/>
                <a:ea typeface="+mj-ea"/>
                <a:cs typeface="Arial" pitchFamily="34" charset="0"/>
              </a:rPr>
              <a:t>  </a:t>
            </a:r>
            <a:r>
              <a:rPr lang="en-US" sz="1600" b="1" dirty="0" smtClean="0">
                <a:solidFill>
                  <a:srgbClr val="984807"/>
                </a:solidFill>
                <a:latin typeface="Arial" pitchFamily="34" charset="0"/>
                <a:ea typeface="+mj-ea"/>
                <a:cs typeface="Arial" pitchFamily="34" charset="0"/>
              </a:rPr>
              <a:t>Example</a:t>
            </a:r>
            <a:endParaRPr kumimoji="0" lang="en-US" sz="1600" b="1" i="0" u="none" strike="noStrike" kern="1200" cap="none" spc="0" normalizeH="0" baseline="0" noProof="0" dirty="0">
              <a:ln>
                <a:noFill/>
              </a:ln>
              <a:solidFill>
                <a:srgbClr val="984807"/>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p:nvPr/>
        </p:nvGrpSpPr>
        <p:grpSpPr>
          <a:xfrm>
            <a:off x="304800" y="0"/>
            <a:ext cx="10210800" cy="7315200"/>
            <a:chOff x="228600" y="0"/>
            <a:chExt cx="9982200" cy="7162800"/>
          </a:xfrm>
        </p:grpSpPr>
        <p:grpSp>
          <p:nvGrpSpPr>
            <p:cNvPr id="3" name="Group 67"/>
            <p:cNvGrpSpPr/>
            <p:nvPr/>
          </p:nvGrpSpPr>
          <p:grpSpPr>
            <a:xfrm>
              <a:off x="249533" y="1276283"/>
              <a:ext cx="8492934" cy="5317834"/>
              <a:chOff x="759109" y="1981200"/>
              <a:chExt cx="6556091" cy="3889375"/>
            </a:xfrm>
          </p:grpSpPr>
          <p:cxnSp>
            <p:nvCxnSpPr>
              <p:cNvPr id="34" name="Straight Arrow Connector 33"/>
              <p:cNvCxnSpPr/>
              <p:nvPr/>
            </p:nvCxnSpPr>
            <p:spPr>
              <a:xfrm flipV="1">
                <a:off x="6860497" y="2057400"/>
                <a:ext cx="0" cy="3429000"/>
              </a:xfrm>
              <a:prstGeom prst="straightConnector1">
                <a:avLst/>
              </a:prstGeom>
              <a:ln w="28575">
                <a:solidFill>
                  <a:schemeClr val="accent4">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389" name="TextBox 18"/>
              <p:cNvSpPr txBox="1">
                <a:spLocks noChangeArrowheads="1"/>
              </p:cNvSpPr>
              <p:nvPr/>
            </p:nvSpPr>
            <p:spPr bwMode="auto">
              <a:xfrm rot="16200000">
                <a:off x="-611002" y="3351311"/>
                <a:ext cx="3048000" cy="307777"/>
              </a:xfrm>
              <a:prstGeom prst="rect">
                <a:avLst/>
              </a:prstGeom>
              <a:noFill/>
              <a:ln w="9525">
                <a:noFill/>
                <a:miter lim="800000"/>
                <a:headEnd/>
                <a:tailEnd/>
              </a:ln>
            </p:spPr>
            <p:txBody>
              <a:bodyPr>
                <a:spAutoFit/>
              </a:bodyPr>
              <a:lstStyle/>
              <a:p>
                <a:pPr algn="ctr">
                  <a:defRPr/>
                </a:pPr>
                <a:r>
                  <a:rPr lang="en-US" sz="1400" b="1" dirty="0" smtClean="0">
                    <a:latin typeface="+mn-lt"/>
                  </a:rPr>
                  <a:t>Readiness/Requirements</a:t>
                </a:r>
                <a:endParaRPr lang="en-US" sz="1400" b="1" dirty="0">
                  <a:latin typeface="+mn-lt"/>
                </a:endParaRPr>
              </a:p>
            </p:txBody>
          </p:sp>
          <p:sp>
            <p:nvSpPr>
              <p:cNvPr id="16390" name="TextBox 19"/>
              <p:cNvSpPr txBox="1">
                <a:spLocks noChangeArrowheads="1"/>
              </p:cNvSpPr>
              <p:nvPr/>
            </p:nvSpPr>
            <p:spPr bwMode="auto">
              <a:xfrm>
                <a:off x="2971800" y="5562600"/>
                <a:ext cx="2988816" cy="307975"/>
              </a:xfrm>
              <a:prstGeom prst="rect">
                <a:avLst/>
              </a:prstGeom>
              <a:noFill/>
              <a:ln w="9525">
                <a:noFill/>
                <a:miter lim="800000"/>
                <a:headEnd/>
                <a:tailEnd/>
              </a:ln>
            </p:spPr>
            <p:txBody>
              <a:bodyPr>
                <a:spAutoFit/>
              </a:bodyPr>
              <a:lstStyle/>
              <a:p>
                <a:pPr algn="ctr">
                  <a:defRPr/>
                </a:pPr>
                <a:r>
                  <a:rPr lang="en-US" sz="1400" b="1" dirty="0" smtClean="0">
                    <a:latin typeface="+mn-lt"/>
                  </a:rPr>
                  <a:t>Capacity/Cost</a:t>
                </a:r>
                <a:endParaRPr lang="en-US" sz="1400" b="1" dirty="0">
                  <a:latin typeface="+mn-lt"/>
                </a:endParaRPr>
              </a:p>
            </p:txBody>
          </p:sp>
          <p:cxnSp>
            <p:nvCxnSpPr>
              <p:cNvPr id="29" name="Straight Connector 28"/>
              <p:cNvCxnSpPr/>
              <p:nvPr/>
            </p:nvCxnSpPr>
            <p:spPr>
              <a:xfrm>
                <a:off x="1428656" y="5486400"/>
                <a:ext cx="58865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28" name="TextBox 30"/>
              <p:cNvSpPr txBox="1">
                <a:spLocks noChangeArrowheads="1"/>
              </p:cNvSpPr>
              <p:nvPr/>
            </p:nvSpPr>
            <p:spPr bwMode="auto">
              <a:xfrm rot="17548091">
                <a:off x="3206704" y="3472973"/>
                <a:ext cx="1970087" cy="272418"/>
              </a:xfrm>
              <a:prstGeom prst="rect">
                <a:avLst/>
              </a:prstGeom>
              <a:noFill/>
              <a:ln w="9525">
                <a:noFill/>
                <a:miter lim="800000"/>
                <a:headEnd/>
                <a:tailEnd/>
              </a:ln>
            </p:spPr>
            <p:txBody>
              <a:bodyPr>
                <a:spAutoFit/>
              </a:bodyPr>
              <a:lstStyle/>
              <a:p>
                <a:pPr algn="ctr"/>
                <a:r>
                  <a:rPr lang="en-US" sz="1200" dirty="0">
                    <a:solidFill>
                      <a:srgbClr val="002060"/>
                    </a:solidFill>
                  </a:rPr>
                  <a:t>As-Is Requirements</a:t>
                </a:r>
              </a:p>
            </p:txBody>
          </p:sp>
          <p:cxnSp>
            <p:nvCxnSpPr>
              <p:cNvPr id="35" name="Straight Arrow Connector 34"/>
              <p:cNvCxnSpPr/>
              <p:nvPr/>
            </p:nvCxnSpPr>
            <p:spPr>
              <a:xfrm flipV="1">
                <a:off x="5226173" y="2295525"/>
                <a:ext cx="0" cy="3200400"/>
              </a:xfrm>
              <a:prstGeom prst="straightConnector1">
                <a:avLst/>
              </a:prstGeom>
              <a:ln w="28575">
                <a:solidFill>
                  <a:srgbClr val="167C3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430548" y="2286000"/>
                <a:ext cx="3797423" cy="0"/>
              </a:xfrm>
              <a:prstGeom prst="line">
                <a:avLst/>
              </a:prstGeom>
              <a:ln/>
            </p:spPr>
            <p:style>
              <a:lnRef idx="2">
                <a:schemeClr val="accent3"/>
              </a:lnRef>
              <a:fillRef idx="0">
                <a:schemeClr val="accent3"/>
              </a:fillRef>
              <a:effectRef idx="1">
                <a:schemeClr val="accent3"/>
              </a:effectRef>
              <a:fontRef idx="minor">
                <a:schemeClr val="tx1"/>
              </a:fontRef>
            </p:style>
          </p:cxnSp>
          <p:sp>
            <p:nvSpPr>
              <p:cNvPr id="16399" name="Rectangle 61"/>
              <p:cNvSpPr>
                <a:spLocks noChangeArrowheads="1"/>
              </p:cNvSpPr>
              <p:nvPr/>
            </p:nvSpPr>
            <p:spPr bwMode="auto">
              <a:xfrm>
                <a:off x="1583924" y="2286000"/>
                <a:ext cx="1718569" cy="253916"/>
              </a:xfrm>
              <a:prstGeom prst="rect">
                <a:avLst/>
              </a:prstGeom>
              <a:noFill/>
              <a:ln w="9525">
                <a:noFill/>
                <a:miter lim="800000"/>
                <a:headEnd/>
                <a:tailEnd/>
              </a:ln>
            </p:spPr>
            <p:txBody>
              <a:bodyPr wrap="square">
                <a:spAutoFit/>
              </a:bodyPr>
              <a:lstStyle/>
              <a:p>
                <a:pPr>
                  <a:defRPr/>
                </a:pPr>
                <a:r>
                  <a:rPr lang="en-US" sz="1050" dirty="0" smtClean="0">
                    <a:solidFill>
                      <a:schemeClr val="accent3">
                        <a:lumMod val="50000"/>
                      </a:schemeClr>
                    </a:solidFill>
                  </a:rPr>
                  <a:t>Target Readiness </a:t>
                </a:r>
                <a:r>
                  <a:rPr lang="en-US" sz="1050" dirty="0">
                    <a:solidFill>
                      <a:schemeClr val="accent3">
                        <a:lumMod val="50000"/>
                      </a:schemeClr>
                    </a:solidFill>
                  </a:rPr>
                  <a:t>Level</a:t>
                </a:r>
              </a:p>
            </p:txBody>
          </p:sp>
          <p:sp>
            <p:nvSpPr>
              <p:cNvPr id="24" name="Striped Right Arrow 23"/>
              <p:cNvSpPr/>
              <p:nvPr/>
            </p:nvSpPr>
            <p:spPr>
              <a:xfrm rot="10800000">
                <a:off x="6067148" y="2438400"/>
                <a:ext cx="790852" cy="228600"/>
              </a:xfrm>
              <a:prstGeom prst="stripedRightArrow">
                <a:avLst>
                  <a:gd name="adj1" fmla="val 45763"/>
                  <a:gd name="adj2" fmla="val 50000"/>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37" name="Rectangle 64"/>
              <p:cNvSpPr>
                <a:spLocks noChangeArrowheads="1"/>
              </p:cNvSpPr>
              <p:nvPr/>
            </p:nvSpPr>
            <p:spPr bwMode="auto">
              <a:xfrm>
                <a:off x="5334000" y="2647950"/>
                <a:ext cx="685800" cy="400110"/>
              </a:xfrm>
              <a:prstGeom prst="rect">
                <a:avLst/>
              </a:prstGeom>
              <a:noFill/>
              <a:ln w="9525">
                <a:noFill/>
                <a:miter lim="800000"/>
                <a:headEnd/>
                <a:tailEnd/>
              </a:ln>
            </p:spPr>
            <p:txBody>
              <a:bodyPr wrap="square">
                <a:spAutoFit/>
              </a:bodyPr>
              <a:lstStyle/>
              <a:p>
                <a:pPr algn="ctr"/>
                <a:r>
                  <a:rPr lang="en-US" sz="1000" dirty="0" smtClean="0">
                    <a:solidFill>
                      <a:schemeClr val="accent3">
                        <a:lumMod val="75000"/>
                      </a:schemeClr>
                    </a:solidFill>
                  </a:rPr>
                  <a:t>Target</a:t>
                </a:r>
              </a:p>
              <a:p>
                <a:pPr algn="ctr"/>
                <a:r>
                  <a:rPr lang="en-US" sz="1000" dirty="0" smtClean="0">
                    <a:solidFill>
                      <a:schemeClr val="accent3">
                        <a:lumMod val="75000"/>
                      </a:schemeClr>
                    </a:solidFill>
                  </a:rPr>
                  <a:t>Capacity</a:t>
                </a:r>
                <a:endParaRPr lang="en-US" sz="1000" dirty="0">
                  <a:solidFill>
                    <a:schemeClr val="accent3">
                      <a:lumMod val="75000"/>
                    </a:schemeClr>
                  </a:solidFill>
                </a:endParaRPr>
              </a:p>
            </p:txBody>
          </p:sp>
          <p:cxnSp>
            <p:nvCxnSpPr>
              <p:cNvPr id="30" name="Straight Connector 29"/>
              <p:cNvCxnSpPr/>
              <p:nvPr/>
            </p:nvCxnSpPr>
            <p:spPr>
              <a:xfrm>
                <a:off x="1439174" y="2760452"/>
                <a:ext cx="3274380" cy="0"/>
              </a:xfrm>
              <a:prstGeom prst="line">
                <a:avLst/>
              </a:prstGeom>
              <a:ln/>
            </p:spPr>
            <p:style>
              <a:lnRef idx="2">
                <a:schemeClr val="accent2"/>
              </a:lnRef>
              <a:fillRef idx="0">
                <a:schemeClr val="accent2"/>
              </a:fillRef>
              <a:effectRef idx="1">
                <a:schemeClr val="accent2"/>
              </a:effectRef>
              <a:fontRef idx="minor">
                <a:schemeClr val="tx1"/>
              </a:fontRef>
            </p:style>
          </p:cxnSp>
          <p:sp>
            <p:nvSpPr>
              <p:cNvPr id="33" name="Rectangle 32"/>
              <p:cNvSpPr/>
              <p:nvPr/>
            </p:nvSpPr>
            <p:spPr>
              <a:xfrm>
                <a:off x="1583924" y="2743200"/>
                <a:ext cx="1735666" cy="253916"/>
              </a:xfrm>
              <a:prstGeom prst="rect">
                <a:avLst/>
              </a:prstGeom>
            </p:spPr>
            <p:txBody>
              <a:bodyPr wrap="none">
                <a:spAutoFit/>
              </a:bodyPr>
              <a:lstStyle/>
              <a:p>
                <a:pPr>
                  <a:defRPr/>
                </a:pPr>
                <a:r>
                  <a:rPr lang="en-US" sz="1050" dirty="0" smtClean="0">
                    <a:solidFill>
                      <a:srgbClr val="C00000"/>
                    </a:solidFill>
                  </a:rPr>
                  <a:t>Minimum Readiness </a:t>
                </a:r>
                <a:r>
                  <a:rPr lang="en-US" sz="1050" dirty="0">
                    <a:solidFill>
                      <a:srgbClr val="C00000"/>
                    </a:solidFill>
                  </a:rPr>
                  <a:t>Level</a:t>
                </a:r>
              </a:p>
            </p:txBody>
          </p:sp>
          <p:sp>
            <p:nvSpPr>
              <p:cNvPr id="5142" name="Rectangle 64"/>
              <p:cNvSpPr>
                <a:spLocks noChangeArrowheads="1"/>
              </p:cNvSpPr>
              <p:nvPr/>
            </p:nvSpPr>
            <p:spPr bwMode="auto">
              <a:xfrm>
                <a:off x="2342080" y="4495800"/>
                <a:ext cx="1456167" cy="246221"/>
              </a:xfrm>
              <a:prstGeom prst="rect">
                <a:avLst/>
              </a:prstGeom>
              <a:solidFill>
                <a:schemeClr val="bg1"/>
              </a:solidFill>
              <a:ln w="9525">
                <a:noFill/>
                <a:miter lim="800000"/>
                <a:headEnd/>
                <a:tailEnd/>
              </a:ln>
            </p:spPr>
            <p:txBody>
              <a:bodyPr wrap="square">
                <a:spAutoFit/>
              </a:bodyPr>
              <a:lstStyle/>
              <a:p>
                <a:pPr algn="ctr"/>
                <a:r>
                  <a:rPr lang="en-US" sz="1000" dirty="0" smtClean="0">
                    <a:solidFill>
                      <a:srgbClr val="C00000"/>
                    </a:solidFill>
                  </a:rPr>
                  <a:t>Under Capacity</a:t>
                </a:r>
                <a:endParaRPr lang="en-US" sz="1000" dirty="0">
                  <a:solidFill>
                    <a:srgbClr val="C00000"/>
                  </a:solidFill>
                </a:endParaRPr>
              </a:p>
            </p:txBody>
          </p:sp>
          <p:sp>
            <p:nvSpPr>
              <p:cNvPr id="38" name="Left-Right Arrow 37"/>
              <p:cNvSpPr/>
              <p:nvPr/>
            </p:nvSpPr>
            <p:spPr>
              <a:xfrm>
                <a:off x="5257800" y="2971800"/>
                <a:ext cx="762000" cy="228600"/>
              </a:xfrm>
              <a:prstGeom prst="leftRightArrow">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Left-Right Arrow 40"/>
              <p:cNvSpPr/>
              <p:nvPr/>
            </p:nvSpPr>
            <p:spPr>
              <a:xfrm>
                <a:off x="1447800" y="4267200"/>
                <a:ext cx="3276600" cy="304800"/>
              </a:xfrm>
              <a:prstGeom prst="leftRightArrow">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6" name="Straight Arrow Connector 35"/>
              <p:cNvCxnSpPr/>
              <p:nvPr/>
            </p:nvCxnSpPr>
            <p:spPr>
              <a:xfrm flipV="1">
                <a:off x="4711176" y="2762250"/>
                <a:ext cx="0" cy="2743200"/>
              </a:xfrm>
              <a:prstGeom prst="straightConnector1">
                <a:avLst/>
              </a:prstGeom>
              <a:ln w="28575">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7" name="Left-Right Arrow 36"/>
              <p:cNvSpPr/>
              <p:nvPr/>
            </p:nvSpPr>
            <p:spPr>
              <a:xfrm>
                <a:off x="4743450" y="3581400"/>
                <a:ext cx="457200" cy="228600"/>
              </a:xfrm>
              <a:prstGeom prst="leftRightArrow">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Rectangle 64"/>
              <p:cNvSpPr>
                <a:spLocks noChangeArrowheads="1"/>
              </p:cNvSpPr>
              <p:nvPr/>
            </p:nvSpPr>
            <p:spPr bwMode="auto">
              <a:xfrm>
                <a:off x="4621423" y="3219450"/>
                <a:ext cx="723900" cy="400110"/>
              </a:xfrm>
              <a:prstGeom prst="rect">
                <a:avLst/>
              </a:prstGeom>
              <a:noFill/>
              <a:ln w="9525">
                <a:noFill/>
                <a:miter lim="800000"/>
                <a:headEnd/>
                <a:tailEnd/>
              </a:ln>
            </p:spPr>
            <p:txBody>
              <a:bodyPr wrap="square">
                <a:spAutoFit/>
              </a:bodyPr>
              <a:lstStyle/>
              <a:p>
                <a:pPr algn="ctr"/>
                <a:r>
                  <a:rPr lang="en-US" sz="1000" dirty="0" smtClean="0">
                    <a:solidFill>
                      <a:schemeClr val="accent6">
                        <a:lumMod val="75000"/>
                      </a:schemeClr>
                    </a:solidFill>
                  </a:rPr>
                  <a:t>Marginal</a:t>
                </a:r>
              </a:p>
              <a:p>
                <a:pPr algn="ctr"/>
                <a:r>
                  <a:rPr lang="en-US" sz="1000" dirty="0" smtClean="0">
                    <a:solidFill>
                      <a:schemeClr val="accent6">
                        <a:lumMod val="75000"/>
                      </a:schemeClr>
                    </a:solidFill>
                  </a:rPr>
                  <a:t>Capacity</a:t>
                </a:r>
                <a:endParaRPr lang="en-US" sz="1000" dirty="0">
                  <a:solidFill>
                    <a:schemeClr val="accent6">
                      <a:lumMod val="75000"/>
                    </a:schemeClr>
                  </a:solidFill>
                </a:endParaRPr>
              </a:p>
            </p:txBody>
          </p:sp>
          <p:sp>
            <p:nvSpPr>
              <p:cNvPr id="46" name="Rectangle 45"/>
              <p:cNvSpPr/>
              <p:nvPr/>
            </p:nvSpPr>
            <p:spPr>
              <a:xfrm>
                <a:off x="6057900" y="2057400"/>
                <a:ext cx="781050" cy="3409950"/>
              </a:xfrm>
              <a:prstGeom prst="rect">
                <a:avLst/>
              </a:prstGeom>
              <a:solidFill>
                <a:schemeClr val="accent4">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4743450" y="2781300"/>
                <a:ext cx="457200" cy="2743200"/>
              </a:xfrm>
              <a:prstGeom prst="rect">
                <a:avLst/>
              </a:prstGeom>
              <a:solidFill>
                <a:schemeClr val="accent6">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4" name="Rectangle 64"/>
              <p:cNvSpPr>
                <a:spLocks noChangeArrowheads="1"/>
              </p:cNvSpPr>
              <p:nvPr/>
            </p:nvSpPr>
            <p:spPr bwMode="auto">
              <a:xfrm>
                <a:off x="6010275" y="2124075"/>
                <a:ext cx="990600" cy="400110"/>
              </a:xfrm>
              <a:prstGeom prst="rect">
                <a:avLst/>
              </a:prstGeom>
              <a:noFill/>
              <a:ln w="9525">
                <a:noFill/>
                <a:miter lim="800000"/>
                <a:headEnd/>
                <a:tailEnd/>
              </a:ln>
            </p:spPr>
            <p:txBody>
              <a:bodyPr wrap="square">
                <a:spAutoFit/>
              </a:bodyPr>
              <a:lstStyle/>
              <a:p>
                <a:pPr algn="ctr"/>
                <a:r>
                  <a:rPr lang="en-US" sz="1000" dirty="0" smtClean="0">
                    <a:solidFill>
                      <a:schemeClr val="accent4">
                        <a:lumMod val="75000"/>
                      </a:schemeClr>
                    </a:solidFill>
                  </a:rPr>
                  <a:t>Over </a:t>
                </a:r>
              </a:p>
              <a:p>
                <a:pPr algn="ctr"/>
                <a:r>
                  <a:rPr lang="en-US" sz="1000" dirty="0" smtClean="0">
                    <a:solidFill>
                      <a:schemeClr val="accent4">
                        <a:lumMod val="75000"/>
                      </a:schemeClr>
                    </a:solidFill>
                  </a:rPr>
                  <a:t>Capacity</a:t>
                </a:r>
                <a:endParaRPr lang="en-US" sz="1000" dirty="0">
                  <a:solidFill>
                    <a:schemeClr val="accent4">
                      <a:lumMod val="75000"/>
                    </a:schemeClr>
                  </a:solidFill>
                </a:endParaRPr>
              </a:p>
            </p:txBody>
          </p:sp>
          <p:sp>
            <p:nvSpPr>
              <p:cNvPr id="44" name="Rectangle 43"/>
              <p:cNvSpPr/>
              <p:nvPr/>
            </p:nvSpPr>
            <p:spPr>
              <a:xfrm>
                <a:off x="5257800" y="2286000"/>
                <a:ext cx="781050" cy="3181350"/>
              </a:xfrm>
              <a:prstGeom prst="rect">
                <a:avLst/>
              </a:prstGeom>
              <a:solidFill>
                <a:srgbClr val="00B05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305550" y="5114925"/>
                <a:ext cx="304800" cy="369332"/>
              </a:xfrm>
              <a:prstGeom prst="rect">
                <a:avLst/>
              </a:prstGeom>
              <a:noFill/>
            </p:spPr>
            <p:txBody>
              <a:bodyPr wrap="square" rtlCol="0">
                <a:spAutoFit/>
              </a:bodyPr>
              <a:lstStyle/>
              <a:p>
                <a:r>
                  <a:rPr lang="en-US" b="1" dirty="0" smtClean="0">
                    <a:solidFill>
                      <a:schemeClr val="accent4">
                        <a:lumMod val="75000"/>
                      </a:schemeClr>
                    </a:solidFill>
                  </a:rPr>
                  <a:t>A</a:t>
                </a:r>
                <a:endParaRPr lang="en-US" b="1" dirty="0">
                  <a:solidFill>
                    <a:schemeClr val="accent4">
                      <a:lumMod val="75000"/>
                    </a:schemeClr>
                  </a:solidFill>
                </a:endParaRPr>
              </a:p>
            </p:txBody>
          </p:sp>
          <p:sp>
            <p:nvSpPr>
              <p:cNvPr id="49" name="TextBox 48"/>
              <p:cNvSpPr txBox="1"/>
              <p:nvPr/>
            </p:nvSpPr>
            <p:spPr>
              <a:xfrm>
                <a:off x="5486400" y="5114925"/>
                <a:ext cx="304800" cy="369332"/>
              </a:xfrm>
              <a:prstGeom prst="rect">
                <a:avLst/>
              </a:prstGeom>
              <a:noFill/>
            </p:spPr>
            <p:txBody>
              <a:bodyPr wrap="square" rtlCol="0">
                <a:spAutoFit/>
              </a:bodyPr>
              <a:lstStyle/>
              <a:p>
                <a:r>
                  <a:rPr lang="en-US" b="1" dirty="0" smtClean="0">
                    <a:solidFill>
                      <a:schemeClr val="accent3">
                        <a:lumMod val="75000"/>
                      </a:schemeClr>
                    </a:solidFill>
                  </a:rPr>
                  <a:t>B</a:t>
                </a:r>
                <a:endParaRPr lang="en-US" b="1" dirty="0">
                  <a:solidFill>
                    <a:schemeClr val="accent3">
                      <a:lumMod val="75000"/>
                    </a:schemeClr>
                  </a:solidFill>
                </a:endParaRPr>
              </a:p>
            </p:txBody>
          </p:sp>
          <p:sp>
            <p:nvSpPr>
              <p:cNvPr id="50" name="TextBox 49"/>
              <p:cNvSpPr txBox="1"/>
              <p:nvPr/>
            </p:nvSpPr>
            <p:spPr>
              <a:xfrm>
                <a:off x="4800600" y="5114925"/>
                <a:ext cx="304800" cy="369332"/>
              </a:xfrm>
              <a:prstGeom prst="rect">
                <a:avLst/>
              </a:prstGeom>
              <a:noFill/>
            </p:spPr>
            <p:txBody>
              <a:bodyPr wrap="square" rtlCol="0">
                <a:spAutoFit/>
              </a:bodyPr>
              <a:lstStyle/>
              <a:p>
                <a:r>
                  <a:rPr lang="en-US" b="1" dirty="0" smtClean="0">
                    <a:solidFill>
                      <a:schemeClr val="accent6">
                        <a:lumMod val="75000"/>
                      </a:schemeClr>
                    </a:solidFill>
                  </a:rPr>
                  <a:t>C</a:t>
                </a:r>
                <a:endParaRPr lang="en-US" b="1" dirty="0">
                  <a:solidFill>
                    <a:schemeClr val="accent6">
                      <a:lumMod val="75000"/>
                    </a:schemeClr>
                  </a:solidFill>
                </a:endParaRPr>
              </a:p>
            </p:txBody>
          </p:sp>
          <p:sp>
            <p:nvSpPr>
              <p:cNvPr id="51" name="TextBox 50"/>
              <p:cNvSpPr txBox="1"/>
              <p:nvPr/>
            </p:nvSpPr>
            <p:spPr>
              <a:xfrm>
                <a:off x="3886200" y="5114925"/>
                <a:ext cx="304800" cy="369332"/>
              </a:xfrm>
              <a:prstGeom prst="rect">
                <a:avLst/>
              </a:prstGeom>
              <a:noFill/>
            </p:spPr>
            <p:txBody>
              <a:bodyPr wrap="square" rtlCol="0">
                <a:spAutoFit/>
              </a:bodyPr>
              <a:lstStyle/>
              <a:p>
                <a:r>
                  <a:rPr lang="en-US" b="1" dirty="0" smtClean="0">
                    <a:solidFill>
                      <a:srgbClr val="C00000"/>
                    </a:solidFill>
                  </a:rPr>
                  <a:t>D</a:t>
                </a:r>
                <a:endParaRPr lang="en-US" b="1" dirty="0">
                  <a:solidFill>
                    <a:srgbClr val="C00000"/>
                  </a:solidFill>
                </a:endParaRPr>
              </a:p>
            </p:txBody>
          </p:sp>
          <p:sp>
            <p:nvSpPr>
              <p:cNvPr id="42" name="Straight Connector 41"/>
              <p:cNvSpPr/>
              <p:nvPr/>
            </p:nvSpPr>
            <p:spPr>
              <a:xfrm flipH="1">
                <a:off x="6054304" y="2091904"/>
                <a:ext cx="14238" cy="3388669"/>
              </a:xfrm>
              <a:prstGeom prst="line">
                <a:avLst/>
              </a:prstGeom>
              <a:ln w="1905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47" name="Straight Connector 46"/>
              <p:cNvSpPr/>
              <p:nvPr/>
            </p:nvSpPr>
            <p:spPr>
              <a:xfrm>
                <a:off x="1431774" y="2083278"/>
                <a:ext cx="520624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56" name="TextBox 30"/>
              <p:cNvSpPr txBox="1">
                <a:spLocks noChangeArrowheads="1"/>
              </p:cNvSpPr>
              <p:nvPr/>
            </p:nvSpPr>
            <p:spPr bwMode="auto">
              <a:xfrm rot="17331190">
                <a:off x="2769436" y="3490827"/>
                <a:ext cx="1970087" cy="276999"/>
              </a:xfrm>
              <a:prstGeom prst="rect">
                <a:avLst/>
              </a:prstGeom>
              <a:noFill/>
              <a:ln w="9525">
                <a:noFill/>
                <a:miter lim="800000"/>
                <a:headEnd/>
                <a:tailEnd/>
              </a:ln>
            </p:spPr>
            <p:txBody>
              <a:bodyPr>
                <a:spAutoFit/>
              </a:bodyPr>
              <a:lstStyle/>
              <a:p>
                <a:pPr algn="ctr"/>
                <a:r>
                  <a:rPr lang="en-US" sz="1200" dirty="0" smtClean="0">
                    <a:solidFill>
                      <a:schemeClr val="bg1">
                        <a:lumMod val="50000"/>
                      </a:schemeClr>
                    </a:solidFill>
                  </a:rPr>
                  <a:t>Future </a:t>
                </a:r>
                <a:r>
                  <a:rPr lang="en-US" sz="1200" dirty="0">
                    <a:solidFill>
                      <a:schemeClr val="bg1">
                        <a:lumMod val="50000"/>
                      </a:schemeClr>
                    </a:solidFill>
                  </a:rPr>
                  <a:t>Requirements</a:t>
                </a:r>
              </a:p>
            </p:txBody>
          </p:sp>
        </p:grpSp>
        <p:pic>
          <p:nvPicPr>
            <p:cNvPr id="60" name="Picture 2"/>
            <p:cNvPicPr>
              <a:picLocks noChangeAspect="1" noChangeArrowheads="1"/>
            </p:cNvPicPr>
            <p:nvPr/>
          </p:nvPicPr>
          <p:blipFill>
            <a:blip r:embed="rId2" cstate="print"/>
            <a:srcRect/>
            <a:stretch>
              <a:fillRect/>
            </a:stretch>
          </p:blipFill>
          <p:spPr bwMode="auto">
            <a:xfrm>
              <a:off x="717056" y="0"/>
              <a:ext cx="7755023" cy="7010859"/>
            </a:xfrm>
            <a:prstGeom prst="rect">
              <a:avLst/>
            </a:prstGeom>
            <a:noFill/>
            <a:ln w="9525">
              <a:noFill/>
              <a:miter lim="800000"/>
              <a:headEnd/>
              <a:tailEnd/>
            </a:ln>
            <a:effectLst/>
          </p:spPr>
        </p:pic>
        <p:pic>
          <p:nvPicPr>
            <p:cNvPr id="61" name="Picture 3"/>
            <p:cNvPicPr>
              <a:picLocks noChangeAspect="1" noChangeArrowheads="1"/>
            </p:cNvPicPr>
            <p:nvPr/>
          </p:nvPicPr>
          <p:blipFill>
            <a:blip r:embed="rId3" cstate="print"/>
            <a:srcRect/>
            <a:stretch>
              <a:fillRect/>
            </a:stretch>
          </p:blipFill>
          <p:spPr bwMode="auto">
            <a:xfrm>
              <a:off x="903411" y="312561"/>
              <a:ext cx="7857846" cy="6850239"/>
            </a:xfrm>
            <a:prstGeom prst="rect">
              <a:avLst/>
            </a:prstGeom>
            <a:noFill/>
            <a:ln w="9525">
              <a:noFill/>
              <a:miter lim="800000"/>
              <a:headEnd/>
              <a:tailEnd/>
            </a:ln>
            <a:effectLst/>
          </p:spPr>
        </p:pic>
        <p:pic>
          <p:nvPicPr>
            <p:cNvPr id="62" name="Picture 4"/>
            <p:cNvPicPr>
              <a:picLocks noChangeAspect="1" noChangeArrowheads="1"/>
            </p:cNvPicPr>
            <p:nvPr/>
          </p:nvPicPr>
          <p:blipFill>
            <a:blip r:embed="rId4" cstate="print"/>
            <a:srcRect/>
            <a:stretch>
              <a:fillRect/>
            </a:stretch>
          </p:blipFill>
          <p:spPr bwMode="auto">
            <a:xfrm>
              <a:off x="228600" y="1014894"/>
              <a:ext cx="9982200" cy="5843106"/>
            </a:xfrm>
            <a:prstGeom prst="rect">
              <a:avLst/>
            </a:prstGeom>
            <a:noFill/>
            <a:ln w="9525">
              <a:noFill/>
              <a:miter lim="800000"/>
              <a:headEnd/>
              <a:tailEnd/>
            </a:ln>
            <a:effectLst/>
          </p:spPr>
        </p:pic>
      </p:grpSp>
      <p:sp>
        <p:nvSpPr>
          <p:cNvPr id="40" name="Rectangle 39"/>
          <p:cNvSpPr/>
          <p:nvPr/>
        </p:nvSpPr>
        <p:spPr>
          <a:xfrm>
            <a:off x="457200" y="6400800"/>
            <a:ext cx="3946914" cy="307777"/>
          </a:xfrm>
          <a:prstGeom prst="rect">
            <a:avLst/>
          </a:prstGeom>
        </p:spPr>
        <p:txBody>
          <a:bodyPr wrap="none">
            <a:spAutoFit/>
          </a:bodyPr>
          <a:lstStyle/>
          <a:p>
            <a:r>
              <a:rPr lang="en-US" sz="1400" dirty="0" smtClean="0">
                <a:solidFill>
                  <a:srgbClr val="0070C0"/>
                </a:solidFill>
              </a:rPr>
              <a:t>Cumulative Distribution/Density Function (CDF)</a:t>
            </a:r>
            <a:endParaRPr lang="en-US" sz="1400" dirty="0">
              <a:solidFill>
                <a:srgbClr val="0070C0"/>
              </a:solidFill>
            </a:endParaRPr>
          </a:p>
        </p:txBody>
      </p:sp>
      <p:sp>
        <p:nvSpPr>
          <p:cNvPr id="43"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32</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7" name="TextBox 56"/>
          <p:cNvSpPr txBox="1"/>
          <p:nvPr/>
        </p:nvSpPr>
        <p:spPr>
          <a:xfrm>
            <a:off x="1447800" y="304800"/>
            <a:ext cx="6934200"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400" b="1" dirty="0" smtClean="0">
                <a:solidFill>
                  <a:srgbClr val="0070C0"/>
                </a:solidFill>
                <a:latin typeface="Arial" pitchFamily="34" charset="0"/>
                <a:ea typeface="+mj-ea"/>
                <a:cs typeface="Arial" pitchFamily="34" charset="0"/>
              </a:rPr>
              <a:t>Readiness &amp; Requirements Capacity &amp; Cost</a:t>
            </a:r>
            <a:endParaRPr lang="en-US" sz="2400" b="1" dirty="0">
              <a:solidFill>
                <a:srgbClr val="0070C0"/>
              </a:solidFill>
              <a:latin typeface="Arial" pitchFamily="34" charset="0"/>
              <a:ea typeface="+mj-ea"/>
              <a:cs typeface="Arial" pitchFamily="34" charset="0"/>
            </a:endParaRPr>
          </a:p>
        </p:txBody>
      </p:sp>
      <p:sp>
        <p:nvSpPr>
          <p:cNvPr id="52" name="Rectangle 51"/>
          <p:cNvSpPr/>
          <p:nvPr/>
        </p:nvSpPr>
        <p:spPr>
          <a:xfrm>
            <a:off x="6248400" y="6324600"/>
            <a:ext cx="2148729" cy="338554"/>
          </a:xfrm>
          <a:prstGeom prst="rect">
            <a:avLst/>
          </a:prstGeom>
        </p:spPr>
        <p:txBody>
          <a:bodyPr wrap="none">
            <a:spAutoFit/>
          </a:bodyPr>
          <a:lstStyle/>
          <a:p>
            <a:pPr algn="ctr"/>
            <a:r>
              <a:rPr lang="en-US" sz="1600" b="1" dirty="0" smtClean="0">
                <a:solidFill>
                  <a:srgbClr val="0070C0"/>
                </a:solidFill>
                <a:latin typeface="Arial" pitchFamily="34" charset="0"/>
                <a:cs typeface="Arial" pitchFamily="34" charset="0"/>
              </a:rPr>
              <a:t>A Conceptual Model</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hart 60"/>
          <p:cNvGraphicFramePr/>
          <p:nvPr/>
        </p:nvGraphicFramePr>
        <p:xfrm>
          <a:off x="4864398" y="1330837"/>
          <a:ext cx="4419600" cy="25908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5670699" y="1004771"/>
            <a:ext cx="2971800"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200" b="1" dirty="0" smtClean="0"/>
              <a:t>Notional Example:</a:t>
            </a:r>
          </a:p>
          <a:p>
            <a:pPr algn="ctr"/>
            <a:r>
              <a:rPr lang="en-US" sz="1200" b="1" dirty="0" smtClean="0"/>
              <a:t>Cost of Readiness for Personnel</a:t>
            </a:r>
            <a:endParaRPr lang="en-US" sz="1200" b="1" dirty="0"/>
          </a:p>
        </p:txBody>
      </p:sp>
      <p:sp>
        <p:nvSpPr>
          <p:cNvPr id="15" name="TextBox 14"/>
          <p:cNvSpPr txBox="1"/>
          <p:nvPr/>
        </p:nvSpPr>
        <p:spPr>
          <a:xfrm>
            <a:off x="5410202" y="4254779"/>
            <a:ext cx="3276600" cy="276999"/>
          </a:xfrm>
          <a:prstGeom prst="rect">
            <a:avLst/>
          </a:prstGeom>
          <a:noFill/>
        </p:spPr>
        <p:txBody>
          <a:bodyPr wrap="square" rtlCol="0">
            <a:spAutoFit/>
          </a:bodyPr>
          <a:lstStyle/>
          <a:p>
            <a:pPr algn="ctr"/>
            <a:r>
              <a:rPr lang="en-US" sz="1200" b="1" dirty="0" smtClean="0"/>
              <a:t>Readiness Component Capacity Baseline</a:t>
            </a:r>
            <a:endParaRPr lang="en-US" sz="1200" b="1" dirty="0"/>
          </a:p>
        </p:txBody>
      </p:sp>
      <p:sp>
        <p:nvSpPr>
          <p:cNvPr id="16" name="TextBox 15"/>
          <p:cNvSpPr txBox="1"/>
          <p:nvPr/>
        </p:nvSpPr>
        <p:spPr>
          <a:xfrm>
            <a:off x="657225" y="4254779"/>
            <a:ext cx="3276600" cy="276999"/>
          </a:xfrm>
          <a:prstGeom prst="rect">
            <a:avLst/>
          </a:prstGeom>
          <a:noFill/>
        </p:spPr>
        <p:txBody>
          <a:bodyPr wrap="square" rtlCol="0">
            <a:spAutoFit/>
          </a:bodyPr>
          <a:lstStyle/>
          <a:p>
            <a:pPr algn="ctr"/>
            <a:r>
              <a:rPr lang="en-US" sz="1200" b="1" dirty="0" smtClean="0"/>
              <a:t>Capacity’s Impact on Readiness</a:t>
            </a:r>
            <a:endParaRPr lang="en-US" sz="1200" b="1" dirty="0"/>
          </a:p>
        </p:txBody>
      </p:sp>
      <p:sp>
        <p:nvSpPr>
          <p:cNvPr id="27" name="Rectangle 26"/>
          <p:cNvSpPr/>
          <p:nvPr/>
        </p:nvSpPr>
        <p:spPr>
          <a:xfrm rot="16200000">
            <a:off x="4450476" y="2278159"/>
            <a:ext cx="702336" cy="484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Cost</a:t>
            </a:r>
            <a:endParaRPr lang="en-US" sz="1200" b="1" dirty="0"/>
          </a:p>
        </p:txBody>
      </p:sp>
      <p:sp>
        <p:nvSpPr>
          <p:cNvPr id="19" name="TextBox 18"/>
          <p:cNvSpPr txBox="1"/>
          <p:nvPr/>
        </p:nvSpPr>
        <p:spPr>
          <a:xfrm rot="1600427">
            <a:off x="5991188" y="2819012"/>
            <a:ext cx="1706136" cy="276999"/>
          </a:xfrm>
          <a:prstGeom prst="rect">
            <a:avLst/>
          </a:prstGeom>
          <a:noFill/>
        </p:spPr>
        <p:txBody>
          <a:bodyPr wrap="square" rtlCol="0">
            <a:spAutoFit/>
          </a:bodyPr>
          <a:lstStyle/>
          <a:p>
            <a:pPr algn="ctr"/>
            <a:r>
              <a:rPr lang="en-US" sz="1200" dirty="0" smtClean="0"/>
              <a:t>Illustrative Data</a:t>
            </a:r>
            <a:endParaRPr lang="en-US" sz="1200" dirty="0"/>
          </a:p>
        </p:txBody>
      </p:sp>
      <p:sp>
        <p:nvSpPr>
          <p:cNvPr id="21" name="TextBox 20"/>
          <p:cNvSpPr txBox="1"/>
          <p:nvPr/>
        </p:nvSpPr>
        <p:spPr>
          <a:xfrm rot="1600427">
            <a:off x="6467867" y="5606532"/>
            <a:ext cx="1706136" cy="276999"/>
          </a:xfrm>
          <a:prstGeom prst="rect">
            <a:avLst/>
          </a:prstGeom>
          <a:noFill/>
        </p:spPr>
        <p:txBody>
          <a:bodyPr wrap="square" rtlCol="0">
            <a:spAutoFit/>
          </a:bodyPr>
          <a:lstStyle/>
          <a:p>
            <a:pPr algn="ctr"/>
            <a:r>
              <a:rPr lang="en-US" sz="1200" dirty="0" smtClean="0"/>
              <a:t>Illustrative Data</a:t>
            </a:r>
            <a:endParaRPr lang="en-US" sz="1200" dirty="0"/>
          </a:p>
        </p:txBody>
      </p:sp>
      <p:graphicFrame>
        <p:nvGraphicFramePr>
          <p:cNvPr id="18" name="Table 17"/>
          <p:cNvGraphicFramePr>
            <a:graphicFrameLocks noGrp="1"/>
          </p:cNvGraphicFramePr>
          <p:nvPr/>
        </p:nvGraphicFramePr>
        <p:xfrm>
          <a:off x="457200" y="4572000"/>
          <a:ext cx="4038600" cy="1828801"/>
        </p:xfrm>
        <a:graphic>
          <a:graphicData uri="http://schemas.openxmlformats.org/drawingml/2006/table">
            <a:tbl>
              <a:tblPr/>
              <a:tblGrid>
                <a:gridCol w="645220"/>
                <a:gridCol w="1696690"/>
                <a:gridCol w="1696690"/>
              </a:tblGrid>
              <a:tr h="312771">
                <a:tc>
                  <a:txBody>
                    <a:bodyPr/>
                    <a:lstStyle/>
                    <a:p>
                      <a:pPr algn="ctr" fontAlgn="b"/>
                      <a:r>
                        <a:rPr lang="en-US" sz="1200" b="0" i="0" u="none" strike="noStrike" dirty="0">
                          <a:solidFill>
                            <a:srgbClr val="000000"/>
                          </a:solidFill>
                          <a:latin typeface="Arial"/>
                        </a:rPr>
                        <a:t> </a:t>
                      </a:r>
                      <a:r>
                        <a:rPr lang="en-US" sz="1200" b="0" i="0" u="none" strike="noStrike" dirty="0" smtClean="0">
                          <a:solidFill>
                            <a:srgbClr val="000000"/>
                          </a:solidFill>
                          <a:latin typeface="Arial"/>
                        </a:rPr>
                        <a:t>Zone</a:t>
                      </a:r>
                      <a:endParaRPr lang="en-U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Capacity/Cost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Readiness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367">
                <a:tc>
                  <a:txBody>
                    <a:bodyPr/>
                    <a:lstStyle/>
                    <a:p>
                      <a:pPr algn="ctr" fontAlgn="b"/>
                      <a:r>
                        <a:rPr lang="en-US" sz="1400" b="1" i="0" u="none" strike="noStrike" dirty="0">
                          <a:solidFill>
                            <a:srgbClr val="7030A0"/>
                          </a:solidFill>
                          <a:latin typeface="Arial"/>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1"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No</a:t>
                      </a:r>
                      <a:r>
                        <a:rPr lang="en-US" sz="1200" b="1" i="0" u="none" strike="noStrike" baseline="0" dirty="0" smtClean="0">
                          <a:solidFill>
                            <a:srgbClr val="000000"/>
                          </a:solidFill>
                          <a:latin typeface="Arial"/>
                        </a:rPr>
                        <a:t> Change</a:t>
                      </a:r>
                      <a:endParaRPr lang="en-US" sz="12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1648">
                <a:tc>
                  <a:txBody>
                    <a:bodyPr/>
                    <a:lstStyle/>
                    <a:p>
                      <a:pPr algn="ctr" fontAlgn="b"/>
                      <a:r>
                        <a:rPr lang="en-US" sz="1400" b="1" i="0" u="none" strike="noStrike" dirty="0">
                          <a:solidFill>
                            <a:srgbClr val="92D050"/>
                          </a:solidFill>
                          <a:latin typeface="Arial"/>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Wingdings"/>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367">
                <a:tc>
                  <a:txBody>
                    <a:bodyPr/>
                    <a:lstStyle/>
                    <a:p>
                      <a:pPr algn="ctr" fontAlgn="b"/>
                      <a:r>
                        <a:rPr lang="en-US" sz="1400" b="1" i="0" u="none" strike="noStrike" dirty="0">
                          <a:solidFill>
                            <a:srgbClr val="FFC000"/>
                          </a:solidFill>
                          <a:latin typeface="Arial"/>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1648">
                <a:tc>
                  <a:txBody>
                    <a:bodyPr/>
                    <a:lstStyle/>
                    <a:p>
                      <a:pPr algn="ctr" fontAlgn="b"/>
                      <a:r>
                        <a:rPr lang="en-US" sz="1400" b="1" i="0" u="none" strike="noStrike" dirty="0">
                          <a:solidFill>
                            <a:srgbClr val="FF0000"/>
                          </a:solidFill>
                          <a:latin typeface="Arial"/>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pitchFamily="34" charset="0"/>
                          <a:cs typeface="Arial" pitchFamily="34" charset="0"/>
                        </a:rPr>
                        <a:t>Under Capacity</a:t>
                      </a:r>
                      <a:endParaRPr lang="en-US"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pitchFamily="34" charset="0"/>
                          <a:cs typeface="Arial" pitchFamily="34" charset="0"/>
                        </a:rPr>
                        <a:t>Below Minimum</a:t>
                      </a:r>
                      <a:endParaRPr lang="en-US" sz="1200" b="0"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0" name="Isosceles Triangle 19"/>
          <p:cNvSpPr/>
          <p:nvPr/>
        </p:nvSpPr>
        <p:spPr>
          <a:xfrm>
            <a:off x="3515833" y="5388934"/>
            <a:ext cx="1524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p:cNvSpPr/>
          <p:nvPr/>
        </p:nvSpPr>
        <p:spPr>
          <a:xfrm>
            <a:off x="3439633" y="5704367"/>
            <a:ext cx="314325" cy="2571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0" name="Table 29"/>
          <p:cNvGraphicFramePr>
            <a:graphicFrameLocks noGrp="1"/>
          </p:cNvGraphicFramePr>
          <p:nvPr/>
        </p:nvGraphicFramePr>
        <p:xfrm>
          <a:off x="4953002" y="4602131"/>
          <a:ext cx="4114798" cy="1798669"/>
        </p:xfrm>
        <a:graphic>
          <a:graphicData uri="http://schemas.openxmlformats.org/drawingml/2006/table">
            <a:tbl>
              <a:tblPr/>
              <a:tblGrid>
                <a:gridCol w="1513002"/>
                <a:gridCol w="650449"/>
                <a:gridCol w="650449"/>
                <a:gridCol w="650449"/>
                <a:gridCol w="650449"/>
              </a:tblGrid>
              <a:tr h="468261">
                <a:tc>
                  <a:txBody>
                    <a:bodyPr/>
                    <a:lstStyle/>
                    <a:p>
                      <a:pPr algn="ctr" fontAlgn="b"/>
                      <a:r>
                        <a:rPr lang="en-US" sz="1100" b="1" i="0" u="none" strike="noStrike" dirty="0">
                          <a:solidFill>
                            <a:srgbClr val="000000"/>
                          </a:solidFill>
                          <a:latin typeface="Arial"/>
                        </a:rPr>
                        <a:t>Readiness Component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7030A0"/>
                          </a:solidFill>
                          <a:latin typeface="Arial"/>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92D050"/>
                          </a:solidFill>
                          <a:latin typeface="Arial"/>
                        </a:rPr>
                        <a: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E46D0A"/>
                          </a:solidFill>
                          <a:latin typeface="Arial"/>
                        </a:rPr>
                        <a: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FF0000"/>
                          </a:solidFill>
                          <a:latin typeface="Arial"/>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Personnel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Wingding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Supply-on hand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31849B"/>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Wingding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Readiness-Equipment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31849B"/>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Training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Wingding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1" name="TextBox 30"/>
          <p:cNvSpPr txBox="1"/>
          <p:nvPr/>
        </p:nvSpPr>
        <p:spPr>
          <a:xfrm>
            <a:off x="457200" y="990600"/>
            <a:ext cx="4191000"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dirty="0" smtClean="0"/>
              <a:t>Readiness/Requirements vs. Capacity/Cost</a:t>
            </a:r>
            <a:endParaRPr lang="en-US" sz="1600" dirty="0"/>
          </a:p>
        </p:txBody>
      </p:sp>
      <p:sp>
        <p:nvSpPr>
          <p:cNvPr id="34" name="Rectangle 33"/>
          <p:cNvSpPr/>
          <p:nvPr/>
        </p:nvSpPr>
        <p:spPr>
          <a:xfrm>
            <a:off x="5216138" y="209283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5771483" y="2161722"/>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6312198" y="2237922"/>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7378998" y="232143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27028" y="2375692"/>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475058" y="239763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6845598" y="229217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p:cNvCxnSpPr>
            <a:stCxn id="34" idx="3"/>
            <a:endCxn id="35" idx="1"/>
          </p:cNvCxnSpPr>
          <p:nvPr/>
        </p:nvCxnSpPr>
        <p:spPr>
          <a:xfrm>
            <a:off x="5292338" y="2130937"/>
            <a:ext cx="479145" cy="6888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5" idx="3"/>
            <a:endCxn id="36" idx="1"/>
          </p:cNvCxnSpPr>
          <p:nvPr/>
        </p:nvCxnSpPr>
        <p:spPr>
          <a:xfrm>
            <a:off x="5847683" y="2199822"/>
            <a:ext cx="464515" cy="76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6" idx="3"/>
            <a:endCxn id="40" idx="1"/>
          </p:cNvCxnSpPr>
          <p:nvPr/>
        </p:nvCxnSpPr>
        <p:spPr>
          <a:xfrm>
            <a:off x="6388398" y="2276022"/>
            <a:ext cx="457200" cy="542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0" idx="3"/>
            <a:endCxn id="37" idx="1"/>
          </p:cNvCxnSpPr>
          <p:nvPr/>
        </p:nvCxnSpPr>
        <p:spPr>
          <a:xfrm>
            <a:off x="6921798" y="2330277"/>
            <a:ext cx="457200" cy="2926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7" idx="3"/>
            <a:endCxn id="38" idx="1"/>
          </p:cNvCxnSpPr>
          <p:nvPr/>
        </p:nvCxnSpPr>
        <p:spPr>
          <a:xfrm>
            <a:off x="7455198" y="2359537"/>
            <a:ext cx="471830" cy="542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8" idx="3"/>
            <a:endCxn id="39" idx="1"/>
          </p:cNvCxnSpPr>
          <p:nvPr/>
        </p:nvCxnSpPr>
        <p:spPr>
          <a:xfrm>
            <a:off x="8003228" y="2413792"/>
            <a:ext cx="471830" cy="2194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7772400" y="1752600"/>
            <a:ext cx="990599" cy="230832"/>
            <a:chOff x="7543800" y="1752600"/>
            <a:chExt cx="990599" cy="230832"/>
          </a:xfrm>
        </p:grpSpPr>
        <p:sp>
          <p:nvSpPr>
            <p:cNvPr id="56" name="Rectangle 55"/>
            <p:cNvSpPr/>
            <p:nvPr/>
          </p:nvSpPr>
          <p:spPr>
            <a:xfrm>
              <a:off x="7543800" y="1829916"/>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7554432" y="1752600"/>
              <a:ext cx="979967" cy="230832"/>
            </a:xfrm>
            <a:prstGeom prst="rect">
              <a:avLst/>
            </a:prstGeom>
            <a:noFill/>
          </p:spPr>
          <p:txBody>
            <a:bodyPr wrap="square" rtlCol="0">
              <a:spAutoFit/>
            </a:bodyPr>
            <a:lstStyle/>
            <a:p>
              <a:r>
                <a:rPr lang="en-US" sz="900" dirty="0" smtClean="0"/>
                <a:t>  Requirement</a:t>
              </a:r>
              <a:endParaRPr lang="en-US" sz="900" dirty="0"/>
            </a:p>
          </p:txBody>
        </p:sp>
      </p:grpSp>
      <p:cxnSp>
        <p:nvCxnSpPr>
          <p:cNvPr id="77" name="Straight Connector 76"/>
          <p:cNvCxnSpPr/>
          <p:nvPr/>
        </p:nvCxnSpPr>
        <p:spPr>
          <a:xfrm>
            <a:off x="304800" y="4038600"/>
            <a:ext cx="88392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25607" name="Picture 7"/>
          <p:cNvPicPr>
            <a:picLocks noChangeAspect="1" noChangeArrowheads="1"/>
          </p:cNvPicPr>
          <p:nvPr/>
        </p:nvPicPr>
        <p:blipFill>
          <a:blip r:embed="rId3" cstate="print"/>
          <a:srcRect/>
          <a:stretch>
            <a:fillRect/>
          </a:stretch>
        </p:blipFill>
        <p:spPr bwMode="auto">
          <a:xfrm>
            <a:off x="385674" y="1295400"/>
            <a:ext cx="4338726" cy="25908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cxnSp>
        <p:nvCxnSpPr>
          <p:cNvPr id="88" name="Straight Arrow Connector 87"/>
          <p:cNvCxnSpPr/>
          <p:nvPr/>
        </p:nvCxnSpPr>
        <p:spPr>
          <a:xfrm>
            <a:off x="1909762" y="4953000"/>
            <a:ext cx="0" cy="22683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1833562" y="5791200"/>
            <a:ext cx="1524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a:off x="1752600" y="5334000"/>
            <a:ext cx="314325" cy="2571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33</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1" name="TextBox 50"/>
          <p:cNvSpPr txBox="1"/>
          <p:nvPr/>
        </p:nvSpPr>
        <p:spPr>
          <a:xfrm rot="1600427">
            <a:off x="3030847" y="2758276"/>
            <a:ext cx="1490792" cy="276999"/>
          </a:xfrm>
          <a:prstGeom prst="rect">
            <a:avLst/>
          </a:prstGeom>
          <a:noFill/>
        </p:spPr>
        <p:txBody>
          <a:bodyPr wrap="square" rtlCol="0">
            <a:spAutoFit/>
          </a:bodyPr>
          <a:lstStyle/>
          <a:p>
            <a:pPr algn="ctr"/>
            <a:r>
              <a:rPr lang="en-US" sz="1200" dirty="0" smtClean="0"/>
              <a:t>Illustrative Data</a:t>
            </a:r>
            <a:endParaRPr lang="en-US" sz="1200" dirty="0"/>
          </a:p>
        </p:txBody>
      </p:sp>
      <p:cxnSp>
        <p:nvCxnSpPr>
          <p:cNvPr id="75" name="Straight Connector 74"/>
          <p:cNvCxnSpPr/>
          <p:nvPr/>
        </p:nvCxnSpPr>
        <p:spPr>
          <a:xfrm>
            <a:off x="4692501" y="990600"/>
            <a:ext cx="0" cy="58674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5" name="Title 10"/>
          <p:cNvSpPr txBox="1">
            <a:spLocks/>
          </p:cNvSpPr>
          <p:nvPr/>
        </p:nvSpPr>
        <p:spPr>
          <a:xfrm>
            <a:off x="2133600" y="152400"/>
            <a:ext cx="5791200" cy="685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lvl="0" algn="ctr" fontAlgn="auto">
              <a:spcAft>
                <a:spcPts val="0"/>
              </a:spcAft>
              <a:defRPr/>
            </a:pPr>
            <a:r>
              <a:rPr kumimoji="0" lang="en-US" sz="28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Cost of Readiness</a:t>
            </a:r>
            <a:r>
              <a:rPr lang="en-US" sz="1400" b="1" dirty="0" smtClean="0">
                <a:solidFill>
                  <a:srgbClr val="984807"/>
                </a:solidFill>
                <a:latin typeface="Arial" pitchFamily="34" charset="0"/>
                <a:ea typeface="+mj-ea"/>
                <a:cs typeface="Arial" pitchFamily="34" charset="0"/>
              </a:rPr>
              <a:t>  </a:t>
            </a:r>
            <a:r>
              <a:rPr lang="en-US" sz="1700" b="1" dirty="0" smtClean="0">
                <a:solidFill>
                  <a:srgbClr val="984807"/>
                </a:solidFill>
                <a:latin typeface="Arial" pitchFamily="34" charset="0"/>
                <a:ea typeface="+mj-ea"/>
                <a:cs typeface="Arial" pitchFamily="34" charset="0"/>
              </a:rPr>
              <a:t>Example</a:t>
            </a:r>
            <a:endParaRPr kumimoji="0" lang="en-US" sz="1700" b="1" i="0" u="none" strike="noStrike" kern="1200" cap="none" spc="0" normalizeH="0" baseline="0" noProof="0" dirty="0">
              <a:ln>
                <a:noFill/>
              </a:ln>
              <a:solidFill>
                <a:srgbClr val="984807"/>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_10U0686.JPG"/>
          <p:cNvPicPr>
            <a:picLocks noChangeAspect="1" noChangeArrowheads="1"/>
          </p:cNvPicPr>
          <p:nvPr/>
        </p:nvPicPr>
        <p:blipFill>
          <a:blip r:embed="rId2" cstate="print"/>
          <a:srcRect t="3030" b="6059"/>
          <a:stretch>
            <a:fillRect/>
          </a:stretch>
        </p:blipFill>
        <p:spPr bwMode="auto">
          <a:xfrm>
            <a:off x="381000" y="1447800"/>
            <a:ext cx="8458200" cy="4229100"/>
          </a:xfrm>
          <a:prstGeom prst="rect">
            <a:avLst/>
          </a:prstGeom>
          <a:noFill/>
          <a:ln w="9525">
            <a:noFill/>
            <a:miter lim="800000"/>
            <a:headEnd/>
            <a:tailEnd/>
          </a:ln>
        </p:spPr>
      </p:pic>
      <p:sp>
        <p:nvSpPr>
          <p:cNvPr id="3" name="Title 10"/>
          <p:cNvSpPr txBox="1">
            <a:spLocks/>
          </p:cNvSpPr>
          <p:nvPr/>
        </p:nvSpPr>
        <p:spPr>
          <a:xfrm>
            <a:off x="2286000" y="152400"/>
            <a:ext cx="4648200" cy="533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lvl="0" algn="ctr" fontAlgn="auto">
              <a:spcAft>
                <a:spcPts val="0"/>
              </a:spcAft>
            </a:pPr>
            <a:r>
              <a:rPr lang="en-US" sz="3200" b="1" dirty="0" smtClean="0">
                <a:solidFill>
                  <a:srgbClr val="0070C0"/>
                </a:solidFill>
                <a:latin typeface="Arial" pitchFamily="34" charset="0"/>
                <a:ea typeface="+mj-ea"/>
                <a:cs typeface="Arial" pitchFamily="34" charset="0"/>
              </a:rPr>
              <a:t>Big Data !</a:t>
            </a:r>
            <a:endParaRPr lang="en-US" sz="3200" b="1" dirty="0">
              <a:solidFill>
                <a:srgbClr val="0070C0"/>
              </a:solidFill>
              <a:latin typeface="Arial" pitchFamily="34" charset="0"/>
              <a:ea typeface="+mj-ea"/>
              <a:cs typeface="Arial" pitchFamily="34" charset="0"/>
            </a:endParaRPr>
          </a:p>
        </p:txBody>
      </p:sp>
      <p:sp>
        <p:nvSpPr>
          <p:cNvPr id="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34</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645275"/>
            <a:ext cx="762000" cy="212725"/>
          </a:xfrm>
          <a:prstGeom prst="rect">
            <a:avLst/>
          </a:prstGeom>
        </p:spPr>
        <p:txBody>
          <a:bodyPr/>
          <a:lstStyle/>
          <a:p>
            <a:pPr algn="ctr"/>
            <a:fld id="{3C88AAF0-0255-4829-A1FA-EAC6DADD20E7}" type="slidenum">
              <a:rPr lang="en-US" sz="900" smtClean="0"/>
              <a:pPr algn="ctr"/>
              <a:t>35</a:t>
            </a:fld>
            <a:endParaRPr lang="en-US" sz="900" dirty="0"/>
          </a:p>
        </p:txBody>
      </p:sp>
      <p:sp>
        <p:nvSpPr>
          <p:cNvPr id="1025" name="Rectangle 1"/>
          <p:cNvSpPr>
            <a:spLocks noChangeArrowheads="1"/>
          </p:cNvSpPr>
          <p:nvPr/>
        </p:nvSpPr>
        <p:spPr bwMode="auto">
          <a:xfrm>
            <a:off x="228600" y="3452194"/>
            <a:ext cx="8610600" cy="24622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spAutoFit/>
          </a:bodyPr>
          <a:lstStyle/>
          <a:p>
            <a:pPr algn="ctr"/>
            <a:r>
              <a:rPr kumimoji="0" lang="en-US" sz="1000" b="0" i="0" u="none" strike="noStrike" cap="none" normalizeH="0" baseline="0" dirty="0" smtClean="0">
                <a:ln>
                  <a:noFill/>
                </a:ln>
                <a:solidFill>
                  <a:schemeClr val="tx1"/>
                </a:solidFill>
                <a:effectLst/>
                <a:latin typeface="Arial" pitchFamily="34" charset="0"/>
                <a:cs typeface="Arial" pitchFamily="34"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1066800" y="1524000"/>
            <a:ext cx="6324600" cy="49859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228600" indent="-228600">
              <a:spcBef>
                <a:spcPts val="0"/>
              </a:spcBef>
              <a:spcAft>
                <a:spcPts val="600"/>
              </a:spcAft>
              <a:buFontTx/>
              <a:buNone/>
            </a:pPr>
            <a:r>
              <a:rPr lang="en-US" sz="1400" dirty="0" smtClean="0">
                <a:solidFill>
                  <a:srgbClr val="0070C0"/>
                </a:solidFill>
              </a:rPr>
              <a:t>AESIP </a:t>
            </a:r>
            <a:r>
              <a:rPr lang="en-US" sz="1400" dirty="0" smtClean="0"/>
              <a:t>      - Army Enterprise Systems Integration Program </a:t>
            </a:r>
          </a:p>
          <a:p>
            <a:pPr marL="228600" indent="-228600">
              <a:spcBef>
                <a:spcPts val="0"/>
              </a:spcBef>
              <a:spcAft>
                <a:spcPts val="600"/>
              </a:spcAft>
            </a:pPr>
            <a:r>
              <a:rPr lang="en-US" sz="1400" dirty="0" smtClean="0">
                <a:solidFill>
                  <a:srgbClr val="0070C0"/>
                </a:solidFill>
              </a:rPr>
              <a:t>AFBRT </a:t>
            </a:r>
            <a:r>
              <a:rPr lang="en-US" sz="1400" dirty="0" smtClean="0">
                <a:solidFill>
                  <a:schemeClr val="accent3">
                    <a:lumMod val="50000"/>
                  </a:schemeClr>
                </a:solidFill>
              </a:rPr>
              <a:t>     </a:t>
            </a:r>
            <a:r>
              <a:rPr lang="en-US" sz="1400" dirty="0" smtClean="0"/>
              <a:t>- Army Financial Benefits Reporting and Tracking</a:t>
            </a:r>
          </a:p>
          <a:p>
            <a:pPr marL="228600" indent="-228600">
              <a:spcBef>
                <a:spcPts val="0"/>
              </a:spcBef>
              <a:spcAft>
                <a:spcPts val="600"/>
              </a:spcAft>
              <a:buFontTx/>
              <a:buNone/>
            </a:pPr>
            <a:r>
              <a:rPr lang="en-US" sz="1400" dirty="0" smtClean="0">
                <a:solidFill>
                  <a:srgbClr val="0070C0"/>
                </a:solidFill>
              </a:rPr>
              <a:t>AFMO</a:t>
            </a:r>
            <a:r>
              <a:rPr lang="en-US" sz="1400" dirty="0" smtClean="0">
                <a:solidFill>
                  <a:schemeClr val="accent3">
                    <a:lumMod val="50000"/>
                  </a:schemeClr>
                </a:solidFill>
              </a:rPr>
              <a:t>       </a:t>
            </a:r>
            <a:r>
              <a:rPr lang="en-US" sz="1400" dirty="0" smtClean="0"/>
              <a:t>- Army Financial Management Optimization</a:t>
            </a:r>
          </a:p>
          <a:p>
            <a:pPr marL="228600" indent="-228600">
              <a:spcBef>
                <a:spcPts val="0"/>
              </a:spcBef>
              <a:spcAft>
                <a:spcPts val="600"/>
              </a:spcAft>
              <a:buFontTx/>
              <a:buNone/>
            </a:pPr>
            <a:r>
              <a:rPr lang="en-US" sz="1400" dirty="0" smtClean="0">
                <a:solidFill>
                  <a:srgbClr val="0070C0"/>
                </a:solidFill>
              </a:rPr>
              <a:t>AoA           </a:t>
            </a:r>
            <a:r>
              <a:rPr lang="en-US" sz="1400" dirty="0" smtClean="0"/>
              <a:t>- Analysis of Alternatives</a:t>
            </a:r>
          </a:p>
          <a:p>
            <a:pPr marL="228600" indent="-228600">
              <a:spcBef>
                <a:spcPts val="0"/>
              </a:spcBef>
              <a:spcAft>
                <a:spcPts val="600"/>
              </a:spcAft>
              <a:buFontTx/>
              <a:buNone/>
            </a:pPr>
            <a:r>
              <a:rPr lang="en-US" sz="1400" dirty="0" smtClean="0">
                <a:solidFill>
                  <a:srgbClr val="0070C0"/>
                </a:solidFill>
              </a:rPr>
              <a:t>BI </a:t>
            </a:r>
            <a:r>
              <a:rPr lang="en-US" sz="1400" dirty="0" smtClean="0"/>
              <a:t>             - Business Intelligence</a:t>
            </a:r>
          </a:p>
          <a:p>
            <a:pPr marL="228600" indent="-228600">
              <a:spcBef>
                <a:spcPts val="0"/>
              </a:spcBef>
              <a:spcAft>
                <a:spcPts val="600"/>
              </a:spcAft>
              <a:buFontTx/>
              <a:buNone/>
            </a:pPr>
            <a:r>
              <a:rPr lang="en-US" sz="1400" dirty="0" smtClean="0">
                <a:solidFill>
                  <a:srgbClr val="0070C0"/>
                </a:solidFill>
              </a:rPr>
              <a:t>CBA </a:t>
            </a:r>
            <a:r>
              <a:rPr lang="en-US" sz="1400" dirty="0" smtClean="0"/>
              <a:t>         - Cost benefit Analysis </a:t>
            </a:r>
          </a:p>
          <a:p>
            <a:pPr marL="228600" indent="-228600">
              <a:spcBef>
                <a:spcPts val="0"/>
              </a:spcBef>
              <a:spcAft>
                <a:spcPts val="600"/>
              </a:spcAft>
              <a:buFontTx/>
              <a:buNone/>
            </a:pPr>
            <a:r>
              <a:rPr lang="en-US" sz="1400" dirty="0" smtClean="0">
                <a:solidFill>
                  <a:srgbClr val="0070C0"/>
                </a:solidFill>
              </a:rPr>
              <a:t>CM </a:t>
            </a:r>
            <a:r>
              <a:rPr lang="en-US" sz="1400" dirty="0" smtClean="0"/>
              <a:t>           - Cost Management</a:t>
            </a:r>
          </a:p>
          <a:p>
            <a:pPr marL="228600" indent="-228600">
              <a:spcBef>
                <a:spcPts val="0"/>
              </a:spcBef>
              <a:spcAft>
                <a:spcPts val="600"/>
              </a:spcAft>
              <a:buFontTx/>
              <a:buNone/>
            </a:pPr>
            <a:r>
              <a:rPr lang="en-US" sz="1400" dirty="0" smtClean="0">
                <a:solidFill>
                  <a:srgbClr val="0070C0"/>
                </a:solidFill>
              </a:rPr>
              <a:t>ERP</a:t>
            </a:r>
            <a:r>
              <a:rPr lang="en-US" sz="1400" dirty="0" smtClean="0"/>
              <a:t>          - Enterprise Resource Planning </a:t>
            </a:r>
          </a:p>
          <a:p>
            <a:pPr marL="228600" indent="-228600">
              <a:spcBef>
                <a:spcPts val="0"/>
              </a:spcBef>
              <a:spcAft>
                <a:spcPts val="600"/>
              </a:spcAft>
              <a:buFontTx/>
              <a:buNone/>
            </a:pPr>
            <a:r>
              <a:rPr lang="en-US" sz="1400" dirty="0" smtClean="0">
                <a:solidFill>
                  <a:srgbClr val="0070C0"/>
                </a:solidFill>
              </a:rPr>
              <a:t>ESB</a:t>
            </a:r>
            <a:r>
              <a:rPr lang="en-US" sz="1400" dirty="0" smtClean="0"/>
              <a:t>          - Enterprise Service Bus </a:t>
            </a:r>
          </a:p>
          <a:p>
            <a:pPr marL="228600" indent="-228600">
              <a:spcBef>
                <a:spcPts val="0"/>
              </a:spcBef>
              <a:spcAft>
                <a:spcPts val="600"/>
              </a:spcAft>
              <a:buFontTx/>
              <a:buNone/>
            </a:pPr>
            <a:r>
              <a:rPr lang="en-US" sz="1400" dirty="0" smtClean="0">
                <a:solidFill>
                  <a:srgbClr val="0070C0"/>
                </a:solidFill>
              </a:rPr>
              <a:t>ETL</a:t>
            </a:r>
            <a:r>
              <a:rPr lang="en-US" sz="1400" dirty="0" smtClean="0"/>
              <a:t>           - Extraction Transformation and Load</a:t>
            </a:r>
          </a:p>
          <a:p>
            <a:pPr marL="228600" indent="-228600">
              <a:spcBef>
                <a:spcPts val="0"/>
              </a:spcBef>
              <a:spcAft>
                <a:spcPts val="600"/>
              </a:spcAft>
              <a:buFontTx/>
              <a:buNone/>
            </a:pPr>
            <a:r>
              <a:rPr lang="en-US" sz="1400" dirty="0" smtClean="0">
                <a:solidFill>
                  <a:srgbClr val="0070C0"/>
                </a:solidFill>
              </a:rPr>
              <a:t>GCSS-A  </a:t>
            </a:r>
            <a:r>
              <a:rPr lang="en-US" sz="1400" dirty="0" smtClean="0"/>
              <a:t>  - Global Combat Support System-</a:t>
            </a:r>
            <a:r>
              <a:rPr lang="en-US" sz="1400" i="1" dirty="0" smtClean="0"/>
              <a:t>Army</a:t>
            </a:r>
            <a:r>
              <a:rPr lang="en-US" sz="1400" dirty="0" smtClean="0"/>
              <a:t> </a:t>
            </a:r>
          </a:p>
          <a:p>
            <a:pPr marL="228600" indent="-228600">
              <a:spcBef>
                <a:spcPts val="0"/>
              </a:spcBef>
              <a:spcAft>
                <a:spcPts val="600"/>
              </a:spcAft>
              <a:buFontTx/>
              <a:buNone/>
            </a:pPr>
            <a:r>
              <a:rPr lang="en-US" sz="1400" dirty="0" smtClean="0">
                <a:solidFill>
                  <a:srgbClr val="0070C0"/>
                </a:solidFill>
              </a:rPr>
              <a:t>GFEBS </a:t>
            </a:r>
            <a:r>
              <a:rPr lang="en-US" sz="1400" dirty="0" smtClean="0"/>
              <a:t>    - General Fund Enterprise Business System </a:t>
            </a:r>
          </a:p>
          <a:p>
            <a:pPr marL="228600" indent="-228600">
              <a:spcBef>
                <a:spcPts val="0"/>
              </a:spcBef>
              <a:spcAft>
                <a:spcPts val="600"/>
              </a:spcAft>
              <a:buFontTx/>
              <a:buNone/>
            </a:pPr>
            <a:r>
              <a:rPr lang="en-US" sz="1400" dirty="0" smtClean="0">
                <a:solidFill>
                  <a:srgbClr val="0070C0"/>
                </a:solidFill>
              </a:rPr>
              <a:t>GFM-DI </a:t>
            </a:r>
            <a:r>
              <a:rPr lang="en-US" sz="1400" dirty="0" smtClean="0"/>
              <a:t>   - Global Force Management Data Initiative </a:t>
            </a:r>
          </a:p>
          <a:p>
            <a:pPr marL="228600" indent="-228600">
              <a:spcBef>
                <a:spcPts val="0"/>
              </a:spcBef>
              <a:spcAft>
                <a:spcPts val="600"/>
              </a:spcAft>
              <a:buFontTx/>
              <a:buNone/>
            </a:pPr>
            <a:r>
              <a:rPr lang="en-US" sz="1400" dirty="0" smtClean="0">
                <a:solidFill>
                  <a:srgbClr val="0070C0"/>
                </a:solidFill>
              </a:rPr>
              <a:t>IPPS-A </a:t>
            </a:r>
            <a:r>
              <a:rPr lang="en-US" sz="1400" dirty="0" smtClean="0"/>
              <a:t>     - Integrated Personnel and Pay System-</a:t>
            </a:r>
            <a:r>
              <a:rPr lang="en-US" sz="1400" i="1" dirty="0" smtClean="0"/>
              <a:t>Army</a:t>
            </a:r>
            <a:r>
              <a:rPr lang="en-US" sz="1400" dirty="0" smtClean="0"/>
              <a:t> </a:t>
            </a:r>
          </a:p>
          <a:p>
            <a:pPr marL="228600" indent="-228600">
              <a:spcBef>
                <a:spcPts val="0"/>
              </a:spcBef>
              <a:spcAft>
                <a:spcPts val="600"/>
              </a:spcAft>
              <a:buFontTx/>
              <a:buNone/>
            </a:pPr>
            <a:r>
              <a:rPr lang="en-US" sz="1400" dirty="0" smtClean="0">
                <a:solidFill>
                  <a:srgbClr val="0070C0"/>
                </a:solidFill>
              </a:rPr>
              <a:t>OLAP </a:t>
            </a:r>
            <a:r>
              <a:rPr lang="en-US" sz="1400" dirty="0" smtClean="0"/>
              <a:t>       - Online Analytical Processing </a:t>
            </a:r>
          </a:p>
          <a:p>
            <a:pPr marL="228600" indent="-228600">
              <a:spcBef>
                <a:spcPts val="0"/>
              </a:spcBef>
              <a:spcAft>
                <a:spcPts val="600"/>
              </a:spcAft>
              <a:buFontTx/>
              <a:buNone/>
            </a:pPr>
            <a:r>
              <a:rPr lang="en-US" sz="1400" dirty="0">
                <a:solidFill>
                  <a:srgbClr val="0070C0"/>
                </a:solidFill>
              </a:rPr>
              <a:t>PPBE   </a:t>
            </a:r>
            <a:r>
              <a:rPr lang="en-US" sz="1400" dirty="0" smtClean="0"/>
              <a:t>     -  Planning, Programing, Budgeting, and Execution Process</a:t>
            </a:r>
          </a:p>
          <a:p>
            <a:pPr marL="228600" indent="-228600">
              <a:spcBef>
                <a:spcPts val="0"/>
              </a:spcBef>
              <a:spcAft>
                <a:spcPts val="600"/>
              </a:spcAft>
              <a:buFontTx/>
              <a:buNone/>
            </a:pPr>
            <a:r>
              <a:rPr lang="en-US" sz="1400" dirty="0" smtClean="0">
                <a:solidFill>
                  <a:srgbClr val="0070C0"/>
                </a:solidFill>
              </a:rPr>
              <a:t>SOA </a:t>
            </a:r>
            <a:r>
              <a:rPr lang="en-US" sz="1400" dirty="0" smtClean="0"/>
              <a:t>         - Service Oriented Architecture </a:t>
            </a:r>
            <a:endParaRPr lang="en-US" sz="1400" dirty="0"/>
          </a:p>
        </p:txBody>
      </p:sp>
      <p:sp>
        <p:nvSpPr>
          <p:cNvPr id="5" name="Title 10"/>
          <p:cNvSpPr txBox="1">
            <a:spLocks/>
          </p:cNvSpPr>
          <p:nvPr/>
        </p:nvSpPr>
        <p:spPr>
          <a:xfrm>
            <a:off x="3200400" y="228600"/>
            <a:ext cx="32004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Table of Acronyms</a:t>
            </a:r>
            <a:endParaRPr kumimoji="0" lang="en-US" sz="2400" b="1"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8153400" y="6553200"/>
            <a:ext cx="838200" cy="212725"/>
          </a:xfrm>
          <a:prstGeom prst="rect">
            <a:avLst/>
          </a:prstGeom>
        </p:spPr>
        <p:txBody>
          <a:bodyPr/>
          <a:lstStyle/>
          <a:p>
            <a:pPr algn="r"/>
            <a:fld id="{DD84EED3-AF62-454F-8E91-2DF734A7D0AC}" type="slidenum">
              <a:rPr lang="en-US" sz="1050" smtClean="0"/>
              <a:pPr algn="r"/>
              <a:t>36</a:t>
            </a:fld>
            <a:endParaRPr lang="en-US" sz="1050" dirty="0"/>
          </a:p>
        </p:txBody>
      </p:sp>
      <p:graphicFrame>
        <p:nvGraphicFramePr>
          <p:cNvPr id="7" name="Table 6"/>
          <p:cNvGraphicFramePr>
            <a:graphicFrameLocks noGrp="1"/>
          </p:cNvGraphicFramePr>
          <p:nvPr/>
        </p:nvGraphicFramePr>
        <p:xfrm>
          <a:off x="323850" y="1104900"/>
          <a:ext cx="2647950" cy="5380803"/>
        </p:xfrm>
        <a:graphic>
          <a:graphicData uri="http://schemas.openxmlformats.org/drawingml/2006/table">
            <a:tbl>
              <a:tblPr>
                <a:tableStyleId>{69C7853C-536D-4A76-A0AE-DD22124D55A5}</a:tableStyleId>
              </a:tblPr>
              <a:tblGrid>
                <a:gridCol w="438150"/>
                <a:gridCol w="2209800"/>
              </a:tblGrid>
              <a:tr h="140138">
                <a:tc>
                  <a:txBody>
                    <a:bodyPr/>
                    <a:lstStyle/>
                    <a:p>
                      <a:pPr algn="ctr" rtl="0" fontAlgn="b"/>
                      <a:r>
                        <a:rPr lang="en-US" sz="800" u="none" strike="noStrike" dirty="0"/>
                        <a:t>ABO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Budget Office</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Active Component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Adjutant General</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smtClean="0"/>
                        <a:t>AR</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Army Reserve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AESIP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Enterprise Systems Integration Program</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AFMIS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Food Management Information System</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AFMO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Financial Management Optimization</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AFMS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Financial Management School</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AFQT</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Armed Forces Qualification Test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APE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Army Program Element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APM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Acquisition &amp; Procurement Management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APPN</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Appropriation</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AMRG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Army Marketing  Research Group</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ARNG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Army National Guard</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ASVAB</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Armed Services Vocational Aptitude Battery</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BAG</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Budget Activity Group</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BI</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Business Intelligence</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a:t>BOS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 </a:t>
                      </a:r>
                      <a:r>
                        <a:rPr lang="en-US" sz="800" u="none" strike="noStrike" kern="1200" dirty="0" smtClean="0"/>
                        <a:t>Base Operations Support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CE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dirty="0" smtClean="0"/>
                        <a:t>Cost &amp; Economics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CM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Cost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CMD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CONUS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Continental United States</a:t>
                      </a:r>
                      <a:endParaRPr lang="en-US" sz="800" b="0" i="0" u="none" strike="noStrike" dirty="0">
                        <a:solidFill>
                          <a:srgbClr val="222222"/>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COPIS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Customers, Outputs, Process, Inputs, Suppliers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CSRB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dirty="0" smtClean="0"/>
                        <a:t>Critical Skills Retention Bonus </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DASA-CE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Deputy Assistant Secretary of the Army for Cost &amp; Economics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DASA-FIM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Deputy </a:t>
                      </a:r>
                      <a:r>
                        <a:rPr lang="en-US" sz="800" u="none" strike="noStrike" dirty="0" smtClean="0"/>
                        <a:t>Asst. </a:t>
                      </a:r>
                      <a:r>
                        <a:rPr lang="en-US" sz="800" u="none" strike="noStrike" dirty="0"/>
                        <a:t>Secretary of the Army for Financial Information Management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DASA-FO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Deputy Assistant Secretary of the Army for Financial Operations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dB's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Databases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DFAC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Dining Facility</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DFAS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Defense Finance &amp; Accounting Services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DHP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Defense Health Program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DLA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Defense Logistics Agency</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DSS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Decision Support System</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ERP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Enterprise Resource Planning</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ESB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Enterprise Service Bus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ETL</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Extract, Transform, Load</a:t>
                      </a:r>
                      <a:endParaRPr lang="en-US" sz="800" b="0" i="0" u="none" strike="noStrike" dirty="0">
                        <a:solidFill>
                          <a:srgbClr val="000000"/>
                        </a:solidFill>
                        <a:latin typeface="Calibri"/>
                      </a:endParaRPr>
                    </a:p>
                  </a:txBody>
                  <a:tcPr marL="8243" marR="8243" marT="8243" marB="0" anchor="b">
                    <a:solidFill>
                      <a:schemeClr val="bg1"/>
                    </a:solidFill>
                  </a:tcPr>
                </a:tc>
              </a:tr>
            </a:tbl>
          </a:graphicData>
        </a:graphic>
      </p:graphicFrame>
      <p:graphicFrame>
        <p:nvGraphicFramePr>
          <p:cNvPr id="8" name="Table 7"/>
          <p:cNvGraphicFramePr>
            <a:graphicFrameLocks noGrp="1"/>
          </p:cNvGraphicFramePr>
          <p:nvPr/>
        </p:nvGraphicFramePr>
        <p:xfrm>
          <a:off x="6019800" y="1123950"/>
          <a:ext cx="2952750" cy="4133864"/>
        </p:xfrm>
        <a:graphic>
          <a:graphicData uri="http://schemas.openxmlformats.org/drawingml/2006/table">
            <a:tbl>
              <a:tblPr>
                <a:tableStyleId>{69C7853C-536D-4A76-A0AE-DD22124D55A5}</a:tableStyleId>
              </a:tblPr>
              <a:tblGrid>
                <a:gridCol w="685800"/>
                <a:gridCol w="2266950"/>
              </a:tblGrid>
              <a:tr h="147638">
                <a:tc>
                  <a:txBody>
                    <a:bodyPr/>
                    <a:lstStyle/>
                    <a:p>
                      <a:pPr algn="ctr" rtl="0" fontAlgn="b"/>
                      <a:r>
                        <a:rPr lang="en-US" sz="800" u="none" strike="noStrike" dirty="0" smtClean="0"/>
                        <a:t>OTJAG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Office of the </a:t>
                      </a:r>
                      <a:r>
                        <a:rPr lang="en-US" sz="800" dirty="0" smtClean="0"/>
                        <a:t>Judge Advocate General</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PCS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Permanent Change of Station</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POS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Point of Service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PPBE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Programming, Planning, Budgeting, &amp; Execution</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PROBE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Program </a:t>
                      </a:r>
                      <a:r>
                        <a:rPr lang="en-US" sz="800" u="none" strike="noStrike" kern="1200" dirty="0" smtClean="0"/>
                        <a:t>Optimization and </a:t>
                      </a:r>
                      <a:r>
                        <a:rPr lang="en-US" sz="800" u="none" strike="noStrike" kern="1200" dirty="0"/>
                        <a:t>Budget Evaluation</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RBM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Results Based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RC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Reserve Component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RIDM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Resource Informed Decision Making</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ROTC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Reserve Officers Training Corps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RPM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Real Property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RSW (OA22)</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Resource Services Washington (Operating Agency22)</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SAG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dirty="0" smtClean="0"/>
                        <a:t>Sub</a:t>
                      </a:r>
                      <a:r>
                        <a:rPr lang="en-US" sz="800" baseline="0" dirty="0" smtClean="0"/>
                        <a:t> A</a:t>
                      </a:r>
                      <a:r>
                        <a:rPr lang="en-US" sz="800" dirty="0" smtClean="0"/>
                        <a:t>ctivity Group </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SC&amp;I</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Span of Control &amp; Influence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SMS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Strategic Management System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SOA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Service </a:t>
                      </a:r>
                      <a:r>
                        <a:rPr lang="en-US" sz="800" u="none" strike="noStrike" dirty="0"/>
                        <a:t>Oriented Architecture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SOF</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Special Operations Forces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SRB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dirty="0" smtClean="0"/>
                        <a:t>Selective Reenlistment Bonus </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STORES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Subsistence Total Order and Receipt Electronic System</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TF</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Task Force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TRADOC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Training &amp; Doctrine Command</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TTHS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Trainees, Transients, Holdees, &amp; Students</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UIC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Unit Identification Code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USACE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r>
                        <a:rPr lang="en-US" sz="800" u="none" strike="noStrike" kern="1200" dirty="0" smtClean="0"/>
                        <a:t>United States Army Corps of Engineers</a:t>
                      </a:r>
                      <a:endParaRPr lang="en-US" sz="800" b="0" i="0" u="none" strike="noStrike" kern="1200" dirty="0" smtClean="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USAFMCOM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United States Army Financial Management Command</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USAREC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United States Army Recruiting Command</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USASOC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United States Army Special Operations 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USMA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United States Military  Academy</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USMEPCOM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United States Military Entrance Processing Command</a:t>
                      </a:r>
                      <a:endParaRPr lang="en-US" sz="800" b="0" i="0" u="none" strike="noStrike" dirty="0">
                        <a:solidFill>
                          <a:srgbClr val="000000"/>
                        </a:solidFill>
                        <a:latin typeface="Calibri"/>
                      </a:endParaRPr>
                    </a:p>
                  </a:txBody>
                  <a:tcPr marL="8243" marR="8243" marT="8243" marB="0" anchor="b">
                    <a:solidFill>
                      <a:schemeClr val="bg1"/>
                    </a:solidFill>
                  </a:tcPr>
                </a:tc>
              </a:tr>
            </a:tbl>
          </a:graphicData>
        </a:graphic>
      </p:graphicFrame>
      <p:graphicFrame>
        <p:nvGraphicFramePr>
          <p:cNvPr id="11" name="Table 10"/>
          <p:cNvGraphicFramePr>
            <a:graphicFrameLocks noGrp="1"/>
          </p:cNvGraphicFramePr>
          <p:nvPr/>
        </p:nvGraphicFramePr>
        <p:xfrm>
          <a:off x="3133725" y="1114439"/>
          <a:ext cx="2743200" cy="5362560"/>
        </p:xfrm>
        <a:graphic>
          <a:graphicData uri="http://schemas.openxmlformats.org/drawingml/2006/table">
            <a:tbl>
              <a:tblPr>
                <a:tableStyleId>{69C7853C-536D-4A76-A0AE-DD22124D55A5}</a:tableStyleId>
              </a:tblPr>
              <a:tblGrid>
                <a:gridCol w="523875"/>
                <a:gridCol w="2219325"/>
              </a:tblGrid>
              <a:tr h="141120">
                <a:tc>
                  <a:txBody>
                    <a:bodyPr/>
                    <a:lstStyle/>
                    <a:p>
                      <a:pPr algn="ctr" rtl="0" fontAlgn="b"/>
                      <a:r>
                        <a:rPr lang="en-US" sz="800" u="none" strike="noStrike" dirty="0"/>
                        <a:t>F&amp;PM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&amp; Performance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FCM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Funds Control Module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FFM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Flow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marL="0" algn="ctr" defTabSz="914400" rtl="0" eaLnBrk="1" fontAlgn="b" latinLnBrk="0" hangingPunct="1"/>
                      <a:r>
                        <a:rPr lang="en-US" sz="800" u="none" strike="noStrike" kern="1200" dirty="0" smtClean="0"/>
                        <a:t>FIM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dirty="0" smtClean="0"/>
                        <a:t>Financial Information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FM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FM&amp;C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u="none" strike="noStrike" dirty="0" smtClean="0"/>
                        <a:t>Financial Management</a:t>
                      </a:r>
                      <a:r>
                        <a:rPr lang="en-US" sz="800" u="none" strike="noStrike" baseline="0" dirty="0"/>
                        <a:t> </a:t>
                      </a:r>
                      <a:r>
                        <a:rPr lang="en-US" sz="800" u="none" strike="noStrike" baseline="0" dirty="0" smtClean="0"/>
                        <a:t>&amp; Comptroller</a:t>
                      </a:r>
                      <a:endParaRPr lang="en-US" sz="800" b="0" i="0" u="none" strike="noStrike" dirty="0" smtClean="0">
                        <a:solidFill>
                          <a:srgbClr val="000000"/>
                        </a:solidFill>
                        <a:latin typeface="+mn-lt"/>
                      </a:endParaRPr>
                    </a:p>
                  </a:txBody>
                  <a:tcPr marL="8243" marR="8243" marT="8243" marB="0" anchor="b">
                    <a:solidFill>
                      <a:schemeClr val="bg1"/>
                    </a:solidFill>
                  </a:tcPr>
                </a:tc>
              </a:tr>
              <a:tr h="141120">
                <a:tc>
                  <a:txBody>
                    <a:bodyPr/>
                    <a:lstStyle/>
                    <a:p>
                      <a:pPr algn="ctr" rtl="0" fontAlgn="b"/>
                      <a:r>
                        <a:rPr lang="en-US" sz="800" u="none" strike="noStrike" dirty="0"/>
                        <a:t>FMSOC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Management Support Operations Center</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FO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Financial Operations</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GCSS-A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Global Combat Support System-Army</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GFEBS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General Fund Enterprise Business System</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GFM-DI</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Global Force Management Data Initiative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HM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Healthcare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HQDA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Headquarters Department of the Army</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HRM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Human Resource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marL="0" algn="ctr" defTabSz="914400" rtl="0" eaLnBrk="1" fontAlgn="b" latinLnBrk="0" hangingPunct="1"/>
                      <a:r>
                        <a:rPr lang="en-US" sz="800" kern="1200" dirty="0" smtClean="0">
                          <a:solidFill>
                            <a:schemeClr val="tx1"/>
                          </a:solidFill>
                          <a:latin typeface="+mn-lt"/>
                          <a:ea typeface="+mn-ea"/>
                          <a:cs typeface="+mn-cs"/>
                        </a:rPr>
                        <a:t>IDES</a:t>
                      </a:r>
                      <a:endParaRPr lang="en-US" sz="800" kern="1200" dirty="0">
                        <a:solidFill>
                          <a:schemeClr val="tx1"/>
                        </a:solidFill>
                        <a:latin typeface="+mn-lt"/>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kern="1200" dirty="0" smtClean="0">
                          <a:solidFill>
                            <a:schemeClr val="tx1"/>
                          </a:solidFill>
                          <a:latin typeface="+mn-lt"/>
                          <a:ea typeface="+mn-ea"/>
                          <a:cs typeface="+mn-cs"/>
                        </a:rPr>
                        <a:t>Integrated Disability Evaluation System</a:t>
                      </a:r>
                      <a:endParaRPr lang="en-US" sz="800" kern="1200" dirty="0">
                        <a:solidFill>
                          <a:schemeClr val="tx1"/>
                        </a:solidFill>
                        <a:latin typeface="+mn-lt"/>
                        <a:ea typeface="+mn-ea"/>
                        <a:cs typeface="+mn-cs"/>
                      </a:endParaRPr>
                    </a:p>
                  </a:txBody>
                  <a:tcPr marL="8243" marR="8243" marT="8243" marB="0" anchor="b">
                    <a:solidFill>
                      <a:schemeClr val="bg1"/>
                    </a:solidFill>
                  </a:tcPr>
                </a:tc>
              </a:tr>
              <a:tr h="141120">
                <a:tc>
                  <a:txBody>
                    <a:bodyPr/>
                    <a:lstStyle/>
                    <a:p>
                      <a:pPr marL="0" algn="ctr" defTabSz="914400" rtl="0" eaLnBrk="1" fontAlgn="b" latinLnBrk="0" hangingPunct="1"/>
                      <a:r>
                        <a:rPr lang="en-US" sz="800" kern="1200" dirty="0" smtClean="0"/>
                        <a:t>IMCOM</a:t>
                      </a:r>
                      <a:endParaRPr lang="en-US" sz="800" kern="1200" dirty="0">
                        <a:solidFill>
                          <a:schemeClr val="tx1"/>
                        </a:solidFill>
                        <a:latin typeface="+mn-lt"/>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kern="1200" dirty="0" smtClean="0"/>
                        <a:t>U.S. Army Installation Management Command</a:t>
                      </a:r>
                      <a:endParaRPr lang="en-US" sz="800" kern="1200" dirty="0">
                        <a:solidFill>
                          <a:schemeClr val="tx1"/>
                        </a:solidFill>
                        <a:latin typeface="+mn-lt"/>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IMT</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dirty="0" smtClean="0"/>
                        <a:t>Initial Military Training</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IPSS-A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Integrated Personnel and Pay System-Army</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fontAlgn="b"/>
                      <a:r>
                        <a:rPr lang="en-US" sz="800" u="none" strike="noStrike" dirty="0"/>
                        <a:t>LMP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Logistics Modernization Program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LOE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Line of Effort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LSCM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Logistics &amp; Supply Chain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M&amp;RA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Manpower &amp; Reserve Affairs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MDEP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Management Decision Package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MEDCOM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Medical 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MEPCOM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Military Entrance Processing 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MOS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Military Occupation Specialties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Military Police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MPA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Military Pay Army</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NGB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National Guard Bureau</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O&amp;M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Operations &amp; Maintenance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OA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Operating Agency</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OCS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Officer Candidate School</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OBT</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Office of Business Transformation</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OLAP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Online Analytical Processing</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OMA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dirty="0" smtClean="0"/>
                        <a:t>Operation and Maintenance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OPA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Other Procurement Army</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OPR</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Official</a:t>
                      </a:r>
                      <a:r>
                        <a:rPr lang="en-US" sz="800" u="none" strike="noStrike" baseline="0" dirty="0" smtClean="0"/>
                        <a:t> Party Responsible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OSD</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Office of the Secretary of Defense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bl>
          </a:graphicData>
        </a:graphic>
      </p:graphicFrame>
      <p:sp>
        <p:nvSpPr>
          <p:cNvPr id="12" name="Rectangle 11"/>
          <p:cNvSpPr/>
          <p:nvPr/>
        </p:nvSpPr>
        <p:spPr>
          <a:xfrm>
            <a:off x="3087016" y="228600"/>
            <a:ext cx="2920415"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lvl="0" algn="ctr" fontAlgn="auto">
              <a:spcAft>
                <a:spcPts val="0"/>
              </a:spcAft>
              <a:defRPr/>
            </a:pPr>
            <a:r>
              <a:rPr lang="en-US" sz="2400" b="1" dirty="0" smtClean="0">
                <a:solidFill>
                  <a:srgbClr val="0070C0"/>
                </a:solidFill>
                <a:latin typeface="Arial" pitchFamily="34" charset="0"/>
                <a:ea typeface="+mj-ea"/>
                <a:cs typeface="Arial" pitchFamily="34" charset="0"/>
              </a:rPr>
              <a:t>Table of Acronyms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2209800" y="2352428"/>
            <a:ext cx="4800600" cy="389597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p:cNvSpPr txBox="1"/>
          <p:nvPr/>
        </p:nvSpPr>
        <p:spPr>
          <a:xfrm>
            <a:off x="7010400" y="3424535"/>
            <a:ext cx="1981200"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r"/>
            <a:r>
              <a:rPr lang="en-US" sz="1200" dirty="0" smtClean="0">
                <a:solidFill>
                  <a:schemeClr val="tx1">
                    <a:lumMod val="75000"/>
                    <a:lumOff val="25000"/>
                  </a:schemeClr>
                </a:solidFill>
                <a:latin typeface="+mn-lt"/>
              </a:rPr>
              <a:t>Prioritized, Aligned, and Optimized Cost Data Capture </a:t>
            </a:r>
            <a:endParaRPr lang="en-US" sz="1200" dirty="0">
              <a:solidFill>
                <a:schemeClr val="tx1">
                  <a:lumMod val="75000"/>
                  <a:lumOff val="25000"/>
                </a:schemeClr>
              </a:solidFill>
              <a:latin typeface="+mn-lt"/>
            </a:endParaRPr>
          </a:p>
        </p:txBody>
      </p:sp>
      <p:sp>
        <p:nvSpPr>
          <p:cNvPr id="7" name="TextBox 6"/>
          <p:cNvSpPr txBox="1"/>
          <p:nvPr/>
        </p:nvSpPr>
        <p:spPr>
          <a:xfrm>
            <a:off x="304800" y="1150203"/>
            <a:ext cx="8686800"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342900" indent="-342900">
              <a:buFont typeface="Wingdings" pitchFamily="2" charset="2"/>
              <a:buChar char="ü"/>
            </a:pPr>
            <a:r>
              <a:rPr lang="en-US" sz="1600" dirty="0" smtClean="0">
                <a:latin typeface="+mn-lt"/>
              </a:rPr>
              <a:t>Improve data quality and cost data visualization tools for decision making.</a:t>
            </a:r>
          </a:p>
          <a:p>
            <a:pPr marL="342900" indent="-342900">
              <a:buFont typeface="Wingdings" pitchFamily="2" charset="2"/>
              <a:buChar char="ü"/>
            </a:pPr>
            <a:r>
              <a:rPr lang="en-US" sz="1600" dirty="0" smtClean="0">
                <a:latin typeface="+mn-lt"/>
              </a:rPr>
              <a:t>Incorporate rigorous Cost Management in funding decision to reduce future cost risk.</a:t>
            </a:r>
          </a:p>
          <a:p>
            <a:pPr marL="342900" indent="-342900">
              <a:buFont typeface="Wingdings" pitchFamily="2" charset="2"/>
              <a:buChar char="ü"/>
            </a:pPr>
            <a:r>
              <a:rPr lang="en-US" sz="1600" dirty="0" smtClean="0">
                <a:latin typeface="+mn-lt"/>
              </a:rPr>
              <a:t>Plan for capture of execution data in support of CM and PPBE processes.</a:t>
            </a:r>
          </a:p>
        </p:txBody>
      </p:sp>
      <p:sp>
        <p:nvSpPr>
          <p:cNvPr id="8" name="TextBox 7"/>
          <p:cNvSpPr txBox="1"/>
          <p:nvPr/>
        </p:nvSpPr>
        <p:spPr>
          <a:xfrm>
            <a:off x="381000" y="4724400"/>
            <a:ext cx="1981200"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1200" dirty="0" smtClean="0">
                <a:solidFill>
                  <a:schemeClr val="tx1">
                    <a:lumMod val="75000"/>
                    <a:lumOff val="25000"/>
                  </a:schemeClr>
                </a:solidFill>
                <a:latin typeface="+mn-lt"/>
              </a:rPr>
              <a:t>Integrate Cost Management into PPBE and Core </a:t>
            </a:r>
          </a:p>
          <a:p>
            <a:r>
              <a:rPr lang="en-US" sz="1200" dirty="0" smtClean="0">
                <a:solidFill>
                  <a:schemeClr val="tx1">
                    <a:lumMod val="75000"/>
                    <a:lumOff val="25000"/>
                  </a:schemeClr>
                </a:solidFill>
                <a:latin typeface="+mn-lt"/>
              </a:rPr>
              <a:t>End-to-End processes</a:t>
            </a:r>
            <a:endParaRPr lang="en-US" sz="1200" dirty="0">
              <a:solidFill>
                <a:schemeClr val="tx1">
                  <a:lumMod val="75000"/>
                  <a:lumOff val="25000"/>
                </a:schemeClr>
              </a:solidFill>
              <a:latin typeface="+mn-lt"/>
            </a:endParaRPr>
          </a:p>
        </p:txBody>
      </p:sp>
      <p:pic>
        <p:nvPicPr>
          <p:cNvPr id="12" name="Picture 11" descr="CM_SP.PNG"/>
          <p:cNvPicPr>
            <a:picLocks noChangeAspect="1"/>
          </p:cNvPicPr>
          <p:nvPr/>
        </p:nvPicPr>
        <p:blipFill>
          <a:blip r:embed="rId3" cstate="print"/>
          <a:stretch>
            <a:fillRect/>
          </a:stretch>
        </p:blipFill>
        <p:spPr>
          <a:xfrm>
            <a:off x="457200" y="2133600"/>
            <a:ext cx="1828800" cy="251926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pic>
      <p:sp>
        <p:nvSpPr>
          <p:cNvPr id="1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7162800" y="3886200"/>
            <a:ext cx="1828800" cy="2503439"/>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pic>
      <p:sp>
        <p:nvSpPr>
          <p:cNvPr id="10" name="Title 10"/>
          <p:cNvSpPr txBox="1">
            <a:spLocks/>
          </p:cNvSpPr>
          <p:nvPr/>
        </p:nvSpPr>
        <p:spPr>
          <a:xfrm>
            <a:off x="1828800" y="304800"/>
            <a:ext cx="6400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Cost Management Data Capture Strategy</a:t>
            </a:r>
            <a:endParaRPr kumimoji="0" lang="en-US" sz="2400" b="1"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5867400" y="5334000"/>
            <a:ext cx="1109472" cy="914400"/>
            <a:chOff x="-1600200" y="2133600"/>
            <a:chExt cx="1109472" cy="1102090"/>
          </a:xfrm>
        </p:grpSpPr>
        <p:pic>
          <p:nvPicPr>
            <p:cNvPr id="80"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1"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23" name="TextBox 22"/>
          <p:cNvSpPr txBox="1"/>
          <p:nvPr/>
        </p:nvSpPr>
        <p:spPr>
          <a:xfrm>
            <a:off x="5867400" y="5029200"/>
            <a:ext cx="11430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1400" dirty="0">
                <a:latin typeface="+mn-lt"/>
                <a:cs typeface="+mn-cs"/>
              </a:rPr>
              <a:t>4. </a:t>
            </a:r>
            <a:r>
              <a:rPr lang="en-US" sz="1400" dirty="0" smtClean="0">
                <a:latin typeface="+mn-lt"/>
                <a:cs typeface="+mn-cs"/>
              </a:rPr>
              <a:t>Funding</a:t>
            </a:r>
            <a:endParaRPr lang="en-US" sz="1400" dirty="0">
              <a:latin typeface="+mn-lt"/>
              <a:cs typeface="+mn-cs"/>
            </a:endParaRPr>
          </a:p>
        </p:txBody>
      </p:sp>
      <p:grpSp>
        <p:nvGrpSpPr>
          <p:cNvPr id="73" name="Group 72"/>
          <p:cNvGrpSpPr/>
          <p:nvPr/>
        </p:nvGrpSpPr>
        <p:grpSpPr>
          <a:xfrm>
            <a:off x="4203700" y="4267200"/>
            <a:ext cx="1371600" cy="914400"/>
            <a:chOff x="-1600200" y="2133600"/>
            <a:chExt cx="1109472" cy="1102090"/>
          </a:xfrm>
        </p:grpSpPr>
        <p:pic>
          <p:nvPicPr>
            <p:cNvPr id="74"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5"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76" name="Group 75"/>
          <p:cNvGrpSpPr/>
          <p:nvPr/>
        </p:nvGrpSpPr>
        <p:grpSpPr>
          <a:xfrm>
            <a:off x="4203700" y="5334000"/>
            <a:ext cx="1371600" cy="914400"/>
            <a:chOff x="-1600200" y="2133600"/>
            <a:chExt cx="1109472" cy="1102090"/>
          </a:xfrm>
        </p:grpSpPr>
        <p:pic>
          <p:nvPicPr>
            <p:cNvPr id="77"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8"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21" name="TextBox 20"/>
          <p:cNvSpPr txBox="1"/>
          <p:nvPr/>
        </p:nvSpPr>
        <p:spPr>
          <a:xfrm>
            <a:off x="2514600" y="2667000"/>
            <a:ext cx="10668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1400" dirty="0">
                <a:latin typeface="+mn-lt"/>
                <a:cs typeface="+mn-cs"/>
              </a:rPr>
              <a:t>2. Contracts</a:t>
            </a:r>
          </a:p>
        </p:txBody>
      </p:sp>
      <p:grpSp>
        <p:nvGrpSpPr>
          <p:cNvPr id="64" name="Group 63"/>
          <p:cNvGrpSpPr/>
          <p:nvPr/>
        </p:nvGrpSpPr>
        <p:grpSpPr>
          <a:xfrm>
            <a:off x="2578100" y="2971800"/>
            <a:ext cx="1295400" cy="1102090"/>
            <a:chOff x="-1600200" y="2133600"/>
            <a:chExt cx="1109472" cy="1102090"/>
          </a:xfrm>
        </p:grpSpPr>
        <p:pic>
          <p:nvPicPr>
            <p:cNvPr id="65"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6"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67" name="Group 66"/>
          <p:cNvGrpSpPr/>
          <p:nvPr/>
        </p:nvGrpSpPr>
        <p:grpSpPr>
          <a:xfrm>
            <a:off x="2578100" y="4246745"/>
            <a:ext cx="1295400" cy="990600"/>
            <a:chOff x="-1600200" y="2133600"/>
            <a:chExt cx="1109472" cy="1102090"/>
          </a:xfrm>
        </p:grpSpPr>
        <p:pic>
          <p:nvPicPr>
            <p:cNvPr id="68"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9"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70" name="Group 69"/>
          <p:cNvGrpSpPr/>
          <p:nvPr/>
        </p:nvGrpSpPr>
        <p:grpSpPr>
          <a:xfrm>
            <a:off x="2540000" y="5410200"/>
            <a:ext cx="1371600" cy="914400"/>
            <a:chOff x="-1600200" y="2133600"/>
            <a:chExt cx="1109472" cy="1102090"/>
          </a:xfrm>
        </p:grpSpPr>
        <p:pic>
          <p:nvPicPr>
            <p:cNvPr id="71"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2"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54" name="Group 53"/>
          <p:cNvGrpSpPr/>
          <p:nvPr/>
        </p:nvGrpSpPr>
        <p:grpSpPr>
          <a:xfrm>
            <a:off x="1176528" y="1676400"/>
            <a:ext cx="1109472" cy="1102090"/>
            <a:chOff x="-1600200" y="2133600"/>
            <a:chExt cx="1109472" cy="1102090"/>
          </a:xfrm>
        </p:grpSpPr>
        <p:pic>
          <p:nvPicPr>
            <p:cNvPr id="2054"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53"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55" name="Group 54"/>
          <p:cNvGrpSpPr/>
          <p:nvPr/>
        </p:nvGrpSpPr>
        <p:grpSpPr>
          <a:xfrm>
            <a:off x="1176528" y="2983563"/>
            <a:ext cx="1109472" cy="1102090"/>
            <a:chOff x="-1600200" y="2133600"/>
            <a:chExt cx="1109472" cy="1102090"/>
          </a:xfrm>
        </p:grpSpPr>
        <p:pic>
          <p:nvPicPr>
            <p:cNvPr id="56"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7"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58" name="Group 57"/>
          <p:cNvGrpSpPr/>
          <p:nvPr/>
        </p:nvGrpSpPr>
        <p:grpSpPr>
          <a:xfrm>
            <a:off x="1143000" y="4290726"/>
            <a:ext cx="1143000" cy="914400"/>
            <a:chOff x="-1600200" y="2133600"/>
            <a:chExt cx="1109472" cy="1102090"/>
          </a:xfrm>
        </p:grpSpPr>
        <p:pic>
          <p:nvPicPr>
            <p:cNvPr id="59"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0"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61" name="Group 60"/>
          <p:cNvGrpSpPr/>
          <p:nvPr/>
        </p:nvGrpSpPr>
        <p:grpSpPr>
          <a:xfrm>
            <a:off x="1143000" y="5410200"/>
            <a:ext cx="1143000" cy="914400"/>
            <a:chOff x="-1674165" y="2133600"/>
            <a:chExt cx="1183437" cy="1102090"/>
          </a:xfrm>
        </p:grpSpPr>
        <p:pic>
          <p:nvPicPr>
            <p:cNvPr id="62"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3" name="Picture 5"/>
            <p:cNvPicPr>
              <a:picLocks noChangeAspect="1" noChangeArrowheads="1"/>
            </p:cNvPicPr>
            <p:nvPr/>
          </p:nvPicPr>
          <p:blipFill>
            <a:blip r:embed="rId3" cstate="print"/>
            <a:srcRect/>
            <a:stretch>
              <a:fillRect/>
            </a:stretch>
          </p:blipFill>
          <p:spPr bwMode="auto">
            <a:xfrm>
              <a:off x="-1674165" y="2286000"/>
              <a:ext cx="1064565"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5"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6" name="Title 10"/>
          <p:cNvSpPr txBox="1">
            <a:spLocks/>
          </p:cNvSpPr>
          <p:nvPr/>
        </p:nvSpPr>
        <p:spPr>
          <a:xfrm>
            <a:off x="2743200" y="1295400"/>
            <a:ext cx="3276600" cy="381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lvl="0" fontAlgn="auto">
              <a:spcAft>
                <a:spcPts val="0"/>
              </a:spcAft>
            </a:pPr>
            <a:r>
              <a:rPr lang="en-US" dirty="0" smtClean="0">
                <a:solidFill>
                  <a:srgbClr val="0070C0"/>
                </a:solidFill>
                <a:latin typeface="Arial" pitchFamily="34" charset="0"/>
                <a:ea typeface="+mj-ea"/>
                <a:cs typeface="Arial" pitchFamily="34" charset="0"/>
              </a:rPr>
              <a:t>Full Visibility - Big Cost Data</a:t>
            </a:r>
            <a:endParaRPr lang="en-US" dirty="0">
              <a:solidFill>
                <a:srgbClr val="0070C0"/>
              </a:solidFill>
              <a:latin typeface="Arial" pitchFamily="34" charset="0"/>
              <a:ea typeface="+mj-ea"/>
              <a:cs typeface="Arial" pitchFamily="34" charset="0"/>
            </a:endParaRPr>
          </a:p>
        </p:txBody>
      </p:sp>
      <p:sp>
        <p:nvSpPr>
          <p:cNvPr id="11" name="TextBox 10"/>
          <p:cNvSpPr txBox="1"/>
          <p:nvPr/>
        </p:nvSpPr>
        <p:spPr>
          <a:xfrm>
            <a:off x="514290" y="1515309"/>
            <a:ext cx="400110" cy="1371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2.Contracts</a:t>
            </a:r>
          </a:p>
        </p:txBody>
      </p:sp>
      <p:sp>
        <p:nvSpPr>
          <p:cNvPr id="12" name="TextBox 11"/>
          <p:cNvSpPr txBox="1"/>
          <p:nvPr/>
        </p:nvSpPr>
        <p:spPr>
          <a:xfrm>
            <a:off x="514290" y="2895600"/>
            <a:ext cx="400110" cy="11078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3.Services</a:t>
            </a:r>
          </a:p>
        </p:txBody>
      </p:sp>
      <p:sp>
        <p:nvSpPr>
          <p:cNvPr id="17" name="TextBox 16"/>
          <p:cNvSpPr txBox="1"/>
          <p:nvPr/>
        </p:nvSpPr>
        <p:spPr>
          <a:xfrm rot="5400000">
            <a:off x="1366206" y="761816"/>
            <a:ext cx="400110" cy="143947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1. Customers</a:t>
            </a:r>
          </a:p>
        </p:txBody>
      </p:sp>
      <p:sp>
        <p:nvSpPr>
          <p:cNvPr id="18" name="TextBox 17"/>
          <p:cNvSpPr txBox="1"/>
          <p:nvPr/>
        </p:nvSpPr>
        <p:spPr>
          <a:xfrm>
            <a:off x="514290" y="4267200"/>
            <a:ext cx="400110" cy="10646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4.Funding</a:t>
            </a:r>
          </a:p>
        </p:txBody>
      </p:sp>
      <p:sp>
        <p:nvSpPr>
          <p:cNvPr id="20" name="TextBox 19"/>
          <p:cNvSpPr txBox="1"/>
          <p:nvPr/>
        </p:nvSpPr>
        <p:spPr>
          <a:xfrm>
            <a:off x="298847" y="5413177"/>
            <a:ext cx="615553" cy="990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5.Cost Centers</a:t>
            </a:r>
          </a:p>
        </p:txBody>
      </p:sp>
      <p:pic>
        <p:nvPicPr>
          <p:cNvPr id="35" name="Picture 418" descr="http://www.miqel.com/images_1/fractal_math_patterns/multi-hyper-dimensional/hypercube.gif"/>
          <p:cNvPicPr>
            <a:picLocks noChangeAspect="1" noChangeArrowheads="1" noCrop="1"/>
          </p:cNvPicPr>
          <p:nvPr/>
        </p:nvPicPr>
        <p:blipFill>
          <a:blip r:embed="rId4" cstate="print"/>
          <a:srcRect/>
          <a:stretch>
            <a:fillRect/>
          </a:stretch>
        </p:blipFill>
        <p:spPr bwMode="auto">
          <a:xfrm>
            <a:off x="6705600" y="1295400"/>
            <a:ext cx="1371600" cy="1447800"/>
          </a:xfrm>
          <a:prstGeom prst="rect">
            <a:avLst/>
          </a:prstGeom>
          <a:noFill/>
          <a:ln w="9525">
            <a:noFill/>
            <a:miter lim="800000"/>
            <a:headEnd/>
            <a:tailEnd/>
          </a:ln>
        </p:spPr>
      </p:pic>
      <p:sp>
        <p:nvSpPr>
          <p:cNvPr id="36" name="TextBox 50"/>
          <p:cNvSpPr txBox="1">
            <a:spLocks noChangeArrowheads="1"/>
          </p:cNvSpPr>
          <p:nvPr/>
        </p:nvSpPr>
        <p:spPr bwMode="auto">
          <a:xfrm>
            <a:off x="5715000" y="2590800"/>
            <a:ext cx="3276600" cy="229293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endParaRPr lang="en-US" sz="600" dirty="0"/>
          </a:p>
          <a:p>
            <a:pPr algn="ctr">
              <a:defRPr/>
            </a:pPr>
            <a:r>
              <a:rPr lang="en-US" sz="1100" b="1" dirty="0" smtClean="0"/>
              <a:t>Multi-dimensional Polygon Cost Visibility </a:t>
            </a:r>
            <a:endParaRPr lang="en-US" sz="1100" dirty="0"/>
          </a:p>
          <a:p>
            <a:pPr>
              <a:defRPr/>
            </a:pPr>
            <a:endParaRPr lang="en-US" sz="600" dirty="0"/>
          </a:p>
          <a:p>
            <a:pPr lvl="1">
              <a:defRPr/>
            </a:pPr>
            <a:r>
              <a:rPr lang="en-US" sz="1200" dirty="0">
                <a:solidFill>
                  <a:srgbClr val="0070C0"/>
                </a:solidFill>
              </a:rPr>
              <a:t>1</a:t>
            </a:r>
            <a:r>
              <a:rPr lang="en-US" sz="1200" dirty="0"/>
              <a:t>- Customers by  Contracts</a:t>
            </a:r>
          </a:p>
          <a:p>
            <a:pPr lvl="1">
              <a:defRPr/>
            </a:pPr>
            <a:r>
              <a:rPr lang="en-US" sz="1200" dirty="0">
                <a:solidFill>
                  <a:srgbClr val="0070C0"/>
                </a:solidFill>
              </a:rPr>
              <a:t>2</a:t>
            </a:r>
            <a:r>
              <a:rPr lang="en-US" sz="1200" dirty="0"/>
              <a:t>- Customers by Services </a:t>
            </a:r>
          </a:p>
          <a:p>
            <a:pPr lvl="1">
              <a:defRPr/>
            </a:pPr>
            <a:r>
              <a:rPr lang="en-US" sz="1200" dirty="0">
                <a:solidFill>
                  <a:srgbClr val="0070C0"/>
                </a:solidFill>
              </a:rPr>
              <a:t>3</a:t>
            </a:r>
            <a:r>
              <a:rPr lang="en-US" sz="1200" dirty="0"/>
              <a:t>- Customers by Funding</a:t>
            </a:r>
          </a:p>
          <a:p>
            <a:pPr lvl="1">
              <a:defRPr/>
            </a:pPr>
            <a:r>
              <a:rPr lang="en-US" sz="1200" dirty="0">
                <a:solidFill>
                  <a:srgbClr val="0070C0"/>
                </a:solidFill>
              </a:rPr>
              <a:t>4</a:t>
            </a:r>
            <a:r>
              <a:rPr lang="en-US" sz="1200" dirty="0"/>
              <a:t>- Customers by Cost Centers</a:t>
            </a:r>
          </a:p>
          <a:p>
            <a:pPr lvl="1">
              <a:defRPr/>
            </a:pPr>
            <a:r>
              <a:rPr lang="en-US" sz="1200" dirty="0">
                <a:solidFill>
                  <a:srgbClr val="0070C0"/>
                </a:solidFill>
              </a:rPr>
              <a:t>5</a:t>
            </a:r>
            <a:r>
              <a:rPr lang="en-US" sz="1200" dirty="0"/>
              <a:t>- Contracts by Service</a:t>
            </a:r>
          </a:p>
          <a:p>
            <a:pPr lvl="1">
              <a:defRPr/>
            </a:pPr>
            <a:r>
              <a:rPr lang="en-US" sz="1200" dirty="0">
                <a:solidFill>
                  <a:srgbClr val="0070C0"/>
                </a:solidFill>
              </a:rPr>
              <a:t>6</a:t>
            </a:r>
            <a:r>
              <a:rPr lang="en-US" sz="1200" dirty="0"/>
              <a:t>- Contracts by Funding</a:t>
            </a:r>
          </a:p>
          <a:p>
            <a:pPr lvl="1">
              <a:defRPr/>
            </a:pPr>
            <a:r>
              <a:rPr lang="en-US" sz="1200" dirty="0">
                <a:solidFill>
                  <a:srgbClr val="0070C0"/>
                </a:solidFill>
              </a:rPr>
              <a:t>7</a:t>
            </a:r>
            <a:r>
              <a:rPr lang="en-US" sz="1200" dirty="0"/>
              <a:t>- Contracts by Cost Centers</a:t>
            </a:r>
          </a:p>
          <a:p>
            <a:pPr lvl="1">
              <a:defRPr/>
            </a:pPr>
            <a:r>
              <a:rPr lang="en-US" sz="1200" dirty="0">
                <a:solidFill>
                  <a:srgbClr val="0070C0"/>
                </a:solidFill>
              </a:rPr>
              <a:t>8</a:t>
            </a:r>
            <a:r>
              <a:rPr lang="en-US" sz="1200" dirty="0"/>
              <a:t>- Services by Funding</a:t>
            </a:r>
          </a:p>
          <a:p>
            <a:pPr lvl="1">
              <a:defRPr/>
            </a:pPr>
            <a:r>
              <a:rPr lang="en-US" sz="1200" dirty="0">
                <a:solidFill>
                  <a:srgbClr val="0070C0"/>
                </a:solidFill>
              </a:rPr>
              <a:t>9</a:t>
            </a:r>
            <a:r>
              <a:rPr lang="en-US" sz="1200" dirty="0"/>
              <a:t>- Service by Cost Centers</a:t>
            </a:r>
          </a:p>
          <a:p>
            <a:pPr lvl="1">
              <a:defRPr/>
            </a:pPr>
            <a:r>
              <a:rPr lang="en-US" sz="1200" dirty="0">
                <a:solidFill>
                  <a:srgbClr val="0070C0"/>
                </a:solidFill>
              </a:rPr>
              <a:t>10</a:t>
            </a:r>
            <a:r>
              <a:rPr lang="en-US" sz="1200" dirty="0"/>
              <a:t> –Funding by Cost </a:t>
            </a:r>
            <a:r>
              <a:rPr lang="en-US" sz="1200" dirty="0" smtClean="0"/>
              <a:t>Centers</a:t>
            </a:r>
            <a:endParaRPr lang="en-US" sz="1200" dirty="0"/>
          </a:p>
        </p:txBody>
      </p:sp>
      <p:sp>
        <p:nvSpPr>
          <p:cNvPr id="37" name="Text Placeholder 3"/>
          <p:cNvSpPr txBox="1">
            <a:spLocks/>
          </p:cNvSpPr>
          <p:nvPr/>
        </p:nvSpPr>
        <p:spPr>
          <a:xfrm>
            <a:off x="2743200" y="1981200"/>
            <a:ext cx="3886200" cy="30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0" bIns="0" anchor="ctr" anchorCtr="0"/>
          <a:lstStyle/>
          <a:p>
            <a:pPr marL="342900" lvl="0" indent="-342900" fontAlgn="auto">
              <a:spcBef>
                <a:spcPct val="20000"/>
              </a:spcBef>
              <a:spcAft>
                <a:spcPts val="0"/>
              </a:spcAft>
            </a:pPr>
            <a:r>
              <a:rPr lang="en-US" sz="1600" dirty="0" smtClean="0">
                <a:solidFill>
                  <a:srgbClr val="0070C0"/>
                </a:solidFill>
                <a:latin typeface="+mn-lt"/>
                <a:cs typeface="+mn-cs"/>
              </a:rPr>
              <a:t>for </a:t>
            </a:r>
            <a:r>
              <a:rPr lang="en-US" sz="1600" dirty="0" smtClean="0">
                <a:latin typeface="+mn-lt"/>
                <a:cs typeface="+mn-cs"/>
              </a:rPr>
              <a:t>10</a:t>
            </a:r>
            <a:r>
              <a:rPr lang="en-US" sz="1600" dirty="0" smtClean="0">
                <a:solidFill>
                  <a:srgbClr val="0070C0"/>
                </a:solidFill>
                <a:latin typeface="+mn-lt"/>
                <a:cs typeface="+mn-cs"/>
              </a:rPr>
              <a:t> views </a:t>
            </a:r>
            <a:r>
              <a:rPr lang="en-US" sz="1600" dirty="0" smtClean="0">
                <a:latin typeface="+mn-lt"/>
                <a:cs typeface="+mn-cs"/>
              </a:rPr>
              <a:t>45</a:t>
            </a:r>
            <a:r>
              <a:rPr lang="en-US" sz="1600" dirty="0" smtClean="0">
                <a:solidFill>
                  <a:srgbClr val="0070C0"/>
                </a:solidFill>
                <a:latin typeface="+mn-lt"/>
                <a:cs typeface="+mn-cs"/>
              </a:rPr>
              <a:t> </a:t>
            </a:r>
            <a:r>
              <a:rPr kumimoji="0" lang="en-US" sz="1600" i="0" u="none" strike="noStrike" kern="1200" cap="none" spc="0" normalizeH="0" baseline="0" noProof="0" dirty="0" smtClean="0">
                <a:ln>
                  <a:noFill/>
                </a:ln>
                <a:solidFill>
                  <a:srgbClr val="0070C0"/>
                </a:solidFill>
                <a:effectLst/>
                <a:uLnTx/>
                <a:uFillTx/>
                <a:latin typeface="+mn-lt"/>
                <a:ea typeface="+mn-ea"/>
                <a:cs typeface="+mn-cs"/>
              </a:rPr>
              <a:t>cost visibility </a:t>
            </a:r>
            <a:r>
              <a:rPr lang="en-US" sz="1600" noProof="0" dirty="0" smtClean="0">
                <a:solidFill>
                  <a:srgbClr val="0070C0"/>
                </a:solidFill>
                <a:latin typeface="+mn-lt"/>
                <a:cs typeface="+mn-cs"/>
              </a:rPr>
              <a:t>t</a:t>
            </a:r>
            <a:r>
              <a:rPr lang="en-US" sz="1600" dirty="0" smtClean="0">
                <a:solidFill>
                  <a:srgbClr val="0070C0"/>
                </a:solidFill>
                <a:latin typeface="+mn-lt"/>
                <a:cs typeface="+mn-cs"/>
              </a:rPr>
              <a:t>able is </a:t>
            </a:r>
            <a:r>
              <a:rPr kumimoji="0" lang="en-US" sz="1600" i="0" u="none" strike="noStrike" kern="1200" cap="none" spc="0" normalizeH="0" baseline="0" noProof="0" dirty="0" smtClean="0">
                <a:ln>
                  <a:noFill/>
                </a:ln>
                <a:solidFill>
                  <a:srgbClr val="0070C0"/>
                </a:solidFill>
                <a:effectLst/>
                <a:uLnTx/>
                <a:uFillTx/>
                <a:latin typeface="+mn-lt"/>
                <a:ea typeface="+mn-ea"/>
                <a:cs typeface="+mn-cs"/>
              </a:rPr>
              <a:t>needed</a:t>
            </a:r>
          </a:p>
        </p:txBody>
      </p:sp>
      <p:sp>
        <p:nvSpPr>
          <p:cNvPr id="38" name="Rectangle 37"/>
          <p:cNvSpPr/>
          <p:nvPr/>
        </p:nvSpPr>
        <p:spPr>
          <a:xfrm>
            <a:off x="381001" y="1066800"/>
            <a:ext cx="609600" cy="3693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1200" dirty="0" smtClean="0">
                <a:solidFill>
                  <a:srgbClr val="0070C0"/>
                </a:solidFill>
              </a:rPr>
              <a:t>Views</a:t>
            </a:r>
            <a:r>
              <a:rPr lang="en-US" dirty="0" smtClean="0">
                <a:solidFill>
                  <a:srgbClr val="0070C0"/>
                </a:solidFill>
              </a:rPr>
              <a:t> </a:t>
            </a:r>
            <a:endParaRPr lang="en-US" dirty="0"/>
          </a:p>
        </p:txBody>
      </p:sp>
      <p:cxnSp>
        <p:nvCxnSpPr>
          <p:cNvPr id="40" name="Straight Arrow Connector 39"/>
          <p:cNvCxnSpPr/>
          <p:nvPr/>
        </p:nvCxnSpPr>
        <p:spPr>
          <a:xfrm>
            <a:off x="689554" y="14478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62000" y="14478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43200" y="1676400"/>
            <a:ext cx="2107468" cy="3385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indent="-342900">
              <a:spcBef>
                <a:spcPts val="0"/>
              </a:spcBef>
              <a:defRPr/>
            </a:pPr>
            <a:r>
              <a:rPr lang="en-US" sz="1600" b="1" kern="0" dirty="0" smtClean="0">
                <a:latin typeface="+mn-lt"/>
              </a:rPr>
              <a:t># Tables = N </a:t>
            </a:r>
            <a:r>
              <a:rPr lang="en-US" sz="1600" b="1" kern="0" dirty="0">
                <a:latin typeface="+mn-lt"/>
              </a:rPr>
              <a:t>* (N-1) / </a:t>
            </a:r>
            <a:r>
              <a:rPr lang="en-US" sz="1600" b="1" kern="0" dirty="0" smtClean="0">
                <a:latin typeface="+mn-lt"/>
              </a:rPr>
              <a:t>2</a:t>
            </a:r>
          </a:p>
        </p:txBody>
      </p:sp>
      <p:sp>
        <p:nvSpPr>
          <p:cNvPr id="44" name="TextBox 43"/>
          <p:cNvSpPr txBox="1"/>
          <p:nvPr/>
        </p:nvSpPr>
        <p:spPr>
          <a:xfrm>
            <a:off x="6477000" y="6324600"/>
            <a:ext cx="2514600" cy="338554"/>
          </a:xfrm>
          <a:prstGeom prst="rect">
            <a:avLst/>
          </a:prstGeom>
          <a:noFill/>
        </p:spPr>
        <p:txBody>
          <a:bodyPr wrap="square" rtlCol="0">
            <a:spAutoFit/>
          </a:bodyPr>
          <a:lstStyle/>
          <a:p>
            <a:pPr algn="ctr"/>
            <a:r>
              <a:rPr lang="en-US" sz="1200" dirty="0" smtClean="0">
                <a:solidFill>
                  <a:srgbClr val="0070C0"/>
                </a:solidFill>
              </a:rPr>
              <a:t>Org, Year, Supplier, Type </a:t>
            </a:r>
            <a:r>
              <a:rPr lang="en-US" sz="1600" b="1" dirty="0" smtClean="0">
                <a:solidFill>
                  <a:srgbClr val="0070C0"/>
                </a:solidFill>
              </a:rPr>
              <a:t>. .</a:t>
            </a:r>
            <a:r>
              <a:rPr lang="en-US" sz="1200" dirty="0" smtClean="0">
                <a:solidFill>
                  <a:srgbClr val="0070C0"/>
                </a:solidFill>
              </a:rPr>
              <a:t>  ?</a:t>
            </a:r>
            <a:endParaRPr lang="en-US" sz="1200" dirty="0">
              <a:solidFill>
                <a:srgbClr val="0070C0"/>
              </a:solidFill>
            </a:endParaRPr>
          </a:p>
        </p:txBody>
      </p:sp>
      <p:sp>
        <p:nvSpPr>
          <p:cNvPr id="45" name="TextBox 44"/>
          <p:cNvSpPr txBox="1"/>
          <p:nvPr/>
        </p:nvSpPr>
        <p:spPr>
          <a:xfrm>
            <a:off x="7010400" y="5638800"/>
            <a:ext cx="533400" cy="646331"/>
          </a:xfrm>
          <a:prstGeom prst="rect">
            <a:avLst/>
          </a:prstGeom>
          <a:noFill/>
        </p:spPr>
        <p:txBody>
          <a:bodyPr wrap="square" rtlCol="0">
            <a:spAutoFit/>
          </a:bodyPr>
          <a:lstStyle/>
          <a:p>
            <a:r>
              <a:rPr lang="en-US" sz="3600" b="1" dirty="0" smtClean="0">
                <a:solidFill>
                  <a:srgbClr val="0070C0"/>
                </a:solidFill>
              </a:rPr>
              <a:t>.</a:t>
            </a:r>
            <a:endParaRPr lang="en-US" sz="3600" b="1" dirty="0">
              <a:solidFill>
                <a:srgbClr val="0070C0"/>
              </a:solidFill>
            </a:endParaRPr>
          </a:p>
        </p:txBody>
      </p:sp>
      <p:sp>
        <p:nvSpPr>
          <p:cNvPr id="46" name="TextBox 45"/>
          <p:cNvSpPr txBox="1"/>
          <p:nvPr/>
        </p:nvSpPr>
        <p:spPr>
          <a:xfrm>
            <a:off x="7620000" y="5638800"/>
            <a:ext cx="533400" cy="646331"/>
          </a:xfrm>
          <a:prstGeom prst="rect">
            <a:avLst/>
          </a:prstGeom>
          <a:noFill/>
        </p:spPr>
        <p:txBody>
          <a:bodyPr wrap="square" rtlCol="0">
            <a:spAutoFit/>
          </a:bodyPr>
          <a:lstStyle/>
          <a:p>
            <a:r>
              <a:rPr lang="en-US" sz="3600" b="1" dirty="0" smtClean="0">
                <a:solidFill>
                  <a:srgbClr val="0070C0"/>
                </a:solidFill>
              </a:rPr>
              <a:t>.</a:t>
            </a:r>
            <a:endParaRPr lang="en-US" sz="3600" b="1" dirty="0">
              <a:solidFill>
                <a:srgbClr val="0070C0"/>
              </a:solidFill>
            </a:endParaRPr>
          </a:p>
        </p:txBody>
      </p:sp>
      <p:sp>
        <p:nvSpPr>
          <p:cNvPr id="47" name="TextBox 46"/>
          <p:cNvSpPr txBox="1"/>
          <p:nvPr/>
        </p:nvSpPr>
        <p:spPr>
          <a:xfrm>
            <a:off x="8229600" y="5638800"/>
            <a:ext cx="533400" cy="646331"/>
          </a:xfrm>
          <a:prstGeom prst="rect">
            <a:avLst/>
          </a:prstGeom>
          <a:noFill/>
        </p:spPr>
        <p:txBody>
          <a:bodyPr wrap="square" rtlCol="0">
            <a:spAutoFit/>
          </a:bodyPr>
          <a:lstStyle/>
          <a:p>
            <a:r>
              <a:rPr lang="en-US" sz="3600" b="1" dirty="0" smtClean="0">
                <a:solidFill>
                  <a:srgbClr val="0070C0"/>
                </a:solidFill>
              </a:rPr>
              <a:t>.</a:t>
            </a:r>
            <a:endParaRPr lang="en-US" sz="3600" b="1" dirty="0">
              <a:solidFill>
                <a:srgbClr val="0070C0"/>
              </a:solidFill>
            </a:endParaRPr>
          </a:p>
        </p:txBody>
      </p:sp>
      <p:sp>
        <p:nvSpPr>
          <p:cNvPr id="48" name="TextBox 47"/>
          <p:cNvSpPr txBox="1"/>
          <p:nvPr/>
        </p:nvSpPr>
        <p:spPr>
          <a:xfrm>
            <a:off x="12954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49" name="TextBox 48"/>
          <p:cNvSpPr txBox="1"/>
          <p:nvPr/>
        </p:nvSpPr>
        <p:spPr>
          <a:xfrm>
            <a:off x="27432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50" name="TextBox 49"/>
          <p:cNvSpPr txBox="1"/>
          <p:nvPr/>
        </p:nvSpPr>
        <p:spPr>
          <a:xfrm>
            <a:off x="44196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51" name="TextBox 50"/>
          <p:cNvSpPr txBox="1"/>
          <p:nvPr/>
        </p:nvSpPr>
        <p:spPr>
          <a:xfrm>
            <a:off x="59436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22" name="TextBox 21"/>
          <p:cNvSpPr txBox="1"/>
          <p:nvPr/>
        </p:nvSpPr>
        <p:spPr>
          <a:xfrm>
            <a:off x="4343400" y="3962400"/>
            <a:ext cx="10668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1400" dirty="0">
                <a:latin typeface="+mn-lt"/>
                <a:cs typeface="+mn-cs"/>
              </a:rPr>
              <a:t>3. Services</a:t>
            </a:r>
          </a:p>
        </p:txBody>
      </p:sp>
      <p:sp>
        <p:nvSpPr>
          <p:cNvPr id="14" name="Rectangle 13"/>
          <p:cNvSpPr/>
          <p:nvPr/>
        </p:nvSpPr>
        <p:spPr>
          <a:xfrm>
            <a:off x="1981200" y="43434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3</a:t>
            </a:r>
          </a:p>
        </p:txBody>
      </p:sp>
      <p:sp>
        <p:nvSpPr>
          <p:cNvPr id="15" name="Rectangle 14"/>
          <p:cNvSpPr/>
          <p:nvPr/>
        </p:nvSpPr>
        <p:spPr>
          <a:xfrm>
            <a:off x="1981200" y="31242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2</a:t>
            </a:r>
          </a:p>
        </p:txBody>
      </p:sp>
      <p:sp>
        <p:nvSpPr>
          <p:cNvPr id="16" name="Rectangle 15"/>
          <p:cNvSpPr/>
          <p:nvPr/>
        </p:nvSpPr>
        <p:spPr>
          <a:xfrm>
            <a:off x="3505200" y="30480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5</a:t>
            </a:r>
          </a:p>
        </p:txBody>
      </p:sp>
      <p:sp>
        <p:nvSpPr>
          <p:cNvPr id="24" name="Rectangle 23"/>
          <p:cNvSpPr/>
          <p:nvPr/>
        </p:nvSpPr>
        <p:spPr>
          <a:xfrm>
            <a:off x="1981200" y="54864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4</a:t>
            </a:r>
          </a:p>
        </p:txBody>
      </p:sp>
      <p:sp>
        <p:nvSpPr>
          <p:cNvPr id="30" name="Rectangle 29"/>
          <p:cNvSpPr/>
          <p:nvPr/>
        </p:nvSpPr>
        <p:spPr>
          <a:xfrm>
            <a:off x="3505200" y="42672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6</a:t>
            </a:r>
          </a:p>
        </p:txBody>
      </p:sp>
      <p:sp>
        <p:nvSpPr>
          <p:cNvPr id="31" name="Rectangle 30"/>
          <p:cNvSpPr/>
          <p:nvPr/>
        </p:nvSpPr>
        <p:spPr>
          <a:xfrm>
            <a:off x="3657600" y="5486400"/>
            <a:ext cx="212661"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7</a:t>
            </a:r>
          </a:p>
        </p:txBody>
      </p:sp>
      <p:sp>
        <p:nvSpPr>
          <p:cNvPr id="32" name="Rectangle 31"/>
          <p:cNvSpPr/>
          <p:nvPr/>
        </p:nvSpPr>
        <p:spPr>
          <a:xfrm>
            <a:off x="5257800" y="43434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8</a:t>
            </a:r>
          </a:p>
        </p:txBody>
      </p:sp>
      <p:sp>
        <p:nvSpPr>
          <p:cNvPr id="33" name="Rectangle 32"/>
          <p:cNvSpPr/>
          <p:nvPr/>
        </p:nvSpPr>
        <p:spPr>
          <a:xfrm>
            <a:off x="5257800" y="54102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9</a:t>
            </a:r>
          </a:p>
        </p:txBody>
      </p:sp>
      <p:sp>
        <p:nvSpPr>
          <p:cNvPr id="34" name="Rectangle 33"/>
          <p:cNvSpPr/>
          <p:nvPr/>
        </p:nvSpPr>
        <p:spPr>
          <a:xfrm>
            <a:off x="6553200" y="5410200"/>
            <a:ext cx="367408" cy="30777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400" dirty="0">
                <a:ln w="50800"/>
                <a:solidFill>
                  <a:srgbClr val="0070C0"/>
                </a:solidFill>
                <a:latin typeface="+mn-lt"/>
                <a:cs typeface="+mn-cs"/>
              </a:rPr>
              <a:t>10</a:t>
            </a:r>
          </a:p>
        </p:txBody>
      </p:sp>
      <p:sp>
        <p:nvSpPr>
          <p:cNvPr id="13" name="Rectangle 12"/>
          <p:cNvSpPr/>
          <p:nvPr/>
        </p:nvSpPr>
        <p:spPr>
          <a:xfrm>
            <a:off x="1981200" y="1752600"/>
            <a:ext cx="228600"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1</a:t>
            </a:r>
          </a:p>
        </p:txBody>
      </p:sp>
      <p:sp>
        <p:nvSpPr>
          <p:cNvPr id="82" name="Title 10"/>
          <p:cNvSpPr txBox="1">
            <a:spLocks/>
          </p:cNvSpPr>
          <p:nvPr/>
        </p:nvSpPr>
        <p:spPr>
          <a:xfrm>
            <a:off x="1905000" y="304800"/>
            <a:ext cx="57150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lvl="0" algn="ctr" fontAlgn="auto">
              <a:spcAft>
                <a:spcPts val="0"/>
              </a:spcAft>
            </a:pPr>
            <a:r>
              <a:rPr lang="en-US" sz="2400" b="1" dirty="0" smtClean="0">
                <a:solidFill>
                  <a:srgbClr val="0070C0"/>
                </a:solidFill>
                <a:latin typeface="Arial" pitchFamily="34" charset="0"/>
                <a:ea typeface="+mj-ea"/>
                <a:cs typeface="Arial" pitchFamily="34" charset="0"/>
              </a:rPr>
              <a:t>Enterprise CM Data Need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743200"/>
            <a:ext cx="3905574" cy="2286000"/>
          </a:xfrm>
          <a:prstGeom prst="rect">
            <a:avLst/>
          </a:prstGeom>
        </p:spPr>
      </p:pic>
      <p:sp>
        <p:nvSpPr>
          <p:cNvPr id="6" name="Title 10"/>
          <p:cNvSpPr txBox="1">
            <a:spLocks/>
          </p:cNvSpPr>
          <p:nvPr/>
        </p:nvSpPr>
        <p:spPr>
          <a:xfrm>
            <a:off x="2133600" y="304800"/>
            <a:ext cx="5257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Cost Attribution Models</a:t>
            </a:r>
            <a:endParaRPr lang="en-US" sz="2400" b="1" dirty="0">
              <a:solidFill>
                <a:srgbClr val="0070C0"/>
              </a:solidFill>
              <a:latin typeface="Arial" pitchFamily="34" charset="0"/>
              <a:ea typeface="+mj-ea"/>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19200"/>
            <a:ext cx="2057400" cy="163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876800"/>
            <a:ext cx="4343400" cy="19812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5777" y="1219200"/>
            <a:ext cx="2533023" cy="1905000"/>
          </a:xfrm>
          <a:prstGeom prst="rect">
            <a:avLst/>
          </a:prstGeom>
          <a:ln w="3175">
            <a:solidFill>
              <a:srgbClr val="00B050"/>
            </a:solidFill>
            <a:prstDash val="sysDot"/>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3886200"/>
            <a:ext cx="4343400" cy="27328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8" name="Rectangle 37"/>
          <p:cNvSpPr/>
          <p:nvPr/>
        </p:nvSpPr>
        <p:spPr>
          <a:xfrm>
            <a:off x="1905000" y="1676400"/>
            <a:ext cx="1143000" cy="3077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1400" b="1" dirty="0" smtClean="0">
                <a:solidFill>
                  <a:srgbClr val="0070C0"/>
                </a:solidFill>
              </a:rPr>
              <a:t>Data Views </a:t>
            </a:r>
            <a:endParaRPr lang="en-US" sz="1400" b="1"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7400" y="1219200"/>
            <a:ext cx="3143961" cy="25985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Rectangle 17"/>
          <p:cNvSpPr/>
          <p:nvPr/>
        </p:nvSpPr>
        <p:spPr>
          <a:xfrm>
            <a:off x="419100" y="6629400"/>
            <a:ext cx="42672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Tree>
    <p:extLst>
      <p:ext uri="{BB962C8B-B14F-4D97-AF65-F5344CB8AC3E}">
        <p14:creationId xmlns:p14="http://schemas.microsoft.com/office/powerpoint/2010/main" val="841053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981200" y="304800"/>
            <a:ext cx="6019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400" b="1" dirty="0" smtClean="0">
                <a:solidFill>
                  <a:srgbClr val="0070C0"/>
                </a:solidFill>
                <a:latin typeface="Arial" pitchFamily="34" charset="0"/>
                <a:cs typeface="Arial" pitchFamily="34" charset="0"/>
              </a:rPr>
              <a:t>Cost Management Data Architecture</a:t>
            </a:r>
            <a:endParaRPr lang="en-US" sz="2400" b="1" dirty="0">
              <a:solidFill>
                <a:srgbClr val="0070C0"/>
              </a:solidFill>
              <a:latin typeface="Arial" pitchFamily="34" charset="0"/>
              <a:cs typeface="Arial" pitchFamily="34" charset="0"/>
            </a:endParaRPr>
          </a:p>
        </p:txBody>
      </p:sp>
      <p:pic>
        <p:nvPicPr>
          <p:cNvPr id="98" name="Picture 97"/>
          <p:cNvPicPr/>
          <p:nvPr/>
        </p:nvPicPr>
        <p:blipFill>
          <a:blip r:embed="rId3" cstate="print"/>
          <a:stretch>
            <a:fillRect/>
          </a:stretch>
        </p:blipFill>
        <p:spPr>
          <a:xfrm>
            <a:off x="8001000" y="4191000"/>
            <a:ext cx="838200" cy="528849"/>
          </a:xfrm>
          <a:prstGeom prst="rect">
            <a:avLst/>
          </a:prstGeom>
        </p:spPr>
      </p:pic>
      <p:sp>
        <p:nvSpPr>
          <p:cNvPr id="99" name="Line 168"/>
          <p:cNvSpPr>
            <a:spLocks noChangeShapeType="1"/>
          </p:cNvSpPr>
          <p:nvPr/>
        </p:nvSpPr>
        <p:spPr bwMode="auto">
          <a:xfrm rot="16200000">
            <a:off x="4853533" y="5127268"/>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00" name="Line 168"/>
          <p:cNvSpPr>
            <a:spLocks noChangeShapeType="1"/>
          </p:cNvSpPr>
          <p:nvPr/>
        </p:nvSpPr>
        <p:spPr bwMode="auto">
          <a:xfrm rot="16200000">
            <a:off x="5691733" y="5127268"/>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96" name="Line 168"/>
          <p:cNvSpPr>
            <a:spLocks noChangeShapeType="1"/>
          </p:cNvSpPr>
          <p:nvPr/>
        </p:nvSpPr>
        <p:spPr bwMode="auto">
          <a:xfrm rot="16200000">
            <a:off x="37119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97" name="Line 168"/>
          <p:cNvSpPr>
            <a:spLocks noChangeShapeType="1"/>
          </p:cNvSpPr>
          <p:nvPr/>
        </p:nvSpPr>
        <p:spPr bwMode="auto">
          <a:xfrm rot="16200000">
            <a:off x="59217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02" name="Line 168"/>
          <p:cNvSpPr>
            <a:spLocks noChangeShapeType="1"/>
          </p:cNvSpPr>
          <p:nvPr/>
        </p:nvSpPr>
        <p:spPr bwMode="auto">
          <a:xfrm rot="16200000">
            <a:off x="69871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03" name="Line 168"/>
          <p:cNvSpPr>
            <a:spLocks noChangeShapeType="1"/>
          </p:cNvSpPr>
          <p:nvPr/>
        </p:nvSpPr>
        <p:spPr bwMode="auto">
          <a:xfrm rot="16200000">
            <a:off x="79777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grpSp>
        <p:nvGrpSpPr>
          <p:cNvPr id="127" name="Group 126"/>
          <p:cNvGrpSpPr/>
          <p:nvPr/>
        </p:nvGrpSpPr>
        <p:grpSpPr>
          <a:xfrm>
            <a:off x="381000" y="1087192"/>
            <a:ext cx="8612994" cy="5233936"/>
            <a:chOff x="381000" y="1087192"/>
            <a:chExt cx="8612994" cy="5233936"/>
          </a:xfrm>
        </p:grpSpPr>
        <p:grpSp>
          <p:nvGrpSpPr>
            <p:cNvPr id="109" name="Group 108"/>
            <p:cNvGrpSpPr/>
            <p:nvPr/>
          </p:nvGrpSpPr>
          <p:grpSpPr>
            <a:xfrm>
              <a:off x="1524000" y="1143000"/>
              <a:ext cx="7469994" cy="1066800"/>
              <a:chOff x="1524000" y="1143000"/>
              <a:chExt cx="7469994" cy="1066800"/>
            </a:xfrm>
          </p:grpSpPr>
          <p:sp>
            <p:nvSpPr>
              <p:cNvPr id="95" name="AutoShape 67"/>
              <p:cNvSpPr>
                <a:spLocks noChangeArrowheads="1"/>
              </p:cNvSpPr>
              <p:nvPr/>
            </p:nvSpPr>
            <p:spPr bwMode="auto">
              <a:xfrm>
                <a:off x="1524000" y="1143000"/>
                <a:ext cx="7469994" cy="1066800"/>
              </a:xfrm>
              <a:prstGeom prst="roundRect">
                <a:avLst>
                  <a:gd name="adj" fmla="val 0"/>
                </a:avLst>
              </a:prstGeom>
              <a:solidFill>
                <a:schemeClr val="accent4">
                  <a:lumMod val="20000"/>
                  <a:lumOff val="80000"/>
                </a:schemeClr>
              </a:solidFill>
              <a:ln w="9525">
                <a:solidFill>
                  <a:schemeClr val="accent4">
                    <a:lumMod val="50000"/>
                  </a:schemeClr>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smtClean="0">
                    <a:solidFill>
                      <a:schemeClr val="accent4"/>
                    </a:solidFill>
                  </a:rPr>
                  <a:t>Presentation </a:t>
                </a:r>
              </a:p>
              <a:p>
                <a:pPr eaLnBrk="0" hangingPunct="0">
                  <a:defRPr/>
                </a:pPr>
                <a:r>
                  <a:rPr lang="en-US" sz="1200" b="1" dirty="0" smtClean="0">
                    <a:solidFill>
                      <a:schemeClr val="accent4"/>
                    </a:solidFill>
                  </a:rPr>
                  <a:t>Layer</a:t>
                </a:r>
                <a:endParaRPr lang="en-US" sz="1200" b="1" dirty="0">
                  <a:solidFill>
                    <a:schemeClr val="accent4"/>
                  </a:solidFill>
                </a:endParaRPr>
              </a:p>
            </p:txBody>
          </p:sp>
          <p:pic>
            <p:nvPicPr>
              <p:cNvPr id="92" name="Picture 8" descr="new-webi-4.0.jpg"/>
              <p:cNvPicPr>
                <a:picLocks noChangeAspect="1"/>
              </p:cNvPicPr>
              <p:nvPr/>
            </p:nvPicPr>
            <p:blipFill>
              <a:blip r:embed="rId4" cstate="print"/>
              <a:srcRect l="28117" t="7180"/>
              <a:stretch>
                <a:fillRect/>
              </a:stretch>
            </p:blipFill>
            <p:spPr bwMode="auto">
              <a:xfrm>
                <a:off x="6019800" y="1441172"/>
                <a:ext cx="685800" cy="655982"/>
              </a:xfrm>
              <a:prstGeom prst="rect">
                <a:avLst/>
              </a:prstGeom>
              <a:noFill/>
              <a:ln w="12700">
                <a:solidFill>
                  <a:schemeClr val="accent4">
                    <a:lumMod val="50000"/>
                  </a:schemeClr>
                </a:solidFill>
                <a:miter lim="800000"/>
                <a:headEnd/>
                <a:tailEnd/>
              </a:ln>
            </p:spPr>
          </p:pic>
          <p:pic>
            <p:nvPicPr>
              <p:cNvPr id="93" name="Picture 2"/>
              <p:cNvPicPr>
                <a:picLocks noChangeAspect="1" noChangeArrowheads="1"/>
              </p:cNvPicPr>
              <p:nvPr/>
            </p:nvPicPr>
            <p:blipFill>
              <a:blip r:embed="rId5" cstate="print"/>
              <a:srcRect/>
              <a:stretch>
                <a:fillRect/>
              </a:stretch>
            </p:blipFill>
            <p:spPr bwMode="auto">
              <a:xfrm>
                <a:off x="5181600" y="1438537"/>
                <a:ext cx="685800" cy="664962"/>
              </a:xfrm>
              <a:prstGeom prst="rect">
                <a:avLst/>
              </a:prstGeom>
              <a:noFill/>
              <a:ln w="12700">
                <a:solidFill>
                  <a:schemeClr val="accent4">
                    <a:lumMod val="50000"/>
                  </a:schemeClr>
                </a:solidFill>
                <a:miter lim="800000"/>
                <a:headEnd/>
                <a:tailEnd/>
              </a:ln>
            </p:spPr>
          </p:pic>
          <p:pic>
            <p:nvPicPr>
              <p:cNvPr id="94" name="Picture 93"/>
              <p:cNvPicPr>
                <a:picLocks noChangeAspect="1"/>
              </p:cNvPicPr>
              <p:nvPr/>
            </p:nvPicPr>
            <p:blipFill rotWithShape="1">
              <a:blip r:embed="rId6" cstate="print">
                <a:extLst>
                  <a:ext uri="{28A0092B-C50C-407E-A947-70E740481C1C}">
                    <a14:useLocalDpi xmlns:a14="http://schemas.microsoft.com/office/drawing/2010/main" val="0"/>
                  </a:ext>
                </a:extLst>
              </a:blip>
              <a:srcRect l="16696" t="25595" r="14666" b="17966"/>
              <a:stretch/>
            </p:blipFill>
            <p:spPr>
              <a:xfrm>
                <a:off x="7696200" y="1408669"/>
                <a:ext cx="685800" cy="648730"/>
              </a:xfrm>
              <a:prstGeom prst="rect">
                <a:avLst/>
              </a:prstGeom>
              <a:ln w="19050">
                <a:solidFill>
                  <a:schemeClr val="accent4">
                    <a:lumMod val="50000"/>
                  </a:schemeClr>
                </a:solidFill>
              </a:ln>
              <a:effectLst>
                <a:outerShdw blurRad="50800" dist="101600" dir="2700000" algn="tl" rotWithShape="0">
                  <a:prstClr val="black">
                    <a:alpha val="40000"/>
                  </a:prstClr>
                </a:outerShdw>
              </a:effectLst>
            </p:spPr>
          </p:pic>
        </p:grpSp>
        <p:grpSp>
          <p:nvGrpSpPr>
            <p:cNvPr id="126" name="Group 125"/>
            <p:cNvGrpSpPr/>
            <p:nvPr/>
          </p:nvGrpSpPr>
          <p:grpSpPr>
            <a:xfrm>
              <a:off x="381000" y="1087192"/>
              <a:ext cx="8610600" cy="5233936"/>
              <a:chOff x="381000" y="1087192"/>
              <a:chExt cx="8610600" cy="5233936"/>
            </a:xfrm>
          </p:grpSpPr>
          <p:sp>
            <p:nvSpPr>
              <p:cNvPr id="2" name="AutoShape 67"/>
              <p:cNvSpPr>
                <a:spLocks noChangeArrowheads="1"/>
              </p:cNvSpPr>
              <p:nvPr/>
            </p:nvSpPr>
            <p:spPr bwMode="auto">
              <a:xfrm>
                <a:off x="1524000" y="2438400"/>
                <a:ext cx="7467600" cy="1422682"/>
              </a:xfrm>
              <a:prstGeom prst="roundRect">
                <a:avLst>
                  <a:gd name="adj" fmla="val 0"/>
                </a:avLst>
              </a:prstGeom>
              <a:solidFill>
                <a:schemeClr val="accent3">
                  <a:lumMod val="20000"/>
                  <a:lumOff val="80000"/>
                </a:schemeClr>
              </a:solidFill>
              <a:ln w="9525">
                <a:solidFill>
                  <a:schemeClr val="accent3">
                    <a:lumMod val="50000"/>
                  </a:schemeClr>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a:solidFill>
                      <a:schemeClr val="accent3">
                        <a:lumMod val="50000"/>
                      </a:schemeClr>
                    </a:solidFill>
                    <a:latin typeface="+mn-lt"/>
                  </a:rPr>
                  <a:t>Data</a:t>
                </a:r>
              </a:p>
              <a:p>
                <a:pPr eaLnBrk="0" hangingPunct="0">
                  <a:defRPr/>
                </a:pPr>
                <a:r>
                  <a:rPr lang="en-US" sz="1200" b="1" dirty="0">
                    <a:solidFill>
                      <a:schemeClr val="accent3">
                        <a:lumMod val="50000"/>
                      </a:schemeClr>
                    </a:solidFill>
                    <a:latin typeface="+mn-lt"/>
                  </a:rPr>
                  <a:t>Warehouse </a:t>
                </a:r>
              </a:p>
              <a:p>
                <a:pPr eaLnBrk="0" hangingPunct="0">
                  <a:defRPr/>
                </a:pPr>
                <a:r>
                  <a:rPr lang="en-US" sz="1200" b="1" dirty="0" smtClean="0">
                    <a:solidFill>
                      <a:schemeClr val="accent3">
                        <a:lumMod val="50000"/>
                      </a:schemeClr>
                    </a:solidFill>
                  </a:rPr>
                  <a:t>&amp;</a:t>
                </a:r>
                <a:r>
                  <a:rPr lang="en-US" sz="1200" b="1" dirty="0" smtClean="0">
                    <a:solidFill>
                      <a:schemeClr val="accent3">
                        <a:lumMod val="50000"/>
                      </a:schemeClr>
                    </a:solidFill>
                    <a:latin typeface="+mn-lt"/>
                  </a:rPr>
                  <a:t> </a:t>
                </a:r>
                <a:r>
                  <a:rPr lang="en-US" sz="1200" b="1" dirty="0" smtClean="0">
                    <a:solidFill>
                      <a:schemeClr val="accent3">
                        <a:lumMod val="50000"/>
                      </a:schemeClr>
                    </a:solidFill>
                  </a:rPr>
                  <a:t>Information </a:t>
                </a:r>
              </a:p>
              <a:p>
                <a:pPr eaLnBrk="0" hangingPunct="0">
                  <a:defRPr/>
                </a:pPr>
                <a:r>
                  <a:rPr lang="en-US" sz="1200" b="1" dirty="0" smtClean="0">
                    <a:solidFill>
                      <a:schemeClr val="accent3">
                        <a:lumMod val="50000"/>
                      </a:schemeClr>
                    </a:solidFill>
                  </a:rPr>
                  <a:t>Management</a:t>
                </a:r>
              </a:p>
              <a:p>
                <a:pPr eaLnBrk="0" hangingPunct="0">
                  <a:defRPr/>
                </a:pPr>
                <a:r>
                  <a:rPr lang="en-US" sz="1200" b="1" dirty="0" smtClean="0">
                    <a:solidFill>
                      <a:schemeClr val="accent3">
                        <a:lumMod val="50000"/>
                      </a:schemeClr>
                    </a:solidFill>
                    <a:latin typeface="+mn-lt"/>
                  </a:rPr>
                  <a:t>Layer</a:t>
                </a:r>
                <a:endParaRPr lang="en-US" sz="1200" b="1" dirty="0">
                  <a:solidFill>
                    <a:schemeClr val="accent3">
                      <a:lumMod val="50000"/>
                    </a:schemeClr>
                  </a:solidFill>
                  <a:latin typeface="+mn-lt"/>
                </a:endParaRPr>
              </a:p>
            </p:txBody>
          </p:sp>
          <p:sp>
            <p:nvSpPr>
              <p:cNvPr id="3" name="AutoShape 3"/>
              <p:cNvSpPr>
                <a:spLocks noChangeArrowheads="1"/>
              </p:cNvSpPr>
              <p:nvPr/>
            </p:nvSpPr>
            <p:spPr bwMode="auto">
              <a:xfrm>
                <a:off x="1524000" y="4038601"/>
                <a:ext cx="7467600" cy="848332"/>
              </a:xfrm>
              <a:prstGeom prst="roundRect">
                <a:avLst>
                  <a:gd name="adj" fmla="val 0"/>
                </a:avLst>
              </a:prstGeom>
              <a:solidFill>
                <a:schemeClr val="accent5">
                  <a:lumMod val="20000"/>
                  <a:lumOff val="80000"/>
                </a:schemeClr>
              </a:solidFill>
              <a:ln w="9525">
                <a:solidFill>
                  <a:srgbClr val="002060"/>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a:solidFill>
                      <a:srgbClr val="0070C0"/>
                    </a:solidFill>
                    <a:latin typeface="+mn-lt"/>
                  </a:rPr>
                  <a:t>Data </a:t>
                </a:r>
              </a:p>
              <a:p>
                <a:pPr eaLnBrk="0" hangingPunct="0">
                  <a:defRPr/>
                </a:pPr>
                <a:r>
                  <a:rPr lang="en-US" sz="1200" b="1" dirty="0" smtClean="0">
                    <a:solidFill>
                      <a:srgbClr val="0070C0"/>
                    </a:solidFill>
                    <a:latin typeface="+mn-lt"/>
                  </a:rPr>
                  <a:t>Integration</a:t>
                </a:r>
              </a:p>
              <a:p>
                <a:pPr eaLnBrk="0" hangingPunct="0">
                  <a:defRPr/>
                </a:pPr>
                <a:r>
                  <a:rPr lang="en-US" sz="1200" b="1" dirty="0" smtClean="0">
                    <a:solidFill>
                      <a:srgbClr val="0070C0"/>
                    </a:solidFill>
                  </a:rPr>
                  <a:t>Layer</a:t>
                </a:r>
                <a:endParaRPr lang="en-US" sz="1100" b="1" dirty="0">
                  <a:solidFill>
                    <a:srgbClr val="0070C0"/>
                  </a:solidFill>
                  <a:latin typeface="+mn-lt"/>
                </a:endParaRPr>
              </a:p>
            </p:txBody>
          </p:sp>
          <p:sp>
            <p:nvSpPr>
              <p:cNvPr id="73734" name="AutoShape 4"/>
              <p:cNvSpPr>
                <a:spLocks noChangeArrowheads="1"/>
              </p:cNvSpPr>
              <p:nvPr/>
            </p:nvSpPr>
            <p:spPr bwMode="auto">
              <a:xfrm>
                <a:off x="1524000" y="5213942"/>
                <a:ext cx="7467600" cy="1090586"/>
              </a:xfrm>
              <a:prstGeom prst="roundRect">
                <a:avLst>
                  <a:gd name="adj" fmla="val 0"/>
                </a:avLst>
              </a:prstGeom>
              <a:solidFill>
                <a:schemeClr val="accent6">
                  <a:lumMod val="20000"/>
                  <a:lumOff val="80000"/>
                </a:schemeClr>
              </a:solidFill>
              <a:ln w="12700" algn="ctr">
                <a:solidFill>
                  <a:schemeClr val="accent6">
                    <a:lumMod val="50000"/>
                  </a:schemeClr>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a:solidFill>
                      <a:schemeClr val="accent6">
                        <a:lumMod val="50000"/>
                      </a:schemeClr>
                    </a:solidFill>
                    <a:latin typeface="+mn-lt"/>
                  </a:rPr>
                  <a:t>Data </a:t>
                </a:r>
                <a:r>
                  <a:rPr lang="en-US" sz="1200" b="1" dirty="0" smtClean="0">
                    <a:solidFill>
                      <a:schemeClr val="accent6">
                        <a:lumMod val="50000"/>
                      </a:schemeClr>
                    </a:solidFill>
                    <a:latin typeface="+mn-lt"/>
                  </a:rPr>
                  <a:t>Sources</a:t>
                </a:r>
              </a:p>
              <a:p>
                <a:pPr eaLnBrk="0" hangingPunct="0">
                  <a:defRPr/>
                </a:pPr>
                <a:r>
                  <a:rPr lang="en-US" sz="1200" b="1" dirty="0" smtClean="0">
                    <a:solidFill>
                      <a:schemeClr val="accent6">
                        <a:lumMod val="50000"/>
                      </a:schemeClr>
                    </a:solidFill>
                  </a:rPr>
                  <a:t>Layer</a:t>
                </a:r>
                <a:endParaRPr lang="en-US" sz="1200" b="1" dirty="0">
                  <a:solidFill>
                    <a:schemeClr val="accent6">
                      <a:lumMod val="50000"/>
                    </a:schemeClr>
                  </a:solidFill>
                  <a:latin typeface="+mn-lt"/>
                </a:endParaRPr>
              </a:p>
            </p:txBody>
          </p:sp>
          <p:sp>
            <p:nvSpPr>
              <p:cNvPr id="13320" name="Line 5"/>
              <p:cNvSpPr>
                <a:spLocks noChangeShapeType="1"/>
              </p:cNvSpPr>
              <p:nvPr/>
            </p:nvSpPr>
            <p:spPr bwMode="auto">
              <a:xfrm rot="5400000" flipH="1">
                <a:off x="6915383" y="4013327"/>
                <a:ext cx="302111" cy="11193"/>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73736" name="Rectangle 9"/>
              <p:cNvSpPr>
                <a:spLocks noChangeArrowheads="1"/>
              </p:cNvSpPr>
              <p:nvPr/>
            </p:nvSpPr>
            <p:spPr bwMode="auto">
              <a:xfrm>
                <a:off x="7696202" y="3073929"/>
                <a:ext cx="808679" cy="278871"/>
              </a:xfrm>
              <a:prstGeom prst="rect">
                <a:avLst/>
              </a:prstGeom>
              <a:noFill/>
              <a:ln w="9525">
                <a:noFill/>
                <a:miter lim="800000"/>
                <a:headEnd/>
                <a:tailEnd/>
              </a:ln>
            </p:spPr>
            <p:txBody>
              <a:bodyPr wrap="none"/>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Data Marts</a:t>
                </a:r>
              </a:p>
            </p:txBody>
          </p:sp>
          <p:sp>
            <p:nvSpPr>
              <p:cNvPr id="73737" name="AutoShape 10"/>
              <p:cNvSpPr>
                <a:spLocks noChangeArrowheads="1"/>
              </p:cNvSpPr>
              <p:nvPr/>
            </p:nvSpPr>
            <p:spPr bwMode="auto">
              <a:xfrm>
                <a:off x="5486401" y="1132567"/>
                <a:ext cx="1066800" cy="239033"/>
              </a:xfrm>
              <a:prstGeom prst="roundRect">
                <a:avLst>
                  <a:gd name="adj" fmla="val 0"/>
                </a:avLst>
              </a:prstGeom>
              <a:noFill/>
              <a:ln w="3175">
                <a:noFill/>
                <a:round/>
                <a:headEnd/>
                <a:tailEnd/>
              </a:ln>
            </p:spPr>
            <p:txBody>
              <a:bodyPr wrap="none" anchor="b"/>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Dash Boards</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73739" name="Picture 49"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9760" y="2720269"/>
                <a:ext cx="1008750" cy="10135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50"/>
              <p:cNvSpPr>
                <a:spLocks noChangeArrowheads="1"/>
              </p:cNvSpPr>
              <p:nvPr/>
            </p:nvSpPr>
            <p:spPr bwMode="auto">
              <a:xfrm>
                <a:off x="6018515" y="2556361"/>
                <a:ext cx="367963" cy="423287"/>
              </a:xfrm>
              <a:prstGeom prst="cube">
                <a:avLst>
                  <a:gd name="adj" fmla="val 25000"/>
                </a:avLst>
              </a:prstGeom>
              <a:solidFill>
                <a:schemeClr val="accent6">
                  <a:lumMod val="60000"/>
                  <a:lumOff val="40000"/>
                </a:schemeClr>
              </a:solidFill>
              <a:ln w="9525">
                <a:solidFill>
                  <a:schemeClr val="bg1"/>
                </a:solidFill>
                <a:miter lim="800000"/>
                <a:headEnd/>
                <a:tailEnd/>
              </a:ln>
            </p:spPr>
            <p:txBody>
              <a:bodyPr wrap="none" anchor="ctr"/>
              <a:lstStyle/>
              <a:p>
                <a:pPr eaLnBrk="0" hangingPunct="0">
                  <a:defRPr/>
                </a:pPr>
                <a:endParaRPr lang="en-US" dirty="0">
                  <a:solidFill>
                    <a:srgbClr val="000000"/>
                  </a:solidFill>
                  <a:latin typeface="+mn-lt"/>
                </a:endParaRPr>
              </a:p>
            </p:txBody>
          </p:sp>
          <p:sp>
            <p:nvSpPr>
              <p:cNvPr id="22" name="AutoShape 52"/>
              <p:cNvSpPr>
                <a:spLocks noChangeArrowheads="1"/>
              </p:cNvSpPr>
              <p:nvPr/>
            </p:nvSpPr>
            <p:spPr bwMode="auto">
              <a:xfrm>
                <a:off x="5790461" y="2707416"/>
                <a:ext cx="367964" cy="423288"/>
              </a:xfrm>
              <a:prstGeom prst="cube">
                <a:avLst>
                  <a:gd name="adj" fmla="val 25000"/>
                </a:avLst>
              </a:prstGeom>
              <a:solidFill>
                <a:schemeClr val="accent6">
                  <a:lumMod val="60000"/>
                  <a:lumOff val="40000"/>
                </a:schemeClr>
              </a:solidFill>
              <a:ln w="9525">
                <a:solidFill>
                  <a:schemeClr val="bg1"/>
                </a:solidFill>
                <a:miter lim="800000"/>
                <a:headEnd/>
                <a:tailEnd/>
              </a:ln>
            </p:spPr>
            <p:txBody>
              <a:bodyPr wrap="none" anchor="ctr"/>
              <a:lstStyle/>
              <a:p>
                <a:pPr eaLnBrk="0" hangingPunct="0">
                  <a:defRPr/>
                </a:pPr>
                <a:endParaRPr lang="en-US" dirty="0">
                  <a:solidFill>
                    <a:srgbClr val="000000"/>
                  </a:solidFill>
                  <a:latin typeface="+mn-lt"/>
                </a:endParaRPr>
              </a:p>
            </p:txBody>
          </p:sp>
          <p:pic>
            <p:nvPicPr>
              <p:cNvPr id="73742" name="Picture 53"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4540" y="2514600"/>
                <a:ext cx="527460" cy="6406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3" name="AutoShape 54"/>
              <p:cNvSpPr>
                <a:spLocks noChangeArrowheads="1"/>
              </p:cNvSpPr>
              <p:nvPr/>
            </p:nvSpPr>
            <p:spPr bwMode="auto">
              <a:xfrm>
                <a:off x="3505200" y="1087192"/>
                <a:ext cx="762000" cy="239033"/>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Reports</a:t>
                </a:r>
              </a:p>
            </p:txBody>
          </p:sp>
          <p:sp>
            <p:nvSpPr>
              <p:cNvPr id="73744" name="AutoShape 55"/>
              <p:cNvSpPr>
                <a:spLocks noChangeArrowheads="1"/>
              </p:cNvSpPr>
              <p:nvPr/>
            </p:nvSpPr>
            <p:spPr bwMode="auto">
              <a:xfrm>
                <a:off x="7772400" y="1122608"/>
                <a:ext cx="664572" cy="248992"/>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Analysis</a:t>
                </a:r>
              </a:p>
            </p:txBody>
          </p:sp>
          <p:sp>
            <p:nvSpPr>
              <p:cNvPr id="73745" name="Rectangle 56"/>
              <p:cNvSpPr>
                <a:spLocks noChangeArrowheads="1"/>
              </p:cNvSpPr>
              <p:nvPr/>
            </p:nvSpPr>
            <p:spPr bwMode="auto">
              <a:xfrm>
                <a:off x="6629400" y="2971800"/>
                <a:ext cx="874363" cy="456487"/>
              </a:xfrm>
              <a:prstGeom prst="rect">
                <a:avLst/>
              </a:prstGeom>
              <a:noFill/>
              <a:ln w="9525">
                <a:noFill/>
                <a:miter lim="800000"/>
                <a:headEnd/>
                <a:tailEnd/>
              </a:ln>
            </p:spPr>
            <p:txBody>
              <a:bodyPr/>
              <a:lstStyle/>
              <a:p>
                <a:pPr algn="ctr" eaLnBrk="0" hangingPunct="0">
                  <a:defRPr/>
                </a:pPr>
                <a:r>
                  <a:rPr lang="en-US" sz="1050" dirty="0">
                    <a:solidFill>
                      <a:srgbClr val="000000"/>
                    </a:solidFill>
                    <a:effectLst>
                      <a:outerShdw blurRad="38100" dist="38100" dir="2700000" algn="tl">
                        <a:srgbClr val="000000">
                          <a:alpha val="43137"/>
                        </a:srgbClr>
                      </a:outerShdw>
                    </a:effectLst>
                    <a:latin typeface="+mn-lt"/>
                  </a:rPr>
                  <a:t>Data </a:t>
                </a:r>
                <a:r>
                  <a:rPr lang="en-US" sz="1050" dirty="0" smtClean="0">
                    <a:solidFill>
                      <a:srgbClr val="000000"/>
                    </a:solidFill>
                    <a:effectLst>
                      <a:outerShdw blurRad="38100" dist="38100" dir="2700000" algn="tl">
                        <a:srgbClr val="000000">
                          <a:alpha val="43137"/>
                        </a:srgbClr>
                      </a:outerShdw>
                    </a:effectLst>
                    <a:latin typeface="+mn-lt"/>
                  </a:rPr>
                  <a:t>Warehouse</a:t>
                </a:r>
              </a:p>
              <a:p>
                <a:pPr algn="ctr" eaLnBrk="0" hangingPunct="0">
                  <a:defRPr/>
                </a:pPr>
                <a:r>
                  <a:rPr lang="en-US" sz="1050" dirty="0" smtClean="0">
                    <a:solidFill>
                      <a:srgbClr val="000000"/>
                    </a:solidFill>
                    <a:effectLst>
                      <a:outerShdw blurRad="38100" dist="38100" dir="2700000" algn="tl">
                        <a:srgbClr val="000000">
                          <a:alpha val="43137"/>
                        </a:srgbClr>
                      </a:outerShdw>
                    </a:effectLst>
                  </a:rPr>
                  <a:t>(AESIP)</a:t>
                </a:r>
                <a:endParaRPr lang="en-US" sz="1050" dirty="0">
                  <a:solidFill>
                    <a:srgbClr val="000000"/>
                  </a:solidFill>
                  <a:effectLst>
                    <a:outerShdw blurRad="38100" dist="38100" dir="2700000" algn="tl">
                      <a:srgbClr val="000000">
                        <a:alpha val="43137"/>
                      </a:srgbClr>
                    </a:outerShdw>
                  </a:effectLst>
                  <a:latin typeface="+mn-lt"/>
                </a:endParaRPr>
              </a:p>
            </p:txBody>
          </p:sp>
          <p:sp>
            <p:nvSpPr>
              <p:cNvPr id="73746" name="Line 57"/>
              <p:cNvSpPr>
                <a:spLocks noChangeShapeType="1"/>
              </p:cNvSpPr>
              <p:nvPr/>
            </p:nvSpPr>
            <p:spPr bwMode="auto">
              <a:xfrm rot="16200000">
                <a:off x="7614887" y="2356171"/>
                <a:ext cx="0" cy="470097"/>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73747" name="Line 58"/>
              <p:cNvSpPr>
                <a:spLocks noChangeShapeType="1"/>
              </p:cNvSpPr>
              <p:nvPr/>
            </p:nvSpPr>
            <p:spPr bwMode="auto">
              <a:xfrm rot="5400000" flipH="1">
                <a:off x="6601939" y="2417732"/>
                <a:ext cx="0" cy="346977"/>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73749" name="Rectangle 64"/>
              <p:cNvSpPr>
                <a:spLocks noChangeArrowheads="1"/>
              </p:cNvSpPr>
              <p:nvPr/>
            </p:nvSpPr>
            <p:spPr bwMode="auto">
              <a:xfrm>
                <a:off x="5499450" y="3107464"/>
                <a:ext cx="977551" cy="280531"/>
              </a:xfrm>
              <a:prstGeom prst="rect">
                <a:avLst/>
              </a:prstGeom>
              <a:noFill/>
              <a:ln w="9525">
                <a:noFill/>
                <a:miter lim="800000"/>
                <a:headEnd/>
                <a:tailEnd/>
              </a:ln>
            </p:spPr>
            <p:txBody>
              <a:bodyPr/>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OLAP</a:t>
                </a:r>
              </a:p>
            </p:txBody>
          </p:sp>
          <p:sp>
            <p:nvSpPr>
              <p:cNvPr id="73751" name="Line 165"/>
              <p:cNvSpPr>
                <a:spLocks noChangeShapeType="1"/>
              </p:cNvSpPr>
              <p:nvPr/>
            </p:nvSpPr>
            <p:spPr bwMode="auto">
              <a:xfrm rot="5400000" flipV="1">
                <a:off x="6654512" y="2709336"/>
                <a:ext cx="239033" cy="2798"/>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73752" name="Line 166"/>
              <p:cNvSpPr>
                <a:spLocks noChangeShapeType="1"/>
              </p:cNvSpPr>
              <p:nvPr/>
            </p:nvSpPr>
            <p:spPr bwMode="auto">
              <a:xfrm rot="5400000" flipV="1">
                <a:off x="7260321" y="2710735"/>
                <a:ext cx="239033" cy="0"/>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13346" name="Line 172"/>
              <p:cNvSpPr>
                <a:spLocks noChangeShapeType="1"/>
              </p:cNvSpPr>
              <p:nvPr/>
            </p:nvSpPr>
            <p:spPr bwMode="auto">
              <a:xfrm rot="16200000">
                <a:off x="7900173"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3348" name="Line 174"/>
              <p:cNvSpPr>
                <a:spLocks noChangeShapeType="1"/>
              </p:cNvSpPr>
              <p:nvPr/>
            </p:nvSpPr>
            <p:spPr bwMode="auto">
              <a:xfrm rot="16200000">
                <a:off x="6758533"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73762" name="AutoShape 15"/>
              <p:cNvSpPr>
                <a:spLocks noChangeArrowheads="1"/>
              </p:cNvSpPr>
              <p:nvPr/>
            </p:nvSpPr>
            <p:spPr bwMode="auto">
              <a:xfrm>
                <a:off x="6238172" y="5864642"/>
                <a:ext cx="1229428"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ERPs</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73761" name="Picture 20" descr="serve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9681" y="5268808"/>
                <a:ext cx="277022" cy="5079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serve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4175" y="5386655"/>
                <a:ext cx="278422" cy="5095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7" name="AutoShape 31"/>
              <p:cNvSpPr>
                <a:spLocks noChangeArrowheads="1"/>
              </p:cNvSpPr>
              <p:nvPr/>
            </p:nvSpPr>
            <p:spPr bwMode="auto">
              <a:xfrm>
                <a:off x="5365135" y="5864642"/>
                <a:ext cx="912212"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File </a:t>
                </a:r>
              </a:p>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Systems</a:t>
                </a:r>
              </a:p>
            </p:txBody>
          </p:sp>
          <p:sp>
            <p:nvSpPr>
              <p:cNvPr id="73770" name="Line 37"/>
              <p:cNvSpPr>
                <a:spLocks noChangeShapeType="1"/>
              </p:cNvSpPr>
              <p:nvPr/>
            </p:nvSpPr>
            <p:spPr bwMode="auto">
              <a:xfrm>
                <a:off x="7924087" y="5476214"/>
                <a:ext cx="0" cy="317050"/>
              </a:xfrm>
              <a:prstGeom prst="line">
                <a:avLst/>
              </a:prstGeom>
              <a:noFill/>
              <a:ln w="19050">
                <a:solidFill>
                  <a:srgbClr val="969696"/>
                </a:solidFill>
                <a:round/>
                <a:headEnd/>
                <a:tailEnd/>
              </a:ln>
            </p:spPr>
            <p:txBody>
              <a:bodyPr/>
              <a:lstStyle/>
              <a:p>
                <a:pPr>
                  <a:defRPr/>
                </a:pPr>
                <a:endParaRPr lang="en-US" dirty="0">
                  <a:latin typeface="+mn-lt"/>
                </a:endParaRPr>
              </a:p>
            </p:txBody>
          </p:sp>
          <p:sp>
            <p:nvSpPr>
              <p:cNvPr id="73771" name="AutoShape 38"/>
              <p:cNvSpPr>
                <a:spLocks noChangeArrowheads="1"/>
              </p:cNvSpPr>
              <p:nvPr/>
            </p:nvSpPr>
            <p:spPr bwMode="auto">
              <a:xfrm>
                <a:off x="7661057" y="5864642"/>
                <a:ext cx="923405"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SOA, ESB,</a:t>
                </a:r>
              </a:p>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Web</a:t>
                </a:r>
              </a:p>
            </p:txBody>
          </p:sp>
          <p:sp>
            <p:nvSpPr>
              <p:cNvPr id="73772" name="Line 45"/>
              <p:cNvSpPr>
                <a:spLocks noChangeShapeType="1"/>
              </p:cNvSpPr>
              <p:nvPr/>
            </p:nvSpPr>
            <p:spPr bwMode="auto">
              <a:xfrm>
                <a:off x="8156338" y="5481193"/>
                <a:ext cx="0" cy="317051"/>
              </a:xfrm>
              <a:prstGeom prst="line">
                <a:avLst/>
              </a:prstGeom>
              <a:noFill/>
              <a:ln w="19050">
                <a:solidFill>
                  <a:srgbClr val="969696"/>
                </a:solidFill>
                <a:round/>
                <a:headEnd/>
                <a:tailEnd/>
              </a:ln>
            </p:spPr>
            <p:txBody>
              <a:bodyPr/>
              <a:lstStyle/>
              <a:p>
                <a:pPr>
                  <a:defRPr/>
                </a:pPr>
                <a:endParaRPr lang="en-US" dirty="0">
                  <a:latin typeface="+mn-lt"/>
                </a:endParaRPr>
              </a:p>
            </p:txBody>
          </p:sp>
          <p:sp>
            <p:nvSpPr>
              <p:cNvPr id="73773" name="Line 46"/>
              <p:cNvSpPr>
                <a:spLocks noChangeShapeType="1"/>
              </p:cNvSpPr>
              <p:nvPr/>
            </p:nvSpPr>
            <p:spPr bwMode="auto">
              <a:xfrm>
                <a:off x="8382992" y="5481193"/>
                <a:ext cx="0" cy="317051"/>
              </a:xfrm>
              <a:prstGeom prst="line">
                <a:avLst/>
              </a:prstGeom>
              <a:noFill/>
              <a:ln w="19050">
                <a:solidFill>
                  <a:srgbClr val="969696"/>
                </a:solidFill>
                <a:round/>
                <a:headEnd/>
                <a:tailEnd/>
              </a:ln>
            </p:spPr>
            <p:txBody>
              <a:bodyPr/>
              <a:lstStyle/>
              <a:p>
                <a:pPr>
                  <a:defRPr/>
                </a:pPr>
                <a:endParaRPr lang="en-US" dirty="0">
                  <a:latin typeface="+mn-lt"/>
                </a:endParaRPr>
              </a:p>
            </p:txBody>
          </p:sp>
          <p:grpSp>
            <p:nvGrpSpPr>
              <p:cNvPr id="112" name="Group 111"/>
              <p:cNvGrpSpPr/>
              <p:nvPr/>
            </p:nvGrpSpPr>
            <p:grpSpPr>
              <a:xfrm>
                <a:off x="7626530" y="5268808"/>
                <a:ext cx="956984" cy="672224"/>
                <a:chOff x="7626530" y="5268808"/>
                <a:chExt cx="956984" cy="672224"/>
              </a:xfrm>
            </p:grpSpPr>
            <p:pic>
              <p:nvPicPr>
                <p:cNvPr id="73807" name="Picture 39"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7875" y="5268808"/>
                  <a:ext cx="111928" cy="2107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8" name="Picture 40"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00126" y="5268808"/>
                  <a:ext cx="111928" cy="2107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9" name="Picture 41"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25381" y="5268808"/>
                  <a:ext cx="114726" cy="2107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0" name="Picture 42"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7875" y="5731896"/>
                  <a:ext cx="111928" cy="2091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1" name="Picture 43"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00126" y="5731896"/>
                  <a:ext cx="111928" cy="2091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2" name="Picture 44"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25381" y="5731896"/>
                  <a:ext cx="114726" cy="2091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3" name="Picture 47"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989665" y="5128918"/>
                  <a:ext cx="230714" cy="9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261" descr="N:\Inprogress\Endeca MASTER\13399 Endeca PPT-CB\powerpoint\artwork\raster\jpgs\InfoPlatform\InfoPlatform-flat-bottom-solid.png"/>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t="39714" r="14063" b="47395"/>
              <a:stretch>
                <a:fillRect/>
              </a:stretch>
            </p:blipFill>
            <p:spPr bwMode="auto">
              <a:xfrm>
                <a:off x="5410199" y="4248973"/>
                <a:ext cx="2514601" cy="4614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6" name="Text Box 18"/>
              <p:cNvSpPr txBox="1">
                <a:spLocks noChangeArrowheads="1"/>
              </p:cNvSpPr>
              <p:nvPr/>
            </p:nvSpPr>
            <p:spPr bwMode="auto">
              <a:xfrm>
                <a:off x="5486401" y="4393926"/>
                <a:ext cx="2362199" cy="254274"/>
              </a:xfrm>
              <a:prstGeom prst="rect">
                <a:avLst/>
              </a:prstGeom>
              <a:noFill/>
              <a:ln w="9525">
                <a:noFill/>
                <a:miter lim="800000"/>
                <a:headEnd/>
                <a:tailEnd/>
              </a:ln>
            </p:spPr>
            <p:txBody>
              <a:bodyPr wrap="none"/>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ETL</a:t>
                </a:r>
              </a:p>
            </p:txBody>
          </p:sp>
          <p:pic>
            <p:nvPicPr>
              <p:cNvPr id="73777" name="Picture 261" descr="N:\Inprogress\Endeca MASTER\13399 Endeca PPT-CB\powerpoint\artwork\raster\jpgs\InfoPlatform\InfoPlatform-flat-bottom-solid.png"/>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t="39714" r="14063" b="47395"/>
              <a:stretch>
                <a:fillRect/>
              </a:stretch>
            </p:blipFill>
            <p:spPr bwMode="auto">
              <a:xfrm>
                <a:off x="2743200" y="4265572"/>
                <a:ext cx="2209800" cy="4614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4" name="Line 162"/>
              <p:cNvSpPr>
                <a:spLocks noChangeShapeType="1"/>
              </p:cNvSpPr>
              <p:nvPr/>
            </p:nvSpPr>
            <p:spPr bwMode="auto">
              <a:xfrm rot="5400000">
                <a:off x="5180501" y="2671515"/>
                <a:ext cx="8300" cy="1066114"/>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13341" name="Line 167"/>
              <p:cNvSpPr>
                <a:spLocks noChangeShapeType="1"/>
              </p:cNvSpPr>
              <p:nvPr/>
            </p:nvSpPr>
            <p:spPr bwMode="auto">
              <a:xfrm rot="16200000">
                <a:off x="3207594"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3342" name="Line 168"/>
              <p:cNvSpPr>
                <a:spLocks noChangeShapeType="1"/>
              </p:cNvSpPr>
              <p:nvPr/>
            </p:nvSpPr>
            <p:spPr bwMode="auto">
              <a:xfrm rot="16200000">
                <a:off x="4072238"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73791" name="Text Box 18"/>
              <p:cNvSpPr txBox="1">
                <a:spLocks noChangeArrowheads="1"/>
              </p:cNvSpPr>
              <p:nvPr/>
            </p:nvSpPr>
            <p:spPr bwMode="auto">
              <a:xfrm>
                <a:off x="2746022" y="4398906"/>
                <a:ext cx="2114038" cy="248992"/>
              </a:xfrm>
              <a:prstGeom prst="rect">
                <a:avLst/>
              </a:prstGeom>
              <a:noFill/>
              <a:ln w="9525">
                <a:noFill/>
                <a:miter lim="800000"/>
                <a:headEnd/>
                <a:tailEnd/>
              </a:ln>
            </p:spPr>
            <p:txBody>
              <a:bodyPr wrap="none"/>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Unstructured Data</a:t>
                </a:r>
              </a:p>
            </p:txBody>
          </p:sp>
          <p:grpSp>
            <p:nvGrpSpPr>
              <p:cNvPr id="115" name="Group 114"/>
              <p:cNvGrpSpPr/>
              <p:nvPr/>
            </p:nvGrpSpPr>
            <p:grpSpPr>
              <a:xfrm>
                <a:off x="4289858" y="3373056"/>
                <a:ext cx="2093053" cy="862006"/>
                <a:chOff x="4289858" y="3373056"/>
                <a:chExt cx="2093053" cy="862006"/>
              </a:xfrm>
            </p:grpSpPr>
            <p:sp>
              <p:nvSpPr>
                <p:cNvPr id="73822" name="Line 69"/>
                <p:cNvSpPr>
                  <a:spLocks noChangeShapeType="1"/>
                </p:cNvSpPr>
                <p:nvPr/>
              </p:nvSpPr>
              <p:spPr bwMode="auto">
                <a:xfrm rot="16200000">
                  <a:off x="5330331" y="2759954"/>
                  <a:ext cx="12107" cy="2093053"/>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73823" name="Line 164"/>
                <p:cNvSpPr>
                  <a:spLocks noChangeShapeType="1"/>
                </p:cNvSpPr>
                <p:nvPr/>
              </p:nvSpPr>
              <p:spPr bwMode="auto">
                <a:xfrm rot="5400000" flipH="1">
                  <a:off x="6140241" y="4003935"/>
                  <a:ext cx="457637" cy="4617"/>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73824" name="Line 77"/>
                <p:cNvSpPr>
                  <a:spLocks noChangeShapeType="1"/>
                </p:cNvSpPr>
                <p:nvPr/>
              </p:nvSpPr>
              <p:spPr bwMode="auto">
                <a:xfrm rot="16200000">
                  <a:off x="4060598" y="3603086"/>
                  <a:ext cx="460059" cy="0"/>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grpSp>
          <p:sp>
            <p:nvSpPr>
              <p:cNvPr id="73793" name="AutoShape 14"/>
              <p:cNvSpPr>
                <a:spLocks noChangeArrowheads="1"/>
              </p:cNvSpPr>
              <p:nvPr/>
            </p:nvSpPr>
            <p:spPr bwMode="auto">
              <a:xfrm>
                <a:off x="3753373" y="5864642"/>
                <a:ext cx="784895"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Databases</a:t>
                </a:r>
              </a:p>
            </p:txBody>
          </p:sp>
          <p:grpSp>
            <p:nvGrpSpPr>
              <p:cNvPr id="118" name="Group 117"/>
              <p:cNvGrpSpPr/>
              <p:nvPr/>
            </p:nvGrpSpPr>
            <p:grpSpPr>
              <a:xfrm>
                <a:off x="3820530" y="5310304"/>
                <a:ext cx="576429" cy="595871"/>
                <a:chOff x="3820530" y="5310304"/>
                <a:chExt cx="576429" cy="595871"/>
              </a:xfrm>
            </p:grpSpPr>
            <p:pic>
              <p:nvPicPr>
                <p:cNvPr id="73802" name="Picture 18"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7642" y="5310304"/>
                  <a:ext cx="439317" cy="4763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3" name="Picture 19"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0530" y="5486244"/>
                  <a:ext cx="384752" cy="4199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95" name="AutoShape 16"/>
              <p:cNvSpPr>
                <a:spLocks noChangeArrowheads="1"/>
              </p:cNvSpPr>
              <p:nvPr/>
            </p:nvSpPr>
            <p:spPr bwMode="auto">
              <a:xfrm>
                <a:off x="4492097" y="5864642"/>
                <a:ext cx="959782"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Unstructured Data</a:t>
                </a:r>
              </a:p>
            </p:txBody>
          </p:sp>
          <p:grpSp>
            <p:nvGrpSpPr>
              <p:cNvPr id="119" name="Group 118"/>
              <p:cNvGrpSpPr/>
              <p:nvPr/>
            </p:nvGrpSpPr>
            <p:grpSpPr>
              <a:xfrm>
                <a:off x="4584438" y="5361761"/>
                <a:ext cx="654779" cy="522842"/>
                <a:chOff x="4584438" y="5361761"/>
                <a:chExt cx="654779" cy="522842"/>
              </a:xfrm>
            </p:grpSpPr>
            <p:pic>
              <p:nvPicPr>
                <p:cNvPr id="9" name="Picture 22" descr="email"/>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0061" y="5391638"/>
                  <a:ext cx="379156" cy="2107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1" name="Picture 23" descr="pdf_icon"/>
                <p:cNvPicPr preferRelativeResize="0">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4438" y="5361761"/>
                  <a:ext cx="291013" cy="3103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99" name="Picture 2"/>
                <p:cNvPicPr preferRelativeResize="0">
                  <a:picLocks noChangeAspect="1" noChangeArrowheads="1"/>
                </p:cNvPicPr>
                <p:nvPr/>
              </p:nvPicPr>
              <p:blipFill>
                <a:blip r:embed="rId13" cstate="print">
                  <a:clrChange>
                    <a:clrFrom>
                      <a:srgbClr val="FCFCFC"/>
                    </a:clrFrom>
                    <a:clrTo>
                      <a:srgbClr val="FCFCFC">
                        <a:alpha val="0"/>
                      </a:srgbClr>
                    </a:clrTo>
                  </a:clrChange>
                  <a:extLst>
                    <a:ext uri="{28A0092B-C50C-407E-A947-70E740481C1C}">
                      <a14:useLocalDpi xmlns:a14="http://schemas.microsoft.com/office/drawing/2010/main" val="0"/>
                    </a:ext>
                  </a:extLst>
                </a:blip>
                <a:srcRect l="18298" t="26929" r="57581" b="43259"/>
                <a:stretch>
                  <a:fillRect/>
                </a:stretch>
              </p:blipFill>
              <p:spPr bwMode="auto">
                <a:xfrm>
                  <a:off x="4822285" y="5562599"/>
                  <a:ext cx="282618" cy="3220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790" name="Picture 25" descr="document"/>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227" y="5275448"/>
                <a:ext cx="3581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6" descr="document"/>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88066" y="5426491"/>
                <a:ext cx="3567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92" name="Picture 27"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142" y="5517781"/>
                <a:ext cx="383353" cy="4199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00" name="AutoShape 28"/>
              <p:cNvSpPr>
                <a:spLocks noChangeArrowheads="1"/>
              </p:cNvSpPr>
              <p:nvPr/>
            </p:nvSpPr>
            <p:spPr bwMode="auto">
              <a:xfrm>
                <a:off x="2746022" y="5864642"/>
                <a:ext cx="972374"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Sources</a:t>
                </a:r>
              </a:p>
            </p:txBody>
          </p:sp>
          <p:sp>
            <p:nvSpPr>
              <p:cNvPr id="73806" name="Line 162"/>
              <p:cNvSpPr>
                <a:spLocks noChangeShapeType="1"/>
              </p:cNvSpPr>
              <p:nvPr/>
            </p:nvSpPr>
            <p:spPr bwMode="auto">
              <a:xfrm rot="5400000" flipH="1" flipV="1">
                <a:off x="5181600" y="4343400"/>
                <a:ext cx="0" cy="304800"/>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310" name="Rectangle 309"/>
              <p:cNvSpPr/>
              <p:nvPr/>
            </p:nvSpPr>
            <p:spPr bwMode="auto">
              <a:xfrm>
                <a:off x="3048227" y="2808673"/>
                <a:ext cx="1281575" cy="4398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rgbClr val="FFFF00"/>
                    </a:solidFill>
                  </a:rPr>
                  <a:t>BI Engine</a:t>
                </a:r>
                <a:endParaRPr lang="en-US" dirty="0">
                  <a:solidFill>
                    <a:srgbClr val="FFFF00"/>
                  </a:solidFill>
                </a:endParaRPr>
              </a:p>
            </p:txBody>
          </p:sp>
          <p:pic>
            <p:nvPicPr>
              <p:cNvPr id="197634" name="Picture 2"/>
              <p:cNvPicPr>
                <a:picLocks noChangeAspect="1" noChangeArrowheads="1"/>
              </p:cNvPicPr>
              <p:nvPr/>
            </p:nvPicPr>
            <p:blipFill>
              <a:blip r:embed="rId15" cstate="print"/>
              <a:srcRect b="22551"/>
              <a:stretch>
                <a:fillRect/>
              </a:stretch>
            </p:blipFill>
            <p:spPr bwMode="auto">
              <a:xfrm>
                <a:off x="3352800" y="1371601"/>
                <a:ext cx="930535"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6" name="Right Triangle 85"/>
              <p:cNvSpPr/>
              <p:nvPr/>
            </p:nvSpPr>
            <p:spPr>
              <a:xfrm>
                <a:off x="381000" y="1905000"/>
                <a:ext cx="374542" cy="4267200"/>
              </a:xfrm>
              <a:prstGeom prst="rtTriangle">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Triangle 86"/>
              <p:cNvSpPr/>
              <p:nvPr/>
            </p:nvSpPr>
            <p:spPr>
              <a:xfrm rot="10800000">
                <a:off x="842075" y="1981200"/>
                <a:ext cx="374542" cy="4191000"/>
              </a:xfrm>
              <a:prstGeom prst="rtTriangle">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6200000" scaled="1"/>
                <a:tileRect/>
              </a:gra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838200" y="1981200"/>
                <a:ext cx="374542" cy="46166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smtClean="0">
                    <a:ln/>
                    <a:solidFill>
                      <a:schemeClr val="accent3"/>
                    </a:solidFill>
                  </a:rPr>
                  <a:t>A</a:t>
                </a:r>
                <a:endParaRPr lang="en-US" sz="2400" b="1" dirty="0">
                  <a:ln/>
                  <a:solidFill>
                    <a:schemeClr val="accent3"/>
                  </a:solidFill>
                </a:endParaRPr>
              </a:p>
            </p:txBody>
          </p:sp>
          <p:sp>
            <p:nvSpPr>
              <p:cNvPr id="90" name="Rectangle 89"/>
              <p:cNvSpPr/>
              <p:nvPr/>
            </p:nvSpPr>
            <p:spPr>
              <a:xfrm>
                <a:off x="381000" y="5710535"/>
                <a:ext cx="374542" cy="461665"/>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grpSp>
      <p:grpSp>
        <p:nvGrpSpPr>
          <p:cNvPr id="125" name="Group 124"/>
          <p:cNvGrpSpPr/>
          <p:nvPr/>
        </p:nvGrpSpPr>
        <p:grpSpPr>
          <a:xfrm>
            <a:off x="6248400" y="5334000"/>
            <a:ext cx="1220358" cy="685086"/>
            <a:chOff x="6248400" y="5334000"/>
            <a:chExt cx="1220358" cy="685086"/>
          </a:xfrm>
        </p:grpSpPr>
        <p:grpSp>
          <p:nvGrpSpPr>
            <p:cNvPr id="121" name="Group 120"/>
            <p:cNvGrpSpPr/>
            <p:nvPr/>
          </p:nvGrpSpPr>
          <p:grpSpPr>
            <a:xfrm>
              <a:off x="6781800" y="5334000"/>
              <a:ext cx="686958" cy="456486"/>
              <a:chOff x="6781800" y="5334000"/>
              <a:chExt cx="686958" cy="456486"/>
            </a:xfrm>
          </p:grpSpPr>
          <p:pic>
            <p:nvPicPr>
              <p:cNvPr id="110" name="Picture 30"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53722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AutoShape 15"/>
              <p:cNvSpPr>
                <a:spLocks noChangeArrowheads="1"/>
              </p:cNvSpPr>
              <p:nvPr/>
            </p:nvSpPr>
            <p:spPr bwMode="auto">
              <a:xfrm>
                <a:off x="6781800" y="53340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b="1" dirty="0" smtClean="0">
                    <a:solidFill>
                      <a:srgbClr val="0070C0"/>
                    </a:solidFill>
                  </a:rPr>
                  <a:t>GCSS-A</a:t>
                </a:r>
                <a:endParaRPr lang="en-US" sz="1000" b="1" dirty="0">
                  <a:solidFill>
                    <a:srgbClr val="0070C0"/>
                  </a:solidFill>
                  <a:latin typeface="+mn-lt"/>
                </a:endParaRPr>
              </a:p>
            </p:txBody>
          </p:sp>
        </p:grpSp>
        <p:grpSp>
          <p:nvGrpSpPr>
            <p:cNvPr id="122" name="Group 121"/>
            <p:cNvGrpSpPr/>
            <p:nvPr/>
          </p:nvGrpSpPr>
          <p:grpSpPr>
            <a:xfrm>
              <a:off x="6248400" y="5334000"/>
              <a:ext cx="686958" cy="456486"/>
              <a:chOff x="6248400" y="5334000"/>
              <a:chExt cx="686958" cy="456486"/>
            </a:xfrm>
          </p:grpSpPr>
          <p:pic>
            <p:nvPicPr>
              <p:cNvPr id="113" name="Picture 30"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53722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AutoShape 15"/>
              <p:cNvSpPr>
                <a:spLocks noChangeArrowheads="1"/>
              </p:cNvSpPr>
              <p:nvPr/>
            </p:nvSpPr>
            <p:spPr bwMode="auto">
              <a:xfrm>
                <a:off x="6248400" y="53340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900" b="1" dirty="0" smtClean="0">
                    <a:solidFill>
                      <a:srgbClr val="0070C0"/>
                    </a:solidFill>
                  </a:rPr>
                  <a:t>IPPS-A</a:t>
                </a:r>
                <a:endParaRPr lang="en-US" sz="900" b="1" dirty="0">
                  <a:solidFill>
                    <a:srgbClr val="0070C0"/>
                  </a:solidFill>
                  <a:latin typeface="+mn-lt"/>
                </a:endParaRPr>
              </a:p>
            </p:txBody>
          </p:sp>
        </p:grpSp>
        <p:grpSp>
          <p:nvGrpSpPr>
            <p:cNvPr id="123" name="Group 122"/>
            <p:cNvGrpSpPr/>
            <p:nvPr/>
          </p:nvGrpSpPr>
          <p:grpSpPr>
            <a:xfrm>
              <a:off x="6553200" y="5562600"/>
              <a:ext cx="686958" cy="456486"/>
              <a:chOff x="6553200" y="5562600"/>
              <a:chExt cx="686958" cy="456486"/>
            </a:xfrm>
          </p:grpSpPr>
          <p:pic>
            <p:nvPicPr>
              <p:cNvPr id="106" name="Picture 30"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56008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15"/>
              <p:cNvSpPr>
                <a:spLocks noChangeArrowheads="1"/>
              </p:cNvSpPr>
              <p:nvPr/>
            </p:nvSpPr>
            <p:spPr bwMode="auto">
              <a:xfrm>
                <a:off x="6553200" y="55626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900" dirty="0" smtClean="0">
                    <a:solidFill>
                      <a:srgbClr val="0070C0"/>
                    </a:solidFill>
                  </a:rPr>
                  <a:t>GFEBS</a:t>
                </a:r>
                <a:endParaRPr lang="en-US" sz="900" dirty="0">
                  <a:solidFill>
                    <a:srgbClr val="0070C0"/>
                  </a:solidFill>
                  <a:latin typeface="+mn-lt"/>
                </a:endParaRPr>
              </a:p>
            </p:txBody>
          </p:sp>
        </p:grpSp>
      </p:grpSp>
      <p:sp>
        <p:nvSpPr>
          <p:cNvPr id="116" name="TextBox 115"/>
          <p:cNvSpPr txBox="1"/>
          <p:nvPr/>
        </p:nvSpPr>
        <p:spPr>
          <a:xfrm>
            <a:off x="381000" y="6248400"/>
            <a:ext cx="673582" cy="276999"/>
          </a:xfrm>
          <a:prstGeom prst="rect">
            <a:avLst/>
          </a:prstGeom>
          <a:noFill/>
          <a:ln>
            <a:noFill/>
          </a:ln>
          <a:effectLst>
            <a:outerShdw blurRad="149987" dist="250190" dir="8460000" algn="ctr">
              <a:srgbClr val="000000">
                <a:alpha val="28000"/>
              </a:srgbClr>
            </a:outerShdw>
          </a:effectLst>
        </p:spPr>
        <p:txBody>
          <a:bodyPr wrap="none" rtlCol="0">
            <a:spAutoFit/>
          </a:bodyPr>
          <a:lstStyle/>
          <a:p>
            <a:r>
              <a:rPr lang="en-US" sz="1200" b="1" dirty="0" smtClean="0"/>
              <a:t>GFM-DI</a:t>
            </a:r>
            <a:endParaRPr lang="en-US" sz="1200" b="1" dirty="0"/>
          </a:p>
        </p:txBody>
      </p:sp>
      <p:sp>
        <p:nvSpPr>
          <p:cNvPr id="117" name="TextBox 116"/>
          <p:cNvSpPr txBox="1"/>
          <p:nvPr/>
        </p:nvSpPr>
        <p:spPr>
          <a:xfrm rot="16200000">
            <a:off x="-1305700" y="3799701"/>
            <a:ext cx="4191000" cy="553998"/>
          </a:xfrm>
          <a:prstGeom prst="rect">
            <a:avLst/>
          </a:prstGeom>
          <a:noFill/>
          <a:ln>
            <a:noFill/>
          </a:ln>
          <a:effectLst>
            <a:outerShdw blurRad="149987" dist="250190" dir="8460000" algn="ctr">
              <a:srgbClr val="000000">
                <a:alpha val="28000"/>
              </a:srgbClr>
            </a:outerShdw>
          </a:effectLst>
        </p:spPr>
        <p:txBody>
          <a:bodyPr wrap="square" rtlCol="0">
            <a:spAutoFit/>
          </a:bodyPr>
          <a:lstStyle/>
          <a:p>
            <a:pPr algn="r"/>
            <a:r>
              <a:rPr lang="en-US" sz="1000" b="1" dirty="0" smtClean="0">
                <a:solidFill>
                  <a:srgbClr val="C00000"/>
                </a:solidFill>
              </a:rPr>
              <a:t>Common Data Value</a:t>
            </a:r>
          </a:p>
          <a:p>
            <a:pPr algn="ctr"/>
            <a:r>
              <a:rPr lang="en-US" sz="1000" b="1" dirty="0" smtClean="0">
                <a:solidFill>
                  <a:srgbClr val="C00000"/>
                </a:solidFill>
              </a:rPr>
              <a:t>   Common Exchange Mechanism</a:t>
            </a:r>
          </a:p>
          <a:p>
            <a:r>
              <a:rPr lang="en-US" sz="1000" b="1" dirty="0" smtClean="0">
                <a:solidFill>
                  <a:srgbClr val="C00000"/>
                </a:solidFill>
              </a:rPr>
              <a:t>Common Entity Model</a:t>
            </a:r>
            <a:endParaRPr lang="en-US" sz="1000" b="1" dirty="0">
              <a:solidFill>
                <a:srgbClr val="C00000"/>
              </a:solidFill>
            </a:endParaRPr>
          </a:p>
        </p:txBody>
      </p:sp>
      <p:sp>
        <p:nvSpPr>
          <p:cNvPr id="104" name="Rectangle 59"/>
          <p:cNvSpPr>
            <a:spLocks noChangeArrowheads="1"/>
          </p:cNvSpPr>
          <p:nvPr/>
        </p:nvSpPr>
        <p:spPr bwMode="auto">
          <a:xfrm>
            <a:off x="228600" y="1295400"/>
            <a:ext cx="1371600" cy="6858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hangingPunct="0">
              <a:defRPr/>
            </a:pPr>
            <a:r>
              <a:rPr lang="en-US" sz="1400" b="1" dirty="0" smtClean="0">
                <a:solidFill>
                  <a:srgbClr val="0070C0"/>
                </a:solidFill>
                <a:latin typeface="+mn-lt"/>
              </a:rPr>
              <a:t>Data  </a:t>
            </a:r>
          </a:p>
          <a:p>
            <a:pPr eaLnBrk="0" hangingPunct="0">
              <a:defRPr/>
            </a:pPr>
            <a:r>
              <a:rPr lang="en-US" sz="1400" b="1" dirty="0" smtClean="0">
                <a:solidFill>
                  <a:srgbClr val="0070C0"/>
                </a:solidFill>
                <a:latin typeface="+mn-lt"/>
              </a:rPr>
              <a:t>Standardization</a:t>
            </a:r>
            <a:endParaRPr lang="en-US" sz="1600" b="1" dirty="0" smtClean="0">
              <a:solidFill>
                <a:srgbClr val="0070C0"/>
              </a:solidFill>
              <a:latin typeface="+mn-lt"/>
            </a:endParaRPr>
          </a:p>
          <a:p>
            <a:pPr algn="ctr" eaLnBrk="0" hangingPunct="0">
              <a:defRPr/>
            </a:pPr>
            <a:endParaRPr lang="en-US" sz="1400" b="1" dirty="0" smtClean="0"/>
          </a:p>
        </p:txBody>
      </p:sp>
      <p:sp>
        <p:nvSpPr>
          <p:cNvPr id="128"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129" name="TextBox 128"/>
          <p:cNvSpPr txBox="1"/>
          <p:nvPr/>
        </p:nvSpPr>
        <p:spPr>
          <a:xfrm>
            <a:off x="1066800" y="6477000"/>
            <a:ext cx="56388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200" dirty="0" smtClean="0">
                <a:solidFill>
                  <a:srgbClr val="0070C0"/>
                </a:solidFill>
              </a:rPr>
              <a:t>High Cost of Data Standardization at Data Source Layer </a:t>
            </a:r>
            <a:r>
              <a:rPr lang="en-US" sz="1400" dirty="0" smtClean="0">
                <a:solidFill>
                  <a:srgbClr val="0070C0"/>
                </a:solidFill>
              </a:rPr>
              <a:t>? </a:t>
            </a:r>
            <a:endParaRPr lang="en-US" sz="1400" dirty="0">
              <a:solidFill>
                <a:srgbClr val="0070C0"/>
              </a:solidFill>
            </a:endParaRPr>
          </a:p>
        </p:txBody>
      </p:sp>
    </p:spTree>
    <p:extLst>
      <p:ext uri="{BB962C8B-B14F-4D97-AF65-F5344CB8AC3E}">
        <p14:creationId xmlns:p14="http://schemas.microsoft.com/office/powerpoint/2010/main" val="116130333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txBox="1">
            <a:spLocks/>
          </p:cNvSpPr>
          <p:nvPr/>
        </p:nvSpPr>
        <p:spPr>
          <a:xfrm>
            <a:off x="2283591" y="333153"/>
            <a:ext cx="5257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Army Cost Management (CM) is working</a:t>
            </a:r>
            <a:endParaRPr kumimoji="0" lang="en-US" sz="2400" b="1"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sp>
        <p:nvSpPr>
          <p:cNvPr id="5" name="TextBox 4"/>
          <p:cNvSpPr txBox="1"/>
          <p:nvPr/>
        </p:nvSpPr>
        <p:spPr>
          <a:xfrm>
            <a:off x="4343400" y="1931313"/>
            <a:ext cx="4114800" cy="6771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28600" indent="-228600"/>
            <a:r>
              <a:rPr lang="en-US" sz="1400" b="1" dirty="0" smtClean="0">
                <a:solidFill>
                  <a:srgbClr val="0070C0"/>
                </a:solidFill>
              </a:rPr>
              <a:t>Technology</a:t>
            </a:r>
          </a:p>
          <a:p>
            <a:pPr marL="228600" indent="-228600">
              <a:buAutoNum type="arabicPeriod" startAt="4"/>
            </a:pPr>
            <a:r>
              <a:rPr lang="en-US" sz="1200" dirty="0" smtClean="0"/>
              <a:t>Data Quality </a:t>
            </a:r>
            <a:r>
              <a:rPr lang="en-US" sz="1050" dirty="0" smtClean="0"/>
              <a:t>(</a:t>
            </a:r>
            <a:r>
              <a:rPr lang="en-US" sz="1050" dirty="0" smtClean="0">
                <a:solidFill>
                  <a:srgbClr val="0070C0"/>
                </a:solidFill>
              </a:rPr>
              <a:t>ERP Cost Data, Performance Metrics</a:t>
            </a:r>
            <a:r>
              <a:rPr lang="en-US" sz="1050" dirty="0" smtClean="0"/>
              <a:t>)</a:t>
            </a:r>
            <a:endParaRPr lang="en-US" sz="1200" dirty="0"/>
          </a:p>
          <a:p>
            <a:pPr marL="228600" indent="-228600">
              <a:buAutoNum type="arabicPeriod" startAt="4"/>
            </a:pPr>
            <a:r>
              <a:rPr lang="en-US" sz="1200" dirty="0" smtClean="0"/>
              <a:t>Tools &amp; Models (</a:t>
            </a:r>
            <a:r>
              <a:rPr lang="en-US" sz="1050" u="sng" dirty="0" smtClean="0">
                <a:solidFill>
                  <a:srgbClr val="0070C0"/>
                </a:solidFill>
              </a:rPr>
              <a:t>Analytics, BI</a:t>
            </a:r>
            <a:r>
              <a:rPr lang="en-US" sz="1200" dirty="0" smtClean="0"/>
              <a:t>)</a:t>
            </a:r>
            <a:endParaRPr lang="en-US" sz="1200" dirty="0"/>
          </a:p>
        </p:txBody>
      </p:sp>
      <p:sp>
        <p:nvSpPr>
          <p:cNvPr id="6" name="TextBox 5"/>
          <p:cNvSpPr txBox="1"/>
          <p:nvPr/>
        </p:nvSpPr>
        <p:spPr>
          <a:xfrm>
            <a:off x="4648200" y="2611160"/>
            <a:ext cx="4343400" cy="10464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28600" indent="-228600"/>
            <a:r>
              <a:rPr lang="en-US" sz="1400" b="1" dirty="0" smtClean="0">
                <a:solidFill>
                  <a:srgbClr val="0070C0"/>
                </a:solidFill>
              </a:rPr>
              <a:t>Process</a:t>
            </a:r>
          </a:p>
          <a:p>
            <a:pPr marL="228600" indent="-228600">
              <a:buAutoNum type="arabicPeriod" startAt="6"/>
            </a:pPr>
            <a:r>
              <a:rPr lang="en-US" sz="1200" dirty="0" smtClean="0"/>
              <a:t>Cost Planning </a:t>
            </a:r>
            <a:r>
              <a:rPr lang="en-US" sz="1050" dirty="0" smtClean="0"/>
              <a:t>(</a:t>
            </a:r>
            <a:r>
              <a:rPr lang="en-US" sz="1050" u="sng" dirty="0" smtClean="0">
                <a:solidFill>
                  <a:srgbClr val="0070C0"/>
                </a:solidFill>
              </a:rPr>
              <a:t>Cost Estimates</a:t>
            </a:r>
            <a:r>
              <a:rPr lang="en-US" sz="1050" u="sng" dirty="0" smtClean="0"/>
              <a:t>, …...</a:t>
            </a:r>
            <a:r>
              <a:rPr lang="en-US" sz="1050" dirty="0" smtClean="0"/>
              <a:t>)</a:t>
            </a:r>
            <a:endParaRPr lang="en-US" sz="1200" dirty="0" smtClean="0"/>
          </a:p>
          <a:p>
            <a:pPr marL="228600" indent="-228600">
              <a:buFontTx/>
              <a:buAutoNum type="arabicPeriod" startAt="6"/>
            </a:pPr>
            <a:r>
              <a:rPr lang="en-US" sz="1200" dirty="0" smtClean="0"/>
              <a:t>Cost Analysis </a:t>
            </a:r>
            <a:r>
              <a:rPr lang="en-US" sz="1050" dirty="0"/>
              <a:t>(</a:t>
            </a:r>
            <a:r>
              <a:rPr lang="en-US" sz="1050" u="sng" dirty="0">
                <a:solidFill>
                  <a:srgbClr val="0070C0"/>
                </a:solidFill>
              </a:rPr>
              <a:t>CBA, </a:t>
            </a:r>
            <a:r>
              <a:rPr lang="en-US" sz="1050" u="sng" dirty="0" err="1" smtClean="0">
                <a:solidFill>
                  <a:srgbClr val="0070C0"/>
                </a:solidFill>
              </a:rPr>
              <a:t>AoA</a:t>
            </a:r>
            <a:r>
              <a:rPr lang="en-US" sz="1050" u="sng" dirty="0" smtClean="0">
                <a:solidFill>
                  <a:srgbClr val="0070C0"/>
                </a:solidFill>
              </a:rPr>
              <a:t>, </a:t>
            </a:r>
            <a:r>
              <a:rPr lang="en-US" sz="1050" u="sng" dirty="0" smtClean="0"/>
              <a:t>….</a:t>
            </a:r>
            <a:r>
              <a:rPr lang="en-US" sz="1050" dirty="0" smtClean="0"/>
              <a:t>)</a:t>
            </a:r>
            <a:endParaRPr lang="en-US" sz="1200" dirty="0"/>
          </a:p>
          <a:p>
            <a:pPr marL="228600" indent="-228600">
              <a:buFontTx/>
              <a:buAutoNum type="arabicPeriod" startAt="6"/>
            </a:pPr>
            <a:r>
              <a:rPr lang="en-US" sz="1200" dirty="0" smtClean="0"/>
              <a:t>Cost Integration to Requirement, Acquisition &amp; Resource </a:t>
            </a:r>
          </a:p>
          <a:p>
            <a:pPr marL="228600" indent="-228600">
              <a:buFontTx/>
              <a:buAutoNum type="arabicPeriod" startAt="6"/>
            </a:pPr>
            <a:r>
              <a:rPr lang="en-US" sz="1200" dirty="0" smtClean="0"/>
              <a:t>Cost Control </a:t>
            </a:r>
            <a:r>
              <a:rPr lang="en-US" sz="1050" dirty="0"/>
              <a:t>(</a:t>
            </a:r>
            <a:r>
              <a:rPr lang="en-US" sz="1050" u="sng" dirty="0" smtClean="0">
                <a:solidFill>
                  <a:srgbClr val="0070C0"/>
                </a:solidFill>
              </a:rPr>
              <a:t>LSS, AFBRT</a:t>
            </a:r>
            <a:r>
              <a:rPr lang="en-US" sz="1050" u="sng" dirty="0" smtClean="0"/>
              <a:t>, …..</a:t>
            </a:r>
            <a:r>
              <a:rPr lang="en-US" sz="1050" dirty="0" smtClean="0"/>
              <a:t>)</a:t>
            </a:r>
            <a:endParaRPr lang="en-US" sz="1200" dirty="0"/>
          </a:p>
        </p:txBody>
      </p:sp>
      <p:pic>
        <p:nvPicPr>
          <p:cNvPr id="7" name="Picture 2"/>
          <p:cNvPicPr>
            <a:picLocks noChangeAspect="1" noChangeArrowheads="1"/>
          </p:cNvPicPr>
          <p:nvPr/>
        </p:nvPicPr>
        <p:blipFill>
          <a:blip r:embed="rId2" cstate="print"/>
          <a:srcRect/>
          <a:stretch>
            <a:fillRect/>
          </a:stretch>
        </p:blipFill>
        <p:spPr bwMode="auto">
          <a:xfrm>
            <a:off x="533400" y="1332712"/>
            <a:ext cx="3657600" cy="3620288"/>
          </a:xfrm>
          <a:prstGeom prst="rect">
            <a:avLst/>
          </a:prstGeom>
          <a:noFill/>
          <a:ln w="9525">
            <a:noFill/>
            <a:miter lim="800000"/>
            <a:headEnd/>
            <a:tailEnd/>
          </a:ln>
          <a:effectLst/>
        </p:spPr>
      </p:pic>
      <p:pic>
        <p:nvPicPr>
          <p:cNvPr id="8" name="Picture 31" descr="chart_line"/>
          <p:cNvPicPr>
            <a:picLocks noChangeAspect="1" noChangeArrowheads="1"/>
          </p:cNvPicPr>
          <p:nvPr/>
        </p:nvPicPr>
        <p:blipFill>
          <a:blip r:embed="rId3" cstate="print"/>
          <a:srcRect/>
          <a:stretch>
            <a:fillRect/>
          </a:stretch>
        </p:blipFill>
        <p:spPr bwMode="auto">
          <a:xfrm>
            <a:off x="3505200" y="3657600"/>
            <a:ext cx="609600"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9" name="Group 36"/>
          <p:cNvGrpSpPr>
            <a:grpSpLocks/>
          </p:cNvGrpSpPr>
          <p:nvPr/>
        </p:nvGrpSpPr>
        <p:grpSpPr bwMode="auto">
          <a:xfrm rot="2124873">
            <a:off x="516263" y="1964063"/>
            <a:ext cx="685800" cy="685800"/>
            <a:chOff x="76" y="1584"/>
            <a:chExt cx="624" cy="528"/>
          </a:xfrm>
          <a:scene3d>
            <a:camera prst="orthographicFront">
              <a:rot lat="0" lon="0" rev="0"/>
            </a:camera>
            <a:lightRig rig="contrasting" dir="t">
              <a:rot lat="0" lon="0" rev="1500000"/>
            </a:lightRig>
          </a:scene3d>
        </p:grpSpPr>
        <p:pic>
          <p:nvPicPr>
            <p:cNvPr id="10" name="Picture 33" descr="target3"/>
            <p:cNvPicPr>
              <a:picLocks noChangeAspect="1" noChangeArrowheads="1"/>
            </p:cNvPicPr>
            <p:nvPr/>
          </p:nvPicPr>
          <p:blipFill>
            <a:blip r:embed="rId4" cstate="print"/>
            <a:srcRect/>
            <a:stretch>
              <a:fillRect/>
            </a:stretch>
          </p:blipFill>
          <p:spPr bwMode="auto">
            <a:xfrm>
              <a:off x="316" y="1584"/>
              <a:ext cx="384" cy="384"/>
            </a:xfrm>
            <a:prstGeom prst="rect">
              <a:avLst/>
            </a:prstGeom>
            <a:noFill/>
            <a:ln w="9525">
              <a:noFill/>
              <a:miter lim="800000"/>
              <a:headEnd/>
              <a:tailEnd/>
            </a:ln>
            <a:effectLst>
              <a:outerShdw blurRad="149987" dist="250190" dir="8460000" algn="ctr">
                <a:srgbClr val="000000">
                  <a:alpha val="28000"/>
                </a:srgbClr>
              </a:outerShdw>
            </a:effectLst>
            <a:sp3d prstMaterial="metal">
              <a:bevelT w="88900" h="88900"/>
            </a:sp3d>
          </p:spPr>
        </p:pic>
        <p:pic>
          <p:nvPicPr>
            <p:cNvPr id="11" name="Picture 35" descr="dart"/>
            <p:cNvPicPr>
              <a:picLocks noChangeAspect="1" noChangeArrowheads="1"/>
            </p:cNvPicPr>
            <p:nvPr/>
          </p:nvPicPr>
          <p:blipFill>
            <a:blip r:embed="rId5" cstate="print"/>
            <a:srcRect/>
            <a:stretch>
              <a:fillRect/>
            </a:stretch>
          </p:blipFill>
          <p:spPr bwMode="auto">
            <a:xfrm rot="11339845">
              <a:off x="76" y="1728"/>
              <a:ext cx="384" cy="384"/>
            </a:xfrm>
            <a:prstGeom prst="rect">
              <a:avLst/>
            </a:prstGeom>
            <a:noFill/>
            <a:ln w="9525">
              <a:noFill/>
              <a:miter lim="800000"/>
              <a:headEnd/>
              <a:tailEnd/>
            </a:ln>
            <a:effectLst>
              <a:outerShdw blurRad="149987" dist="250190" dir="8460000" algn="ctr">
                <a:srgbClr val="000000">
                  <a:alpha val="28000"/>
                </a:srgbClr>
              </a:outerShdw>
            </a:effectLst>
            <a:sp3d prstMaterial="metal">
              <a:bevelT w="88900" h="88900"/>
            </a:sp3d>
          </p:spPr>
        </p:pic>
      </p:grpSp>
      <p:pic>
        <p:nvPicPr>
          <p:cNvPr id="12" name="Picture 4"/>
          <p:cNvPicPr>
            <a:picLocks noChangeAspect="1" noChangeArrowheads="1"/>
          </p:cNvPicPr>
          <p:nvPr/>
        </p:nvPicPr>
        <p:blipFill>
          <a:blip r:embed="rId6" cstate="print"/>
          <a:srcRect/>
          <a:stretch>
            <a:fillRect/>
          </a:stretch>
        </p:blipFill>
        <p:spPr bwMode="auto">
          <a:xfrm rot="630100">
            <a:off x="1143000" y="4191000"/>
            <a:ext cx="621267"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4" descr="GFEBS_Icon_v4"/>
          <p:cNvPicPr>
            <a:picLocks noChangeAspect="1" noChangeArrowheads="1"/>
          </p:cNvPicPr>
          <p:nvPr/>
        </p:nvPicPr>
        <p:blipFill>
          <a:blip r:embed="rId7" cstate="print"/>
          <a:srcRect/>
          <a:stretch>
            <a:fillRect/>
          </a:stretch>
        </p:blipFill>
        <p:spPr bwMode="auto">
          <a:xfrm>
            <a:off x="2819400" y="1219200"/>
            <a:ext cx="838200" cy="73227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3" descr="CMMM.png"/>
          <p:cNvPicPr>
            <a:picLocks noChangeAspect="1"/>
          </p:cNvPicPr>
          <p:nvPr/>
        </p:nvPicPr>
        <p:blipFill>
          <a:blip r:embed="rId8" cstate="print"/>
          <a:stretch>
            <a:fillRect/>
          </a:stretch>
        </p:blipFill>
        <p:spPr>
          <a:xfrm>
            <a:off x="4648200" y="3657600"/>
            <a:ext cx="3356097" cy="3200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Rectangle 14"/>
          <p:cNvSpPr/>
          <p:nvPr/>
        </p:nvSpPr>
        <p:spPr>
          <a:xfrm>
            <a:off x="762000" y="5181600"/>
            <a:ext cx="3096344" cy="142869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spcAft>
                <a:spcPts val="300"/>
              </a:spcAft>
            </a:pPr>
            <a:r>
              <a:rPr lang="en-US" sz="1200" b="1" dirty="0" smtClean="0">
                <a:solidFill>
                  <a:srgbClr val="0070C0"/>
                </a:solidFill>
              </a:rPr>
              <a:t>CM Goal</a:t>
            </a:r>
            <a:r>
              <a:rPr lang="en-US" sz="1200" b="1" dirty="0">
                <a:solidFill>
                  <a:srgbClr val="0070C0"/>
                </a:solidFill>
              </a:rPr>
              <a:t>: Better </a:t>
            </a:r>
            <a:r>
              <a:rPr lang="en-US" sz="1200" b="1" dirty="0" smtClean="0">
                <a:solidFill>
                  <a:srgbClr val="0070C0"/>
                </a:solidFill>
              </a:rPr>
              <a:t>Value for Lower Cost</a:t>
            </a:r>
          </a:p>
          <a:p>
            <a:pPr marL="285750" indent="-285750">
              <a:spcAft>
                <a:spcPts val="300"/>
              </a:spcAft>
              <a:buFont typeface="Arial" pitchFamily="34" charset="0"/>
              <a:buChar char="•"/>
            </a:pPr>
            <a:r>
              <a:rPr lang="en-US" sz="1200" dirty="0" smtClean="0"/>
              <a:t>Stewardship </a:t>
            </a:r>
            <a:r>
              <a:rPr lang="en-US" sz="1200" dirty="0"/>
              <a:t>of nation’s resources  </a:t>
            </a:r>
          </a:p>
          <a:p>
            <a:pPr marL="285750" indent="-285750">
              <a:spcAft>
                <a:spcPts val="300"/>
              </a:spcAft>
              <a:buFont typeface="Arial" pitchFamily="34" charset="0"/>
              <a:buChar char="•"/>
            </a:pPr>
            <a:r>
              <a:rPr lang="en-US" sz="1200" dirty="0"/>
              <a:t>Cost informed decision making</a:t>
            </a:r>
          </a:p>
          <a:p>
            <a:pPr marL="285750" indent="-285750">
              <a:spcAft>
                <a:spcPts val="300"/>
              </a:spcAft>
              <a:buFont typeface="Arial" pitchFamily="34" charset="0"/>
              <a:buChar char="•"/>
            </a:pPr>
            <a:r>
              <a:rPr lang="en-US" sz="1200" dirty="0"/>
              <a:t>Continuous improvement</a:t>
            </a:r>
          </a:p>
          <a:p>
            <a:pPr marL="285750" indent="-285750">
              <a:spcAft>
                <a:spcPts val="300"/>
              </a:spcAft>
              <a:buFont typeface="Arial" pitchFamily="34" charset="0"/>
              <a:buChar char="•"/>
            </a:pPr>
            <a:r>
              <a:rPr lang="en-US" sz="1200" dirty="0"/>
              <a:t>Accountability for costs</a:t>
            </a:r>
          </a:p>
          <a:p>
            <a:pPr marL="285750" indent="-285750">
              <a:spcAft>
                <a:spcPts val="300"/>
              </a:spcAft>
              <a:buFont typeface="Arial" pitchFamily="34" charset="0"/>
              <a:buChar char="•"/>
            </a:pPr>
            <a:r>
              <a:rPr lang="en-US" sz="1200" dirty="0"/>
              <a:t>Tracking progress</a:t>
            </a:r>
          </a:p>
        </p:txBody>
      </p:sp>
      <p:sp>
        <p:nvSpPr>
          <p:cNvPr id="16" name="TextBox 15"/>
          <p:cNvSpPr txBox="1"/>
          <p:nvPr/>
        </p:nvSpPr>
        <p:spPr>
          <a:xfrm>
            <a:off x="7620000" y="5715000"/>
            <a:ext cx="1219200" cy="2616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100" dirty="0" smtClean="0"/>
              <a:t>Data Quality</a:t>
            </a:r>
            <a:endParaRPr lang="en-US" sz="1100" dirty="0"/>
          </a:p>
        </p:txBody>
      </p:sp>
      <p:sp>
        <p:nvSpPr>
          <p:cNvPr id="18" name="Rectangle 17"/>
          <p:cNvSpPr/>
          <p:nvPr/>
        </p:nvSpPr>
        <p:spPr>
          <a:xfrm>
            <a:off x="4114800" y="6172200"/>
            <a:ext cx="1079142" cy="2616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1100" dirty="0" smtClean="0"/>
              <a:t>Cost Analysis </a:t>
            </a:r>
          </a:p>
        </p:txBody>
      </p:sp>
      <p:sp>
        <p:nvSpPr>
          <p:cNvPr id="19" name="Rectangle 18"/>
          <p:cNvSpPr/>
          <p:nvPr/>
        </p:nvSpPr>
        <p:spPr>
          <a:xfrm>
            <a:off x="7010400" y="3810000"/>
            <a:ext cx="696024" cy="2616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228600" indent="-228600"/>
            <a:r>
              <a:rPr lang="en-US" sz="1100" dirty="0" smtClean="0"/>
              <a:t>Training</a:t>
            </a:r>
          </a:p>
        </p:txBody>
      </p:sp>
      <p:sp>
        <p:nvSpPr>
          <p:cNvPr id="21"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 name="TextBox 3"/>
          <p:cNvSpPr txBox="1"/>
          <p:nvPr/>
        </p:nvSpPr>
        <p:spPr>
          <a:xfrm>
            <a:off x="3810000" y="1066800"/>
            <a:ext cx="2654546" cy="8617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28600" indent="-228600"/>
            <a:r>
              <a:rPr lang="en-US" sz="1400" b="1" dirty="0" smtClean="0">
                <a:solidFill>
                  <a:srgbClr val="0070C0"/>
                </a:solidFill>
              </a:rPr>
              <a:t>People</a:t>
            </a:r>
          </a:p>
          <a:p>
            <a:pPr marL="228600" indent="-228600">
              <a:buFont typeface="+mj-lt"/>
              <a:buAutoNum type="arabicPeriod"/>
            </a:pPr>
            <a:r>
              <a:rPr lang="en-US" sz="1200" dirty="0" smtClean="0"/>
              <a:t>Leadership Commitment</a:t>
            </a:r>
          </a:p>
          <a:p>
            <a:pPr marL="228600" indent="-228600">
              <a:buFont typeface="+mj-lt"/>
              <a:buAutoNum type="arabicPeriod"/>
            </a:pPr>
            <a:r>
              <a:rPr lang="en-US" sz="1200" dirty="0" smtClean="0"/>
              <a:t>Training</a:t>
            </a:r>
          </a:p>
          <a:p>
            <a:pPr marL="228600" indent="-228600">
              <a:buFont typeface="+mj-lt"/>
              <a:buAutoNum type="arabicPeriod"/>
            </a:pPr>
            <a:r>
              <a:rPr lang="en-US" sz="1200" dirty="0" smtClean="0"/>
              <a:t>FM Workforce </a:t>
            </a:r>
            <a:r>
              <a:rPr lang="en-US" sz="1050" dirty="0" smtClean="0"/>
              <a:t>(</a:t>
            </a:r>
            <a:r>
              <a:rPr lang="en-US" sz="1050" dirty="0" smtClean="0">
                <a:solidFill>
                  <a:srgbClr val="0070C0"/>
                </a:solidFill>
              </a:rPr>
              <a:t>AFMO</a:t>
            </a:r>
            <a:r>
              <a:rPr lang="en-US" sz="1050" dirty="0" smtClean="0"/>
              <a:t>)</a:t>
            </a:r>
            <a:endParaRPr lang="en-US" sz="1200" dirty="0"/>
          </a:p>
        </p:txBody>
      </p:sp>
      <p:sp>
        <p:nvSpPr>
          <p:cNvPr id="23" name="Rounded Rectangular Callout 22"/>
          <p:cNvSpPr/>
          <p:nvPr/>
        </p:nvSpPr>
        <p:spPr>
          <a:xfrm rot="2407114">
            <a:off x="7743772" y="4003037"/>
            <a:ext cx="1447800" cy="381000"/>
          </a:xfrm>
          <a:prstGeom prst="wedgeRoundRectCallout">
            <a:avLst>
              <a:gd name="adj1" fmla="val -34003"/>
              <a:gd name="adj2" fmla="val 206085"/>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0070C0"/>
                </a:solidFill>
              </a:rPr>
              <a:t>CM Maturity Model</a:t>
            </a:r>
          </a:p>
        </p:txBody>
      </p:sp>
      <p:sp>
        <p:nvSpPr>
          <p:cNvPr id="24" name="Rounded Rectangular Callout 23"/>
          <p:cNvSpPr/>
          <p:nvPr/>
        </p:nvSpPr>
        <p:spPr>
          <a:xfrm rot="19718311">
            <a:off x="412791" y="1400134"/>
            <a:ext cx="1353903" cy="259753"/>
          </a:xfrm>
          <a:prstGeom prst="wedgeRoundRectCallout">
            <a:avLst>
              <a:gd name="adj1" fmla="val 19630"/>
              <a:gd name="adj2" fmla="val 157135"/>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0070C0"/>
                </a:solidFill>
              </a:rPr>
              <a:t>CM Process Model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bwMode="auto">
          <a:xfrm>
            <a:off x="329514" y="1219200"/>
            <a:ext cx="8509686" cy="990600"/>
          </a:xfrm>
          <a:prstGeom prst="chevron">
            <a:avLst/>
          </a:prstGeom>
          <a:gradFill flip="none" rotWithShape="1">
            <a:gsLst>
              <a:gs pos="0">
                <a:schemeClr val="bg1">
                  <a:lumMod val="50000"/>
                </a:schemeClr>
              </a:gs>
              <a:gs pos="28000">
                <a:schemeClr val="bg1">
                  <a:lumMod val="75000"/>
                </a:schemeClr>
              </a:gs>
              <a:gs pos="91000">
                <a:schemeClr val="bg1">
                  <a:lumMod val="85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tIns="0"/>
          <a:lstStyle/>
          <a:p>
            <a:pPr algn="ctr" defTabSz="1463040" fontAlgn="auto">
              <a:spcBef>
                <a:spcPts val="200"/>
              </a:spcBef>
              <a:spcAft>
                <a:spcPts val="0"/>
              </a:spcAft>
              <a:defRPr/>
            </a:pPr>
            <a:endParaRPr lang="en-US" sz="1000" b="1" dirty="0">
              <a:solidFill>
                <a:schemeClr val="tx1">
                  <a:lumMod val="65000"/>
                  <a:lumOff val="35000"/>
                </a:schemeClr>
              </a:solidFill>
              <a:latin typeface="Arial" pitchFamily="34" charset="0"/>
              <a:cs typeface="Arial" pitchFamily="34" charset="0"/>
            </a:endParaRPr>
          </a:p>
        </p:txBody>
      </p:sp>
      <p:sp>
        <p:nvSpPr>
          <p:cNvPr id="5" name="Chevron 4"/>
          <p:cNvSpPr/>
          <p:nvPr/>
        </p:nvSpPr>
        <p:spPr bwMode="auto">
          <a:xfrm>
            <a:off x="5334095" y="1385096"/>
            <a:ext cx="1449495"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Perform Cost Analysis</a:t>
            </a:r>
            <a:endParaRPr lang="en-US" sz="900" b="1" dirty="0">
              <a:solidFill>
                <a:schemeClr val="bg1"/>
              </a:solidFill>
              <a:latin typeface="Arial" pitchFamily="34" charset="0"/>
              <a:cs typeface="Arial" pitchFamily="34" charset="0"/>
            </a:endParaRPr>
          </a:p>
        </p:txBody>
      </p:sp>
      <p:sp>
        <p:nvSpPr>
          <p:cNvPr id="6" name="Chevron 5"/>
          <p:cNvSpPr/>
          <p:nvPr/>
        </p:nvSpPr>
        <p:spPr bwMode="auto">
          <a:xfrm>
            <a:off x="6781800" y="1385096"/>
            <a:ext cx="1524000"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Perform Cost Controlling</a:t>
            </a:r>
            <a:endParaRPr lang="en-US" sz="9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Chevron 6"/>
          <p:cNvSpPr/>
          <p:nvPr/>
        </p:nvSpPr>
        <p:spPr bwMode="auto">
          <a:xfrm>
            <a:off x="2360410" y="1385096"/>
            <a:ext cx="1497460"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Perform Cost Planning</a:t>
            </a:r>
            <a:endParaRPr lang="en-US" sz="900" b="1" dirty="0">
              <a:solidFill>
                <a:schemeClr val="bg1"/>
              </a:solidFill>
              <a:latin typeface="Arial" pitchFamily="34" charset="0"/>
              <a:cs typeface="Arial" pitchFamily="34" charset="0"/>
            </a:endParaRPr>
          </a:p>
        </p:txBody>
      </p:sp>
      <p:sp>
        <p:nvSpPr>
          <p:cNvPr id="8" name="Chevron 7"/>
          <p:cNvSpPr/>
          <p:nvPr/>
        </p:nvSpPr>
        <p:spPr bwMode="auto">
          <a:xfrm>
            <a:off x="3856080" y="1385096"/>
            <a:ext cx="1479805"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Perform Cost Accounting</a:t>
            </a:r>
            <a:endParaRPr lang="en-US" sz="900" b="1" dirty="0">
              <a:solidFill>
                <a:schemeClr val="bg1"/>
              </a:solidFill>
              <a:latin typeface="Arial" pitchFamily="34" charset="0"/>
              <a:cs typeface="Arial" pitchFamily="34" charset="0"/>
            </a:endParaRPr>
          </a:p>
        </p:txBody>
      </p:sp>
      <p:sp>
        <p:nvSpPr>
          <p:cNvPr id="9" name="Chevron 8"/>
          <p:cNvSpPr/>
          <p:nvPr/>
        </p:nvSpPr>
        <p:spPr bwMode="auto">
          <a:xfrm>
            <a:off x="769409" y="1385096"/>
            <a:ext cx="1592791"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Develop &amp; Maintain Cost Model</a:t>
            </a:r>
            <a:endParaRPr lang="en-US" sz="900" b="1" dirty="0">
              <a:solidFill>
                <a:schemeClr val="bg1"/>
              </a:solidFill>
              <a:latin typeface="Arial" pitchFamily="34" charset="0"/>
              <a:cs typeface="Arial" pitchFamily="34" charset="0"/>
            </a:endParaRPr>
          </a:p>
        </p:txBody>
      </p:sp>
      <p:sp>
        <p:nvSpPr>
          <p:cNvPr id="10" name="Rectangular Callout 9"/>
          <p:cNvSpPr/>
          <p:nvPr/>
        </p:nvSpPr>
        <p:spPr bwMode="auto">
          <a:xfrm>
            <a:off x="1790795" y="5638800"/>
            <a:ext cx="7086600" cy="609600"/>
          </a:xfrm>
          <a:prstGeom prst="wedgeRectCallout">
            <a:avLst>
              <a:gd name="adj1" fmla="val 23997"/>
              <a:gd name="adj2" fmla="val -634925"/>
            </a:avLst>
          </a:prstGeom>
          <a:solidFill>
            <a:schemeClr val="accent2">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12" name="Rectangle 11"/>
          <p:cNvSpPr/>
          <p:nvPr/>
        </p:nvSpPr>
        <p:spPr bwMode="auto">
          <a:xfrm>
            <a:off x="1876465" y="5693158"/>
            <a:ext cx="1019135"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Compare Results to Plan</a:t>
            </a:r>
            <a:endParaRPr lang="en-US" sz="800" b="1" dirty="0">
              <a:solidFill>
                <a:schemeClr val="bg1"/>
              </a:solidFill>
              <a:latin typeface="Arial" pitchFamily="34" charset="0"/>
              <a:cs typeface="Arial" pitchFamily="34" charset="0"/>
            </a:endParaRPr>
          </a:p>
        </p:txBody>
      </p:sp>
      <p:sp>
        <p:nvSpPr>
          <p:cNvPr id="13" name="Rectangle 12"/>
          <p:cNvSpPr/>
          <p:nvPr/>
        </p:nvSpPr>
        <p:spPr bwMode="auto">
          <a:xfrm>
            <a:off x="3001547" y="5693158"/>
            <a:ext cx="985231"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Process Improvement</a:t>
            </a:r>
            <a:endParaRPr lang="en-US" sz="800" b="1" dirty="0">
              <a:solidFill>
                <a:schemeClr val="bg1"/>
              </a:solidFill>
              <a:latin typeface="Arial" pitchFamily="34" charset="0"/>
              <a:cs typeface="Arial" pitchFamily="34" charset="0"/>
            </a:endParaRPr>
          </a:p>
        </p:txBody>
      </p:sp>
      <p:sp>
        <p:nvSpPr>
          <p:cNvPr id="14" name="Rectangle 13"/>
          <p:cNvSpPr/>
          <p:nvPr/>
        </p:nvSpPr>
        <p:spPr bwMode="auto">
          <a:xfrm>
            <a:off x="4092725" y="5693158"/>
            <a:ext cx="1027521"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Adjust Targets</a:t>
            </a:r>
            <a:endParaRPr lang="en-US" sz="800" b="1" dirty="0">
              <a:solidFill>
                <a:schemeClr val="bg1"/>
              </a:solidFill>
              <a:latin typeface="Arial" pitchFamily="34" charset="0"/>
              <a:cs typeface="Arial" pitchFamily="34" charset="0"/>
            </a:endParaRPr>
          </a:p>
        </p:txBody>
      </p:sp>
      <p:sp>
        <p:nvSpPr>
          <p:cNvPr id="15" name="Rectangle 14"/>
          <p:cNvSpPr/>
          <p:nvPr/>
        </p:nvSpPr>
        <p:spPr bwMode="auto">
          <a:xfrm>
            <a:off x="5226193" y="5693158"/>
            <a:ext cx="993617"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Select Method of Control</a:t>
            </a:r>
            <a:endParaRPr lang="en-US" sz="800" b="1" dirty="0">
              <a:solidFill>
                <a:schemeClr val="bg1"/>
              </a:solidFill>
              <a:latin typeface="Arial" pitchFamily="34" charset="0"/>
              <a:cs typeface="Arial" pitchFamily="34" charset="0"/>
            </a:endParaRPr>
          </a:p>
        </p:txBody>
      </p:sp>
      <p:sp>
        <p:nvSpPr>
          <p:cNvPr id="16" name="Rectangle 15"/>
          <p:cNvSpPr/>
          <p:nvPr/>
        </p:nvSpPr>
        <p:spPr bwMode="auto">
          <a:xfrm>
            <a:off x="6325757" y="5693158"/>
            <a:ext cx="1188295"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Implement (changes to) Policies &amp; Procedures</a:t>
            </a:r>
            <a:endParaRPr lang="en-US" sz="800" b="1" dirty="0">
              <a:solidFill>
                <a:schemeClr val="bg1"/>
              </a:solidFill>
              <a:latin typeface="Arial" pitchFamily="34" charset="0"/>
              <a:cs typeface="Arial" pitchFamily="34" charset="0"/>
            </a:endParaRPr>
          </a:p>
        </p:txBody>
      </p:sp>
      <p:sp>
        <p:nvSpPr>
          <p:cNvPr id="17" name="Rectangle 16"/>
          <p:cNvSpPr/>
          <p:nvPr/>
        </p:nvSpPr>
        <p:spPr bwMode="auto">
          <a:xfrm>
            <a:off x="7620000" y="5693158"/>
            <a:ext cx="1066800"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Manage Tradeoffs</a:t>
            </a:r>
            <a:endParaRPr lang="en-US" sz="800" b="1" dirty="0">
              <a:solidFill>
                <a:schemeClr val="bg1"/>
              </a:solidFill>
              <a:latin typeface="Arial" pitchFamily="34" charset="0"/>
              <a:cs typeface="Arial" pitchFamily="34" charset="0"/>
            </a:endParaRPr>
          </a:p>
        </p:txBody>
      </p:sp>
      <p:sp>
        <p:nvSpPr>
          <p:cNvPr id="18" name="Rectangular Callout 17"/>
          <p:cNvSpPr/>
          <p:nvPr/>
        </p:nvSpPr>
        <p:spPr bwMode="auto">
          <a:xfrm>
            <a:off x="1600200" y="4800600"/>
            <a:ext cx="4724400" cy="615792"/>
          </a:xfrm>
          <a:prstGeom prst="wedgeRectCallout">
            <a:avLst>
              <a:gd name="adj1" fmla="val 35312"/>
              <a:gd name="adj2" fmla="val -497363"/>
            </a:avLst>
          </a:prstGeom>
          <a:solidFill>
            <a:schemeClr val="bg2">
              <a:lumMod val="5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19" name="Rectangle 18"/>
          <p:cNvSpPr/>
          <p:nvPr/>
        </p:nvSpPr>
        <p:spPr bwMode="auto">
          <a:xfrm>
            <a:off x="1752600" y="4872210"/>
            <a:ext cx="990599"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Costs </a:t>
            </a:r>
            <a:endParaRPr lang="en-US" sz="800" b="1" dirty="0">
              <a:solidFill>
                <a:schemeClr val="bg1"/>
              </a:solidFill>
              <a:latin typeface="Arial" pitchFamily="34" charset="0"/>
              <a:cs typeface="Arial" pitchFamily="34" charset="0"/>
            </a:endParaRPr>
          </a:p>
        </p:txBody>
      </p:sp>
      <p:sp>
        <p:nvSpPr>
          <p:cNvPr id="20" name="Rectangle 19"/>
          <p:cNvSpPr/>
          <p:nvPr/>
        </p:nvSpPr>
        <p:spPr bwMode="auto">
          <a:xfrm>
            <a:off x="4104457" y="4872210"/>
            <a:ext cx="961101"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Cost Assignment</a:t>
            </a:r>
            <a:endParaRPr lang="en-US" sz="800" b="1" dirty="0">
              <a:solidFill>
                <a:schemeClr val="bg1"/>
              </a:solidFill>
              <a:latin typeface="Arial" pitchFamily="34" charset="0"/>
              <a:cs typeface="Arial" pitchFamily="34" charset="0"/>
            </a:endParaRPr>
          </a:p>
        </p:txBody>
      </p:sp>
      <p:sp>
        <p:nvSpPr>
          <p:cNvPr id="22" name="Rectangle 21"/>
          <p:cNvSpPr/>
          <p:nvPr/>
        </p:nvSpPr>
        <p:spPr bwMode="auto">
          <a:xfrm>
            <a:off x="5257800" y="4872210"/>
            <a:ext cx="945898"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Period End Close</a:t>
            </a:r>
            <a:endParaRPr lang="en-US" sz="800" b="1" dirty="0">
              <a:solidFill>
                <a:schemeClr val="bg1"/>
              </a:solidFill>
              <a:latin typeface="Arial" pitchFamily="34" charset="0"/>
              <a:cs typeface="Arial" pitchFamily="34" charset="0"/>
            </a:endParaRPr>
          </a:p>
        </p:txBody>
      </p:sp>
      <p:sp>
        <p:nvSpPr>
          <p:cNvPr id="23" name="Rectangle 22"/>
          <p:cNvSpPr/>
          <p:nvPr/>
        </p:nvSpPr>
        <p:spPr bwMode="auto">
          <a:xfrm>
            <a:off x="2935441" y="4872210"/>
            <a:ext cx="976774"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Outputs </a:t>
            </a:r>
            <a:endParaRPr lang="en-US" sz="800" b="1" dirty="0">
              <a:solidFill>
                <a:schemeClr val="bg1"/>
              </a:solidFill>
              <a:latin typeface="Arial" pitchFamily="34" charset="0"/>
              <a:cs typeface="Arial" pitchFamily="34" charset="0"/>
            </a:endParaRPr>
          </a:p>
        </p:txBody>
      </p:sp>
      <p:sp>
        <p:nvSpPr>
          <p:cNvPr id="24" name="Rectangular Callout 23"/>
          <p:cNvSpPr/>
          <p:nvPr/>
        </p:nvSpPr>
        <p:spPr bwMode="auto">
          <a:xfrm>
            <a:off x="1143000" y="4009073"/>
            <a:ext cx="4876800" cy="562927"/>
          </a:xfrm>
          <a:prstGeom prst="wedgeRectCallout">
            <a:avLst>
              <a:gd name="adj1" fmla="val 12155"/>
              <a:gd name="adj2" fmla="val -403040"/>
            </a:avLst>
          </a:prstGeom>
          <a:solidFill>
            <a:schemeClr val="accent5">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25" name="Rectangle 24"/>
          <p:cNvSpPr/>
          <p:nvPr/>
        </p:nvSpPr>
        <p:spPr bwMode="auto">
          <a:xfrm>
            <a:off x="1226359" y="4074650"/>
            <a:ext cx="983441"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Costs </a:t>
            </a:r>
            <a:endParaRPr lang="en-US" sz="800" b="1" dirty="0">
              <a:solidFill>
                <a:schemeClr val="bg1"/>
              </a:solidFill>
              <a:latin typeface="Arial" pitchFamily="34" charset="0"/>
              <a:cs typeface="Arial" pitchFamily="34" charset="0"/>
            </a:endParaRPr>
          </a:p>
        </p:txBody>
      </p:sp>
      <p:sp>
        <p:nvSpPr>
          <p:cNvPr id="26" name="Rectangle 25"/>
          <p:cNvSpPr/>
          <p:nvPr/>
        </p:nvSpPr>
        <p:spPr bwMode="auto">
          <a:xfrm>
            <a:off x="3695503" y="4074650"/>
            <a:ext cx="1021678"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Cost Assignment</a:t>
            </a:r>
            <a:endParaRPr lang="en-US" sz="800" b="1" dirty="0">
              <a:solidFill>
                <a:schemeClr val="bg1"/>
              </a:solidFill>
              <a:latin typeface="Arial" pitchFamily="34" charset="0"/>
              <a:cs typeface="Arial" pitchFamily="34" charset="0"/>
            </a:endParaRPr>
          </a:p>
        </p:txBody>
      </p:sp>
      <p:sp>
        <p:nvSpPr>
          <p:cNvPr id="28" name="Rectangle 27"/>
          <p:cNvSpPr/>
          <p:nvPr/>
        </p:nvSpPr>
        <p:spPr bwMode="auto">
          <a:xfrm>
            <a:off x="4937125" y="4074650"/>
            <a:ext cx="1006475"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Period End Close</a:t>
            </a:r>
            <a:endParaRPr lang="en-US" sz="800" b="1" dirty="0">
              <a:solidFill>
                <a:schemeClr val="bg1"/>
              </a:solidFill>
              <a:latin typeface="Arial" pitchFamily="34" charset="0"/>
              <a:cs typeface="Arial" pitchFamily="34" charset="0"/>
            </a:endParaRPr>
          </a:p>
        </p:txBody>
      </p:sp>
      <p:sp>
        <p:nvSpPr>
          <p:cNvPr id="29" name="Rectangle 28"/>
          <p:cNvSpPr/>
          <p:nvPr/>
        </p:nvSpPr>
        <p:spPr bwMode="auto">
          <a:xfrm>
            <a:off x="2429744" y="4074650"/>
            <a:ext cx="1045815"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Outputs </a:t>
            </a:r>
            <a:endParaRPr lang="en-US" sz="800" b="1" dirty="0">
              <a:solidFill>
                <a:schemeClr val="bg1"/>
              </a:solidFill>
              <a:latin typeface="Arial" pitchFamily="34" charset="0"/>
              <a:cs typeface="Arial" pitchFamily="34" charset="0"/>
            </a:endParaRPr>
          </a:p>
        </p:txBody>
      </p:sp>
      <p:sp>
        <p:nvSpPr>
          <p:cNvPr id="30" name="Rectangular Callout 29"/>
          <p:cNvSpPr/>
          <p:nvPr/>
        </p:nvSpPr>
        <p:spPr bwMode="auto">
          <a:xfrm>
            <a:off x="838200" y="3276600"/>
            <a:ext cx="4191000" cy="586899"/>
          </a:xfrm>
          <a:prstGeom prst="wedgeRectCallout">
            <a:avLst>
              <a:gd name="adj1" fmla="val -10297"/>
              <a:gd name="adj2" fmla="val -256185"/>
            </a:avLst>
          </a:prstGeom>
          <a:solidFill>
            <a:schemeClr val="accent6">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32" name="Rectangle 31"/>
          <p:cNvSpPr/>
          <p:nvPr/>
        </p:nvSpPr>
        <p:spPr bwMode="auto">
          <a:xfrm>
            <a:off x="949311" y="3349089"/>
            <a:ext cx="803289"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Establish Planned Output</a:t>
            </a:r>
            <a:endParaRPr lang="en-US" sz="800" b="1" dirty="0">
              <a:solidFill>
                <a:schemeClr val="bg1"/>
              </a:solidFill>
              <a:latin typeface="Arial" pitchFamily="34" charset="0"/>
              <a:cs typeface="Arial" pitchFamily="34" charset="0"/>
            </a:endParaRPr>
          </a:p>
        </p:txBody>
      </p:sp>
      <p:sp>
        <p:nvSpPr>
          <p:cNvPr id="33" name="Rectangle 32"/>
          <p:cNvSpPr/>
          <p:nvPr/>
        </p:nvSpPr>
        <p:spPr bwMode="auto">
          <a:xfrm>
            <a:off x="1900194" y="3349089"/>
            <a:ext cx="897499"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Establish Planned Costs (inputs)</a:t>
            </a:r>
            <a:endParaRPr lang="en-US" sz="800" b="1" dirty="0">
              <a:solidFill>
                <a:schemeClr val="bg1"/>
              </a:solidFill>
              <a:latin typeface="Arial" pitchFamily="34" charset="0"/>
              <a:cs typeface="Arial" pitchFamily="34" charset="0"/>
            </a:endParaRPr>
          </a:p>
        </p:txBody>
      </p:sp>
      <p:sp>
        <p:nvSpPr>
          <p:cNvPr id="34" name="Rectangle 33"/>
          <p:cNvSpPr/>
          <p:nvPr/>
        </p:nvSpPr>
        <p:spPr bwMode="auto">
          <a:xfrm>
            <a:off x="2945287" y="3349089"/>
            <a:ext cx="1021920"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Develop Cost and Performance Targets</a:t>
            </a:r>
            <a:endParaRPr lang="en-US" sz="800" b="1" dirty="0">
              <a:solidFill>
                <a:schemeClr val="bg1"/>
              </a:solidFill>
              <a:latin typeface="Arial" pitchFamily="34" charset="0"/>
              <a:cs typeface="Arial" pitchFamily="34" charset="0"/>
            </a:endParaRPr>
          </a:p>
        </p:txBody>
      </p:sp>
      <p:sp>
        <p:nvSpPr>
          <p:cNvPr id="35" name="Rectangle 34"/>
          <p:cNvSpPr/>
          <p:nvPr/>
        </p:nvSpPr>
        <p:spPr bwMode="auto">
          <a:xfrm>
            <a:off x="4114800" y="3349089"/>
            <a:ext cx="762000"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Develop Metrics</a:t>
            </a:r>
            <a:endParaRPr lang="en-US" sz="800" b="1" dirty="0">
              <a:solidFill>
                <a:schemeClr val="bg1"/>
              </a:solidFill>
              <a:latin typeface="Arial" pitchFamily="34" charset="0"/>
              <a:cs typeface="Arial" pitchFamily="34" charset="0"/>
            </a:endParaRPr>
          </a:p>
        </p:txBody>
      </p:sp>
      <p:sp>
        <p:nvSpPr>
          <p:cNvPr id="36" name="Rectangular Callout 35"/>
          <p:cNvSpPr/>
          <p:nvPr/>
        </p:nvSpPr>
        <p:spPr bwMode="auto">
          <a:xfrm>
            <a:off x="457200" y="2514601"/>
            <a:ext cx="2209800" cy="533400"/>
          </a:xfrm>
          <a:prstGeom prst="wedgeRectCallout">
            <a:avLst>
              <a:gd name="adj1" fmla="val -27194"/>
              <a:gd name="adj2" fmla="val -139415"/>
            </a:avLst>
          </a:prstGeom>
          <a:solidFill>
            <a:schemeClr val="accent3">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37" name="Rectangle 36"/>
          <p:cNvSpPr/>
          <p:nvPr/>
        </p:nvSpPr>
        <p:spPr bwMode="auto">
          <a:xfrm>
            <a:off x="609600" y="2551456"/>
            <a:ext cx="914400" cy="457200"/>
          </a:xfrm>
          <a:prstGeom prst="rect">
            <a:avLst/>
          </a:prstGeom>
          <a:gradFill flip="none" rotWithShape="1">
            <a:gsLst>
              <a:gs pos="0">
                <a:srgbClr val="669900"/>
              </a:gs>
              <a:gs pos="100000">
                <a:srgbClr val="336600"/>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smtClean="0">
                <a:solidFill>
                  <a:schemeClr val="bg1"/>
                </a:solidFill>
                <a:latin typeface="Arial" pitchFamily="34" charset="0"/>
                <a:cs typeface="Arial" pitchFamily="34" charset="0"/>
              </a:rPr>
              <a:t>Determine Cost Objectives</a:t>
            </a:r>
            <a:endParaRPr lang="en-US" sz="800" b="1" dirty="0">
              <a:solidFill>
                <a:schemeClr val="bg1"/>
              </a:solidFill>
              <a:latin typeface="Arial" pitchFamily="34" charset="0"/>
              <a:cs typeface="Arial" pitchFamily="34" charset="0"/>
            </a:endParaRPr>
          </a:p>
        </p:txBody>
      </p:sp>
      <p:sp>
        <p:nvSpPr>
          <p:cNvPr id="38" name="Rectangle 37"/>
          <p:cNvSpPr/>
          <p:nvPr/>
        </p:nvSpPr>
        <p:spPr bwMode="auto">
          <a:xfrm>
            <a:off x="1731547" y="2551456"/>
            <a:ext cx="783053" cy="457200"/>
          </a:xfrm>
          <a:prstGeom prst="rect">
            <a:avLst/>
          </a:prstGeom>
          <a:gradFill>
            <a:gsLst>
              <a:gs pos="0">
                <a:srgbClr val="669900"/>
              </a:gs>
              <a:gs pos="100000">
                <a:srgbClr val="336600"/>
              </a:gs>
            </a:gsLst>
            <a:lin ang="13500000" scaled="1"/>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Maintain</a:t>
            </a:r>
            <a:r>
              <a:rPr lang="en-US" sz="800" b="1" dirty="0" smtClean="0">
                <a:solidFill>
                  <a:srgbClr val="FF0000"/>
                </a:solidFill>
                <a:latin typeface="Arial" pitchFamily="34" charset="0"/>
                <a:cs typeface="Arial" pitchFamily="34" charset="0"/>
              </a:rPr>
              <a:t> </a:t>
            </a:r>
            <a:r>
              <a:rPr lang="en-US" sz="800" b="1" dirty="0" smtClean="0">
                <a:solidFill>
                  <a:schemeClr val="bg1"/>
                </a:solidFill>
                <a:latin typeface="Arial" pitchFamily="34" charset="0"/>
                <a:cs typeface="Arial" pitchFamily="34" charset="0"/>
              </a:rPr>
              <a:t>Cost Model</a:t>
            </a:r>
            <a:endParaRPr lang="en-US" sz="800" b="1" dirty="0">
              <a:solidFill>
                <a:schemeClr val="bg1"/>
              </a:solidFill>
              <a:latin typeface="Arial" pitchFamily="34" charset="0"/>
              <a:cs typeface="Arial" pitchFamily="34" charset="0"/>
            </a:endParaRPr>
          </a:p>
        </p:txBody>
      </p:sp>
      <p:sp>
        <p:nvSpPr>
          <p:cNvPr id="40"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1" name="Rectangle 40"/>
          <p:cNvSpPr/>
          <p:nvPr/>
        </p:nvSpPr>
        <p:spPr>
          <a:xfrm>
            <a:off x="1543065" y="304800"/>
            <a:ext cx="6734537"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Army Cost Management End-to-End Process</a:t>
            </a:r>
          </a:p>
        </p:txBody>
      </p:sp>
      <p:pic>
        <p:nvPicPr>
          <p:cNvPr id="2" name="Picture 2"/>
          <p:cNvPicPr>
            <a:picLocks noChangeAspect="1" noChangeArrowheads="1"/>
          </p:cNvPicPr>
          <p:nvPr/>
        </p:nvPicPr>
        <p:blipFill>
          <a:blip r:embed="rId2" cstate="print"/>
          <a:srcRect/>
          <a:stretch>
            <a:fillRect/>
          </a:stretch>
        </p:blipFill>
        <p:spPr bwMode="auto">
          <a:xfrm>
            <a:off x="6720220" y="3349089"/>
            <a:ext cx="2084861" cy="2063592"/>
          </a:xfrm>
          <a:prstGeom prst="rect">
            <a:avLst/>
          </a:prstGeom>
          <a:solidFill>
            <a:srgbClr val="FAC090"/>
          </a:solidFill>
          <a:ln w="9525">
            <a:solidFill>
              <a:srgbClr val="0070C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cxnSp>
        <p:nvCxnSpPr>
          <p:cNvPr id="11" name="Straight Connector 10"/>
          <p:cNvCxnSpPr/>
          <p:nvPr/>
        </p:nvCxnSpPr>
        <p:spPr>
          <a:xfrm>
            <a:off x="7010400" y="2209800"/>
            <a:ext cx="858440" cy="3429000"/>
          </a:xfrm>
          <a:prstGeom prst="line">
            <a:avLst/>
          </a:prstGeom>
          <a:ln w="28575">
            <a:prstDash val="sysDot"/>
          </a:ln>
        </p:spPr>
        <p:style>
          <a:lnRef idx="1">
            <a:schemeClr val="accent2"/>
          </a:lnRef>
          <a:fillRef idx="0">
            <a:schemeClr val="accent2"/>
          </a:fillRef>
          <a:effectRef idx="0">
            <a:schemeClr val="accent2"/>
          </a:effectRef>
          <a:fontRef idx="minor">
            <a:schemeClr val="tx1"/>
          </a:fontRef>
        </p:style>
      </p:cxnSp>
      <p:sp>
        <p:nvSpPr>
          <p:cNvPr id="42" name="Rounded Rectangular Callout 41"/>
          <p:cNvSpPr/>
          <p:nvPr/>
        </p:nvSpPr>
        <p:spPr>
          <a:xfrm>
            <a:off x="7620000" y="2514600"/>
            <a:ext cx="990600" cy="533400"/>
          </a:xfrm>
          <a:prstGeom prst="wedgeRoundRectCallout">
            <a:avLst>
              <a:gd name="adj1" fmla="val 13462"/>
              <a:gd name="adj2" fmla="val -93536"/>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0070C0"/>
                </a:solidFill>
              </a:rPr>
              <a:t>CM Process  Activities Level One</a:t>
            </a:r>
          </a:p>
        </p:txBody>
      </p:sp>
      <p:sp>
        <p:nvSpPr>
          <p:cNvPr id="43" name="Rounded Rectangular Callout 42"/>
          <p:cNvSpPr/>
          <p:nvPr/>
        </p:nvSpPr>
        <p:spPr>
          <a:xfrm>
            <a:off x="304800" y="5334000"/>
            <a:ext cx="1066800" cy="609600"/>
          </a:xfrm>
          <a:prstGeom prst="wedgeRoundRectCallout">
            <a:avLst>
              <a:gd name="adj1" fmla="val -2122"/>
              <a:gd name="adj2" fmla="val -221796"/>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0070C0"/>
                </a:solidFill>
              </a:rPr>
              <a:t>CM Process Activities Level Two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18672</TotalTime>
  <Words>4431</Words>
  <Application>Microsoft Office PowerPoint</Application>
  <PresentationFormat>On-screen Show (4:3)</PresentationFormat>
  <Paragraphs>1095</Paragraphs>
  <Slides>36</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vt:lpstr>
      <vt:lpstr>Arial Black</vt:lpstr>
      <vt:lpstr>Arial Narrow</vt:lpstr>
      <vt:lpstr>Calibri</vt:lpstr>
      <vt:lpstr>Calisto MT</vt:lpstr>
      <vt:lpstr>Courier New</vt:lpstr>
      <vt:lpstr>Times New Roman</vt:lpstr>
      <vt:lpstr>Wingdings</vt:lpstr>
      <vt:lpstr>Wingdings 2</vt:lpstr>
      <vt:lpstr>Custom Design</vt:lpstr>
      <vt:lpstr>1_Custom Design</vt:lpstr>
      <vt:lpstr>PowerPoint Presentation</vt:lpstr>
      <vt:lpstr>PowerPoint Presentation</vt:lpstr>
      <vt:lpstr>Army Financial Management Optimization</vt:lpstr>
      <vt:lpstr>PowerPoint Presentation</vt:lpstr>
      <vt:lpstr>PowerPoint Presentation</vt:lpstr>
      <vt:lpstr>PowerPoint Presentation</vt:lpstr>
      <vt:lpstr>Cost Management Data Architecture</vt:lpstr>
      <vt:lpstr>PowerPoint Presentation</vt:lpstr>
      <vt:lpstr>PowerPoint Presentation</vt:lpstr>
      <vt:lpstr>PowerPoint Presentation</vt:lpstr>
      <vt:lpstr>PowerPoint Presentation</vt:lpstr>
      <vt:lpstr>PowerPoint Presentation</vt:lpstr>
      <vt:lpstr>Current Situation</vt:lpstr>
      <vt:lpstr>Financial Management &amp; Performance Assessment</vt:lpstr>
      <vt:lpstr>Improve Financial Management  and Performance Assessment (FPA)</vt:lpstr>
      <vt:lpstr>Financial and Performance Assessment (FPA) Align to Title 10 Functions</vt:lpstr>
      <vt:lpstr>Financial and Performance Assessment (FPA) Align to E2E Processes</vt:lpstr>
      <vt:lpstr>Enterprise FPA</vt:lpstr>
      <vt:lpstr>Recruiting Cost Management Case Study</vt:lpstr>
      <vt:lpstr> Correlate Recruiting Costs to Performance</vt:lpstr>
      <vt:lpstr>SMS Dashboards (Notional)</vt:lpstr>
      <vt:lpstr>PowerPoint Presentation</vt:lpstr>
      <vt:lpstr>PowerPoint Presentation</vt:lpstr>
      <vt:lpstr>PowerPoint Presentation</vt:lpstr>
      <vt:lpstr>Army Enlisted Recruiting &amp; IMT Pipeline FY14 OMA Cost Drivers</vt:lpstr>
      <vt:lpstr>Cost of Recruiting (Scope)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R2C2 Model</dc:title>
  <dc:subject>Costing Concept</dc:subject>
  <dc:creator>Mort Anvari</dc:creator>
  <cp:keywords>Requirements</cp:keywords>
  <cp:lastModifiedBy>Administrator</cp:lastModifiedBy>
  <cp:revision>1572</cp:revision>
  <dcterms:created xsi:type="dcterms:W3CDTF">2009-12-16T14:51:37Z</dcterms:created>
  <dcterms:modified xsi:type="dcterms:W3CDTF">2015-10-19T16:18:15Z</dcterms:modified>
</cp:coreProperties>
</file>