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53"/>
  </p:notesMasterIdLst>
  <p:sldIdLst>
    <p:sldId id="256" r:id="rId3"/>
    <p:sldId id="257" r:id="rId4"/>
    <p:sldId id="280" r:id="rId5"/>
    <p:sldId id="289" r:id="rId6"/>
    <p:sldId id="258" r:id="rId7"/>
    <p:sldId id="460" r:id="rId8"/>
    <p:sldId id="458" r:id="rId9"/>
    <p:sldId id="425" r:id="rId10"/>
    <p:sldId id="426" r:id="rId11"/>
    <p:sldId id="456" r:id="rId12"/>
    <p:sldId id="427" r:id="rId13"/>
    <p:sldId id="428" r:id="rId14"/>
    <p:sldId id="429" r:id="rId15"/>
    <p:sldId id="430" r:id="rId16"/>
    <p:sldId id="431" r:id="rId17"/>
    <p:sldId id="461" r:id="rId18"/>
    <p:sldId id="457" r:id="rId19"/>
    <p:sldId id="432" r:id="rId20"/>
    <p:sldId id="459" r:id="rId21"/>
    <p:sldId id="433" r:id="rId22"/>
    <p:sldId id="434" r:id="rId23"/>
    <p:sldId id="435" r:id="rId24"/>
    <p:sldId id="436" r:id="rId25"/>
    <p:sldId id="437" r:id="rId26"/>
    <p:sldId id="465" r:id="rId27"/>
    <p:sldId id="438" r:id="rId28"/>
    <p:sldId id="462" r:id="rId29"/>
    <p:sldId id="439" r:id="rId30"/>
    <p:sldId id="440" r:id="rId31"/>
    <p:sldId id="441" r:id="rId32"/>
    <p:sldId id="442" r:id="rId33"/>
    <p:sldId id="443" r:id="rId34"/>
    <p:sldId id="444" r:id="rId35"/>
    <p:sldId id="445" r:id="rId36"/>
    <p:sldId id="446" r:id="rId37"/>
    <p:sldId id="466" r:id="rId38"/>
    <p:sldId id="447" r:id="rId39"/>
    <p:sldId id="463" r:id="rId40"/>
    <p:sldId id="448" r:id="rId41"/>
    <p:sldId id="449" r:id="rId42"/>
    <p:sldId id="450" r:id="rId43"/>
    <p:sldId id="451" r:id="rId44"/>
    <p:sldId id="452" r:id="rId45"/>
    <p:sldId id="453" r:id="rId46"/>
    <p:sldId id="464" r:id="rId47"/>
    <p:sldId id="455" r:id="rId48"/>
    <p:sldId id="454" r:id="rId49"/>
    <p:sldId id="341" r:id="rId50"/>
    <p:sldId id="279" r:id="rId51"/>
    <p:sldId id="42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0046"/>
    <a:srgbClr val="4B7520"/>
    <a:srgbClr val="384EA2"/>
    <a:srgbClr val="8C3103"/>
    <a:srgbClr val="CF8B2D"/>
    <a:srgbClr val="E3DEDC"/>
    <a:srgbClr val="BC8632"/>
    <a:srgbClr val="0059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316" autoAdjust="0"/>
    <p:restoredTop sz="80982" autoAdjust="0"/>
  </p:normalViewPr>
  <p:slideViewPr>
    <p:cSldViewPr showGuides="1">
      <p:cViewPr>
        <p:scale>
          <a:sx n="80" d="100"/>
          <a:sy n="80" d="100"/>
        </p:scale>
        <p:origin x="-1566" y="-168"/>
      </p:cViewPr>
      <p:guideLst>
        <p:guide orient="horz" pos="528"/>
        <p:guide pos="288"/>
      </p:guideLst>
    </p:cSldViewPr>
  </p:slideViewPr>
  <p:notesTextViewPr>
    <p:cViewPr>
      <p:scale>
        <a:sx n="1" d="1"/>
        <a:sy n="1" d="1"/>
      </p:scale>
      <p:origin x="0" y="0"/>
    </p:cViewPr>
  </p:notesTextViewPr>
  <p:sorterViewPr>
    <p:cViewPr>
      <p:scale>
        <a:sx n="66" d="100"/>
        <a:sy n="66" d="100"/>
      </p:scale>
      <p:origin x="0" y="7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D1722-7C09-49B2-BB25-FB9F6B3887F9}" type="datetimeFigureOut">
              <a:rPr lang="en-US" smtClean="0"/>
              <a:pPr/>
              <a:t>5/11/2011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133BD-B663-4B3F-89CB-ABE81033FF33}" type="slidenum">
              <a:rPr lang="en-US" smtClean="0"/>
              <a:pPr/>
              <a:t>‹#›</a:t>
            </a:fld>
            <a:endParaRPr lang="en-US"/>
          </a:p>
        </p:txBody>
      </p:sp>
    </p:spTree>
    <p:extLst>
      <p:ext uri="{BB962C8B-B14F-4D97-AF65-F5344CB8AC3E}">
        <p14:creationId xmlns:p14="http://schemas.microsoft.com/office/powerpoint/2010/main" val="258978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ellipsis ( ...) indicates that the dividend payments continue forever.</a:t>
            </a:r>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23</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33</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ts val="2400"/>
              </a:lnSpc>
              <a:buFont typeface="Arial" pitchFamily="34" charset="0"/>
              <a:buChar char="•"/>
            </a:pPr>
            <a:r>
              <a:rPr lang="en-US" dirty="0" smtClean="0"/>
              <a:t>Economists skeptical of the efficient markets hypothesis have argued, though, that the new information that became available to investors was not sufficient to account for the size of the decline in stock prices.</a:t>
            </a:r>
          </a:p>
        </p:txBody>
      </p:sp>
      <p:sp>
        <p:nvSpPr>
          <p:cNvPr id="4" name="Slide Number Placeholder 3"/>
          <p:cNvSpPr>
            <a:spLocks noGrp="1"/>
          </p:cNvSpPr>
          <p:nvPr>
            <p:ph type="sldNum" sz="quarter" idx="10"/>
          </p:nvPr>
        </p:nvSpPr>
        <p:spPr/>
        <p:txBody>
          <a:bodyPr/>
          <a:lstStyle/>
          <a:p>
            <a:fld id="{D94133BD-B663-4B3F-89CB-ABE81033FF33}" type="slidenum">
              <a:rPr lang="en-US" smtClean="0"/>
              <a:pPr/>
              <a:t>43</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If the corporation declares bankruptcy, its debt holders—investors and financial institutions that have bought the corporation’s bonds or made loans to the corporation—are paid off first, and then the preferred stockholders are paid off. Only if anything is left after the preferred stockholders have been paid off are the common stockholders paid anything.</a:t>
            </a:r>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recent years, much of the trading on the NYSE has been done electronically, although some trading still takes place on the floor of the exchange.</a:t>
            </a:r>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recent years, much of the trading on the NYSE has been done electronically, although some trading still takes place on the floor of the exchange.</a:t>
            </a:r>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Note: Although they operate independently, the New York Stock Exchange owns Euronext.</a:t>
            </a:r>
          </a:p>
          <a:p>
            <a:r>
              <a:rPr lang="en-US" sz="1200" b="0" i="0" u="none" strike="noStrike" kern="1200" baseline="0" dirty="0" smtClean="0">
                <a:solidFill>
                  <a:schemeClr val="tx1"/>
                </a:solidFill>
                <a:latin typeface="+mn-lt"/>
                <a:ea typeface="+mn-ea"/>
                <a:cs typeface="+mn-cs"/>
              </a:rPr>
              <a:t>The shares of the largest foreign firms, such as Sony, Toyota, and Nokia, trade indirectly on the NYSE in the form of </a:t>
            </a:r>
            <a:r>
              <a:rPr lang="en-US" sz="1200" b="0" i="1" u="none" strike="noStrike" kern="1200" baseline="0" dirty="0" smtClean="0">
                <a:solidFill>
                  <a:schemeClr val="tx1"/>
                </a:solidFill>
                <a:latin typeface="+mn-lt"/>
                <a:ea typeface="+mn-ea"/>
                <a:cs typeface="+mn-cs"/>
              </a:rPr>
              <a:t>American Depository Receipts</a:t>
            </a:r>
            <a:r>
              <a:rPr lang="en-US" sz="1200" b="0" i="0" u="none" strike="noStrike" kern="1200" baseline="0" dirty="0" smtClean="0">
                <a:solidFill>
                  <a:schemeClr val="tx1"/>
                </a:solidFill>
                <a:latin typeface="+mn-lt"/>
                <a:ea typeface="+mn-ea"/>
                <a:cs typeface="+mn-cs"/>
              </a:rPr>
              <a:t>, which are receipts for shares of stock held in a foreign country.</a:t>
            </a:r>
          </a:p>
        </p:txBody>
      </p:sp>
      <p:sp>
        <p:nvSpPr>
          <p:cNvPr id="4" name="Slide Number Placeholder 3"/>
          <p:cNvSpPr>
            <a:spLocks noGrp="1"/>
          </p:cNvSpPr>
          <p:nvPr>
            <p:ph type="sldNum" sz="quarter" idx="10"/>
          </p:nvPr>
        </p:nvSpPr>
        <p:spPr/>
        <p:txBody>
          <a:bodyPr/>
          <a:lstStyle/>
          <a:p>
            <a:fld id="{D94133BD-B663-4B3F-89CB-ABE81033FF33}" type="slidenum">
              <a:rPr lang="en-US" smtClean="0"/>
              <a:pPr/>
              <a:t>11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 example, the increase in stock prices between 1995 and 2000 increased wealth by $9 trillion, while the decline in stock prices between 2000 and 2002 wiped out $7 trillion in wealth. Similarly, the fall in stock prices between the fall of 2007 and the spring of 2009 wiped out $8.5 trillion in wealth.</a:t>
            </a:r>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13</a:t>
            </a:fld>
            <a:endParaRPr lang="en-US"/>
          </a:p>
        </p:txBody>
      </p:sp>
    </p:spTree>
    <p:extLst>
      <p:ext uri="{BB962C8B-B14F-4D97-AF65-F5344CB8AC3E}">
        <p14:creationId xmlns:p14="http://schemas.microsoft.com/office/powerpoint/2010/main" val="429471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13200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5/11/2011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29600" y="6629400"/>
            <a:ext cx="914400" cy="228600"/>
          </a:xfrm>
          <a:prstGeom prst="rect">
            <a:avLst/>
          </a:prstGeom>
        </p:spPr>
        <p:txBody>
          <a:bodyPr/>
          <a:lstStyle>
            <a:lvl1pPr algn="r">
              <a:defRPr/>
            </a:lvl1pPr>
          </a:lstStyle>
          <a:p>
            <a:fld id="{C2CE2D9F-BB05-41AD-9E24-362ACDEEC192}" type="slidenum">
              <a:rPr lang="en-US" smtClean="0"/>
              <a:pPr/>
              <a:t>‹#›</a:t>
            </a:fld>
            <a:endParaRPr lang="en-US"/>
          </a:p>
        </p:txBody>
      </p:sp>
    </p:spTree>
    <p:extLst>
      <p:ext uri="{BB962C8B-B14F-4D97-AF65-F5344CB8AC3E}">
        <p14:creationId xmlns:p14="http://schemas.microsoft.com/office/powerpoint/2010/main" val="2949420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5/11/2011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3792631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5/11/2011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2663325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5/11/2011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26453741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5" name="Rectangle 5"/>
          <p:cNvSpPr>
            <a:spLocks noChangeArrowheads="1"/>
          </p:cNvSpPr>
          <p:nvPr userDrawn="1"/>
        </p:nvSpPr>
        <p:spPr bwMode="auto">
          <a:xfrm>
            <a:off x="0" y="6623050"/>
            <a:ext cx="8420100" cy="234950"/>
          </a:xfrm>
          <a:prstGeom prst="rect">
            <a:avLst/>
          </a:prstGeom>
          <a:noFill/>
          <a:ln w="9525">
            <a:noFill/>
            <a:miter lim="800000"/>
            <a:headEnd/>
            <a:tailEnd/>
          </a:ln>
          <a:effectLst/>
        </p:spPr>
        <p:txBody>
          <a:bodyPr anchor="ctr"/>
          <a:lstStyle/>
          <a:p>
            <a:pPr eaLnBrk="0" hangingPunct="0">
              <a:defRPr/>
            </a:pPr>
            <a:r>
              <a:rPr lang="en-US" sz="900" dirty="0" smtClean="0">
                <a:solidFill>
                  <a:schemeClr val="bg2"/>
                </a:solidFill>
                <a:latin typeface="Arial" pitchFamily="34" charset="0"/>
                <a:cs typeface="Arial" pitchFamily="34" charset="0"/>
              </a:rPr>
              <a:t>© 2012 </a:t>
            </a:r>
            <a:r>
              <a:rPr lang="en-US" sz="900" dirty="0">
                <a:solidFill>
                  <a:schemeClr val="bg2"/>
                </a:solidFill>
                <a:latin typeface="Arial" pitchFamily="34" charset="0"/>
                <a:cs typeface="Arial" pitchFamily="34" charset="0"/>
              </a:rPr>
              <a:t>Pearson Education, Inc. Publishing as Prentice </a:t>
            </a:r>
            <a:r>
              <a:rPr lang="en-US" sz="900" dirty="0" smtClean="0">
                <a:solidFill>
                  <a:schemeClr val="bg2"/>
                </a:solidFill>
                <a:latin typeface="Arial" pitchFamily="34" charset="0"/>
                <a:cs typeface="Arial" pitchFamily="34" charset="0"/>
              </a:rPr>
              <a:t>Hall</a:t>
            </a:r>
            <a:endParaRPr lang="en-US" sz="900" dirty="0">
              <a:solidFill>
                <a:schemeClr val="bg2"/>
              </a:solidFill>
              <a:latin typeface="Arial" pitchFamily="34" charset="0"/>
              <a:cs typeface="Arial" pitchFamily="34" charset="0"/>
            </a:endParaRPr>
          </a:p>
        </p:txBody>
      </p:sp>
      <p:sp>
        <p:nvSpPr>
          <p:cNvPr id="5125" name="Rectangle 8"/>
          <p:cNvSpPr>
            <a:spLocks noGrp="1" noChangeArrowheads="1"/>
          </p:cNvSpPr>
          <p:nvPr>
            <p:ph type="title"/>
          </p:nvPr>
        </p:nvSpPr>
        <p:spPr bwMode="auto">
          <a:xfrm>
            <a:off x="676275" y="703263"/>
            <a:ext cx="73390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5126" name="Rectangle 9"/>
          <p:cNvSpPr>
            <a:spLocks noGrp="1" noChangeArrowheads="1"/>
          </p:cNvSpPr>
          <p:nvPr>
            <p:ph type="body" idx="1"/>
          </p:nvPr>
        </p:nvSpPr>
        <p:spPr bwMode="auto">
          <a:xfrm>
            <a:off x="752475" y="1641475"/>
            <a:ext cx="7867650"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 name="Rounded Rectangle 7"/>
          <p:cNvSpPr/>
          <p:nvPr userDrawn="1"/>
        </p:nvSpPr>
        <p:spPr>
          <a:xfrm>
            <a:off x="8382000" y="6623050"/>
            <a:ext cx="766763" cy="236538"/>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670724" name="Rectangle 4"/>
          <p:cNvSpPr>
            <a:spLocks noChangeArrowheads="1"/>
          </p:cNvSpPr>
          <p:nvPr userDrawn="1"/>
        </p:nvSpPr>
        <p:spPr bwMode="auto">
          <a:xfrm>
            <a:off x="8382000" y="6630988"/>
            <a:ext cx="766763" cy="228600"/>
          </a:xfrm>
          <a:prstGeom prst="rect">
            <a:avLst/>
          </a:prstGeom>
          <a:solidFill>
            <a:srgbClr val="4B7520">
              <a:alpha val="40000"/>
            </a:srgbClr>
          </a:solidFill>
          <a:ln w="9525">
            <a:noFill/>
            <a:miter lim="800000"/>
            <a:headEnd/>
            <a:tailEnd/>
          </a:ln>
          <a:effectLst/>
        </p:spPr>
        <p:txBody>
          <a:bodyPr anchor="ctr" anchorCtr="1"/>
          <a:lstStyle/>
          <a:p>
            <a:pPr algn="r">
              <a:defRPr/>
            </a:pPr>
            <a:fld id="{7C96FA7B-86C6-4EB7-BC8D-436603EFC1BE}" type="slidenum">
              <a:rPr lang="en-US" sz="1050">
                <a:solidFill>
                  <a:schemeClr val="bg1"/>
                </a:solidFill>
              </a:rPr>
              <a:pPr algn="r">
                <a:defRPr/>
              </a:pPr>
              <a:t>‹#›</a:t>
            </a:fld>
            <a:r>
              <a:rPr lang="en-US" sz="1050" dirty="0">
                <a:solidFill>
                  <a:schemeClr val="bg1"/>
                </a:solidFill>
              </a:rPr>
              <a:t> of </a:t>
            </a:r>
            <a:r>
              <a:rPr lang="en-US" sz="1050" dirty="0" smtClean="0">
                <a:solidFill>
                  <a:schemeClr val="bg1"/>
                </a:solidFill>
              </a:rPr>
              <a:t>50</a:t>
            </a:r>
            <a:endParaRPr lang="en-US" sz="1050" dirty="0">
              <a:solidFill>
                <a:schemeClr val="bg1"/>
              </a:solidFill>
            </a:endParaRPr>
          </a:p>
        </p:txBody>
      </p:sp>
    </p:spTree>
    <p:extLst>
      <p:ext uri="{BB962C8B-B14F-4D97-AF65-F5344CB8AC3E}">
        <p14:creationId xmlns:p14="http://schemas.microsoft.com/office/powerpoint/2010/main" val="2158772903"/>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0" y="6623050"/>
            <a:ext cx="8420100" cy="234950"/>
          </a:xfrm>
          <a:prstGeom prst="rect">
            <a:avLst/>
          </a:prstGeom>
          <a:noFill/>
          <a:ln w="9525">
            <a:noFill/>
            <a:miter lim="800000"/>
            <a:headEnd/>
            <a:tailEnd/>
          </a:ln>
          <a:effectLst/>
        </p:spPr>
        <p:txBody>
          <a:bodyPr anchor="ctr"/>
          <a:lstStyle/>
          <a:p>
            <a:pPr eaLnBrk="0" hangingPunct="0">
              <a:defRPr/>
            </a:pPr>
            <a:r>
              <a:rPr lang="en-US" sz="900" dirty="0" smtClean="0">
                <a:solidFill>
                  <a:schemeClr val="tx1">
                    <a:lumMod val="50000"/>
                    <a:lumOff val="50000"/>
                  </a:schemeClr>
                </a:solidFill>
                <a:latin typeface="Arial" pitchFamily="34" charset="0"/>
                <a:cs typeface="Arial" pitchFamily="34" charset="0"/>
              </a:rPr>
              <a:t>© 2012 </a:t>
            </a:r>
            <a:r>
              <a:rPr lang="en-US" sz="900" dirty="0">
                <a:solidFill>
                  <a:schemeClr val="tx1">
                    <a:lumMod val="50000"/>
                    <a:lumOff val="50000"/>
                  </a:schemeClr>
                </a:solidFill>
                <a:latin typeface="Arial" pitchFamily="34" charset="0"/>
                <a:cs typeface="Arial" pitchFamily="34" charset="0"/>
              </a:rPr>
              <a:t>Pearson Education, Inc. Publishing as Prentice </a:t>
            </a:r>
            <a:r>
              <a:rPr lang="en-US" sz="900" dirty="0" smtClean="0">
                <a:solidFill>
                  <a:schemeClr val="tx1">
                    <a:lumMod val="50000"/>
                    <a:lumOff val="50000"/>
                  </a:schemeClr>
                </a:solidFill>
                <a:latin typeface="Arial" pitchFamily="34" charset="0"/>
                <a:cs typeface="Arial" pitchFamily="34" charset="0"/>
              </a:rPr>
              <a:t>Hall</a:t>
            </a:r>
            <a:endParaRPr lang="en-US" sz="9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1728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8" Type="http://schemas.openxmlformats.org/officeDocument/2006/relationships/image" Target="../media/image14.gif"/><Relationship Id="rId13" Type="http://schemas.openxmlformats.org/officeDocument/2006/relationships/image" Target="../media/image19.gif"/><Relationship Id="rId3" Type="http://schemas.openxmlformats.org/officeDocument/2006/relationships/image" Target="../media/image9.gif"/><Relationship Id="rId7" Type="http://schemas.openxmlformats.org/officeDocument/2006/relationships/image" Target="../media/image13.gif"/><Relationship Id="rId12" Type="http://schemas.openxmlformats.org/officeDocument/2006/relationships/image" Target="../media/image18.gi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2.gif"/><Relationship Id="rId11" Type="http://schemas.openxmlformats.org/officeDocument/2006/relationships/image" Target="../media/image17.gif"/><Relationship Id="rId5" Type="http://schemas.openxmlformats.org/officeDocument/2006/relationships/image" Target="../media/image11.gif"/><Relationship Id="rId10" Type="http://schemas.openxmlformats.org/officeDocument/2006/relationships/image" Target="../media/image16.gif"/><Relationship Id="rId4" Type="http://schemas.openxmlformats.org/officeDocument/2006/relationships/image" Target="../media/image10.gif"/><Relationship Id="rId9" Type="http://schemas.openxmlformats.org/officeDocument/2006/relationships/image" Target="../media/image15.gif"/><Relationship Id="rId14" Type="http://schemas.openxmlformats.org/officeDocument/2006/relationships/image" Target="../media/image20.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04962"/>
            <a:ext cx="9144000" cy="3648075"/>
          </a:xfrm>
          <a:prstGeom prst="rect">
            <a:avLst/>
          </a:prstGeom>
        </p:spPr>
      </p:pic>
      <p:sp>
        <p:nvSpPr>
          <p:cNvPr id="2" name="Title 1"/>
          <p:cNvSpPr>
            <a:spLocks noGrp="1"/>
          </p:cNvSpPr>
          <p:nvPr>
            <p:ph type="ctrTitle"/>
          </p:nvPr>
        </p:nvSpPr>
        <p:spPr>
          <a:xfrm>
            <a:off x="381000" y="514350"/>
            <a:ext cx="4114800" cy="1771650"/>
          </a:xfrm>
        </p:spPr>
        <p:txBody>
          <a:bodyPr>
            <a:normAutofit fontScale="90000"/>
          </a:bodyPr>
          <a:lstStyle/>
          <a:p>
            <a:r>
              <a:rPr lang="en-US" sz="1400" b="1" dirty="0" smtClean="0">
                <a:latin typeface="Myriad Pro" pitchFamily="34" charset="0"/>
              </a:rPr>
              <a:t>R. GLENN</a:t>
            </a:r>
            <a:br>
              <a:rPr lang="en-US" sz="1400" b="1" dirty="0" smtClean="0">
                <a:latin typeface="Myriad Pro" pitchFamily="34" charset="0"/>
              </a:rPr>
            </a:br>
            <a:r>
              <a:rPr lang="en-US" sz="5200" b="1" dirty="0" smtClean="0">
                <a:latin typeface="Myriad Pro" pitchFamily="34" charset="0"/>
              </a:rPr>
              <a:t>HUBBARD</a:t>
            </a:r>
            <a:br>
              <a:rPr lang="en-US" sz="5200" b="1" dirty="0" smtClean="0">
                <a:latin typeface="Myriad Pro" pitchFamily="34" charset="0"/>
              </a:rPr>
            </a:br>
            <a:r>
              <a:rPr lang="en-US" sz="1400" b="1" dirty="0" smtClean="0">
                <a:latin typeface="Myriad Pro" pitchFamily="34" charset="0"/>
              </a:rPr>
              <a:t>ANTHONY PATRICK</a:t>
            </a:r>
            <a:br>
              <a:rPr lang="en-US" sz="1400" b="1" dirty="0" smtClean="0">
                <a:latin typeface="Myriad Pro" pitchFamily="34" charset="0"/>
              </a:rPr>
            </a:br>
            <a:r>
              <a:rPr lang="en-US" sz="5800" b="1" dirty="0" smtClean="0">
                <a:latin typeface="Myriad Pro" pitchFamily="34" charset="0"/>
              </a:rPr>
              <a:t>O’BRIEN</a:t>
            </a:r>
            <a:endParaRPr lang="en-US" sz="5800" b="1" dirty="0">
              <a:latin typeface="Myriad Pro" pitchFamily="34" charset="0"/>
            </a:endParaRPr>
          </a:p>
        </p:txBody>
      </p:sp>
      <p:sp>
        <p:nvSpPr>
          <p:cNvPr id="3" name="Subtitle 2"/>
          <p:cNvSpPr>
            <a:spLocks noGrp="1"/>
          </p:cNvSpPr>
          <p:nvPr>
            <p:ph type="subTitle" idx="1"/>
          </p:nvPr>
        </p:nvSpPr>
        <p:spPr>
          <a:xfrm>
            <a:off x="3733800" y="3886200"/>
            <a:ext cx="4648200" cy="1752600"/>
          </a:xfrm>
        </p:spPr>
        <p:txBody>
          <a:bodyPr>
            <a:normAutofit/>
          </a:bodyPr>
          <a:lstStyle/>
          <a:p>
            <a:pPr algn="r"/>
            <a:r>
              <a:rPr lang="en-US" sz="3600" b="1" dirty="0" smtClean="0">
                <a:solidFill>
                  <a:srgbClr val="00599D"/>
                </a:solidFill>
                <a:latin typeface="Myriad Pro" pitchFamily="34" charset="0"/>
              </a:rPr>
              <a:t>Money,</a:t>
            </a:r>
            <a:br>
              <a:rPr lang="en-US" sz="3600" b="1" dirty="0" smtClean="0">
                <a:solidFill>
                  <a:srgbClr val="00599D"/>
                </a:solidFill>
                <a:latin typeface="Myriad Pro" pitchFamily="34" charset="0"/>
              </a:rPr>
            </a:br>
            <a:r>
              <a:rPr lang="en-US" sz="3600" b="1" dirty="0" smtClean="0">
                <a:solidFill>
                  <a:srgbClr val="00599D"/>
                </a:solidFill>
                <a:latin typeface="Myriad Pro" pitchFamily="34" charset="0"/>
              </a:rPr>
              <a:t>Banking, and</a:t>
            </a:r>
            <a:br>
              <a:rPr lang="en-US" sz="3600" b="1" dirty="0" smtClean="0">
                <a:solidFill>
                  <a:srgbClr val="00599D"/>
                </a:solidFill>
                <a:latin typeface="Myriad Pro" pitchFamily="34" charset="0"/>
              </a:rPr>
            </a:br>
            <a:r>
              <a:rPr lang="en-US" sz="3600" b="1" dirty="0" smtClean="0">
                <a:solidFill>
                  <a:srgbClr val="00599D"/>
                </a:solidFill>
                <a:latin typeface="Myriad Pro" pitchFamily="34" charset="0"/>
              </a:rPr>
              <a:t>the Financial System</a:t>
            </a:r>
            <a:endParaRPr lang="en-US" sz="3600" b="1" dirty="0">
              <a:solidFill>
                <a:srgbClr val="00599D"/>
              </a:solidFill>
              <a:latin typeface="Myriad Pro" pitchFamily="34" charset="0"/>
            </a:endParaRPr>
          </a:p>
        </p:txBody>
      </p:sp>
    </p:spTree>
    <p:extLst>
      <p:ext uri="{BB962C8B-B14F-4D97-AF65-F5344CB8AC3E}">
        <p14:creationId xmlns:p14="http://schemas.microsoft.com/office/powerpoint/2010/main" val="85151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1500"/>
                            </p:stCondLst>
                            <p:childTnLst>
                              <p:par>
                                <p:cTn id="15" presetID="23" presetClass="entr" presetSubtype="27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strVal val="2/3*#ppt_w"/>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838200"/>
            <a:ext cx="5633402"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How and Where Stocks Are Bought and Sold</a:t>
            </a:r>
          </a:p>
        </p:txBody>
      </p:sp>
      <p:sp>
        <p:nvSpPr>
          <p:cNvPr id="12" name="Rectangle 11"/>
          <p:cNvSpPr/>
          <p:nvPr/>
        </p:nvSpPr>
        <p:spPr>
          <a:xfrm>
            <a:off x="454932" y="1524000"/>
            <a:ext cx="6860268" cy="400110"/>
          </a:xfrm>
          <a:prstGeom prst="rect">
            <a:avLst/>
          </a:prstGeom>
        </p:spPr>
        <p:txBody>
          <a:bodyPr wrap="square">
            <a:spAutoFit/>
          </a:bodyPr>
          <a:lstStyle/>
          <a:p>
            <a:pPr marL="285750" indent="-285750">
              <a:lnSpc>
                <a:spcPts val="2400"/>
              </a:lnSpc>
              <a:buFont typeface="Arial" pitchFamily="34" charset="0"/>
              <a:buChar char="•"/>
            </a:pPr>
            <a:r>
              <a:rPr lang="en-US" dirty="0"/>
              <a:t>The NYSE is an example </a:t>
            </a:r>
            <a:r>
              <a:rPr lang="en-US" dirty="0" smtClean="0"/>
              <a:t>of a </a:t>
            </a:r>
            <a:r>
              <a:rPr lang="en-US" b="1" dirty="0"/>
              <a:t>stock </a:t>
            </a:r>
            <a:r>
              <a:rPr lang="en-US" b="1" dirty="0" smtClean="0"/>
              <a:t>exchange</a:t>
            </a:r>
            <a:r>
              <a:rPr lang="en-US" dirty="0" smtClean="0"/>
              <a:t>.</a:t>
            </a:r>
          </a:p>
        </p:txBody>
      </p:sp>
      <p:sp>
        <p:nvSpPr>
          <p:cNvPr id="13" name="Rectangle 12"/>
          <p:cNvSpPr/>
          <p:nvPr/>
        </p:nvSpPr>
        <p:spPr>
          <a:xfrm>
            <a:off x="718458" y="2402662"/>
            <a:ext cx="7924800" cy="707886"/>
          </a:xfrm>
          <a:prstGeom prst="rect">
            <a:avLst/>
          </a:prstGeom>
        </p:spPr>
        <p:txBody>
          <a:bodyPr wrap="square">
            <a:spAutoFit/>
          </a:bodyPr>
          <a:lstStyle/>
          <a:p>
            <a:pPr>
              <a:lnSpc>
                <a:spcPts val="2400"/>
              </a:lnSpc>
            </a:pPr>
            <a:r>
              <a:rPr lang="en-US" b="1" dirty="0">
                <a:solidFill>
                  <a:srgbClr val="7B0046"/>
                </a:solidFill>
              </a:rPr>
              <a:t>Stock exchange </a:t>
            </a:r>
            <a:r>
              <a:rPr lang="en-US" dirty="0"/>
              <a:t>A </a:t>
            </a:r>
            <a:r>
              <a:rPr lang="en-US" dirty="0" smtClean="0"/>
              <a:t>physical location </a:t>
            </a:r>
            <a:r>
              <a:rPr lang="en-US" dirty="0"/>
              <a:t>where </a:t>
            </a:r>
            <a:r>
              <a:rPr lang="en-US" dirty="0" smtClean="0"/>
              <a:t>stocks are </a:t>
            </a:r>
            <a:r>
              <a:rPr lang="en-US" dirty="0"/>
              <a:t>bought and sold </a:t>
            </a:r>
            <a:r>
              <a:rPr lang="en-US" dirty="0" smtClean="0"/>
              <a:t>face-to-face </a:t>
            </a:r>
            <a:r>
              <a:rPr lang="en-US" dirty="0"/>
              <a:t>on a trading floor.</a:t>
            </a:r>
          </a:p>
        </p:txBody>
      </p:sp>
      <p:sp>
        <p:nvSpPr>
          <p:cNvPr id="7" name="Rectangle 6"/>
          <p:cNvSpPr/>
          <p:nvPr/>
        </p:nvSpPr>
        <p:spPr>
          <a:xfrm>
            <a:off x="454932" y="3589100"/>
            <a:ext cx="6860268" cy="707886"/>
          </a:xfrm>
          <a:prstGeom prst="rect">
            <a:avLst/>
          </a:prstGeom>
        </p:spPr>
        <p:txBody>
          <a:bodyPr wrap="square">
            <a:spAutoFit/>
          </a:bodyPr>
          <a:lstStyle/>
          <a:p>
            <a:pPr marL="285750" indent="-285750">
              <a:lnSpc>
                <a:spcPts val="2400"/>
              </a:lnSpc>
              <a:buFont typeface="Arial" pitchFamily="34" charset="0"/>
              <a:buChar char="•"/>
            </a:pPr>
            <a:r>
              <a:rPr lang="en-US" dirty="0"/>
              <a:t>The NASDAQ is an example </a:t>
            </a:r>
            <a:r>
              <a:rPr lang="en-US" dirty="0" smtClean="0"/>
              <a:t>of an </a:t>
            </a:r>
            <a:r>
              <a:rPr lang="en-US" b="1" dirty="0"/>
              <a:t>over-the-counter market </a:t>
            </a:r>
            <a:r>
              <a:rPr lang="en-US" dirty="0"/>
              <a:t>in which </a:t>
            </a:r>
            <a:r>
              <a:rPr lang="en-US" i="1" dirty="0"/>
              <a:t>dealers </a:t>
            </a:r>
            <a:r>
              <a:rPr lang="en-US" dirty="0"/>
              <a:t>linked by computer buy and sell stocks.</a:t>
            </a:r>
          </a:p>
        </p:txBody>
      </p:sp>
      <p:sp>
        <p:nvSpPr>
          <p:cNvPr id="10" name="Rectangle 9"/>
          <p:cNvSpPr/>
          <p:nvPr/>
        </p:nvSpPr>
        <p:spPr>
          <a:xfrm>
            <a:off x="718458" y="4775537"/>
            <a:ext cx="7924800" cy="707886"/>
          </a:xfrm>
          <a:prstGeom prst="rect">
            <a:avLst/>
          </a:prstGeom>
        </p:spPr>
        <p:txBody>
          <a:bodyPr wrap="square">
            <a:spAutoFit/>
          </a:bodyPr>
          <a:lstStyle/>
          <a:p>
            <a:pPr>
              <a:lnSpc>
                <a:spcPts val="2400"/>
              </a:lnSpc>
            </a:pPr>
            <a:r>
              <a:rPr lang="en-US" b="1" dirty="0" smtClean="0">
                <a:solidFill>
                  <a:srgbClr val="7B0046"/>
                </a:solidFill>
              </a:rPr>
              <a:t>Over-the-counter market </a:t>
            </a:r>
            <a:r>
              <a:rPr lang="en-US" dirty="0"/>
              <a:t>A market </a:t>
            </a:r>
            <a:r>
              <a:rPr lang="en-US" dirty="0" smtClean="0"/>
              <a:t>in which financial </a:t>
            </a:r>
            <a:r>
              <a:rPr lang="en-US" dirty="0"/>
              <a:t>securities </a:t>
            </a:r>
            <a:r>
              <a:rPr lang="en-US" dirty="0" smtClean="0"/>
              <a:t>are bought </a:t>
            </a:r>
            <a:r>
              <a:rPr lang="en-US" dirty="0"/>
              <a:t>and sold by </a:t>
            </a:r>
            <a:r>
              <a:rPr lang="en-US" dirty="0" smtClean="0"/>
              <a:t>dealers linked </a:t>
            </a:r>
            <a:r>
              <a:rPr lang="en-US" dirty="0"/>
              <a:t>by computer.</a:t>
            </a:r>
          </a:p>
        </p:txBody>
      </p:sp>
      <p:sp>
        <p:nvSpPr>
          <p:cNvPr id="14"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69493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P spid="7"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841829"/>
            <a:ext cx="5633402"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How and Where Stocks Are Bought and Sold</a:t>
            </a:r>
          </a:p>
        </p:txBody>
      </p:sp>
      <p:sp>
        <p:nvSpPr>
          <p:cNvPr id="14" name="Round Same Side Corner Rectangle 13"/>
          <p:cNvSpPr/>
          <p:nvPr/>
        </p:nvSpPr>
        <p:spPr bwMode="auto">
          <a:xfrm>
            <a:off x="495300" y="4767236"/>
            <a:ext cx="1181100" cy="306211"/>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p:txBody>
      </p:sp>
      <p:sp>
        <p:nvSpPr>
          <p:cNvPr id="15" name="TextBox 14"/>
          <p:cNvSpPr txBox="1"/>
          <p:nvPr/>
        </p:nvSpPr>
        <p:spPr>
          <a:xfrm>
            <a:off x="457200" y="4737334"/>
            <a:ext cx="1219200" cy="338554"/>
          </a:xfrm>
          <a:prstGeom prst="rect">
            <a:avLst/>
          </a:prstGeom>
          <a:noFill/>
        </p:spPr>
        <p:txBody>
          <a:bodyPr wrap="square" rtlCol="0" anchor="ctr" anchorCtr="0">
            <a:spAutoFit/>
          </a:bodyPr>
          <a:lstStyle/>
          <a:p>
            <a:pPr algn="ctr"/>
            <a:r>
              <a:rPr lang="en-US" sz="1600" b="1" dirty="0" smtClean="0">
                <a:solidFill>
                  <a:schemeClr val="bg1"/>
                </a:solidFill>
              </a:rPr>
              <a:t>Figure 6.1</a:t>
            </a:r>
          </a:p>
        </p:txBody>
      </p:sp>
      <p:cxnSp>
        <p:nvCxnSpPr>
          <p:cNvPr id="16" name="Straight Connector 15"/>
          <p:cNvCxnSpPr/>
          <p:nvPr/>
        </p:nvCxnSpPr>
        <p:spPr bwMode="auto">
          <a:xfrm>
            <a:off x="495300" y="5061374"/>
            <a:ext cx="7962900" cy="0"/>
          </a:xfrm>
          <a:prstGeom prst="line">
            <a:avLst/>
          </a:prstGeom>
          <a:noFill/>
          <a:ln w="15875" cap="flat" cmpd="sng" algn="ctr">
            <a:solidFill>
              <a:srgbClr val="4B7520"/>
            </a:solidFill>
            <a:prstDash val="solid"/>
            <a:round/>
            <a:headEnd type="none" w="med" len="med"/>
            <a:tailEnd type="none" w="med" len="med"/>
          </a:ln>
          <a:effectLst/>
        </p:spPr>
      </p:cxnSp>
      <p:sp>
        <p:nvSpPr>
          <p:cNvPr id="17" name="TextBox 16"/>
          <p:cNvSpPr txBox="1"/>
          <p:nvPr/>
        </p:nvSpPr>
        <p:spPr>
          <a:xfrm>
            <a:off x="457200" y="5077156"/>
            <a:ext cx="8534400" cy="369332"/>
          </a:xfrm>
          <a:prstGeom prst="rect">
            <a:avLst/>
          </a:prstGeom>
          <a:noFill/>
        </p:spPr>
        <p:txBody>
          <a:bodyPr wrap="square" rtlCol="0">
            <a:spAutoFit/>
          </a:bodyPr>
          <a:lstStyle/>
          <a:p>
            <a:r>
              <a:rPr lang="en-US" b="1" dirty="0">
                <a:solidFill>
                  <a:srgbClr val="384EA2"/>
                </a:solidFill>
              </a:rPr>
              <a:t>World Stock </a:t>
            </a:r>
            <a:r>
              <a:rPr lang="en-US" b="1" dirty="0" smtClean="0">
                <a:solidFill>
                  <a:srgbClr val="384EA2"/>
                </a:solidFill>
              </a:rPr>
              <a:t>Exchanges, 2009</a:t>
            </a:r>
            <a:endParaRPr lang="en-US" dirty="0">
              <a:solidFill>
                <a:srgbClr val="384EA2"/>
              </a:solidFill>
            </a:endParaRPr>
          </a:p>
        </p:txBody>
      </p:sp>
      <p:sp>
        <p:nvSpPr>
          <p:cNvPr id="18" name="TextBox 17"/>
          <p:cNvSpPr txBox="1"/>
          <p:nvPr/>
        </p:nvSpPr>
        <p:spPr>
          <a:xfrm>
            <a:off x="457200" y="5375872"/>
            <a:ext cx="8534400" cy="991297"/>
          </a:xfrm>
          <a:prstGeom prst="rect">
            <a:avLst/>
          </a:prstGeom>
          <a:noFill/>
        </p:spPr>
        <p:txBody>
          <a:bodyPr wrap="square" rtlCol="0">
            <a:spAutoFit/>
          </a:bodyPr>
          <a:lstStyle/>
          <a:p>
            <a:pPr>
              <a:lnSpc>
                <a:spcPts val="2400"/>
              </a:lnSpc>
            </a:pPr>
            <a:r>
              <a:rPr lang="en-US" dirty="0"/>
              <a:t>The New York Stock </a:t>
            </a:r>
            <a:r>
              <a:rPr lang="en-US" dirty="0" smtClean="0"/>
              <a:t>Exchange remains </a:t>
            </a:r>
            <a:r>
              <a:rPr lang="en-US" dirty="0"/>
              <a:t>the largest </a:t>
            </a:r>
            <a:r>
              <a:rPr lang="en-US" dirty="0" smtClean="0"/>
              <a:t>stock exchange </a:t>
            </a:r>
            <a:r>
              <a:rPr lang="en-US" dirty="0"/>
              <a:t>in the world, but </a:t>
            </a:r>
            <a:r>
              <a:rPr lang="en-US" dirty="0" smtClean="0"/>
              <a:t>other exchanges </a:t>
            </a:r>
            <a:r>
              <a:rPr lang="en-US" dirty="0"/>
              <a:t>have been </a:t>
            </a:r>
            <a:r>
              <a:rPr lang="en-US" dirty="0" smtClean="0"/>
              <a:t>increasing in </a:t>
            </a:r>
            <a:r>
              <a:rPr lang="en-US" dirty="0"/>
              <a:t>size. The exchanges are </a:t>
            </a:r>
            <a:r>
              <a:rPr lang="en-US" dirty="0" smtClean="0"/>
              <a:t>ranked on </a:t>
            </a:r>
            <a:r>
              <a:rPr lang="en-US" dirty="0"/>
              <a:t>the basis of the total value </a:t>
            </a:r>
            <a:r>
              <a:rPr lang="en-US" dirty="0" smtClean="0"/>
              <a:t>of the </a:t>
            </a:r>
            <a:r>
              <a:rPr lang="en-US" dirty="0"/>
              <a:t>shares traded on them.</a:t>
            </a:r>
            <a:r>
              <a:rPr lang="en-US" dirty="0" smtClean="0">
                <a:solidFill>
                  <a:srgbClr val="4B7520"/>
                </a:solidFill>
              </a:rPr>
              <a:t>•</a:t>
            </a:r>
            <a:endParaRPr lang="en-US" dirty="0">
              <a:solidFill>
                <a:srgbClr val="4B7520"/>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462" y="1219200"/>
            <a:ext cx="7077075" cy="338137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3462" y="1219200"/>
            <a:ext cx="7077075" cy="3381375"/>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3462" y="1219200"/>
            <a:ext cx="7077075" cy="3381375"/>
          </a:xfrm>
          <a:prstGeom prst="rect">
            <a:avLst/>
          </a:prstGeom>
        </p:spPr>
      </p:pic>
      <p:sp>
        <p:nvSpPr>
          <p:cNvPr id="19"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3462" y="1219200"/>
            <a:ext cx="7077075" cy="3381375"/>
          </a:xfrm>
          <a:prstGeom prst="rect">
            <a:avLst/>
          </a:prstGeom>
        </p:spPr>
      </p:pic>
    </p:spTree>
    <p:extLst>
      <p:ext uri="{BB962C8B-B14F-4D97-AF65-F5344CB8AC3E}">
        <p14:creationId xmlns:p14="http://schemas.microsoft.com/office/powerpoint/2010/main" val="314758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left)">
                                      <p:cBhvr>
                                        <p:cTn id="30" dur="500"/>
                                        <p:tgtEl>
                                          <p:spTgt spid="2"/>
                                        </p:tgtEl>
                                      </p:cBhvr>
                                    </p:animEffect>
                                  </p:childTnLst>
                                </p:cTn>
                              </p:par>
                            </p:childTnLst>
                          </p:cTn>
                        </p:par>
                        <p:par>
                          <p:cTn id="31" fill="hold">
                            <p:stCondLst>
                              <p:cond delay="3500"/>
                            </p:stCondLst>
                            <p:childTnLst>
                              <p:par>
                                <p:cTn id="32" presetID="22" presetClass="entr" presetSubtype="4"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18">
                                            <p:txEl>
                                              <p:pRg st="0" end="0"/>
                                            </p:txEl>
                                          </p:spTgt>
                                        </p:tgtEl>
                                        <p:attrNameLst>
                                          <p:attrName>style.visibility</p:attrName>
                                        </p:attrNameLst>
                                      </p:cBhvr>
                                      <p:to>
                                        <p:strVal val="visible"/>
                                      </p:to>
                                    </p:set>
                                    <p:animEffect transition="in" filter="wipe(left)">
                                      <p:cBhvr>
                                        <p:cTn id="38"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7" grpId="0"/>
      <p:bldP spid="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4932" y="1272609"/>
            <a:ext cx="7317468" cy="646331"/>
          </a:xfrm>
          <a:prstGeom prst="rect">
            <a:avLst/>
          </a:prstGeom>
        </p:spPr>
        <p:txBody>
          <a:bodyPr wrap="square">
            <a:spAutoFit/>
          </a:bodyPr>
          <a:lstStyle/>
          <a:p>
            <a:r>
              <a:rPr lang="en-US" b="1" dirty="0">
                <a:solidFill>
                  <a:srgbClr val="7B0046"/>
                </a:solidFill>
              </a:rPr>
              <a:t>Stock market index </a:t>
            </a:r>
            <a:r>
              <a:rPr lang="en-US" dirty="0" smtClean="0"/>
              <a:t>An average </a:t>
            </a:r>
            <a:r>
              <a:rPr lang="en-US" dirty="0"/>
              <a:t>of stock prices </a:t>
            </a:r>
            <a:r>
              <a:rPr lang="en-US" dirty="0" smtClean="0"/>
              <a:t>that is </a:t>
            </a:r>
            <a:r>
              <a:rPr lang="en-US" dirty="0"/>
              <a:t>used to measure </a:t>
            </a:r>
            <a:r>
              <a:rPr lang="en-US" dirty="0" smtClean="0"/>
              <a:t>the overall </a:t>
            </a:r>
            <a:r>
              <a:rPr lang="en-US" dirty="0"/>
              <a:t>performance of </a:t>
            </a:r>
            <a:r>
              <a:rPr lang="en-US" dirty="0" smtClean="0"/>
              <a:t>the stock </a:t>
            </a:r>
            <a:r>
              <a:rPr lang="en-US" dirty="0"/>
              <a:t>market.</a:t>
            </a:r>
          </a:p>
        </p:txBody>
      </p:sp>
      <p:sp>
        <p:nvSpPr>
          <p:cNvPr id="11" name="TextBox 10"/>
          <p:cNvSpPr txBox="1"/>
          <p:nvPr/>
        </p:nvSpPr>
        <p:spPr>
          <a:xfrm>
            <a:off x="457200" y="841829"/>
            <a:ext cx="5993949"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Measuring the Performance of the Stock Market</a:t>
            </a:r>
          </a:p>
        </p:txBody>
      </p:sp>
      <p:sp>
        <p:nvSpPr>
          <p:cNvPr id="10" name="Round Same Side Corner Rectangle 9"/>
          <p:cNvSpPr/>
          <p:nvPr/>
        </p:nvSpPr>
        <p:spPr bwMode="auto">
          <a:xfrm>
            <a:off x="495300" y="4529331"/>
            <a:ext cx="1181100" cy="306211"/>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p:txBody>
      </p:sp>
      <p:sp>
        <p:nvSpPr>
          <p:cNvPr id="12" name="TextBox 11"/>
          <p:cNvSpPr txBox="1"/>
          <p:nvPr/>
        </p:nvSpPr>
        <p:spPr>
          <a:xfrm>
            <a:off x="457200" y="4499429"/>
            <a:ext cx="1219200" cy="338554"/>
          </a:xfrm>
          <a:prstGeom prst="rect">
            <a:avLst/>
          </a:prstGeom>
          <a:noFill/>
        </p:spPr>
        <p:txBody>
          <a:bodyPr wrap="square" rtlCol="0" anchor="ctr" anchorCtr="0">
            <a:spAutoFit/>
          </a:bodyPr>
          <a:lstStyle/>
          <a:p>
            <a:pPr algn="ctr"/>
            <a:r>
              <a:rPr lang="en-US" sz="1600" b="1" dirty="0" smtClean="0">
                <a:solidFill>
                  <a:schemeClr val="bg1"/>
                </a:solidFill>
              </a:rPr>
              <a:t>Figure 6.2</a:t>
            </a:r>
          </a:p>
        </p:txBody>
      </p:sp>
      <p:cxnSp>
        <p:nvCxnSpPr>
          <p:cNvPr id="13" name="Straight Connector 12"/>
          <p:cNvCxnSpPr/>
          <p:nvPr/>
        </p:nvCxnSpPr>
        <p:spPr bwMode="auto">
          <a:xfrm>
            <a:off x="495300" y="4823469"/>
            <a:ext cx="7962900" cy="0"/>
          </a:xfrm>
          <a:prstGeom prst="line">
            <a:avLst/>
          </a:prstGeom>
          <a:noFill/>
          <a:ln w="15875" cap="flat" cmpd="sng" algn="ctr">
            <a:solidFill>
              <a:srgbClr val="4B7520"/>
            </a:solidFill>
            <a:prstDash val="solid"/>
            <a:round/>
            <a:headEnd type="none" w="med" len="med"/>
            <a:tailEnd type="none" w="med" len="med"/>
          </a:ln>
          <a:effectLst/>
        </p:spPr>
      </p:cxnSp>
      <p:sp>
        <p:nvSpPr>
          <p:cNvPr id="14" name="TextBox 13"/>
          <p:cNvSpPr txBox="1"/>
          <p:nvPr/>
        </p:nvSpPr>
        <p:spPr>
          <a:xfrm>
            <a:off x="457200" y="4839251"/>
            <a:ext cx="8534400" cy="369332"/>
          </a:xfrm>
          <a:prstGeom prst="rect">
            <a:avLst/>
          </a:prstGeom>
          <a:noFill/>
        </p:spPr>
        <p:txBody>
          <a:bodyPr wrap="square" rtlCol="0">
            <a:spAutoFit/>
          </a:bodyPr>
          <a:lstStyle/>
          <a:p>
            <a:r>
              <a:rPr lang="en-US" b="1" dirty="0">
                <a:solidFill>
                  <a:srgbClr val="384EA2"/>
                </a:solidFill>
              </a:rPr>
              <a:t>World Stock </a:t>
            </a:r>
            <a:r>
              <a:rPr lang="en-US" b="1" dirty="0" smtClean="0">
                <a:solidFill>
                  <a:srgbClr val="384EA2"/>
                </a:solidFill>
              </a:rPr>
              <a:t>Exchanges, 2009</a:t>
            </a:r>
            <a:endParaRPr lang="en-US" dirty="0">
              <a:solidFill>
                <a:srgbClr val="384EA2"/>
              </a:solidFill>
            </a:endParaRPr>
          </a:p>
        </p:txBody>
      </p:sp>
      <p:sp>
        <p:nvSpPr>
          <p:cNvPr id="15" name="TextBox 14"/>
          <p:cNvSpPr txBox="1"/>
          <p:nvPr/>
        </p:nvSpPr>
        <p:spPr>
          <a:xfrm>
            <a:off x="457200" y="5137967"/>
            <a:ext cx="8534400" cy="923330"/>
          </a:xfrm>
          <a:prstGeom prst="rect">
            <a:avLst/>
          </a:prstGeom>
          <a:noFill/>
        </p:spPr>
        <p:txBody>
          <a:bodyPr wrap="square" rtlCol="0">
            <a:spAutoFit/>
          </a:bodyPr>
          <a:lstStyle/>
          <a:p>
            <a:r>
              <a:rPr lang="en-US" dirty="0" smtClean="0"/>
              <a:t>The </a:t>
            </a:r>
            <a:r>
              <a:rPr lang="en-US" dirty="0"/>
              <a:t>graphs show that all three indexes </a:t>
            </a:r>
            <a:r>
              <a:rPr lang="en-US" dirty="0" smtClean="0"/>
              <a:t>follow roughly </a:t>
            </a:r>
            <a:r>
              <a:rPr lang="en-US" dirty="0"/>
              <a:t>similar patterns, although the NASDAQ reached a peak in early </a:t>
            </a:r>
            <a:r>
              <a:rPr lang="en-US" dirty="0" smtClean="0"/>
              <a:t>2000 that </a:t>
            </a:r>
            <a:r>
              <a:rPr lang="en-US" dirty="0"/>
              <a:t>it has not come close to reaching </a:t>
            </a:r>
            <a:r>
              <a:rPr lang="en-US" dirty="0" smtClean="0"/>
              <a:t>again.</a:t>
            </a:r>
            <a:r>
              <a:rPr lang="en-US" dirty="0" smtClean="0">
                <a:solidFill>
                  <a:srgbClr val="4B7520"/>
                </a:solidFill>
              </a:rPr>
              <a:t>•</a:t>
            </a:r>
            <a:endParaRPr lang="en-US" dirty="0">
              <a:solidFill>
                <a:srgbClr val="4B752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4" name="Picture 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5" name="Picture 2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pic>
        <p:nvPicPr>
          <p:cNvPr id="27" name="Picture 2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81000" y="2322966"/>
            <a:ext cx="8382000" cy="1914525"/>
          </a:xfrm>
          <a:prstGeom prst="rect">
            <a:avLst/>
          </a:prstGeom>
        </p:spPr>
      </p:pic>
      <p:sp>
        <p:nvSpPr>
          <p:cNvPr id="26"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70665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750"/>
                                        <p:tgtEl>
                                          <p:spTgt spid="8"/>
                                        </p:tgtEl>
                                      </p:cBhvr>
                                    </p:animEffect>
                                  </p:childTnLst>
                                </p:cTn>
                              </p:par>
                            </p:childTnLst>
                          </p:cTn>
                        </p:par>
                        <p:par>
                          <p:cTn id="31" fill="hold">
                            <p:stCondLst>
                              <p:cond delay="3750"/>
                            </p:stCondLst>
                            <p:childTnLst>
                              <p:par>
                                <p:cTn id="32" presetID="22" presetClass="entr" presetSubtype="1"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750"/>
                                        <p:tgtEl>
                                          <p:spTgt spid="16"/>
                                        </p:tgtEl>
                                      </p:cBhvr>
                                    </p:animEffect>
                                  </p:childTnLst>
                                </p:cTn>
                              </p:par>
                            </p:childTnLst>
                          </p:cTn>
                        </p:par>
                        <p:par>
                          <p:cTn id="35" fill="hold">
                            <p:stCondLst>
                              <p:cond delay="4500"/>
                            </p:stCondLst>
                            <p:childTnLst>
                              <p:par>
                                <p:cTn id="36" presetID="22" presetClass="entr" presetSubtype="8"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750"/>
                                        <p:tgtEl>
                                          <p:spTgt spid="17"/>
                                        </p:tgtEl>
                                      </p:cBhvr>
                                    </p:animEffect>
                                  </p:childTnLst>
                                </p:cTn>
                              </p:par>
                            </p:childTnLst>
                          </p:cTn>
                        </p:par>
                        <p:par>
                          <p:cTn id="39" fill="hold">
                            <p:stCondLst>
                              <p:cond delay="525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250"/>
                                        <p:tgtEl>
                                          <p:spTgt spid="18"/>
                                        </p:tgtEl>
                                      </p:cBhvr>
                                    </p:animEffect>
                                  </p:childTnLst>
                                </p:cTn>
                              </p:par>
                            </p:childTnLst>
                          </p:cTn>
                        </p:par>
                        <p:par>
                          <p:cTn id="43" fill="hold">
                            <p:stCondLst>
                              <p:cond delay="65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750"/>
                                        <p:tgtEl>
                                          <p:spTgt spid="19"/>
                                        </p:tgtEl>
                                      </p:cBhvr>
                                    </p:animEffect>
                                  </p:childTnLst>
                                </p:cTn>
                              </p:par>
                            </p:childTnLst>
                          </p:cTn>
                        </p:par>
                        <p:par>
                          <p:cTn id="47" fill="hold">
                            <p:stCondLst>
                              <p:cond delay="7250"/>
                            </p:stCondLst>
                            <p:childTnLst>
                              <p:par>
                                <p:cTn id="48" presetID="22" presetClass="entr" presetSubtype="1"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up)">
                                      <p:cBhvr>
                                        <p:cTn id="50" dur="750"/>
                                        <p:tgtEl>
                                          <p:spTgt spid="20"/>
                                        </p:tgtEl>
                                      </p:cBhvr>
                                    </p:animEffect>
                                  </p:childTnLst>
                                </p:cTn>
                              </p:par>
                            </p:childTnLst>
                          </p:cTn>
                        </p:par>
                        <p:par>
                          <p:cTn id="51" fill="hold">
                            <p:stCondLst>
                              <p:cond delay="8000"/>
                            </p:stCondLst>
                            <p:childTnLst>
                              <p:par>
                                <p:cTn id="52" presetID="22" presetClass="entr" presetSubtype="8" fill="hold" nodeType="after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left)">
                                      <p:cBhvr>
                                        <p:cTn id="54" dur="750"/>
                                        <p:tgtEl>
                                          <p:spTgt spid="21"/>
                                        </p:tgtEl>
                                      </p:cBhvr>
                                    </p:animEffect>
                                  </p:childTnLst>
                                </p:cTn>
                              </p:par>
                            </p:childTnLst>
                          </p:cTn>
                        </p:par>
                        <p:par>
                          <p:cTn id="55" fill="hold">
                            <p:stCondLst>
                              <p:cond delay="8750"/>
                            </p:stCondLst>
                            <p:childTnLst>
                              <p:par>
                                <p:cTn id="56" presetID="22" presetClass="entr" presetSubtype="8" fill="hold"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750"/>
                                        <p:tgtEl>
                                          <p:spTgt spid="22"/>
                                        </p:tgtEl>
                                      </p:cBhvr>
                                    </p:animEffect>
                                  </p:childTnLst>
                                </p:cTn>
                              </p:par>
                            </p:childTnLst>
                          </p:cTn>
                        </p:par>
                        <p:par>
                          <p:cTn id="59" fill="hold">
                            <p:stCondLst>
                              <p:cond delay="9500"/>
                            </p:stCondLst>
                            <p:childTnLst>
                              <p:par>
                                <p:cTn id="60" presetID="22" presetClass="entr" presetSubtype="8" fill="hold"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750"/>
                                        <p:tgtEl>
                                          <p:spTgt spid="23"/>
                                        </p:tgtEl>
                                      </p:cBhvr>
                                    </p:animEffect>
                                  </p:childTnLst>
                                </p:cTn>
                              </p:par>
                            </p:childTnLst>
                          </p:cTn>
                        </p:par>
                        <p:par>
                          <p:cTn id="63" fill="hold">
                            <p:stCondLst>
                              <p:cond delay="10250"/>
                            </p:stCondLst>
                            <p:childTnLst>
                              <p:par>
                                <p:cTn id="64" presetID="22" presetClass="entr" presetSubtype="1"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up)">
                                      <p:cBhvr>
                                        <p:cTn id="66" dur="750"/>
                                        <p:tgtEl>
                                          <p:spTgt spid="24"/>
                                        </p:tgtEl>
                                      </p:cBhvr>
                                    </p:animEffect>
                                  </p:childTnLst>
                                </p:cTn>
                              </p:par>
                            </p:childTnLst>
                          </p:cTn>
                        </p:par>
                        <p:par>
                          <p:cTn id="67" fill="hold">
                            <p:stCondLst>
                              <p:cond delay="11000"/>
                            </p:stCondLst>
                            <p:childTnLst>
                              <p:par>
                                <p:cTn id="68" presetID="22" presetClass="entr" presetSubtype="8" fill="hold"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left)">
                                      <p:cBhvr>
                                        <p:cTn id="70" dur="750"/>
                                        <p:tgtEl>
                                          <p:spTgt spid="25"/>
                                        </p:tgtEl>
                                      </p:cBhvr>
                                    </p:animEffect>
                                  </p:childTnLst>
                                </p:cTn>
                              </p:par>
                            </p:childTnLst>
                          </p:cTn>
                        </p:par>
                        <p:par>
                          <p:cTn id="71" fill="hold">
                            <p:stCondLst>
                              <p:cond delay="11750"/>
                            </p:stCondLst>
                            <p:childTnLst>
                              <p:par>
                                <p:cTn id="72" presetID="22" presetClass="entr" presetSubtype="8" fill="hold"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left)">
                                      <p:cBhvr>
                                        <p:cTn id="74" dur="1250"/>
                                        <p:tgtEl>
                                          <p:spTgt spid="27"/>
                                        </p:tgtEl>
                                      </p:cBhvr>
                                    </p:animEffect>
                                  </p:childTnLst>
                                </p:cTn>
                              </p:par>
                            </p:childTnLst>
                          </p:cTn>
                        </p:par>
                        <p:par>
                          <p:cTn id="75" fill="hold">
                            <p:stCondLst>
                              <p:cond delay="13000"/>
                            </p:stCondLst>
                            <p:childTnLst>
                              <p:par>
                                <p:cTn id="76" presetID="22" presetClass="entr" presetSubtype="8" fill="hold" grpId="0" nodeType="afterEffect">
                                  <p:stCondLst>
                                    <p:cond delay="0"/>
                                  </p:stCondLst>
                                  <p:childTnLst>
                                    <p:set>
                                      <p:cBhvr>
                                        <p:cTn id="77" dur="1" fill="hold">
                                          <p:stCondLst>
                                            <p:cond delay="0"/>
                                          </p:stCondLst>
                                        </p:cTn>
                                        <p:tgtEl>
                                          <p:spTgt spid="15">
                                            <p:txEl>
                                              <p:pRg st="0" end="0"/>
                                            </p:txEl>
                                          </p:spTgt>
                                        </p:tgtEl>
                                        <p:attrNameLst>
                                          <p:attrName>style.visibility</p:attrName>
                                        </p:attrNameLst>
                                      </p:cBhvr>
                                      <p:to>
                                        <p:strVal val="visible"/>
                                      </p:to>
                                    </p:set>
                                    <p:animEffect transition="in" filter="wipe(left)">
                                      <p:cBhvr>
                                        <p:cTn id="78"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0" grpId="0" animBg="1"/>
      <p:bldP spid="12" grpId="0"/>
      <p:bldP spid="14" grpId="0"/>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69446" y="1297156"/>
            <a:ext cx="8317278" cy="2970044"/>
          </a:xfrm>
          <a:prstGeom prst="rect">
            <a:avLst/>
          </a:prstGeom>
        </p:spPr>
        <p:txBody>
          <a:bodyPr wrap="square">
            <a:spAutoFit/>
          </a:bodyPr>
          <a:lstStyle/>
          <a:p>
            <a:pPr marL="285750" indent="-285750">
              <a:lnSpc>
                <a:spcPts val="2400"/>
              </a:lnSpc>
              <a:buFont typeface="Arial" pitchFamily="34" charset="0"/>
              <a:buChar char="•"/>
            </a:pPr>
            <a:r>
              <a:rPr lang="en-US" dirty="0" smtClean="0"/>
              <a:t>Fluctuations in stock prices can affect the economy by affecting the spending of households and firms.</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The stock market is an important source of funds for corporations. Stocks also make up a significant portion of household wealth.</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Households </a:t>
            </a:r>
            <a:r>
              <a:rPr lang="en-US" dirty="0"/>
              <a:t>spend more </a:t>
            </a:r>
            <a:r>
              <a:rPr lang="en-US" dirty="0" smtClean="0"/>
              <a:t>when their </a:t>
            </a:r>
            <a:r>
              <a:rPr lang="en-US" dirty="0"/>
              <a:t>wealth increases and less when their wealth decreases</a:t>
            </a:r>
            <a:r>
              <a:rPr lang="en-US" dirty="0" smtClean="0"/>
              <a:t>.  </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Stock market fluctuations can heighten uncertainty and lead households and firms to postpone their spending.</a:t>
            </a:r>
            <a:endParaRPr lang="en-US" dirty="0"/>
          </a:p>
        </p:txBody>
      </p:sp>
      <p:sp>
        <p:nvSpPr>
          <p:cNvPr id="11" name="TextBox 10"/>
          <p:cNvSpPr txBox="1"/>
          <p:nvPr/>
        </p:nvSpPr>
        <p:spPr>
          <a:xfrm>
            <a:off x="457200" y="841829"/>
            <a:ext cx="8329524"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Does the Performance of the Stock Market Matter to the Economy?</a:t>
            </a:r>
          </a:p>
        </p:txBody>
      </p:sp>
      <p:sp>
        <p:nvSpPr>
          <p:cNvPr id="10"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04975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ame Side Corner Rectangle 26"/>
          <p:cNvSpPr/>
          <p:nvPr/>
        </p:nvSpPr>
        <p:spPr bwMode="auto">
          <a:xfrm>
            <a:off x="472288" y="560614"/>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2" name="TextBox 11"/>
          <p:cNvSpPr txBox="1"/>
          <p:nvPr/>
        </p:nvSpPr>
        <p:spPr>
          <a:xfrm>
            <a:off x="457200" y="524687"/>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3" name="Straight Connector 28"/>
          <p:cNvCxnSpPr/>
          <p:nvPr/>
        </p:nvCxnSpPr>
        <p:spPr bwMode="auto">
          <a:xfrm>
            <a:off x="485775" y="827314"/>
            <a:ext cx="8201025" cy="0"/>
          </a:xfrm>
          <a:prstGeom prst="line">
            <a:avLst/>
          </a:prstGeom>
          <a:noFill/>
          <a:ln w="38100" cap="flat" cmpd="sng" algn="ctr">
            <a:solidFill>
              <a:srgbClr val="BC8632"/>
            </a:solidFill>
            <a:prstDash val="solid"/>
            <a:round/>
            <a:headEnd type="none" w="med" len="med"/>
            <a:tailEnd type="none" w="med" len="med"/>
          </a:ln>
          <a:effectLst/>
        </p:spPr>
      </p:cxnSp>
      <p:sp>
        <p:nvSpPr>
          <p:cNvPr id="14" name="TextBox 13"/>
          <p:cNvSpPr txBox="1"/>
          <p:nvPr/>
        </p:nvSpPr>
        <p:spPr>
          <a:xfrm>
            <a:off x="457200" y="836839"/>
            <a:ext cx="6201441" cy="369332"/>
          </a:xfrm>
          <a:prstGeom prst="rect">
            <a:avLst/>
          </a:prstGeom>
          <a:noFill/>
        </p:spPr>
        <p:txBody>
          <a:bodyPr wrap="none" rtlCol="0">
            <a:spAutoFit/>
          </a:bodyPr>
          <a:lstStyle/>
          <a:p>
            <a:r>
              <a:rPr lang="en-US" b="1" dirty="0">
                <a:solidFill>
                  <a:srgbClr val="BC8632"/>
                </a:solidFill>
              </a:rPr>
              <a:t>Are You Still Willing to Invest in the U.S. Stock Market?</a:t>
            </a:r>
            <a:endParaRPr lang="en-US" dirty="0">
              <a:solidFill>
                <a:srgbClr val="BC8632"/>
              </a:solidFill>
            </a:endParaRPr>
          </a:p>
        </p:txBody>
      </p:sp>
      <p:sp>
        <p:nvSpPr>
          <p:cNvPr id="15" name="Rectangle 14"/>
          <p:cNvSpPr/>
          <p:nvPr/>
        </p:nvSpPr>
        <p:spPr>
          <a:xfrm>
            <a:off x="485775" y="1310074"/>
            <a:ext cx="8201025" cy="4785926"/>
          </a:xfrm>
          <a:prstGeom prst="rect">
            <a:avLst/>
          </a:prstGeom>
        </p:spPr>
        <p:txBody>
          <a:bodyPr wrap="square">
            <a:spAutoFit/>
          </a:bodyPr>
          <a:lstStyle/>
          <a:p>
            <a:pPr marL="285750" indent="-285750">
              <a:lnSpc>
                <a:spcPts val="2400"/>
              </a:lnSpc>
              <a:buFont typeface="Arial" pitchFamily="34" charset="0"/>
              <a:buChar char="•"/>
            </a:pPr>
            <a:r>
              <a:rPr lang="en-US" dirty="0"/>
              <a:t>The financial crisis of 2007–2009 dealt the U.S. stock market a heavy blow</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Many </a:t>
            </a:r>
            <a:r>
              <a:rPr lang="en-US" dirty="0"/>
              <a:t>small investors headed for the stock market exits. The value of </a:t>
            </a:r>
            <a:r>
              <a:rPr lang="en-US" dirty="0" smtClean="0"/>
              <a:t>the mutual </a:t>
            </a:r>
            <a:r>
              <a:rPr lang="en-US" dirty="0"/>
              <a:t>funds held by households declined by almost $2 </a:t>
            </a:r>
            <a:r>
              <a:rPr lang="en-US" dirty="0" smtClean="0"/>
              <a:t>trillion.</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a:t>The period from 1999 to 2009 </a:t>
            </a:r>
            <a:r>
              <a:rPr lang="en-US" dirty="0" smtClean="0"/>
              <a:t>was also very poor for investors.</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Research </a:t>
            </a:r>
            <a:r>
              <a:rPr lang="en-US" dirty="0"/>
              <a:t>shows that investors’ willingness to participate in the stock market is affected by the returns </a:t>
            </a:r>
            <a:r>
              <a:rPr lang="en-US" dirty="0" smtClean="0"/>
              <a:t>they have </a:t>
            </a:r>
            <a:r>
              <a:rPr lang="en-US" dirty="0"/>
              <a:t>experienced </a:t>
            </a:r>
            <a:r>
              <a:rPr lang="en-US" dirty="0" smtClean="0"/>
              <a:t>in their </a:t>
            </a:r>
            <a:r>
              <a:rPr lang="en-US" dirty="0"/>
              <a:t>lives</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During the financial </a:t>
            </a:r>
            <a:r>
              <a:rPr lang="en-US" dirty="0"/>
              <a:t>crisis of 2007–2009, </a:t>
            </a:r>
            <a:r>
              <a:rPr lang="en-US" dirty="0" smtClean="0"/>
              <a:t>fraudulent </a:t>
            </a:r>
            <a:r>
              <a:rPr lang="en-US" dirty="0"/>
              <a:t>investor schemes </a:t>
            </a:r>
            <a:r>
              <a:rPr lang="en-US" dirty="0" smtClean="0"/>
              <a:t>combined with </a:t>
            </a:r>
            <a:r>
              <a:rPr lang="en-US" dirty="0"/>
              <a:t>a sense that large investors were manipulating the market diminished the faith </a:t>
            </a:r>
            <a:r>
              <a:rPr lang="en-US" dirty="0" smtClean="0"/>
              <a:t>and willingness of individual investors to participate in the stock market.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Economists wonder how market efficiency will be affected if the share of trading carried out by individual investors continues to shrink relative to the share carried out by institutional investors.</a:t>
            </a:r>
          </a:p>
        </p:txBody>
      </p:sp>
      <p:sp>
        <p:nvSpPr>
          <p:cNvPr id="16"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85250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ipe(left)">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wipe(left)">
                                      <p:cBhvr>
                                        <p:cTn id="27" dur="500"/>
                                        <p:tgtEl>
                                          <p:spTgt spid="1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xEl>
                                              <p:pRg st="4" end="4"/>
                                            </p:txEl>
                                          </p:spTgt>
                                        </p:tgtEl>
                                        <p:attrNameLst>
                                          <p:attrName>style.visibility</p:attrName>
                                        </p:attrNameLst>
                                      </p:cBhvr>
                                      <p:to>
                                        <p:strVal val="visible"/>
                                      </p:to>
                                    </p:set>
                                    <p:animEffect transition="in" filter="wipe(left)">
                                      <p:cBhvr>
                                        <p:cTn id="32" dur="500"/>
                                        <p:tgtEl>
                                          <p:spTgt spid="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left)">
                                      <p:cBhvr>
                                        <p:cTn id="37" dur="500"/>
                                        <p:tgtEl>
                                          <p:spTgt spid="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
                                            <p:txEl>
                                              <p:pRg st="8" end="8"/>
                                            </p:txEl>
                                          </p:spTgt>
                                        </p:tgtEl>
                                        <p:attrNameLst>
                                          <p:attrName>style.visibility</p:attrName>
                                        </p:attrNameLst>
                                      </p:cBhvr>
                                      <p:to>
                                        <p:strVal val="visible"/>
                                      </p:to>
                                    </p:set>
                                    <p:animEffect transition="in" filter="wipe(left)">
                                      <p:cBhvr>
                                        <p:cTn id="42" dur="500"/>
                                        <p:tgtEl>
                                          <p:spTgt spid="1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
                                            <p:txEl>
                                              <p:pRg st="10" end="10"/>
                                            </p:txEl>
                                          </p:spTgt>
                                        </p:tgtEl>
                                        <p:attrNameLst>
                                          <p:attrName>style.visibility</p:attrName>
                                        </p:attrNameLst>
                                      </p:cBhvr>
                                      <p:to>
                                        <p:strVal val="visible"/>
                                      </p:to>
                                    </p:set>
                                    <p:animEffect transition="in" filter="wipe(left)">
                                      <p:cBhvr>
                                        <p:cTn id="47" dur="500"/>
                                        <p:tgtEl>
                                          <p:spTgt spid="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4" grpId="0"/>
      <p:bldP spid="1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07300" y="2610506"/>
            <a:ext cx="530352" cy="256032"/>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21575" y="2552074"/>
            <a:ext cx="685800" cy="369332"/>
          </a:xfrm>
          <a:prstGeom prst="rect">
            <a:avLst/>
          </a:prstGeom>
          <a:noFill/>
        </p:spPr>
        <p:txBody>
          <a:bodyPr wrap="square" rtlCol="0" anchor="ctr" anchorCtr="0">
            <a:spAutoFit/>
          </a:bodyPr>
          <a:lstStyle/>
          <a:p>
            <a:pPr algn="ctr"/>
            <a:r>
              <a:rPr lang="en-US" b="1" dirty="0" smtClean="0">
                <a:solidFill>
                  <a:schemeClr val="bg1"/>
                </a:solidFill>
              </a:rPr>
              <a:t>6.2</a:t>
            </a:r>
          </a:p>
        </p:txBody>
      </p:sp>
      <p:sp>
        <p:nvSpPr>
          <p:cNvPr id="13" name="TextBox 12"/>
          <p:cNvSpPr txBox="1"/>
          <p:nvPr/>
        </p:nvSpPr>
        <p:spPr>
          <a:xfrm>
            <a:off x="1037652" y="2554455"/>
            <a:ext cx="2541458" cy="369332"/>
          </a:xfrm>
          <a:prstGeom prst="rect">
            <a:avLst/>
          </a:prstGeom>
          <a:noFill/>
        </p:spPr>
        <p:txBody>
          <a:bodyPr wrap="square" rtlCol="0" anchor="ctr">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4" name="TextBox 13"/>
          <p:cNvSpPr txBox="1"/>
          <p:nvPr/>
        </p:nvSpPr>
        <p:spPr>
          <a:xfrm>
            <a:off x="454910" y="2877145"/>
            <a:ext cx="6096000" cy="375744"/>
          </a:xfrm>
          <a:prstGeom prst="rect">
            <a:avLst/>
          </a:prstGeom>
          <a:noFill/>
        </p:spPr>
        <p:txBody>
          <a:bodyPr wrap="square" rtlCol="0">
            <a:spAutoFit/>
          </a:bodyPr>
          <a:lstStyle/>
          <a:p>
            <a:pPr>
              <a:lnSpc>
                <a:spcPts val="2400"/>
              </a:lnSpc>
            </a:pPr>
            <a:r>
              <a:rPr lang="en-US" dirty="0">
                <a:solidFill>
                  <a:srgbClr val="384EA2"/>
                </a:solidFill>
                <a:latin typeface="Arial" pitchFamily="34" charset="0"/>
                <a:cs typeface="Arial" pitchFamily="34" charset="0"/>
              </a:rPr>
              <a:t>Explain how </a:t>
            </a:r>
            <a:r>
              <a:rPr lang="en-US" dirty="0" smtClean="0">
                <a:solidFill>
                  <a:srgbClr val="384EA2"/>
                </a:solidFill>
                <a:latin typeface="Arial" pitchFamily="34" charset="0"/>
                <a:cs typeface="Arial" pitchFamily="34" charset="0"/>
              </a:rPr>
              <a:t>stock prices </a:t>
            </a:r>
            <a:r>
              <a:rPr lang="en-US" dirty="0">
                <a:solidFill>
                  <a:srgbClr val="384EA2"/>
                </a:solidFill>
                <a:latin typeface="Arial" pitchFamily="34" charset="0"/>
                <a:cs typeface="Arial" pitchFamily="34" charset="0"/>
              </a:rPr>
              <a:t>are determined</a:t>
            </a:r>
          </a:p>
        </p:txBody>
      </p:sp>
    </p:spTree>
    <p:extLst>
      <p:ext uri="{BB962C8B-B14F-4D97-AF65-F5344CB8AC3E}">
        <p14:creationId xmlns:p14="http://schemas.microsoft.com/office/powerpoint/2010/main" val="256159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50" fill="hold"/>
                                        <p:tgtEl>
                                          <p:spTgt spid="10"/>
                                        </p:tgtEl>
                                        <p:attrNameLst>
                                          <p:attrName>ppt_w</p:attrName>
                                        </p:attrNameLst>
                                      </p:cBhvr>
                                      <p:tavLst>
                                        <p:tav tm="0">
                                          <p:val>
                                            <p:fltVal val="0"/>
                                          </p:val>
                                        </p:tav>
                                        <p:tav tm="100000">
                                          <p:val>
                                            <p:strVal val="#ppt_w"/>
                                          </p:val>
                                        </p:tav>
                                      </p:tavLst>
                                    </p:anim>
                                    <p:anim calcmode="lin" valueType="num">
                                      <p:cBhvr>
                                        <p:cTn id="8" dur="250" fill="hold"/>
                                        <p:tgtEl>
                                          <p:spTgt spid="10"/>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250" fill="hold"/>
                                        <p:tgtEl>
                                          <p:spTgt spid="12"/>
                                        </p:tgtEl>
                                        <p:attrNameLst>
                                          <p:attrName>ppt_w</p:attrName>
                                        </p:attrNameLst>
                                      </p:cBhvr>
                                      <p:tavLst>
                                        <p:tav tm="0">
                                          <p:val>
                                            <p:fltVal val="0"/>
                                          </p:val>
                                        </p:tav>
                                        <p:tav tm="100000">
                                          <p:val>
                                            <p:strVal val="#ppt_w"/>
                                          </p:val>
                                        </p:tav>
                                      </p:tavLst>
                                    </p:anim>
                                    <p:anim calcmode="lin" valueType="num">
                                      <p:cBhvr>
                                        <p:cTn id="12" dur="250" fill="hold"/>
                                        <p:tgtEl>
                                          <p:spTgt spid="12"/>
                                        </p:tgtEl>
                                        <p:attrNameLst>
                                          <p:attrName>ppt_h</p:attrName>
                                        </p:attrNameLst>
                                      </p:cBhvr>
                                      <p:tavLst>
                                        <p:tav tm="0">
                                          <p:val>
                                            <p:strVal val="#ppt_h"/>
                                          </p:val>
                                        </p:tav>
                                        <p:tav tm="100000">
                                          <p:val>
                                            <p:strVal val="#ppt_h"/>
                                          </p:val>
                                        </p:tav>
                                      </p:tavLst>
                                    </p:anim>
                                  </p:childTnLst>
                                </p:cTn>
                              </p:par>
                            </p:childTnLst>
                          </p:cTn>
                        </p:par>
                        <p:par>
                          <p:cTn id="13" fill="hold">
                            <p:stCondLst>
                              <p:cond delay="25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250"/>
                                        <p:tgtEl>
                                          <p:spTgt spid="1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1303" y="6290846"/>
            <a:ext cx="6892925" cy="338554"/>
          </a:xfrm>
        </p:spPr>
        <p:txBody>
          <a:bodyPr>
            <a:spAutoFit/>
          </a:bodyPr>
          <a:lstStyle/>
          <a:p>
            <a:r>
              <a:rPr lang="en-US" sz="1600" dirty="0">
                <a:solidFill>
                  <a:schemeClr val="bg1">
                    <a:lumMod val="75000"/>
                  </a:schemeClr>
                </a:solidFill>
                <a:latin typeface="Arial" pitchFamily="34" charset="0"/>
                <a:cs typeface="Arial" pitchFamily="34" charset="0"/>
              </a:rPr>
              <a:t>How Stock Prices Are Determined</a:t>
            </a:r>
          </a:p>
        </p:txBody>
      </p:sp>
      <p:sp>
        <p:nvSpPr>
          <p:cNvPr id="8" name="Rectangle 7"/>
          <p:cNvSpPr/>
          <p:nvPr/>
        </p:nvSpPr>
        <p:spPr>
          <a:xfrm>
            <a:off x="457200" y="841829"/>
            <a:ext cx="8229600" cy="707886"/>
          </a:xfrm>
          <a:prstGeom prst="rect">
            <a:avLst/>
          </a:prstGeom>
        </p:spPr>
        <p:txBody>
          <a:bodyPr wrap="square">
            <a:spAutoFit/>
          </a:bodyPr>
          <a:lstStyle/>
          <a:p>
            <a:pPr marL="285750" indent="-285750">
              <a:lnSpc>
                <a:spcPts val="2400"/>
              </a:lnSpc>
              <a:buFont typeface="Arial" pitchFamily="34" charset="0"/>
              <a:buChar char="•"/>
            </a:pPr>
            <a:r>
              <a:rPr lang="en-US" i="1" dirty="0"/>
              <a:t>The price of a financial asset is equal to the present value of the </a:t>
            </a:r>
            <a:r>
              <a:rPr lang="en-US" i="1" dirty="0" smtClean="0"/>
              <a:t>payments to </a:t>
            </a:r>
            <a:r>
              <a:rPr lang="en-US" i="1" dirty="0"/>
              <a:t>be received from owning it.</a:t>
            </a:r>
            <a:endParaRPr lang="en-US" i="1" dirty="0" smtClean="0"/>
          </a:p>
        </p:txBody>
      </p:sp>
      <p:sp>
        <p:nvSpPr>
          <p:cNvPr id="9" name="Rectangle 8"/>
          <p:cNvSpPr/>
          <p:nvPr/>
        </p:nvSpPr>
        <p:spPr>
          <a:xfrm>
            <a:off x="457200" y="2778904"/>
            <a:ext cx="8229600" cy="1338828"/>
          </a:xfrm>
          <a:prstGeom prst="rect">
            <a:avLst/>
          </a:prstGeom>
        </p:spPr>
        <p:txBody>
          <a:bodyPr wrap="square">
            <a:spAutoFit/>
          </a:bodyPr>
          <a:lstStyle/>
          <a:p>
            <a:r>
              <a:rPr lang="en-US" b="1" dirty="0">
                <a:solidFill>
                  <a:srgbClr val="7B0046"/>
                </a:solidFill>
              </a:rPr>
              <a:t>Required return </a:t>
            </a:r>
            <a:r>
              <a:rPr lang="en-US" b="1" dirty="0" smtClean="0">
                <a:solidFill>
                  <a:srgbClr val="7B0046"/>
                </a:solidFill>
              </a:rPr>
              <a:t>on equities</a:t>
            </a:r>
            <a:r>
              <a:rPr lang="en-US" b="1" dirty="0">
                <a:solidFill>
                  <a:srgbClr val="7B0046"/>
                </a:solidFill>
              </a:rPr>
              <a:t>, </a:t>
            </a:r>
            <a:r>
              <a:rPr lang="en-US" b="1" i="1" dirty="0">
                <a:solidFill>
                  <a:srgbClr val="7B0046"/>
                </a:solidFill>
              </a:rPr>
              <a:t>r</a:t>
            </a:r>
            <a:r>
              <a:rPr lang="en-US" b="1" i="1" baseline="-25000" dirty="0">
                <a:solidFill>
                  <a:srgbClr val="7B0046"/>
                </a:solidFill>
              </a:rPr>
              <a:t>E</a:t>
            </a:r>
            <a:r>
              <a:rPr lang="en-US" b="1" dirty="0">
                <a:solidFill>
                  <a:srgbClr val="7B0046"/>
                </a:solidFill>
              </a:rPr>
              <a:t> </a:t>
            </a:r>
            <a:r>
              <a:rPr lang="en-US" dirty="0"/>
              <a:t>The </a:t>
            </a:r>
            <a:r>
              <a:rPr lang="en-US" dirty="0" smtClean="0"/>
              <a:t>expected return </a:t>
            </a:r>
            <a:r>
              <a:rPr lang="en-US" dirty="0"/>
              <a:t>necessary to </a:t>
            </a:r>
            <a:r>
              <a:rPr lang="en-US" dirty="0" smtClean="0"/>
              <a:t>compensate for </a:t>
            </a:r>
            <a:r>
              <a:rPr lang="en-US" dirty="0"/>
              <a:t>the risk </a:t>
            </a:r>
            <a:r>
              <a:rPr lang="en-US" dirty="0" smtClean="0"/>
              <a:t>of investing </a:t>
            </a:r>
            <a:r>
              <a:rPr lang="en-US" dirty="0"/>
              <a:t>in stocks</a:t>
            </a:r>
            <a:r>
              <a:rPr lang="en-US" dirty="0" smtClean="0"/>
              <a:t>.</a:t>
            </a:r>
          </a:p>
          <a:p>
            <a:endParaRPr lang="en-US" sz="900" dirty="0"/>
          </a:p>
          <a:p>
            <a:r>
              <a:rPr lang="en-US" dirty="0"/>
              <a:t>From </a:t>
            </a:r>
            <a:r>
              <a:rPr lang="en-US" dirty="0" smtClean="0"/>
              <a:t>the viewpoint </a:t>
            </a:r>
            <a:r>
              <a:rPr lang="en-US" dirty="0"/>
              <a:t>of firms, this is the rate of return they need to pay to attract investors, so </a:t>
            </a:r>
            <a:r>
              <a:rPr lang="en-US" dirty="0" smtClean="0"/>
              <a:t>it is </a:t>
            </a:r>
            <a:r>
              <a:rPr lang="en-US" dirty="0"/>
              <a:t>called the </a:t>
            </a:r>
            <a:r>
              <a:rPr lang="en-US" i="1" dirty="0"/>
              <a:t>equity cost of </a:t>
            </a:r>
            <a:r>
              <a:rPr lang="en-US" i="1" dirty="0" smtClean="0"/>
              <a:t>capital.</a:t>
            </a:r>
            <a:endParaRPr lang="en-US" dirty="0"/>
          </a:p>
        </p:txBody>
      </p:sp>
      <p:sp>
        <p:nvSpPr>
          <p:cNvPr id="11" name="TextBox 10"/>
          <p:cNvSpPr txBox="1"/>
          <p:nvPr/>
        </p:nvSpPr>
        <p:spPr>
          <a:xfrm>
            <a:off x="457200" y="1964255"/>
            <a:ext cx="3966599"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Investing in Stock for One Year</a:t>
            </a:r>
          </a:p>
        </p:txBody>
      </p:sp>
    </p:spTree>
    <p:extLst>
      <p:ext uri="{BB962C8B-B14F-4D97-AF65-F5344CB8AC3E}">
        <p14:creationId xmlns:p14="http://schemas.microsoft.com/office/powerpoint/2010/main" val="268744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wipe(left)">
                                      <p:cBhvr>
                                        <p:cTn id="2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build="p"/>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805311"/>
            <a:ext cx="8229600" cy="2831544"/>
          </a:xfrm>
          <a:prstGeom prst="rect">
            <a:avLst/>
          </a:prstGeom>
        </p:spPr>
        <p:txBody>
          <a:bodyPr wrap="square">
            <a:spAutoFit/>
          </a:bodyPr>
          <a:lstStyle/>
          <a:p>
            <a:pPr>
              <a:lnSpc>
                <a:spcPts val="2400"/>
              </a:lnSpc>
            </a:pPr>
            <a:r>
              <a:rPr lang="en-US" dirty="0" smtClean="0"/>
              <a:t>The </a:t>
            </a:r>
            <a:r>
              <a:rPr lang="en-US" i="1" dirty="0"/>
              <a:t>equity </a:t>
            </a:r>
            <a:r>
              <a:rPr lang="en-US" i="1" dirty="0" smtClean="0"/>
              <a:t>premium</a:t>
            </a:r>
            <a:r>
              <a:rPr lang="en-US" dirty="0" smtClean="0"/>
              <a:t> is </a:t>
            </a:r>
            <a:r>
              <a:rPr lang="en-US" dirty="0"/>
              <a:t>the additional return investors must receive in order to invest </a:t>
            </a:r>
            <a:r>
              <a:rPr lang="en-US" dirty="0" smtClean="0"/>
              <a:t>in stocks </a:t>
            </a:r>
            <a:r>
              <a:rPr lang="en-US" dirty="0"/>
              <a:t>(equities) rather than Treasury bills</a:t>
            </a:r>
            <a:r>
              <a:rPr lang="en-US" dirty="0" smtClean="0"/>
              <a:t>.</a:t>
            </a:r>
          </a:p>
          <a:p>
            <a:pPr>
              <a:lnSpc>
                <a:spcPts val="2400"/>
              </a:lnSpc>
            </a:pPr>
            <a:endParaRPr lang="en-US" dirty="0" smtClean="0"/>
          </a:p>
          <a:p>
            <a:pPr>
              <a:lnSpc>
                <a:spcPts val="2400"/>
              </a:lnSpc>
            </a:pPr>
            <a:r>
              <a:rPr lang="en-US" dirty="0" smtClean="0"/>
              <a:t>The </a:t>
            </a:r>
            <a:r>
              <a:rPr lang="en-US" dirty="0"/>
              <a:t>equity premium for an individual </a:t>
            </a:r>
            <a:r>
              <a:rPr lang="en-US" dirty="0" smtClean="0"/>
              <a:t>stock </a:t>
            </a:r>
            <a:r>
              <a:rPr lang="en-US" dirty="0"/>
              <a:t>has two </a:t>
            </a:r>
            <a:r>
              <a:rPr lang="en-US" dirty="0" smtClean="0"/>
              <a:t>components:</a:t>
            </a:r>
          </a:p>
          <a:p>
            <a:endParaRPr lang="en-US" sz="900" dirty="0" smtClean="0"/>
          </a:p>
          <a:p>
            <a:pPr marL="347663" indent="-347663" defTabSz="406400">
              <a:lnSpc>
                <a:spcPts val="2400"/>
              </a:lnSpc>
            </a:pPr>
            <a:r>
              <a:rPr lang="en-US" dirty="0" smtClean="0"/>
              <a:t>1.  </a:t>
            </a:r>
            <a:r>
              <a:rPr lang="en-US" i="1" dirty="0" smtClean="0"/>
              <a:t>systematic risk, </a:t>
            </a:r>
            <a:r>
              <a:rPr lang="en-US" dirty="0" smtClean="0"/>
              <a:t>or the risk from price </a:t>
            </a:r>
            <a:r>
              <a:rPr lang="en-US" dirty="0"/>
              <a:t>fluctuations in the stock market that affect all stocks</a:t>
            </a:r>
            <a:r>
              <a:rPr lang="en-US" dirty="0" smtClean="0"/>
              <a:t>, and</a:t>
            </a:r>
          </a:p>
          <a:p>
            <a:pPr marL="342900" indent="-342900" defTabSz="406400">
              <a:buAutoNum type="arabicParenBoth"/>
            </a:pPr>
            <a:endParaRPr lang="en-US" sz="900" dirty="0" smtClean="0"/>
          </a:p>
          <a:p>
            <a:pPr marL="347663" indent="-347663" defTabSz="406400">
              <a:lnSpc>
                <a:spcPts val="2400"/>
              </a:lnSpc>
            </a:pPr>
            <a:r>
              <a:rPr lang="en-US" dirty="0" smtClean="0"/>
              <a:t>2.  </a:t>
            </a:r>
            <a:r>
              <a:rPr lang="en-US" i="1" dirty="0" smtClean="0"/>
              <a:t>unsystematic</a:t>
            </a:r>
            <a:r>
              <a:rPr lang="en-US" dirty="0"/>
              <a:t>, or </a:t>
            </a:r>
            <a:r>
              <a:rPr lang="en-US" i="1" dirty="0"/>
              <a:t>idiosyncratic</a:t>
            </a:r>
            <a:r>
              <a:rPr lang="en-US" dirty="0"/>
              <a:t>, risk that results from movements in the price </a:t>
            </a:r>
            <a:r>
              <a:rPr lang="en-US" dirty="0" smtClean="0"/>
              <a:t>of that </a:t>
            </a:r>
            <a:r>
              <a:rPr lang="en-US" dirty="0"/>
              <a:t>particular </a:t>
            </a:r>
            <a:r>
              <a:rPr lang="en-US" dirty="0" smtClean="0"/>
              <a:t>stock.</a:t>
            </a:r>
            <a:endParaRPr lang="en-US" dirty="0"/>
          </a:p>
        </p:txBody>
      </p:sp>
      <p:sp>
        <p:nvSpPr>
          <p:cNvPr id="11" name="TextBox 10"/>
          <p:cNvSpPr txBox="1"/>
          <p:nvPr/>
        </p:nvSpPr>
        <p:spPr>
          <a:xfrm>
            <a:off x="457200" y="841828"/>
            <a:ext cx="3966599"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Investing in Stock for One Year</a:t>
            </a:r>
          </a:p>
        </p:txBody>
      </p:sp>
      <p:sp>
        <p:nvSpPr>
          <p:cNvPr id="9" name="Title 1"/>
          <p:cNvSpPr txBox="1">
            <a:spLocks/>
          </p:cNvSpPr>
          <p:nvPr/>
        </p:nvSpPr>
        <p:spPr bwMode="auto">
          <a:xfrm>
            <a:off x="451303"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82006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left)">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wipe(left)">
                                      <p:cBhvr>
                                        <p:cTn id="2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969259"/>
            <a:ext cx="8229600" cy="1015663"/>
          </a:xfrm>
          <a:prstGeom prst="rect">
            <a:avLst/>
          </a:prstGeom>
        </p:spPr>
        <p:txBody>
          <a:bodyPr wrap="square">
            <a:spAutoFit/>
          </a:bodyPr>
          <a:lstStyle/>
          <a:p>
            <a:pPr>
              <a:lnSpc>
                <a:spcPts val="2400"/>
              </a:lnSpc>
            </a:pPr>
            <a:r>
              <a:rPr lang="en-US" dirty="0"/>
              <a:t>Suppose you expect that Microsoft </a:t>
            </a:r>
            <a:r>
              <a:rPr lang="en-US" dirty="0" smtClean="0"/>
              <a:t>will pay </a:t>
            </a:r>
            <a:r>
              <a:rPr lang="en-US" dirty="0"/>
              <a:t>a dividend of $</a:t>
            </a:r>
            <a:r>
              <a:rPr lang="en-US" dirty="0" smtClean="0"/>
              <a:t>0.60. The expected price of the stock at </a:t>
            </a:r>
            <a:r>
              <a:rPr lang="en-US" dirty="0"/>
              <a:t>the end of the year </a:t>
            </a:r>
            <a:r>
              <a:rPr lang="en-US" dirty="0" smtClean="0"/>
              <a:t>is </a:t>
            </a:r>
            <a:r>
              <a:rPr lang="en-US" dirty="0"/>
              <a:t>$</a:t>
            </a:r>
            <a:r>
              <a:rPr lang="en-US" dirty="0" smtClean="0"/>
              <a:t>32, and the return you require in order to invest is 10%.  Then:</a:t>
            </a:r>
            <a:endParaRPr lang="en-US" dirty="0"/>
          </a:p>
        </p:txBody>
      </p:sp>
      <p:sp>
        <p:nvSpPr>
          <p:cNvPr id="11" name="TextBox 10"/>
          <p:cNvSpPr txBox="1"/>
          <p:nvPr/>
        </p:nvSpPr>
        <p:spPr>
          <a:xfrm>
            <a:off x="457200" y="838200"/>
            <a:ext cx="3966599"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Investing in Stock for One Year</a:t>
            </a:r>
          </a:p>
        </p:txBody>
      </p:sp>
      <mc:AlternateContent xmlns:mc="http://schemas.openxmlformats.org/markup-compatibility/2006" xmlns:a14="http://schemas.microsoft.com/office/drawing/2010/main">
        <mc:Choice Requires="a14">
          <p:sp>
            <p:nvSpPr>
              <p:cNvPr id="7" name="TextBox 6"/>
              <p:cNvSpPr txBox="1"/>
              <p:nvPr/>
            </p:nvSpPr>
            <p:spPr>
              <a:xfrm>
                <a:off x="2994727" y="3352800"/>
                <a:ext cx="3177473" cy="6340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$0.60</m:t>
                          </m:r>
                        </m:num>
                        <m:den>
                          <m:r>
                            <a:rPr lang="en-US" b="0" i="1" smtClean="0">
                              <a:latin typeface="Cambria Math"/>
                            </a:rPr>
                            <m:t>1+0.10</m:t>
                          </m:r>
                        </m:den>
                      </m:f>
                      <m:r>
                        <a:rPr lang="en-US" b="0" i="1" smtClean="0">
                          <a:latin typeface="Cambria Math"/>
                        </a:rPr>
                        <m:t>+</m:t>
                      </m:r>
                      <m:f>
                        <m:fPr>
                          <m:ctrlPr>
                            <a:rPr lang="en-US" b="0" i="1" smtClean="0">
                              <a:latin typeface="Cambria Math"/>
                            </a:rPr>
                          </m:ctrlPr>
                        </m:fPr>
                        <m:num>
                          <m:r>
                            <a:rPr lang="en-US" b="0" i="1" smtClean="0">
                              <a:latin typeface="Cambria Math"/>
                            </a:rPr>
                            <m:t>$32</m:t>
                          </m:r>
                        </m:num>
                        <m:den>
                          <m:r>
                            <a:rPr lang="en-US" b="0" i="1" smtClean="0">
                              <a:latin typeface="Cambria Math"/>
                            </a:rPr>
                            <m:t>1+0.10</m:t>
                          </m:r>
                        </m:den>
                      </m:f>
                      <m:r>
                        <a:rPr lang="en-US" b="0" i="1" smtClean="0">
                          <a:latin typeface="Cambria Math"/>
                        </a:rPr>
                        <m:t>=$29.64</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2994727" y="3352800"/>
                <a:ext cx="3177473" cy="634020"/>
              </a:xfrm>
              <a:prstGeom prst="rect">
                <a:avLst/>
              </a:prstGeom>
              <a:blipFill rotWithShape="1">
                <a:blip r:embed="rId3" cstate="print"/>
                <a:stretch>
                  <a:fillRect/>
                </a:stretch>
              </a:blipFill>
            </p:spPr>
            <p:txBody>
              <a:bodyPr/>
              <a:lstStyle/>
              <a:p>
                <a:r>
                  <a:rPr lang="en-US">
                    <a:noFill/>
                  </a:rPr>
                  <a:t> </a:t>
                </a:r>
              </a:p>
            </p:txBody>
          </p:sp>
        </mc:Fallback>
      </mc:AlternateContent>
      <p:sp>
        <p:nvSpPr>
          <p:cNvPr id="12" name="Title 1"/>
          <p:cNvSpPr txBox="1">
            <a:spLocks/>
          </p:cNvSpPr>
          <p:nvPr/>
        </p:nvSpPr>
        <p:spPr bwMode="auto">
          <a:xfrm>
            <a:off x="451303"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80458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838200"/>
            <a:ext cx="3966599"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Investing in Stock for One Year</a:t>
            </a:r>
          </a:p>
        </p:txBody>
      </p:sp>
      <mc:AlternateContent xmlns:mc="http://schemas.openxmlformats.org/markup-compatibility/2006" xmlns:a14="http://schemas.microsoft.com/office/drawing/2010/main">
        <mc:Choice Requires="a14">
          <p:sp>
            <p:nvSpPr>
              <p:cNvPr id="12" name="Rectangle 11"/>
              <p:cNvSpPr/>
              <p:nvPr/>
            </p:nvSpPr>
            <p:spPr>
              <a:xfrm>
                <a:off x="451302" y="1495926"/>
                <a:ext cx="8235497" cy="1323439"/>
              </a:xfrm>
              <a:prstGeom prst="rect">
                <a:avLst/>
              </a:prstGeom>
            </p:spPr>
            <p:txBody>
              <a:bodyPr wrap="square">
                <a:spAutoFit/>
              </a:bodyPr>
              <a:lstStyle/>
              <a:p>
                <a:pPr>
                  <a:lnSpc>
                    <a:spcPts val="2400"/>
                  </a:lnSpc>
                </a:pPr>
                <a:r>
                  <a:rPr lang="en-US" dirty="0" smtClean="0"/>
                  <a:t>For investors as a group, the </a:t>
                </a:r>
                <a:r>
                  <a:rPr lang="en-US" dirty="0"/>
                  <a:t>price of a stock today, </a:t>
                </a:r>
                <a:r>
                  <a:rPr lang="en-US" i="1" dirty="0"/>
                  <a:t>P</a:t>
                </a:r>
                <a:r>
                  <a:rPr lang="en-US" i="1" baseline="-25000" dirty="0"/>
                  <a:t>t</a:t>
                </a:r>
                <a:r>
                  <a:rPr lang="en-US" dirty="0"/>
                  <a:t>, </a:t>
                </a:r>
                <a:r>
                  <a:rPr lang="en-US" dirty="0" smtClean="0"/>
                  <a:t>equals </a:t>
                </a:r>
                <a:r>
                  <a:rPr lang="en-US" dirty="0"/>
                  <a:t>the sum of </a:t>
                </a:r>
                <a:r>
                  <a:rPr lang="en-US" dirty="0" smtClean="0"/>
                  <a:t>the present </a:t>
                </a:r>
                <a:r>
                  <a:rPr lang="en-US" dirty="0"/>
                  <a:t>values of the dividend expected to be paid at the end of the year,</a:t>
                </a:r>
                <a:r>
                  <a:rPr lang="en-US" dirty="0" smtClean="0"/>
                  <a:t> </a:t>
                </a:r>
                <a14:m>
                  <m:oMath xmlns:m="http://schemas.openxmlformats.org/officeDocument/2006/math">
                    <m:sSubSup>
                      <m:sSubSupPr>
                        <m:ctrlPr>
                          <a:rPr lang="en-US" b="0" i="1" smtClean="0">
                            <a:latin typeface="Cambria Math"/>
                          </a:rPr>
                        </m:ctrlPr>
                      </m:sSubSupPr>
                      <m:e>
                        <m:r>
                          <a:rPr lang="en-US" b="0" i="1" smtClean="0">
                            <a:latin typeface="Cambria Math"/>
                          </a:rPr>
                          <m:t>𝐷</m:t>
                        </m:r>
                      </m:e>
                      <m:sub>
                        <m:r>
                          <a:rPr lang="en-US" b="0" i="1" smtClean="0">
                            <a:latin typeface="Cambria Math"/>
                          </a:rPr>
                          <m:t>𝑡</m:t>
                        </m:r>
                        <m:r>
                          <a:rPr lang="en-US" b="0" i="1" smtClean="0">
                            <a:latin typeface="Cambria Math"/>
                          </a:rPr>
                          <m:t>+1</m:t>
                        </m:r>
                      </m:sub>
                      <m:sup>
                        <m:r>
                          <a:rPr lang="en-US" b="0" i="1" smtClean="0">
                            <a:latin typeface="Cambria Math"/>
                          </a:rPr>
                          <m:t>𝑒</m:t>
                        </m:r>
                      </m:sup>
                    </m:sSubSup>
                  </m:oMath>
                </a14:m>
                <a:r>
                  <a:rPr lang="en-US" dirty="0" smtClean="0"/>
                  <a:t>, </a:t>
                </a:r>
                <a:r>
                  <a:rPr lang="en-US" dirty="0"/>
                  <a:t>and </a:t>
                </a:r>
                <a:r>
                  <a:rPr lang="en-US" dirty="0" smtClean="0"/>
                  <a:t>the expected </a:t>
                </a:r>
                <a:r>
                  <a:rPr lang="en-US" dirty="0"/>
                  <a:t>price of the stock at the end of the year, </a:t>
                </a:r>
                <a14:m>
                  <m:oMath xmlns:m="http://schemas.openxmlformats.org/officeDocument/2006/math">
                    <m:sSubSup>
                      <m:sSubSupPr>
                        <m:ctrlPr>
                          <a:rPr lang="en-US" i="1" smtClean="0">
                            <a:latin typeface="Cambria Math"/>
                          </a:rPr>
                        </m:ctrlPr>
                      </m:sSubSupPr>
                      <m:e>
                        <m:r>
                          <a:rPr lang="en-US" b="0" i="1" smtClean="0">
                            <a:latin typeface="Cambria Math"/>
                          </a:rPr>
                          <m:t>𝑃</m:t>
                        </m:r>
                      </m:e>
                      <m:sub>
                        <m:r>
                          <a:rPr lang="en-US" b="0" i="1" smtClean="0">
                            <a:latin typeface="Cambria Math"/>
                          </a:rPr>
                          <m:t>𝑡</m:t>
                        </m:r>
                        <m:r>
                          <a:rPr lang="en-US" b="0" i="1" smtClean="0">
                            <a:latin typeface="Cambria Math"/>
                          </a:rPr>
                          <m:t>+1</m:t>
                        </m:r>
                      </m:sub>
                      <m:sup>
                        <m:r>
                          <a:rPr lang="en-US" b="0" i="1" smtClean="0">
                            <a:latin typeface="Cambria Math"/>
                          </a:rPr>
                          <m:t>𝑒</m:t>
                        </m:r>
                      </m:sup>
                    </m:sSubSup>
                  </m:oMath>
                </a14:m>
                <a:r>
                  <a:rPr lang="en-US" dirty="0" smtClean="0"/>
                  <a:t>, </a:t>
                </a:r>
                <a:r>
                  <a:rPr lang="en-US" dirty="0"/>
                  <a:t>discounted by the </a:t>
                </a:r>
                <a:r>
                  <a:rPr lang="en-US" dirty="0" smtClean="0"/>
                  <a:t>market’s required </a:t>
                </a:r>
                <a:r>
                  <a:rPr lang="en-US" dirty="0"/>
                  <a:t>return on equities, </a:t>
                </a:r>
                <a:r>
                  <a:rPr lang="en-US" i="1" dirty="0"/>
                  <a:t>r</a:t>
                </a:r>
                <a:r>
                  <a:rPr lang="en-US" i="1" baseline="-25000" dirty="0"/>
                  <a:t>E</a:t>
                </a:r>
                <a:r>
                  <a:rPr lang="en-US" dirty="0"/>
                  <a:t>, or</a:t>
                </a:r>
              </a:p>
            </p:txBody>
          </p:sp>
        </mc:Choice>
        <mc:Fallback xmlns="">
          <p:sp>
            <p:nvSpPr>
              <p:cNvPr id="12" name="Rectangle 11"/>
              <p:cNvSpPr>
                <a:spLocks noRot="1" noChangeAspect="1" noMove="1" noResize="1" noEditPoints="1" noAdjustHandles="1" noChangeArrowheads="1" noChangeShapeType="1" noTextEdit="1"/>
              </p:cNvSpPr>
              <p:nvPr/>
            </p:nvSpPr>
            <p:spPr>
              <a:xfrm>
                <a:off x="451302" y="1495926"/>
                <a:ext cx="8235497" cy="1323439"/>
              </a:xfrm>
              <a:prstGeom prst="rect">
                <a:avLst/>
              </a:prstGeom>
              <a:blipFill rotWithShape="1">
                <a:blip r:embed="rId3" cstate="print"/>
                <a:stretch>
                  <a:fillRect l="-592" t="-1382" r="-148" b="-50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49874" y="3083488"/>
                <a:ext cx="2638351" cy="6795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m:t>
                          </m:r>
                        </m:sub>
                      </m:sSub>
                      <m:r>
                        <a:rPr lang="en-US" b="0" i="1" smtClean="0">
                          <a:latin typeface="Cambria Math"/>
                        </a:rPr>
                        <m:t>=</m:t>
                      </m:r>
                      <m:f>
                        <m:fPr>
                          <m:ctrlPr>
                            <a:rPr lang="en-US" b="0" i="1" smtClean="0">
                              <a:latin typeface="Cambria Math"/>
                            </a:rPr>
                          </m:ctrlPr>
                        </m:fPr>
                        <m:num>
                          <m:sSubSup>
                            <m:sSubSupPr>
                              <m:ctrlPr>
                                <a:rPr lang="en-US" b="0" i="1" smtClean="0">
                                  <a:latin typeface="Cambria Math"/>
                                </a:rPr>
                              </m:ctrlPr>
                            </m:sSubSupPr>
                            <m:e>
                              <m:r>
                                <a:rPr lang="en-US" b="0" i="1" smtClean="0">
                                  <a:latin typeface="Cambria Math"/>
                                </a:rPr>
                                <m:t>𝐷</m:t>
                              </m:r>
                            </m:e>
                            <m:sub>
                              <m:r>
                                <a:rPr lang="en-US" b="0" i="1" smtClean="0">
                                  <a:latin typeface="Cambria Math"/>
                                </a:rPr>
                                <m:t>𝑡</m:t>
                              </m:r>
                              <m:r>
                                <a:rPr lang="en-US" b="0" i="1" smtClean="0">
                                  <a:latin typeface="Cambria Math"/>
                                </a:rPr>
                                <m:t>+1</m:t>
                              </m:r>
                            </m:sub>
                            <m:sup>
                              <m:r>
                                <a:rPr lang="en-US" b="0" i="1" smtClean="0">
                                  <a:latin typeface="Cambria Math"/>
                                </a:rPr>
                                <m:t>𝑒</m:t>
                              </m:r>
                            </m:sup>
                          </m:sSubSup>
                        </m:num>
                        <m:den>
                          <m:r>
                            <a:rPr lang="en-US" b="0" i="1" smtClean="0">
                              <a:latin typeface="Cambria Math"/>
                            </a:rPr>
                            <m:t>(1+</m:t>
                          </m:r>
                          <m:sSub>
                            <m:sSubPr>
                              <m:ctrlPr>
                                <a:rPr lang="en-US" b="0" i="1" smtClean="0">
                                  <a:latin typeface="Cambria Math"/>
                                </a:rPr>
                              </m:ctrlPr>
                            </m:sSubPr>
                            <m:e>
                              <m:r>
                                <a:rPr lang="en-US" b="0" i="1" smtClean="0">
                                  <a:latin typeface="Cambria Math"/>
                                </a:rPr>
                                <m:t>𝑟</m:t>
                              </m:r>
                            </m:e>
                            <m:sub>
                              <m:r>
                                <a:rPr lang="en-US" b="0" i="1" smtClean="0">
                                  <a:latin typeface="Cambria Math"/>
                                </a:rPr>
                                <m:t>𝐸</m:t>
                              </m:r>
                            </m:sub>
                          </m:sSub>
                          <m:r>
                            <a:rPr lang="en-US" b="0" i="1" smtClean="0">
                              <a:latin typeface="Cambria Math"/>
                            </a:rPr>
                            <m:t>)</m:t>
                          </m:r>
                        </m:den>
                      </m:f>
                      <m:r>
                        <a:rPr lang="en-US" b="0" i="1" smtClean="0">
                          <a:latin typeface="Cambria Math"/>
                        </a:rPr>
                        <m:t>+</m:t>
                      </m:r>
                      <m:f>
                        <m:fPr>
                          <m:ctrlPr>
                            <a:rPr lang="en-US" i="1">
                              <a:latin typeface="Cambria Math"/>
                            </a:rPr>
                          </m:ctrlPr>
                        </m:fPr>
                        <m:num>
                          <m:sSubSup>
                            <m:sSubSupPr>
                              <m:ctrlPr>
                                <a:rPr lang="en-US" i="1">
                                  <a:latin typeface="Cambria Math"/>
                                </a:rPr>
                              </m:ctrlPr>
                            </m:sSubSupPr>
                            <m:e>
                              <m:r>
                                <a:rPr lang="en-US" b="0" i="1" smtClean="0">
                                  <a:latin typeface="Cambria Math"/>
                                </a:rPr>
                                <m:t>𝑃</m:t>
                              </m:r>
                            </m:e>
                            <m:sub>
                              <m:r>
                                <a:rPr lang="en-US" i="1">
                                  <a:latin typeface="Cambria Math"/>
                                </a:rPr>
                                <m:t>𝑡</m:t>
                              </m:r>
                              <m:r>
                                <a:rPr lang="en-US" i="1">
                                  <a:latin typeface="Cambria Math"/>
                                </a:rPr>
                                <m:t>+1</m:t>
                              </m:r>
                            </m:sub>
                            <m:sup>
                              <m:r>
                                <a:rPr lang="en-US" i="1">
                                  <a:latin typeface="Cambria Math"/>
                                </a:rPr>
                                <m:t>𝑒</m:t>
                              </m:r>
                            </m:sup>
                          </m:sSubSup>
                        </m:num>
                        <m:den>
                          <m:r>
                            <a:rPr lang="en-US" i="1">
                              <a:latin typeface="Cambria Math"/>
                            </a:rPr>
                            <m:t>(1+</m:t>
                          </m:r>
                          <m:sSub>
                            <m:sSubPr>
                              <m:ctrlPr>
                                <a:rPr lang="en-US" i="1">
                                  <a:latin typeface="Cambria Math"/>
                                </a:rPr>
                              </m:ctrlPr>
                            </m:sSubPr>
                            <m:e>
                              <m:r>
                                <a:rPr lang="en-US" i="1">
                                  <a:latin typeface="Cambria Math"/>
                                </a:rPr>
                                <m:t>𝑟</m:t>
                              </m:r>
                            </m:e>
                            <m:sub>
                              <m:r>
                                <a:rPr lang="en-US" i="1">
                                  <a:latin typeface="Cambria Math"/>
                                </a:rPr>
                                <m:t>𝐸</m:t>
                              </m:r>
                            </m:sub>
                          </m:sSub>
                          <m:r>
                            <a:rPr lang="en-US" b="0" i="1" smtClean="0">
                              <a:latin typeface="Cambria Math"/>
                            </a:rPr>
                            <m:t>)</m:t>
                          </m:r>
                        </m:den>
                      </m:f>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3249874" y="3083488"/>
                <a:ext cx="2638351" cy="679545"/>
              </a:xfrm>
              <a:prstGeom prst="rect">
                <a:avLst/>
              </a:prstGeom>
              <a:blipFill rotWithShape="1">
                <a:blip r:embed="rId4" cstate="print"/>
                <a:stretch>
                  <a:fillRect/>
                </a:stretch>
              </a:blipFill>
            </p:spPr>
            <p:txBody>
              <a:bodyPr/>
              <a:lstStyle/>
              <a:p>
                <a:r>
                  <a:rPr lang="en-US">
                    <a:noFill/>
                  </a:rPr>
                  <a:t> </a:t>
                </a:r>
              </a:p>
            </p:txBody>
          </p:sp>
        </mc:Fallback>
      </mc:AlternateContent>
      <p:sp>
        <p:nvSpPr>
          <p:cNvPr id="14" name="Rectangle 13"/>
          <p:cNvSpPr/>
          <p:nvPr/>
        </p:nvSpPr>
        <p:spPr>
          <a:xfrm>
            <a:off x="451302" y="4267200"/>
            <a:ext cx="8235498" cy="707886"/>
          </a:xfrm>
          <a:prstGeom prst="rect">
            <a:avLst/>
          </a:prstGeom>
        </p:spPr>
        <p:txBody>
          <a:bodyPr wrap="square">
            <a:spAutoFit/>
          </a:bodyPr>
          <a:lstStyle/>
          <a:p>
            <a:pPr>
              <a:lnSpc>
                <a:spcPts val="2400"/>
              </a:lnSpc>
            </a:pPr>
            <a:r>
              <a:rPr lang="en-US" dirty="0"/>
              <a:t>T</a:t>
            </a:r>
            <a:r>
              <a:rPr lang="en-US" dirty="0" smtClean="0"/>
              <a:t>he </a:t>
            </a:r>
            <a:r>
              <a:rPr lang="en-US" dirty="0"/>
              <a:t>superscript </a:t>
            </a:r>
            <a:r>
              <a:rPr lang="en-US" i="1" dirty="0"/>
              <a:t>e </a:t>
            </a:r>
            <a:r>
              <a:rPr lang="en-US" dirty="0" smtClean="0"/>
              <a:t>indicates </a:t>
            </a:r>
            <a:r>
              <a:rPr lang="en-US" dirty="0"/>
              <a:t>that investors do not know with </a:t>
            </a:r>
            <a:r>
              <a:rPr lang="en-US" dirty="0" smtClean="0"/>
              <a:t>certainty either </a:t>
            </a:r>
            <a:r>
              <a:rPr lang="en-US" dirty="0"/>
              <a:t>the dividend the firm will pay </a:t>
            </a:r>
            <a:r>
              <a:rPr lang="en-US" dirty="0" smtClean="0"/>
              <a:t>or </a:t>
            </a:r>
            <a:r>
              <a:rPr lang="en-US" dirty="0"/>
              <a:t>the price of the firm’s stock at the end of </a:t>
            </a:r>
            <a:r>
              <a:rPr lang="en-US" dirty="0" smtClean="0"/>
              <a:t>the year</a:t>
            </a:r>
            <a:r>
              <a:rPr lang="en-US" dirty="0"/>
              <a:t>.</a:t>
            </a:r>
          </a:p>
        </p:txBody>
      </p:sp>
      <p:sp>
        <p:nvSpPr>
          <p:cNvPr id="15" name="Title 1"/>
          <p:cNvSpPr txBox="1">
            <a:spLocks/>
          </p:cNvSpPr>
          <p:nvPr/>
        </p:nvSpPr>
        <p:spPr bwMode="auto">
          <a:xfrm>
            <a:off x="451303"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52140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31552"/>
            <a:ext cx="9154048" cy="2012752"/>
          </a:xfrm>
          <a:prstGeom prst="rect">
            <a:avLst/>
          </a:prstGeom>
        </p:spPr>
      </p:pic>
      <p:sp>
        <p:nvSpPr>
          <p:cNvPr id="2" name="Title 1"/>
          <p:cNvSpPr>
            <a:spLocks noGrp="1"/>
          </p:cNvSpPr>
          <p:nvPr>
            <p:ph type="title"/>
          </p:nvPr>
        </p:nvSpPr>
        <p:spPr>
          <a:xfrm>
            <a:off x="2705100" y="1207325"/>
            <a:ext cx="6096000" cy="826444"/>
          </a:xfrm>
        </p:spPr>
        <p:txBody>
          <a:bodyPr>
            <a:normAutofit fontScale="90000"/>
          </a:bodyPr>
          <a:lstStyle/>
          <a:p>
            <a:pPr algn="l"/>
            <a:r>
              <a:rPr lang="en-US" sz="2800" b="1" dirty="0">
                <a:solidFill>
                  <a:srgbClr val="7B0046"/>
                </a:solidFill>
                <a:latin typeface="Arial" pitchFamily="34" charset="0"/>
                <a:cs typeface="Arial" pitchFamily="34" charset="0"/>
              </a:rPr>
              <a:t>The Stock Market, Information,</a:t>
            </a:r>
            <a:br>
              <a:rPr lang="en-US" sz="2800" b="1" dirty="0">
                <a:solidFill>
                  <a:srgbClr val="7B0046"/>
                </a:solidFill>
                <a:latin typeface="Arial" pitchFamily="34" charset="0"/>
                <a:cs typeface="Arial" pitchFamily="34" charset="0"/>
              </a:rPr>
            </a:br>
            <a:r>
              <a:rPr lang="en-US" sz="2800" b="1" dirty="0">
                <a:solidFill>
                  <a:srgbClr val="7B0046"/>
                </a:solidFill>
                <a:latin typeface="Arial" pitchFamily="34" charset="0"/>
                <a:cs typeface="Arial" pitchFamily="34" charset="0"/>
              </a:rPr>
              <a:t>and Financial Market Efficiency</a:t>
            </a:r>
            <a:endParaRPr lang="en-US" sz="2800" dirty="0">
              <a:solidFill>
                <a:srgbClr val="7B0046"/>
              </a:solidFill>
              <a:latin typeface="Arial" pitchFamily="34" charset="0"/>
              <a:cs typeface="Arial" pitchFamily="34" charset="0"/>
            </a:endParaRPr>
          </a:p>
        </p:txBody>
      </p:sp>
      <p:sp>
        <p:nvSpPr>
          <p:cNvPr id="11" name="TextBox 10"/>
          <p:cNvSpPr txBox="1"/>
          <p:nvPr/>
        </p:nvSpPr>
        <p:spPr>
          <a:xfrm>
            <a:off x="533400" y="906213"/>
            <a:ext cx="1335045" cy="307777"/>
          </a:xfrm>
          <a:prstGeom prst="rect">
            <a:avLst/>
          </a:prstGeom>
          <a:noFill/>
        </p:spPr>
        <p:txBody>
          <a:bodyPr wrap="none" rtlCol="0">
            <a:spAutoFit/>
          </a:bodyPr>
          <a:lstStyle/>
          <a:p>
            <a:r>
              <a:rPr lang="en-US" sz="1400" b="1" dirty="0" smtClean="0">
                <a:solidFill>
                  <a:srgbClr val="384EA2"/>
                </a:solidFill>
                <a:latin typeface="Arial" pitchFamily="34" charset="0"/>
                <a:cs typeface="Arial" pitchFamily="34" charset="0"/>
              </a:rPr>
              <a:t>C H A P T E R</a:t>
            </a:r>
            <a:endParaRPr lang="en-US" sz="1400" b="1" dirty="0">
              <a:solidFill>
                <a:srgbClr val="384EA2"/>
              </a:solidFill>
              <a:latin typeface="Arial" pitchFamily="34" charset="0"/>
              <a:cs typeface="Arial" pitchFamily="34" charset="0"/>
            </a:endParaRPr>
          </a:p>
        </p:txBody>
      </p:sp>
      <p:sp>
        <p:nvSpPr>
          <p:cNvPr id="15" name="TextBox 14"/>
          <p:cNvSpPr txBox="1"/>
          <p:nvPr/>
        </p:nvSpPr>
        <p:spPr>
          <a:xfrm>
            <a:off x="2066925" y="623440"/>
            <a:ext cx="498855" cy="769441"/>
          </a:xfrm>
          <a:prstGeom prst="rect">
            <a:avLst/>
          </a:prstGeom>
          <a:noFill/>
        </p:spPr>
        <p:txBody>
          <a:bodyPr wrap="none" rtlCol="0">
            <a:spAutoFit/>
          </a:bodyPr>
          <a:lstStyle/>
          <a:p>
            <a:r>
              <a:rPr lang="en-US" sz="4400" b="1" dirty="0" smtClean="0">
                <a:solidFill>
                  <a:srgbClr val="384EA2"/>
                </a:solidFill>
                <a:latin typeface="Arial" pitchFamily="34" charset="0"/>
                <a:cs typeface="Arial" pitchFamily="34" charset="0"/>
              </a:rPr>
              <a:t>6</a:t>
            </a:r>
            <a:endParaRPr lang="en-US" sz="4400" b="1" dirty="0">
              <a:solidFill>
                <a:srgbClr val="384EA2"/>
              </a:solidFill>
              <a:latin typeface="Arial" pitchFamily="34" charset="0"/>
              <a:cs typeface="Arial" pitchFamily="34" charset="0"/>
            </a:endParaRPr>
          </a:p>
        </p:txBody>
      </p:sp>
      <p:sp>
        <p:nvSpPr>
          <p:cNvPr id="19" name="TextBox 18"/>
          <p:cNvSpPr txBox="1"/>
          <p:nvPr/>
        </p:nvSpPr>
        <p:spPr>
          <a:xfrm>
            <a:off x="838200" y="2269867"/>
            <a:ext cx="2608406" cy="338554"/>
          </a:xfrm>
          <a:prstGeom prst="rect">
            <a:avLst/>
          </a:prstGeom>
          <a:noFill/>
        </p:spPr>
        <p:txBody>
          <a:bodyPr wrap="none" rtlCol="0">
            <a:spAutoFit/>
          </a:bodyPr>
          <a:lstStyle/>
          <a:p>
            <a:r>
              <a:rPr lang="en-US" sz="1600" b="1" dirty="0" smtClean="0">
                <a:solidFill>
                  <a:srgbClr val="4B7520"/>
                </a:solidFill>
                <a:latin typeface="Arial" pitchFamily="34" charset="0"/>
                <a:cs typeface="Arial" pitchFamily="34" charset="0"/>
              </a:rPr>
              <a:t>LEARNING OBJECTIVES</a:t>
            </a:r>
            <a:endParaRPr lang="en-US" sz="1600" dirty="0"/>
          </a:p>
        </p:txBody>
      </p:sp>
      <p:sp>
        <p:nvSpPr>
          <p:cNvPr id="20" name="TextBox 19"/>
          <p:cNvSpPr txBox="1"/>
          <p:nvPr/>
        </p:nvSpPr>
        <p:spPr>
          <a:xfrm>
            <a:off x="838200" y="2590800"/>
            <a:ext cx="4648200" cy="338554"/>
          </a:xfrm>
          <a:prstGeom prst="rect">
            <a:avLst/>
          </a:prstGeom>
          <a:noFill/>
        </p:spPr>
        <p:txBody>
          <a:bodyPr wrap="square" rtlCol="0">
            <a:spAutoFit/>
          </a:bodyPr>
          <a:lstStyle/>
          <a:p>
            <a:r>
              <a:rPr lang="en-US" sz="1600" dirty="0" smtClean="0">
                <a:latin typeface="Arial" pitchFamily="34" charset="0"/>
                <a:cs typeface="Arial" pitchFamily="34" charset="0"/>
              </a:rPr>
              <a:t>After studying this chapter, you should be able to:</a:t>
            </a:r>
            <a:endParaRPr lang="en-US" sz="1600" dirty="0"/>
          </a:p>
        </p:txBody>
      </p:sp>
      <p:sp>
        <p:nvSpPr>
          <p:cNvPr id="23" name="Rounded Rectangle 22"/>
          <p:cNvSpPr/>
          <p:nvPr/>
        </p:nvSpPr>
        <p:spPr>
          <a:xfrm>
            <a:off x="914400" y="3270964"/>
            <a:ext cx="4572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14400" y="3220779"/>
            <a:ext cx="457200" cy="307777"/>
          </a:xfrm>
          <a:prstGeom prst="rect">
            <a:avLst/>
          </a:prstGeom>
          <a:noFill/>
        </p:spPr>
        <p:txBody>
          <a:bodyPr wrap="square" rtlCol="0" anchor="ctr" anchorCtr="0">
            <a:spAutoFit/>
          </a:bodyPr>
          <a:lstStyle/>
          <a:p>
            <a:pPr algn="ctr"/>
            <a:r>
              <a:rPr lang="en-US" sz="1400" b="1" dirty="0" smtClean="0">
                <a:solidFill>
                  <a:schemeClr val="bg1"/>
                </a:solidFill>
              </a:rPr>
              <a:t>6.1</a:t>
            </a:r>
          </a:p>
        </p:txBody>
      </p:sp>
      <p:sp>
        <p:nvSpPr>
          <p:cNvPr id="26" name="Rounded Rectangle 25"/>
          <p:cNvSpPr/>
          <p:nvPr/>
        </p:nvSpPr>
        <p:spPr>
          <a:xfrm>
            <a:off x="914400" y="3710209"/>
            <a:ext cx="4572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14400" y="3660840"/>
            <a:ext cx="457200" cy="307777"/>
          </a:xfrm>
          <a:prstGeom prst="rect">
            <a:avLst/>
          </a:prstGeom>
          <a:noFill/>
        </p:spPr>
        <p:txBody>
          <a:bodyPr wrap="square" rtlCol="0" anchor="ctr" anchorCtr="0">
            <a:spAutoFit/>
          </a:bodyPr>
          <a:lstStyle/>
          <a:p>
            <a:pPr algn="ctr"/>
            <a:r>
              <a:rPr lang="en-US" sz="1400" b="1" dirty="0" smtClean="0">
                <a:solidFill>
                  <a:schemeClr val="bg1"/>
                </a:solidFill>
              </a:rPr>
              <a:t>6.2</a:t>
            </a:r>
          </a:p>
        </p:txBody>
      </p:sp>
      <p:sp>
        <p:nvSpPr>
          <p:cNvPr id="28" name="Rounded Rectangle 27"/>
          <p:cNvSpPr/>
          <p:nvPr/>
        </p:nvSpPr>
        <p:spPr>
          <a:xfrm>
            <a:off x="914400" y="4151086"/>
            <a:ext cx="4572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14400" y="4100901"/>
            <a:ext cx="457200" cy="307777"/>
          </a:xfrm>
          <a:prstGeom prst="rect">
            <a:avLst/>
          </a:prstGeom>
          <a:noFill/>
        </p:spPr>
        <p:txBody>
          <a:bodyPr wrap="square" rtlCol="0" anchor="ctr" anchorCtr="0">
            <a:spAutoFit/>
          </a:bodyPr>
          <a:lstStyle/>
          <a:p>
            <a:pPr algn="ctr"/>
            <a:r>
              <a:rPr lang="en-US" sz="1400" b="1" dirty="0" smtClean="0">
                <a:solidFill>
                  <a:schemeClr val="bg1"/>
                </a:solidFill>
              </a:rPr>
              <a:t>6.3</a:t>
            </a:r>
          </a:p>
        </p:txBody>
      </p:sp>
      <p:sp>
        <p:nvSpPr>
          <p:cNvPr id="30" name="TextBox 29"/>
          <p:cNvSpPr txBox="1"/>
          <p:nvPr/>
        </p:nvSpPr>
        <p:spPr>
          <a:xfrm>
            <a:off x="1371600" y="3200400"/>
            <a:ext cx="6266860" cy="338554"/>
          </a:xfrm>
          <a:prstGeom prst="rect">
            <a:avLst/>
          </a:prstGeom>
          <a:noFill/>
        </p:spPr>
        <p:txBody>
          <a:bodyPr wrap="square" rtlCol="0">
            <a:spAutoFit/>
          </a:bodyPr>
          <a:lstStyle/>
          <a:p>
            <a:r>
              <a:rPr lang="en-US" sz="1600" dirty="0">
                <a:latin typeface="Arial" pitchFamily="34" charset="0"/>
                <a:cs typeface="Arial" pitchFamily="34" charset="0"/>
              </a:rPr>
              <a:t>Understand the basic operations of </a:t>
            </a:r>
            <a:r>
              <a:rPr lang="en-US" sz="1600" dirty="0" smtClean="0">
                <a:latin typeface="Arial" pitchFamily="34" charset="0"/>
                <a:cs typeface="Arial" pitchFamily="34" charset="0"/>
              </a:rPr>
              <a:t>the stock </a:t>
            </a:r>
            <a:r>
              <a:rPr lang="en-US" sz="1600" dirty="0">
                <a:latin typeface="Arial" pitchFamily="34" charset="0"/>
                <a:cs typeface="Arial" pitchFamily="34" charset="0"/>
              </a:rPr>
              <a:t>market</a:t>
            </a:r>
            <a:endParaRPr lang="en-US" sz="1600" dirty="0" smtClean="0">
              <a:latin typeface="Arial" pitchFamily="34" charset="0"/>
              <a:cs typeface="Arial" pitchFamily="34" charset="0"/>
            </a:endParaRPr>
          </a:p>
        </p:txBody>
      </p:sp>
      <p:sp>
        <p:nvSpPr>
          <p:cNvPr id="31" name="TextBox 30"/>
          <p:cNvSpPr txBox="1"/>
          <p:nvPr/>
        </p:nvSpPr>
        <p:spPr>
          <a:xfrm>
            <a:off x="1371601" y="3642186"/>
            <a:ext cx="4114799" cy="338554"/>
          </a:xfrm>
          <a:prstGeom prst="rect">
            <a:avLst/>
          </a:prstGeom>
          <a:noFill/>
        </p:spPr>
        <p:txBody>
          <a:bodyPr wrap="square" rtlCol="0">
            <a:spAutoFit/>
          </a:bodyPr>
          <a:lstStyle/>
          <a:p>
            <a:r>
              <a:rPr lang="en-US" sz="1600" dirty="0">
                <a:solidFill>
                  <a:schemeClr val="dk1"/>
                </a:solidFill>
                <a:latin typeface="Arial" pitchFamily="34" charset="0"/>
                <a:cs typeface="Arial" pitchFamily="34" charset="0"/>
              </a:rPr>
              <a:t>Explain how stock prices are determined</a:t>
            </a:r>
            <a:endParaRPr lang="en-US" sz="1600" dirty="0"/>
          </a:p>
        </p:txBody>
      </p:sp>
      <p:sp>
        <p:nvSpPr>
          <p:cNvPr id="32" name="TextBox 31"/>
          <p:cNvSpPr txBox="1"/>
          <p:nvPr/>
        </p:nvSpPr>
        <p:spPr>
          <a:xfrm>
            <a:off x="1371600" y="4083972"/>
            <a:ext cx="7772400" cy="584775"/>
          </a:xfrm>
          <a:prstGeom prst="rect">
            <a:avLst/>
          </a:prstGeom>
          <a:noFill/>
        </p:spPr>
        <p:txBody>
          <a:bodyPr wrap="square" rtlCol="0">
            <a:spAutoFit/>
          </a:bodyPr>
          <a:lstStyle/>
          <a:p>
            <a:r>
              <a:rPr lang="en-US" sz="1600" dirty="0">
                <a:solidFill>
                  <a:schemeClr val="dk1"/>
                </a:solidFill>
                <a:latin typeface="Arial" pitchFamily="34" charset="0"/>
                <a:cs typeface="Arial" pitchFamily="34" charset="0"/>
              </a:rPr>
              <a:t>Explain the connection between the </a:t>
            </a:r>
            <a:r>
              <a:rPr lang="en-US" sz="1600" dirty="0" smtClean="0">
                <a:solidFill>
                  <a:schemeClr val="dk1"/>
                </a:solidFill>
                <a:latin typeface="Arial" pitchFamily="34" charset="0"/>
                <a:cs typeface="Arial" pitchFamily="34" charset="0"/>
              </a:rPr>
              <a:t>assumption of </a:t>
            </a:r>
            <a:r>
              <a:rPr lang="en-US" sz="1600" dirty="0">
                <a:solidFill>
                  <a:schemeClr val="dk1"/>
                </a:solidFill>
                <a:latin typeface="Arial" pitchFamily="34" charset="0"/>
                <a:cs typeface="Arial" pitchFamily="34" charset="0"/>
              </a:rPr>
              <a:t>rational expectations and the </a:t>
            </a:r>
            <a:r>
              <a:rPr lang="en-US" sz="1600" dirty="0" smtClean="0">
                <a:solidFill>
                  <a:schemeClr val="dk1"/>
                </a:solidFill>
                <a:latin typeface="Arial" pitchFamily="34" charset="0"/>
                <a:cs typeface="Arial" pitchFamily="34" charset="0"/>
              </a:rPr>
              <a:t>efficient markets </a:t>
            </a:r>
            <a:r>
              <a:rPr lang="en-US" sz="1600" dirty="0">
                <a:solidFill>
                  <a:schemeClr val="dk1"/>
                </a:solidFill>
                <a:latin typeface="Arial" pitchFamily="34" charset="0"/>
                <a:cs typeface="Arial" pitchFamily="34" charset="0"/>
              </a:rPr>
              <a:t>hypothesis</a:t>
            </a:r>
            <a:endParaRPr lang="en-US" sz="1600" dirty="0"/>
          </a:p>
        </p:txBody>
      </p:sp>
      <p:sp>
        <p:nvSpPr>
          <p:cNvPr id="33" name="Rounded Rectangle 32"/>
          <p:cNvSpPr/>
          <p:nvPr/>
        </p:nvSpPr>
        <p:spPr>
          <a:xfrm>
            <a:off x="914400" y="4785964"/>
            <a:ext cx="4572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914400" y="4717545"/>
            <a:ext cx="457200" cy="307777"/>
          </a:xfrm>
          <a:prstGeom prst="rect">
            <a:avLst/>
          </a:prstGeom>
          <a:noFill/>
        </p:spPr>
        <p:txBody>
          <a:bodyPr wrap="square" rtlCol="0" anchor="ctr" anchorCtr="0">
            <a:spAutoFit/>
          </a:bodyPr>
          <a:lstStyle/>
          <a:p>
            <a:pPr algn="ctr"/>
            <a:r>
              <a:rPr lang="en-US" sz="1400" b="1" dirty="0" smtClean="0">
                <a:solidFill>
                  <a:schemeClr val="bg1"/>
                </a:solidFill>
              </a:rPr>
              <a:t>6.4</a:t>
            </a:r>
          </a:p>
        </p:txBody>
      </p:sp>
      <p:sp>
        <p:nvSpPr>
          <p:cNvPr id="35" name="Rounded Rectangle 34"/>
          <p:cNvSpPr/>
          <p:nvPr/>
        </p:nvSpPr>
        <p:spPr>
          <a:xfrm>
            <a:off x="914400" y="5226841"/>
            <a:ext cx="4572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914400" y="5176656"/>
            <a:ext cx="457200" cy="307777"/>
          </a:xfrm>
          <a:prstGeom prst="rect">
            <a:avLst/>
          </a:prstGeom>
          <a:noFill/>
        </p:spPr>
        <p:txBody>
          <a:bodyPr wrap="square" rtlCol="0" anchor="ctr" anchorCtr="0">
            <a:spAutoFit/>
          </a:bodyPr>
          <a:lstStyle/>
          <a:p>
            <a:pPr algn="ctr"/>
            <a:r>
              <a:rPr lang="en-US" sz="1400" b="1" dirty="0" smtClean="0">
                <a:solidFill>
                  <a:schemeClr val="bg1"/>
                </a:solidFill>
              </a:rPr>
              <a:t>6.5</a:t>
            </a:r>
          </a:p>
        </p:txBody>
      </p:sp>
      <p:sp>
        <p:nvSpPr>
          <p:cNvPr id="37" name="TextBox 36"/>
          <p:cNvSpPr txBox="1"/>
          <p:nvPr/>
        </p:nvSpPr>
        <p:spPr>
          <a:xfrm>
            <a:off x="1371601" y="4720365"/>
            <a:ext cx="5410199" cy="338554"/>
          </a:xfrm>
          <a:prstGeom prst="rect">
            <a:avLst/>
          </a:prstGeom>
          <a:noFill/>
        </p:spPr>
        <p:txBody>
          <a:bodyPr wrap="square" rtlCol="0">
            <a:spAutoFit/>
          </a:bodyPr>
          <a:lstStyle/>
          <a:p>
            <a:r>
              <a:rPr lang="en-US" sz="1600" dirty="0">
                <a:solidFill>
                  <a:schemeClr val="dk1"/>
                </a:solidFill>
                <a:latin typeface="Arial" pitchFamily="34" charset="0"/>
                <a:cs typeface="Arial" pitchFamily="34" charset="0"/>
              </a:rPr>
              <a:t>Discuss the actual efficiency of </a:t>
            </a:r>
            <a:r>
              <a:rPr lang="en-US" sz="1600" dirty="0" smtClean="0">
                <a:solidFill>
                  <a:schemeClr val="dk1"/>
                </a:solidFill>
                <a:latin typeface="Arial" pitchFamily="34" charset="0"/>
                <a:cs typeface="Arial" pitchFamily="34" charset="0"/>
              </a:rPr>
              <a:t>financial markets</a:t>
            </a:r>
            <a:endParaRPr lang="en-US" sz="1600" dirty="0"/>
          </a:p>
        </p:txBody>
      </p:sp>
      <p:sp>
        <p:nvSpPr>
          <p:cNvPr id="38" name="TextBox 37"/>
          <p:cNvSpPr txBox="1"/>
          <p:nvPr/>
        </p:nvSpPr>
        <p:spPr>
          <a:xfrm>
            <a:off x="1371600" y="5152627"/>
            <a:ext cx="5181600" cy="374461"/>
          </a:xfrm>
          <a:prstGeom prst="rect">
            <a:avLst/>
          </a:prstGeom>
          <a:noFill/>
        </p:spPr>
        <p:txBody>
          <a:bodyPr wrap="square" rtlCol="0">
            <a:spAutoFit/>
          </a:bodyPr>
          <a:lstStyle/>
          <a:p>
            <a:pPr>
              <a:lnSpc>
                <a:spcPts val="2200"/>
              </a:lnSpc>
            </a:pPr>
            <a:r>
              <a:rPr lang="en-US" sz="1600" dirty="0">
                <a:solidFill>
                  <a:schemeClr val="dk1"/>
                </a:solidFill>
                <a:latin typeface="Arial" pitchFamily="34" charset="0"/>
                <a:cs typeface="Arial" pitchFamily="34" charset="0"/>
              </a:rPr>
              <a:t>Discuss the basic concepts of </a:t>
            </a:r>
            <a:r>
              <a:rPr lang="en-US" sz="1600" dirty="0" smtClean="0">
                <a:solidFill>
                  <a:schemeClr val="dk1"/>
                </a:solidFill>
                <a:latin typeface="Arial" pitchFamily="34" charset="0"/>
                <a:cs typeface="Arial" pitchFamily="34" charset="0"/>
              </a:rPr>
              <a:t>behavioral finance</a:t>
            </a:r>
            <a:endParaRPr lang="en-US" sz="1600" dirty="0"/>
          </a:p>
        </p:txBody>
      </p:sp>
    </p:spTree>
    <p:extLst>
      <p:ext uri="{BB962C8B-B14F-4D97-AF65-F5344CB8AC3E}">
        <p14:creationId xmlns:p14="http://schemas.microsoft.com/office/powerpoint/2010/main" val="241382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250"/>
                                        <p:tgtEl>
                                          <p:spTgt spid="11"/>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250" fill="hold"/>
                                        <p:tgtEl>
                                          <p:spTgt spid="15"/>
                                        </p:tgtEl>
                                        <p:attrNameLst>
                                          <p:attrName>ppt_w</p:attrName>
                                        </p:attrNameLst>
                                      </p:cBhvr>
                                      <p:tavLst>
                                        <p:tav tm="0">
                                          <p:val>
                                            <p:fltVal val="0"/>
                                          </p:val>
                                        </p:tav>
                                        <p:tav tm="100000">
                                          <p:val>
                                            <p:strVal val="#ppt_w"/>
                                          </p:val>
                                        </p:tav>
                                      </p:tavLst>
                                    </p:anim>
                                    <p:anim calcmode="lin" valueType="num">
                                      <p:cBhvr>
                                        <p:cTn id="16" dur="250" fill="hold"/>
                                        <p:tgtEl>
                                          <p:spTgt spid="15"/>
                                        </p:tgtEl>
                                        <p:attrNameLst>
                                          <p:attrName>ppt_h</p:attrName>
                                        </p:attrNameLst>
                                      </p:cBhvr>
                                      <p:tavLst>
                                        <p:tav tm="0">
                                          <p:val>
                                            <p:strVal val="#ppt_h"/>
                                          </p:val>
                                        </p:tav>
                                        <p:tav tm="100000">
                                          <p:val>
                                            <p:strVal val="#ppt_h"/>
                                          </p:val>
                                        </p:tav>
                                      </p:tavLst>
                                    </p:anim>
                                  </p:childTnLst>
                                </p:cTn>
                              </p:par>
                            </p:childTnLst>
                          </p:cTn>
                        </p:par>
                        <p:par>
                          <p:cTn id="17" fill="hold">
                            <p:stCondLst>
                              <p:cond delay="1250"/>
                            </p:stCondLst>
                            <p:childTnLst>
                              <p:par>
                                <p:cTn id="18" presetID="22" presetClass="entr" presetSubtype="8"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500"/>
                                        <p:tgtEl>
                                          <p:spTgt spid="19"/>
                                        </p:tgtEl>
                                      </p:cBhvr>
                                    </p:animEffect>
                                  </p:childTnLst>
                                </p:cTn>
                              </p:par>
                            </p:childTnLst>
                          </p:cTn>
                        </p:par>
                        <p:par>
                          <p:cTn id="25" fill="hold">
                            <p:stCondLst>
                              <p:cond delay="2250"/>
                            </p:stCondLst>
                            <p:childTnLst>
                              <p:par>
                                <p:cTn id="26" presetID="22" presetClass="entr" presetSubtype="8"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par>
                          <p:cTn id="29" fill="hold">
                            <p:stCondLst>
                              <p:cond delay="2750"/>
                            </p:stCondLst>
                            <p:childTnLst>
                              <p:par>
                                <p:cTn id="30" presetID="17" presetClass="entr" presetSubtype="1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strVal val="#ppt_h"/>
                                          </p:val>
                                        </p:tav>
                                        <p:tav tm="100000">
                                          <p:val>
                                            <p:strVal val="#ppt_h"/>
                                          </p:val>
                                        </p:tav>
                                      </p:tavLst>
                                    </p:anim>
                                  </p:childTnLst>
                                </p:cTn>
                              </p:par>
                              <p:par>
                                <p:cTn id="34" presetID="17" presetClass="entr" presetSubtype="1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strVal val="#ppt_h"/>
                                          </p:val>
                                        </p:tav>
                                        <p:tav tm="100000">
                                          <p:val>
                                            <p:strVal val="#ppt_h"/>
                                          </p:val>
                                        </p:tav>
                                      </p:tavLst>
                                    </p:anim>
                                  </p:childTnLst>
                                </p:cTn>
                              </p:par>
                            </p:childTnLst>
                          </p:cTn>
                        </p:par>
                        <p:par>
                          <p:cTn id="38" fill="hold">
                            <p:stCondLst>
                              <p:cond delay="3250"/>
                            </p:stCondLst>
                            <p:childTnLst>
                              <p:par>
                                <p:cTn id="39" presetID="22" presetClass="entr" presetSubtype="8"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500" fill="hold"/>
                                        <p:tgtEl>
                                          <p:spTgt spid="26"/>
                                        </p:tgtEl>
                                        <p:attrNameLst>
                                          <p:attrName>ppt_w</p:attrName>
                                        </p:attrNameLst>
                                      </p:cBhvr>
                                      <p:tavLst>
                                        <p:tav tm="0">
                                          <p:val>
                                            <p:fltVal val="0"/>
                                          </p:val>
                                        </p:tav>
                                        <p:tav tm="100000">
                                          <p:val>
                                            <p:strVal val="#ppt_w"/>
                                          </p:val>
                                        </p:tav>
                                      </p:tavLst>
                                    </p:anim>
                                    <p:anim calcmode="lin" valueType="num">
                                      <p:cBhvr>
                                        <p:cTn id="47" dur="500" fill="hold"/>
                                        <p:tgtEl>
                                          <p:spTgt spid="26"/>
                                        </p:tgtEl>
                                        <p:attrNameLst>
                                          <p:attrName>ppt_h</p:attrName>
                                        </p:attrNameLst>
                                      </p:cBhvr>
                                      <p:tavLst>
                                        <p:tav tm="0">
                                          <p:val>
                                            <p:strVal val="#ppt_h"/>
                                          </p:val>
                                        </p:tav>
                                        <p:tav tm="100000">
                                          <p:val>
                                            <p:strVal val="#ppt_h"/>
                                          </p:val>
                                        </p:tav>
                                      </p:tavLst>
                                    </p:anim>
                                  </p:childTnLst>
                                </p:cTn>
                              </p:par>
                              <p:par>
                                <p:cTn id="48" presetID="17" presetClass="entr" presetSubtype="1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fltVal val="0"/>
                                          </p:val>
                                        </p:tav>
                                        <p:tav tm="100000">
                                          <p:val>
                                            <p:strVal val="#ppt_w"/>
                                          </p:val>
                                        </p:tav>
                                      </p:tavLst>
                                    </p:anim>
                                    <p:anim calcmode="lin" valueType="num">
                                      <p:cBhvr>
                                        <p:cTn id="51" dur="500" fill="hold"/>
                                        <p:tgtEl>
                                          <p:spTgt spid="27"/>
                                        </p:tgtEl>
                                        <p:attrNameLst>
                                          <p:attrName>ppt_h</p:attrName>
                                        </p:attrNameLst>
                                      </p:cBhvr>
                                      <p:tavLst>
                                        <p:tav tm="0">
                                          <p:val>
                                            <p:strVal val="#ppt_h"/>
                                          </p:val>
                                        </p:tav>
                                        <p:tav tm="100000">
                                          <p:val>
                                            <p:strVal val="#ppt_h"/>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left)">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7" presetClass="entr" presetSubtype="1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p:cTn id="64" dur="500" fill="hold"/>
                                        <p:tgtEl>
                                          <p:spTgt spid="29"/>
                                        </p:tgtEl>
                                        <p:attrNameLst>
                                          <p:attrName>ppt_w</p:attrName>
                                        </p:attrNameLst>
                                      </p:cBhvr>
                                      <p:tavLst>
                                        <p:tav tm="0">
                                          <p:val>
                                            <p:fltVal val="0"/>
                                          </p:val>
                                        </p:tav>
                                        <p:tav tm="100000">
                                          <p:val>
                                            <p:strVal val="#ppt_w"/>
                                          </p:val>
                                        </p:tav>
                                      </p:tavLst>
                                    </p:anim>
                                    <p:anim calcmode="lin" valueType="num">
                                      <p:cBhvr>
                                        <p:cTn id="65" dur="500" fill="hold"/>
                                        <p:tgtEl>
                                          <p:spTgt spid="29"/>
                                        </p:tgtEl>
                                        <p:attrNameLst>
                                          <p:attrName>ppt_h</p:attrName>
                                        </p:attrNameLst>
                                      </p:cBhvr>
                                      <p:tavLst>
                                        <p:tav tm="0">
                                          <p:val>
                                            <p:strVal val="#ppt_h"/>
                                          </p:val>
                                        </p:tav>
                                        <p:tav tm="100000">
                                          <p:val>
                                            <p:strVal val="#ppt_h"/>
                                          </p:val>
                                        </p:tav>
                                      </p:tavLst>
                                    </p:anim>
                                  </p:childTnLst>
                                </p:cTn>
                              </p:par>
                            </p:childTnLst>
                          </p:cTn>
                        </p:par>
                        <p:par>
                          <p:cTn id="66" fill="hold">
                            <p:stCondLst>
                              <p:cond delay="500"/>
                            </p:stCondLst>
                            <p:childTnLst>
                              <p:par>
                                <p:cTn id="67" presetID="22" presetClass="entr" presetSubtype="8"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wipe(left)">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7" presetClass="entr" presetSubtype="1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fltVal val="0"/>
                                          </p:val>
                                        </p:tav>
                                        <p:tav tm="100000">
                                          <p:val>
                                            <p:strVal val="#ppt_w"/>
                                          </p:val>
                                        </p:tav>
                                      </p:tavLst>
                                    </p:anim>
                                    <p:anim calcmode="lin" valueType="num">
                                      <p:cBhvr>
                                        <p:cTn id="75" dur="500" fill="hold"/>
                                        <p:tgtEl>
                                          <p:spTgt spid="33"/>
                                        </p:tgtEl>
                                        <p:attrNameLst>
                                          <p:attrName>ppt_h</p:attrName>
                                        </p:attrNameLst>
                                      </p:cBhvr>
                                      <p:tavLst>
                                        <p:tav tm="0">
                                          <p:val>
                                            <p:strVal val="#ppt_h"/>
                                          </p:val>
                                        </p:tav>
                                        <p:tav tm="100000">
                                          <p:val>
                                            <p:strVal val="#ppt_h"/>
                                          </p:val>
                                        </p:tav>
                                      </p:tavLst>
                                    </p:anim>
                                  </p:childTnLst>
                                </p:cTn>
                              </p:par>
                              <p:par>
                                <p:cTn id="76" presetID="17" presetClass="entr" presetSubtype="10"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500" fill="hold"/>
                                        <p:tgtEl>
                                          <p:spTgt spid="34"/>
                                        </p:tgtEl>
                                        <p:attrNameLst>
                                          <p:attrName>ppt_w</p:attrName>
                                        </p:attrNameLst>
                                      </p:cBhvr>
                                      <p:tavLst>
                                        <p:tav tm="0">
                                          <p:val>
                                            <p:fltVal val="0"/>
                                          </p:val>
                                        </p:tav>
                                        <p:tav tm="100000">
                                          <p:val>
                                            <p:strVal val="#ppt_w"/>
                                          </p:val>
                                        </p:tav>
                                      </p:tavLst>
                                    </p:anim>
                                    <p:anim calcmode="lin" valueType="num">
                                      <p:cBhvr>
                                        <p:cTn id="79" dur="500" fill="hold"/>
                                        <p:tgtEl>
                                          <p:spTgt spid="34"/>
                                        </p:tgtEl>
                                        <p:attrNameLst>
                                          <p:attrName>ppt_h</p:attrName>
                                        </p:attrNameLst>
                                      </p:cBhvr>
                                      <p:tavLst>
                                        <p:tav tm="0">
                                          <p:val>
                                            <p:strVal val="#ppt_h"/>
                                          </p:val>
                                        </p:tav>
                                        <p:tav tm="100000">
                                          <p:val>
                                            <p:strVal val="#ppt_h"/>
                                          </p:val>
                                        </p:tav>
                                      </p:tavLst>
                                    </p:anim>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left)">
                                      <p:cBhvr>
                                        <p:cTn id="83" dur="500"/>
                                        <p:tgtEl>
                                          <p:spTgt spid="37"/>
                                        </p:tgtEl>
                                      </p:cBhvr>
                                    </p:animEffect>
                                  </p:childTnLst>
                                </p:cTn>
                              </p:par>
                            </p:childTnLst>
                          </p:cTn>
                        </p:par>
                      </p:childTnLst>
                    </p:cTn>
                  </p:par>
                  <p:par>
                    <p:cTn id="84" fill="hold">
                      <p:stCondLst>
                        <p:cond delay="indefinite"/>
                      </p:stCondLst>
                      <p:childTnLst>
                        <p:par>
                          <p:cTn id="85" fill="hold">
                            <p:stCondLst>
                              <p:cond delay="0"/>
                            </p:stCondLst>
                            <p:childTnLst>
                              <p:par>
                                <p:cTn id="86" presetID="17" presetClass="entr" presetSubtype="10"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anim calcmode="lin" valueType="num">
                                      <p:cBhvr>
                                        <p:cTn id="88" dur="500" fill="hold"/>
                                        <p:tgtEl>
                                          <p:spTgt spid="35"/>
                                        </p:tgtEl>
                                        <p:attrNameLst>
                                          <p:attrName>ppt_w</p:attrName>
                                        </p:attrNameLst>
                                      </p:cBhvr>
                                      <p:tavLst>
                                        <p:tav tm="0">
                                          <p:val>
                                            <p:fltVal val="0"/>
                                          </p:val>
                                        </p:tav>
                                        <p:tav tm="100000">
                                          <p:val>
                                            <p:strVal val="#ppt_w"/>
                                          </p:val>
                                        </p:tav>
                                      </p:tavLst>
                                    </p:anim>
                                    <p:anim calcmode="lin" valueType="num">
                                      <p:cBhvr>
                                        <p:cTn id="89" dur="500" fill="hold"/>
                                        <p:tgtEl>
                                          <p:spTgt spid="35"/>
                                        </p:tgtEl>
                                        <p:attrNameLst>
                                          <p:attrName>ppt_h</p:attrName>
                                        </p:attrNameLst>
                                      </p:cBhvr>
                                      <p:tavLst>
                                        <p:tav tm="0">
                                          <p:val>
                                            <p:strVal val="#ppt_h"/>
                                          </p:val>
                                        </p:tav>
                                        <p:tav tm="100000">
                                          <p:val>
                                            <p:strVal val="#ppt_h"/>
                                          </p:val>
                                        </p:tav>
                                      </p:tavLst>
                                    </p:anim>
                                  </p:childTnLst>
                                </p:cTn>
                              </p:par>
                              <p:par>
                                <p:cTn id="90" presetID="17" presetClass="entr" presetSubtype="10"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 calcmode="lin" valueType="num">
                                      <p:cBhvr>
                                        <p:cTn id="92" dur="500" fill="hold"/>
                                        <p:tgtEl>
                                          <p:spTgt spid="36"/>
                                        </p:tgtEl>
                                        <p:attrNameLst>
                                          <p:attrName>ppt_w</p:attrName>
                                        </p:attrNameLst>
                                      </p:cBhvr>
                                      <p:tavLst>
                                        <p:tav tm="0">
                                          <p:val>
                                            <p:fltVal val="0"/>
                                          </p:val>
                                        </p:tav>
                                        <p:tav tm="100000">
                                          <p:val>
                                            <p:strVal val="#ppt_w"/>
                                          </p:val>
                                        </p:tav>
                                      </p:tavLst>
                                    </p:anim>
                                    <p:anim calcmode="lin" valueType="num">
                                      <p:cBhvr>
                                        <p:cTn id="93" dur="500" fill="hold"/>
                                        <p:tgtEl>
                                          <p:spTgt spid="36"/>
                                        </p:tgtEl>
                                        <p:attrNameLst>
                                          <p:attrName>ppt_h</p:attrName>
                                        </p:attrNameLst>
                                      </p:cBhvr>
                                      <p:tavLst>
                                        <p:tav tm="0">
                                          <p:val>
                                            <p:strVal val="#ppt_h"/>
                                          </p:val>
                                        </p:tav>
                                        <p:tav tm="100000">
                                          <p:val>
                                            <p:strVal val="#ppt_h"/>
                                          </p:val>
                                        </p:tav>
                                      </p:tavLst>
                                    </p:anim>
                                  </p:childTnLst>
                                </p:cTn>
                              </p:par>
                            </p:childTnLst>
                          </p:cTn>
                        </p:par>
                        <p:par>
                          <p:cTn id="94" fill="hold">
                            <p:stCondLst>
                              <p:cond delay="500"/>
                            </p:stCondLst>
                            <p:childTnLst>
                              <p:par>
                                <p:cTn id="95" presetID="22" presetClass="entr" presetSubtype="8"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5" grpId="0"/>
      <p:bldP spid="19" grpId="0"/>
      <p:bldP spid="20" grpId="0"/>
      <p:bldP spid="23" grpId="0" animBg="1"/>
      <p:bldP spid="24" grpId="0"/>
      <p:bldP spid="26" grpId="0" animBg="1"/>
      <p:bldP spid="27" grpId="0"/>
      <p:bldP spid="28" grpId="0" animBg="1"/>
      <p:bldP spid="29" grpId="0"/>
      <p:bldP spid="30" grpId="0"/>
      <p:bldP spid="31" grpId="0"/>
      <p:bldP spid="32" grpId="0"/>
      <p:bldP spid="33" grpId="0" animBg="1"/>
      <p:bldP spid="34" grpId="0"/>
      <p:bldP spid="35" grpId="0" animBg="1"/>
      <p:bldP spid="36" grpId="0"/>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1303" y="1432389"/>
            <a:ext cx="8235497" cy="646331"/>
          </a:xfrm>
          <a:prstGeom prst="rect">
            <a:avLst/>
          </a:prstGeom>
        </p:spPr>
        <p:txBody>
          <a:bodyPr wrap="square">
            <a:spAutoFit/>
          </a:bodyPr>
          <a:lstStyle/>
          <a:p>
            <a:r>
              <a:rPr lang="en-US" b="1" dirty="0">
                <a:solidFill>
                  <a:srgbClr val="7B0046"/>
                </a:solidFill>
              </a:rPr>
              <a:t>Dividend yield </a:t>
            </a:r>
            <a:r>
              <a:rPr lang="en-US" dirty="0" smtClean="0"/>
              <a:t>The expected </a:t>
            </a:r>
            <a:r>
              <a:rPr lang="en-US" dirty="0"/>
              <a:t>annual </a:t>
            </a:r>
            <a:r>
              <a:rPr lang="en-US" dirty="0" smtClean="0"/>
              <a:t>dividend divided </a:t>
            </a:r>
            <a:r>
              <a:rPr lang="en-US" dirty="0"/>
              <a:t>by the current </a:t>
            </a:r>
            <a:r>
              <a:rPr lang="en-US" dirty="0" smtClean="0"/>
              <a:t>price of </a:t>
            </a:r>
            <a:r>
              <a:rPr lang="en-US" dirty="0"/>
              <a:t>a stock.</a:t>
            </a:r>
          </a:p>
        </p:txBody>
      </p:sp>
      <p:sp>
        <p:nvSpPr>
          <p:cNvPr id="11" name="TextBox 10"/>
          <p:cNvSpPr txBox="1"/>
          <p:nvPr/>
        </p:nvSpPr>
        <p:spPr>
          <a:xfrm>
            <a:off x="457200" y="839256"/>
            <a:ext cx="6976846"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The Rate of Return on a One-Year Investment in a Stock</a:t>
            </a:r>
          </a:p>
        </p:txBody>
      </p:sp>
      <p:sp>
        <p:nvSpPr>
          <p:cNvPr id="12" name="Rectangle 11"/>
          <p:cNvSpPr/>
          <p:nvPr/>
        </p:nvSpPr>
        <p:spPr>
          <a:xfrm>
            <a:off x="457200" y="2213566"/>
            <a:ext cx="8229600" cy="707886"/>
          </a:xfrm>
          <a:prstGeom prst="rect">
            <a:avLst/>
          </a:prstGeom>
        </p:spPr>
        <p:txBody>
          <a:bodyPr wrap="square">
            <a:spAutoFit/>
          </a:bodyPr>
          <a:lstStyle/>
          <a:p>
            <a:pPr>
              <a:lnSpc>
                <a:spcPts val="2400"/>
              </a:lnSpc>
            </a:pPr>
            <a:r>
              <a:rPr lang="en-US" dirty="0" smtClean="0"/>
              <a:t>The </a:t>
            </a:r>
            <a:r>
              <a:rPr lang="en-US" dirty="0"/>
              <a:t>expected </a:t>
            </a:r>
            <a:r>
              <a:rPr lang="en-US" dirty="0" smtClean="0"/>
              <a:t>rate of </a:t>
            </a:r>
            <a:r>
              <a:rPr lang="en-US" dirty="0"/>
              <a:t>return from investing in a stock equals the dividend yield plus the expected rate </a:t>
            </a:r>
            <a:r>
              <a:rPr lang="en-US" dirty="0" smtClean="0"/>
              <a:t>of capital </a:t>
            </a:r>
            <a:r>
              <a:rPr lang="en-US" dirty="0"/>
              <a:t>gain:</a:t>
            </a:r>
          </a:p>
        </p:txBody>
      </p:sp>
      <mc:AlternateContent xmlns:mc="http://schemas.openxmlformats.org/markup-compatibility/2006" xmlns:a14="http://schemas.microsoft.com/office/drawing/2010/main">
        <mc:Choice Requires="a14">
          <p:sp>
            <p:nvSpPr>
              <p:cNvPr id="13" name="TextBox 12"/>
              <p:cNvSpPr txBox="1"/>
              <p:nvPr/>
            </p:nvSpPr>
            <p:spPr>
              <a:xfrm>
                <a:off x="3197836" y="3856070"/>
                <a:ext cx="2517164" cy="6771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𝑅</m:t>
                      </m:r>
                      <m:r>
                        <a:rPr lang="en-US" b="0" i="1" smtClean="0">
                          <a:latin typeface="Cambria Math"/>
                        </a:rPr>
                        <m:t>=</m:t>
                      </m:r>
                      <m:f>
                        <m:fPr>
                          <m:ctrlPr>
                            <a:rPr lang="en-US" b="0" i="1" smtClean="0">
                              <a:latin typeface="Cambria Math"/>
                            </a:rPr>
                          </m:ctrlPr>
                        </m:fPr>
                        <m:num>
                          <m:sSubSup>
                            <m:sSubSupPr>
                              <m:ctrlPr>
                                <a:rPr lang="en-US" b="0" i="1" smtClean="0">
                                  <a:latin typeface="Cambria Math"/>
                                </a:rPr>
                              </m:ctrlPr>
                            </m:sSubSupPr>
                            <m:e>
                              <m:r>
                                <a:rPr lang="en-US" b="0" i="1" smtClean="0">
                                  <a:latin typeface="Cambria Math"/>
                                </a:rPr>
                                <m:t>𝐷</m:t>
                              </m:r>
                            </m:e>
                            <m:sub>
                              <m:r>
                                <a:rPr lang="en-US" b="0" i="1" smtClean="0">
                                  <a:latin typeface="Cambria Math"/>
                                </a:rPr>
                                <m:t>𝑡</m:t>
                              </m:r>
                              <m:r>
                                <a:rPr lang="en-US" b="0" i="1" smtClean="0">
                                  <a:latin typeface="Cambria Math"/>
                                </a:rPr>
                                <m:t>+1</m:t>
                              </m:r>
                            </m:sub>
                            <m:sup>
                              <m:r>
                                <a:rPr lang="en-US" b="0" i="1" smtClean="0">
                                  <a:latin typeface="Cambria Math"/>
                                </a:rPr>
                                <m:t>𝑒</m:t>
                              </m:r>
                            </m:sup>
                          </m:sSubSup>
                        </m:num>
                        <m:den>
                          <m:sSub>
                            <m:sSubPr>
                              <m:ctrlPr>
                                <a:rPr lang="en-US" b="0" i="1" smtClean="0">
                                  <a:latin typeface="Cambria Math"/>
                                </a:rPr>
                              </m:ctrlPr>
                            </m:sSubPr>
                            <m:e>
                              <m:r>
                                <a:rPr lang="en-US" b="0" i="1" smtClean="0">
                                  <a:latin typeface="Cambria Math"/>
                                </a:rPr>
                                <m:t>𝑃</m:t>
                              </m:r>
                            </m:e>
                            <m:sub>
                              <m:r>
                                <a:rPr lang="en-US" b="0" i="1" smtClean="0">
                                  <a:latin typeface="Cambria Math"/>
                                </a:rPr>
                                <m:t>𝑡</m:t>
                              </m:r>
                            </m:sub>
                          </m:sSub>
                        </m:den>
                      </m:f>
                      <m:r>
                        <a:rPr lang="en-US" b="0" i="1" smtClean="0">
                          <a:latin typeface="Cambria Math"/>
                        </a:rPr>
                        <m:t>+</m:t>
                      </m:r>
                      <m:f>
                        <m:fPr>
                          <m:ctrlPr>
                            <a:rPr lang="en-US" i="1">
                              <a:latin typeface="Cambria Math"/>
                            </a:rPr>
                          </m:ctrlPr>
                        </m:fPr>
                        <m:num>
                          <m:sSubSup>
                            <m:sSubSupPr>
                              <m:ctrlPr>
                                <a:rPr lang="en-US" i="1">
                                  <a:latin typeface="Cambria Math"/>
                                </a:rPr>
                              </m:ctrlPr>
                            </m:sSubSupPr>
                            <m:e>
                              <m:r>
                                <a:rPr lang="en-US" b="0" i="1" smtClean="0">
                                  <a:latin typeface="Cambria Math"/>
                                </a:rPr>
                                <m:t>(</m:t>
                              </m:r>
                              <m:r>
                                <a:rPr lang="en-US" b="0" i="1" smtClean="0">
                                  <a:latin typeface="Cambria Math"/>
                                </a:rPr>
                                <m:t>𝑃</m:t>
                              </m:r>
                            </m:e>
                            <m:sub>
                              <m:r>
                                <a:rPr lang="en-US" i="1">
                                  <a:latin typeface="Cambria Math"/>
                                </a:rPr>
                                <m:t>𝑡</m:t>
                              </m:r>
                              <m:r>
                                <a:rPr lang="en-US" i="1">
                                  <a:latin typeface="Cambria Math"/>
                                </a:rPr>
                                <m:t>+1</m:t>
                              </m:r>
                            </m:sub>
                            <m:sup>
                              <m:r>
                                <a:rPr lang="en-US" i="1">
                                  <a:latin typeface="Cambria Math"/>
                                </a:rPr>
                                <m:t>𝑒</m:t>
                              </m:r>
                            </m:sup>
                          </m:sSubSup>
                          <m:r>
                            <a:rPr lang="en-US" b="0" i="1" smtClean="0">
                              <a:latin typeface="Cambria Math"/>
                            </a:rPr>
                            <m:t>−</m:t>
                          </m:r>
                          <m:sSub>
                            <m:sSubPr>
                              <m:ctrlPr>
                                <a:rPr lang="en-US" b="0" i="1" smtClean="0">
                                  <a:latin typeface="Cambria Math"/>
                                </a:rPr>
                              </m:ctrlPr>
                            </m:sSubPr>
                            <m:e>
                              <m:r>
                                <a:rPr lang="en-US" b="0" i="1" smtClean="0">
                                  <a:latin typeface="Cambria Math"/>
                                </a:rPr>
                                <m:t>𝑃</m:t>
                              </m:r>
                            </m:e>
                            <m:sub>
                              <m:r>
                                <a:rPr lang="en-US" b="0" i="1" smtClean="0">
                                  <a:latin typeface="Cambria Math"/>
                                </a:rPr>
                                <m:t>𝑡</m:t>
                              </m:r>
                            </m:sub>
                          </m:sSub>
                          <m:r>
                            <a:rPr lang="en-US" b="0" i="1" smtClean="0">
                              <a:latin typeface="Cambria Math"/>
                            </a:rPr>
                            <m:t>)</m:t>
                          </m:r>
                        </m:num>
                        <m:den>
                          <m:sSub>
                            <m:sSubPr>
                              <m:ctrlPr>
                                <a:rPr lang="en-US" b="0" i="1" smtClean="0">
                                  <a:latin typeface="Cambria Math"/>
                                </a:rPr>
                              </m:ctrlPr>
                            </m:sSubPr>
                            <m:e>
                              <m:r>
                                <a:rPr lang="en-US" b="0" i="1" smtClean="0">
                                  <a:latin typeface="Cambria Math"/>
                                </a:rPr>
                                <m:t>𝑃</m:t>
                              </m:r>
                            </m:e>
                            <m:sub>
                              <m:r>
                                <a:rPr lang="en-US" b="0" i="1" smtClean="0">
                                  <a:latin typeface="Cambria Math"/>
                                </a:rPr>
                                <m:t>𝑡</m:t>
                              </m:r>
                            </m:sub>
                          </m:sSub>
                        </m:den>
                      </m:f>
                      <m:r>
                        <a:rPr lang="en-US" b="0" i="1" smtClean="0">
                          <a:latin typeface="Cambria Math"/>
                        </a:rPr>
                        <m:t>.</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3197836" y="3856070"/>
                <a:ext cx="2517164" cy="677173"/>
              </a:xfrm>
              <a:prstGeom prst="rect">
                <a:avLst/>
              </a:prstGeom>
              <a:blipFill rotWithShape="1">
                <a:blip r:embed="rId3" cstate="print"/>
                <a:stretch>
                  <a:fillRect/>
                </a:stretch>
              </a:blipFill>
            </p:spPr>
            <p:txBody>
              <a:bodyPr/>
              <a:lstStyle/>
              <a:p>
                <a:r>
                  <a:rPr lang="en-US">
                    <a:noFill/>
                  </a:rPr>
                  <a:t> </a:t>
                </a:r>
              </a:p>
            </p:txBody>
          </p:sp>
        </mc:Fallback>
      </mc:AlternateContent>
      <p:sp>
        <p:nvSpPr>
          <p:cNvPr id="14" name="Rectangle 13"/>
          <p:cNvSpPr/>
          <p:nvPr/>
        </p:nvSpPr>
        <p:spPr>
          <a:xfrm>
            <a:off x="457200" y="4668089"/>
            <a:ext cx="8229600" cy="707886"/>
          </a:xfrm>
          <a:prstGeom prst="rect">
            <a:avLst/>
          </a:prstGeom>
        </p:spPr>
        <p:txBody>
          <a:bodyPr wrap="square">
            <a:spAutoFit/>
          </a:bodyPr>
          <a:lstStyle/>
          <a:p>
            <a:pPr>
              <a:lnSpc>
                <a:spcPts val="2400"/>
              </a:lnSpc>
            </a:pPr>
            <a:r>
              <a:rPr lang="en-US" dirty="0" smtClean="0"/>
              <a:t>You can compute the actual rate of return by using the dividend paid and the actual price at the end of the year.</a:t>
            </a:r>
            <a:endParaRPr lang="en-US" dirty="0"/>
          </a:p>
        </p:txBody>
      </p:sp>
      <mc:AlternateContent xmlns:mc="http://schemas.openxmlformats.org/markup-compatibility/2006" xmlns:a14="http://schemas.microsoft.com/office/drawing/2010/main">
        <mc:Choice Requires="a14">
          <p:sp>
            <p:nvSpPr>
              <p:cNvPr id="15" name="TextBox 14"/>
              <p:cNvSpPr txBox="1"/>
              <p:nvPr/>
            </p:nvSpPr>
            <p:spPr>
              <a:xfrm>
                <a:off x="2393198" y="5510821"/>
                <a:ext cx="4357603" cy="645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𝑅</m:t>
                      </m:r>
                      <m:r>
                        <a:rPr lang="en-US" b="0" i="1" smtClean="0">
                          <a:latin typeface="Cambria Math"/>
                        </a:rPr>
                        <m:t>=</m:t>
                      </m:r>
                      <m:f>
                        <m:fPr>
                          <m:ctrlPr>
                            <a:rPr lang="en-US" b="0" i="1" smtClean="0">
                              <a:latin typeface="Cambria Math"/>
                            </a:rPr>
                          </m:ctrlPr>
                        </m:fPr>
                        <m:num>
                          <m:r>
                            <a:rPr lang="en-US" b="0" i="1" smtClean="0">
                              <a:latin typeface="Cambria Math"/>
                            </a:rPr>
                            <m:t>$0.60</m:t>
                          </m:r>
                        </m:num>
                        <m:den>
                          <m:r>
                            <a:rPr lang="en-US" b="0" i="1" smtClean="0">
                              <a:latin typeface="Cambria Math"/>
                            </a:rPr>
                            <m:t>$30</m:t>
                          </m:r>
                        </m:den>
                      </m:f>
                      <m:r>
                        <a:rPr lang="en-US" b="0" i="1" smtClean="0">
                          <a:latin typeface="Cambria Math"/>
                        </a:rPr>
                        <m:t>+</m:t>
                      </m:r>
                      <m:f>
                        <m:fPr>
                          <m:ctrlPr>
                            <a:rPr lang="en-US" i="1">
                              <a:latin typeface="Cambria Math"/>
                            </a:rPr>
                          </m:ctrlPr>
                        </m:fPr>
                        <m:num>
                          <m:r>
                            <a:rPr lang="en-US" b="0" i="1" smtClean="0">
                              <a:latin typeface="Cambria Math"/>
                            </a:rPr>
                            <m:t>($33−$30)</m:t>
                          </m:r>
                        </m:num>
                        <m:den>
                          <m:r>
                            <a:rPr lang="en-US" b="0" i="1" smtClean="0">
                              <a:latin typeface="Cambria Math"/>
                            </a:rPr>
                            <m:t>$30</m:t>
                          </m:r>
                        </m:den>
                      </m:f>
                      <m:r>
                        <a:rPr lang="en-US" b="0" i="1" smtClean="0">
                          <a:latin typeface="Cambria Math"/>
                        </a:rPr>
                        <m:t>=0.12</m:t>
                      </m:r>
                      <m:r>
                        <m:rPr>
                          <m:nor/>
                        </m:rPr>
                        <a:rPr lang="en-US" b="0" i="0" smtClean="0">
                          <a:latin typeface="Cambria Math"/>
                        </a:rPr>
                        <m:t>, </m:t>
                      </m:r>
                      <m:r>
                        <m:rPr>
                          <m:nor/>
                        </m:rPr>
                        <a:rPr lang="en-US" b="0" i="0" smtClean="0">
                          <a:latin typeface="Cambria Math"/>
                        </a:rPr>
                        <m:t>or</m:t>
                      </m:r>
                      <m:r>
                        <m:rPr>
                          <m:nor/>
                        </m:rPr>
                        <a:rPr lang="en-US" b="0" i="0" smtClean="0">
                          <a:latin typeface="Cambria Math"/>
                        </a:rPr>
                        <m:t> 12%.</m:t>
                      </m:r>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2393198" y="5510821"/>
                <a:ext cx="4357603" cy="645177"/>
              </a:xfrm>
              <a:prstGeom prst="rect">
                <a:avLst/>
              </a:prstGeom>
              <a:blipFill rotWithShape="1">
                <a:blip r:embed="rId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023694" y="3056298"/>
                <a:ext cx="7191392" cy="6649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b="0" i="0" smtClean="0">
                          <a:latin typeface="Cambria Math"/>
                        </a:rPr>
                        <m:t>Rate</m:t>
                      </m:r>
                      <m:r>
                        <m:rPr>
                          <m:nor/>
                        </m:rPr>
                        <a:rPr lang="en-US" b="0" i="0" smtClean="0">
                          <a:latin typeface="Cambria Math"/>
                        </a:rPr>
                        <m:t> </m:t>
                      </m:r>
                      <m:r>
                        <m:rPr>
                          <m:nor/>
                        </m:rPr>
                        <a:rPr lang="en-US" b="0" i="0" smtClean="0">
                          <a:latin typeface="Cambria Math"/>
                        </a:rPr>
                        <m:t>of</m:t>
                      </m:r>
                      <m:r>
                        <m:rPr>
                          <m:nor/>
                        </m:rPr>
                        <a:rPr lang="en-US" b="0" i="0" smtClean="0">
                          <a:latin typeface="Cambria Math"/>
                        </a:rPr>
                        <m:t> </m:t>
                      </m:r>
                      <m:r>
                        <m:rPr>
                          <m:nor/>
                        </m:rPr>
                        <a:rPr lang="en-US" b="0" i="0" smtClean="0">
                          <a:latin typeface="Cambria Math"/>
                        </a:rPr>
                        <m:t>return</m:t>
                      </m:r>
                      <m:r>
                        <m:rPr>
                          <m:nor/>
                        </m:rPr>
                        <a:rPr lang="en-US" b="0" i="0" smtClean="0">
                          <a:latin typeface="Cambria Math"/>
                        </a:rPr>
                        <m:t> = </m:t>
                      </m:r>
                      <m:f>
                        <m:fPr>
                          <m:ctrlPr>
                            <a:rPr lang="en-US" b="0" i="1" smtClean="0">
                              <a:latin typeface="Cambria Math"/>
                            </a:rPr>
                          </m:ctrlPr>
                        </m:fPr>
                        <m:num>
                          <m:r>
                            <m:rPr>
                              <m:nor/>
                            </m:rPr>
                            <a:rPr lang="en-US" b="0" i="0" smtClean="0">
                              <a:latin typeface="Cambria Math"/>
                            </a:rPr>
                            <m:t>Expected</m:t>
                          </m:r>
                          <m:r>
                            <m:rPr>
                              <m:nor/>
                            </m:rPr>
                            <a:rPr lang="en-US" b="0" i="0" smtClean="0">
                              <a:latin typeface="Cambria Math"/>
                            </a:rPr>
                            <m:t> </m:t>
                          </m:r>
                          <m:r>
                            <m:rPr>
                              <m:nor/>
                            </m:rPr>
                            <a:rPr lang="en-US" b="0" i="0" smtClean="0">
                              <a:latin typeface="Cambria Math"/>
                            </a:rPr>
                            <m:t>annual</m:t>
                          </m:r>
                          <m:r>
                            <m:rPr>
                              <m:nor/>
                            </m:rPr>
                            <a:rPr lang="en-US" b="0" i="0" smtClean="0">
                              <a:latin typeface="Cambria Math"/>
                            </a:rPr>
                            <m:t> </m:t>
                          </m:r>
                          <m:r>
                            <m:rPr>
                              <m:nor/>
                            </m:rPr>
                            <a:rPr lang="en-US" b="0" i="0" smtClean="0">
                              <a:latin typeface="Cambria Math"/>
                            </a:rPr>
                            <m:t>dividend</m:t>
                          </m:r>
                        </m:num>
                        <m:den>
                          <m:r>
                            <m:rPr>
                              <m:nor/>
                            </m:rPr>
                            <a:rPr lang="en-US" b="0" i="0" smtClean="0">
                              <a:latin typeface="Cambria Math"/>
                            </a:rPr>
                            <m:t>Initial</m:t>
                          </m:r>
                          <m:r>
                            <m:rPr>
                              <m:nor/>
                            </m:rPr>
                            <a:rPr lang="en-US" b="0" i="0" smtClean="0">
                              <a:latin typeface="Cambria Math"/>
                            </a:rPr>
                            <m:t> </m:t>
                          </m:r>
                          <m:r>
                            <m:rPr>
                              <m:nor/>
                            </m:rPr>
                            <a:rPr lang="en-US" b="0" i="0" smtClean="0">
                              <a:latin typeface="Cambria Math"/>
                            </a:rPr>
                            <m:t>price</m:t>
                          </m:r>
                        </m:den>
                      </m:f>
                      <m:r>
                        <m:rPr>
                          <m:nor/>
                        </m:rPr>
                        <a:rPr lang="en-US" b="0" i="0" smtClean="0">
                          <a:latin typeface="Cambria Math"/>
                        </a:rPr>
                        <m:t>+</m:t>
                      </m:r>
                      <m:f>
                        <m:fPr>
                          <m:ctrlPr>
                            <a:rPr lang="en-US" b="0" i="1" smtClean="0">
                              <a:latin typeface="Cambria Math"/>
                            </a:rPr>
                          </m:ctrlPr>
                        </m:fPr>
                        <m:num>
                          <m:r>
                            <m:rPr>
                              <m:nor/>
                            </m:rPr>
                            <a:rPr lang="en-US" b="0" i="0" smtClean="0">
                              <a:latin typeface="Cambria Math"/>
                            </a:rPr>
                            <m:t>Expected</m:t>
                          </m:r>
                          <m:r>
                            <m:rPr>
                              <m:nor/>
                            </m:rPr>
                            <a:rPr lang="en-US" b="0" i="0" smtClean="0">
                              <a:latin typeface="Cambria Math"/>
                            </a:rPr>
                            <m:t> </m:t>
                          </m:r>
                          <m:r>
                            <m:rPr>
                              <m:nor/>
                            </m:rPr>
                            <a:rPr lang="en-US" b="0" i="0" smtClean="0">
                              <a:latin typeface="Cambria Math"/>
                            </a:rPr>
                            <m:t>change</m:t>
                          </m:r>
                          <m:r>
                            <m:rPr>
                              <m:nor/>
                            </m:rPr>
                            <a:rPr lang="en-US" b="0" i="0" smtClean="0">
                              <a:latin typeface="Cambria Math"/>
                            </a:rPr>
                            <m:t> </m:t>
                          </m:r>
                          <m:r>
                            <m:rPr>
                              <m:nor/>
                            </m:rPr>
                            <a:rPr lang="en-US" b="0" i="0" smtClean="0">
                              <a:latin typeface="Cambria Math"/>
                            </a:rPr>
                            <m:t>in</m:t>
                          </m:r>
                          <m:r>
                            <m:rPr>
                              <m:nor/>
                            </m:rPr>
                            <a:rPr lang="en-US" b="0" i="0" smtClean="0">
                              <a:latin typeface="Cambria Math"/>
                            </a:rPr>
                            <m:t> </m:t>
                          </m:r>
                          <m:r>
                            <m:rPr>
                              <m:nor/>
                            </m:rPr>
                            <a:rPr lang="en-US" b="0" i="0" smtClean="0">
                              <a:latin typeface="Cambria Math"/>
                            </a:rPr>
                            <m:t>price</m:t>
                          </m:r>
                        </m:num>
                        <m:den>
                          <m:r>
                            <m:rPr>
                              <m:nor/>
                            </m:rPr>
                            <a:rPr lang="en-US" b="0" i="0" smtClean="0">
                              <a:latin typeface="Cambria Math"/>
                            </a:rPr>
                            <m:t>Initial</m:t>
                          </m:r>
                          <m:r>
                            <m:rPr>
                              <m:nor/>
                            </m:rPr>
                            <a:rPr lang="en-US" b="0" i="0" smtClean="0">
                              <a:latin typeface="Cambria Math"/>
                            </a:rPr>
                            <m:t> </m:t>
                          </m:r>
                          <m:r>
                            <m:rPr>
                              <m:nor/>
                            </m:rPr>
                            <a:rPr lang="en-US" b="0" i="0" smtClean="0">
                              <a:latin typeface="Cambria Math"/>
                            </a:rPr>
                            <m:t>price</m:t>
                          </m:r>
                        </m:den>
                      </m:f>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023694" y="3056298"/>
                <a:ext cx="7191392" cy="664926"/>
              </a:xfrm>
              <a:prstGeom prst="rect">
                <a:avLst/>
              </a:prstGeom>
              <a:blipFill rotWithShape="1">
                <a:blip r:embed="rId5" cstate="print"/>
                <a:stretch>
                  <a:fillRect/>
                </a:stretch>
              </a:blipFill>
            </p:spPr>
            <p:txBody>
              <a:bodyPr/>
              <a:lstStyle/>
              <a:p>
                <a:r>
                  <a:rPr lang="en-US">
                    <a:noFill/>
                  </a:rPr>
                  <a:t> </a:t>
                </a:r>
              </a:p>
            </p:txBody>
          </p:sp>
        </mc:Fallback>
      </mc:AlternateContent>
      <p:sp>
        <p:nvSpPr>
          <p:cNvPr id="16" name="Title 1"/>
          <p:cNvSpPr txBox="1">
            <a:spLocks/>
          </p:cNvSpPr>
          <p:nvPr/>
        </p:nvSpPr>
        <p:spPr bwMode="auto">
          <a:xfrm>
            <a:off x="451303"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39285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P spid="14" grpId="0"/>
      <p:bldP spid="1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ame Side Corner Rectangle 26"/>
          <p:cNvSpPr/>
          <p:nvPr/>
        </p:nvSpPr>
        <p:spPr bwMode="auto">
          <a:xfrm>
            <a:off x="472288" y="569137"/>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2" name="TextBox 11"/>
          <p:cNvSpPr txBox="1"/>
          <p:nvPr/>
        </p:nvSpPr>
        <p:spPr>
          <a:xfrm>
            <a:off x="457200" y="533210"/>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3" name="Straight Connector 28"/>
          <p:cNvCxnSpPr/>
          <p:nvPr/>
        </p:nvCxnSpPr>
        <p:spPr bwMode="auto">
          <a:xfrm>
            <a:off x="485775" y="835837"/>
            <a:ext cx="8201025" cy="0"/>
          </a:xfrm>
          <a:prstGeom prst="line">
            <a:avLst/>
          </a:prstGeom>
          <a:noFill/>
          <a:ln w="38100" cap="flat" cmpd="sng" algn="ctr">
            <a:solidFill>
              <a:srgbClr val="BC8632"/>
            </a:solidFill>
            <a:prstDash val="solid"/>
            <a:round/>
            <a:headEnd type="none" w="med" len="med"/>
            <a:tailEnd type="none" w="med" len="med"/>
          </a:ln>
          <a:effectLst/>
        </p:spPr>
      </p:cxnSp>
      <p:sp>
        <p:nvSpPr>
          <p:cNvPr id="14" name="TextBox 13"/>
          <p:cNvSpPr txBox="1"/>
          <p:nvPr/>
        </p:nvSpPr>
        <p:spPr>
          <a:xfrm>
            <a:off x="457200" y="845362"/>
            <a:ext cx="7754422" cy="369332"/>
          </a:xfrm>
          <a:prstGeom prst="rect">
            <a:avLst/>
          </a:prstGeom>
          <a:noFill/>
        </p:spPr>
        <p:txBody>
          <a:bodyPr wrap="square" rtlCol="0">
            <a:spAutoFit/>
          </a:bodyPr>
          <a:lstStyle/>
          <a:p>
            <a:r>
              <a:rPr lang="en-US" b="1" dirty="0">
                <a:solidFill>
                  <a:srgbClr val="BC8632"/>
                </a:solidFill>
              </a:rPr>
              <a:t>How Should the Government Tax </a:t>
            </a:r>
            <a:r>
              <a:rPr lang="en-US" b="1" dirty="0" smtClean="0">
                <a:solidFill>
                  <a:srgbClr val="BC8632"/>
                </a:solidFill>
              </a:rPr>
              <a:t>Dividends and </a:t>
            </a:r>
            <a:r>
              <a:rPr lang="en-US" b="1" dirty="0">
                <a:solidFill>
                  <a:srgbClr val="BC8632"/>
                </a:solidFill>
              </a:rPr>
              <a:t>Capital Gains?</a:t>
            </a:r>
            <a:endParaRPr lang="en-US" dirty="0">
              <a:solidFill>
                <a:srgbClr val="BC8632"/>
              </a:solidFill>
            </a:endParaRPr>
          </a:p>
        </p:txBody>
      </p:sp>
      <p:sp>
        <p:nvSpPr>
          <p:cNvPr id="15" name="Rectangle 14"/>
          <p:cNvSpPr/>
          <p:nvPr/>
        </p:nvSpPr>
        <p:spPr>
          <a:xfrm>
            <a:off x="451303" y="1198472"/>
            <a:ext cx="8235497" cy="5124480"/>
          </a:xfrm>
          <a:prstGeom prst="rect">
            <a:avLst/>
          </a:prstGeom>
        </p:spPr>
        <p:txBody>
          <a:bodyPr wrap="square">
            <a:spAutoFit/>
          </a:bodyPr>
          <a:lstStyle/>
          <a:p>
            <a:pPr marL="285750" indent="-285750">
              <a:lnSpc>
                <a:spcPts val="2400"/>
              </a:lnSpc>
              <a:buFont typeface="Arial" pitchFamily="34" charset="0"/>
              <a:buChar char="•"/>
            </a:pPr>
            <a:r>
              <a:rPr lang="en-US" dirty="0" smtClean="0"/>
              <a:t>Because dividends are taxed at both the firm level and the individual level, dividends are subject to </a:t>
            </a:r>
            <a:r>
              <a:rPr lang="en-US" i="1" dirty="0" smtClean="0"/>
              <a:t>double taxation</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Double taxation of dividends has several shortcomings. It reduces investors’ incentive to buy stocks, and it gives firms an incentive to retain profits, which may be inefficient.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Taxing capital gains creates a </a:t>
            </a:r>
            <a:r>
              <a:rPr lang="en-US" i="1" dirty="0" smtClean="0"/>
              <a:t>lock-in</a:t>
            </a:r>
            <a:r>
              <a:rPr lang="en-US" dirty="0" smtClean="0"/>
              <a:t> </a:t>
            </a:r>
            <a:r>
              <a:rPr lang="en-US" i="1" dirty="0" smtClean="0"/>
              <a:t>effect</a:t>
            </a:r>
            <a:r>
              <a:rPr lang="en-US" dirty="0" smtClean="0"/>
              <a:t> because investors may be reluctant to sell stocks that have substantial capital gains.</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In 2003, Congress reduced the tax rate from 35% to 15% on tax dividends and capital gains. This rate cut reduced inefficiencies but may adversely affect the distribution of after-tax income.</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a:t>The trade-off between efficiency and equity is a recurring issue in economic </a:t>
            </a:r>
            <a:r>
              <a:rPr lang="en-US" dirty="0" smtClean="0"/>
              <a:t>policy. Policymakers </a:t>
            </a:r>
            <a:r>
              <a:rPr lang="en-US" dirty="0"/>
              <a:t>must often balance the need to improve economic efficiency, which </a:t>
            </a:r>
            <a:r>
              <a:rPr lang="en-US" dirty="0" smtClean="0"/>
              <a:t>can increase </a:t>
            </a:r>
            <a:r>
              <a:rPr lang="en-US" dirty="0"/>
              <a:t>incomes and growth, with the desire to distribute income more </a:t>
            </a:r>
            <a:r>
              <a:rPr lang="en-US" dirty="0" smtClean="0"/>
              <a:t>equally.</a:t>
            </a:r>
          </a:p>
        </p:txBody>
      </p:sp>
      <p:sp>
        <p:nvSpPr>
          <p:cNvPr id="16" name="Title 1"/>
          <p:cNvSpPr txBox="1">
            <a:spLocks/>
          </p:cNvSpPr>
          <p:nvPr/>
        </p:nvSpPr>
        <p:spPr bwMode="auto">
          <a:xfrm>
            <a:off x="451303"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95574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ipe(left)">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wipe(left)">
                                      <p:cBhvr>
                                        <p:cTn id="27" dur="500"/>
                                        <p:tgtEl>
                                          <p:spTgt spid="1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xEl>
                                              <p:pRg st="4" end="4"/>
                                            </p:txEl>
                                          </p:spTgt>
                                        </p:tgtEl>
                                        <p:attrNameLst>
                                          <p:attrName>style.visibility</p:attrName>
                                        </p:attrNameLst>
                                      </p:cBhvr>
                                      <p:to>
                                        <p:strVal val="visible"/>
                                      </p:to>
                                    </p:set>
                                    <p:animEffect transition="in" filter="wipe(left)">
                                      <p:cBhvr>
                                        <p:cTn id="32" dur="500"/>
                                        <p:tgtEl>
                                          <p:spTgt spid="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left)">
                                      <p:cBhvr>
                                        <p:cTn id="37" dur="500"/>
                                        <p:tgtEl>
                                          <p:spTgt spid="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
                                            <p:txEl>
                                              <p:pRg st="8" end="8"/>
                                            </p:txEl>
                                          </p:spTgt>
                                        </p:tgtEl>
                                        <p:attrNameLst>
                                          <p:attrName>style.visibility</p:attrName>
                                        </p:attrNameLst>
                                      </p:cBhvr>
                                      <p:to>
                                        <p:strVal val="visible"/>
                                      </p:to>
                                    </p:set>
                                    <p:animEffect transition="in" filter="wipe(left)">
                                      <p:cBhvr>
                                        <p:cTn id="42"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4" grpId="0"/>
      <p:bldP spid="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838200"/>
            <a:ext cx="4131516"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The Fundamental Value of Stock</a:t>
            </a:r>
          </a:p>
        </p:txBody>
      </p:sp>
      <p:sp>
        <p:nvSpPr>
          <p:cNvPr id="12" name="Rectangle 11"/>
          <p:cNvSpPr/>
          <p:nvPr/>
        </p:nvSpPr>
        <p:spPr>
          <a:xfrm>
            <a:off x="451303" y="1524000"/>
            <a:ext cx="8235497" cy="1323439"/>
          </a:xfrm>
          <a:prstGeom prst="rect">
            <a:avLst/>
          </a:prstGeom>
        </p:spPr>
        <p:txBody>
          <a:bodyPr wrap="square">
            <a:spAutoFit/>
          </a:bodyPr>
          <a:lstStyle/>
          <a:p>
            <a:pPr>
              <a:lnSpc>
                <a:spcPts val="2400"/>
              </a:lnSpc>
            </a:pPr>
            <a:r>
              <a:rPr lang="en-US" dirty="0"/>
              <a:t>The price of the stock </a:t>
            </a:r>
            <a:r>
              <a:rPr lang="en-US" dirty="0" smtClean="0"/>
              <a:t>held for two years should </a:t>
            </a:r>
            <a:r>
              <a:rPr lang="en-US" dirty="0"/>
              <a:t>be equal to the sum of the present values of the dividend payments the investor expects to receive during </a:t>
            </a:r>
            <a:r>
              <a:rPr lang="en-US" dirty="0" smtClean="0"/>
              <a:t>the two </a:t>
            </a:r>
            <a:r>
              <a:rPr lang="en-US" dirty="0"/>
              <a:t>years plus the present value of the expected price of the stock at the end of two years:</a:t>
            </a:r>
          </a:p>
        </p:txBody>
      </p:sp>
      <p:sp>
        <p:nvSpPr>
          <p:cNvPr id="14" name="Rectangle 13"/>
          <p:cNvSpPr/>
          <p:nvPr/>
        </p:nvSpPr>
        <p:spPr>
          <a:xfrm>
            <a:off x="451303" y="3886200"/>
            <a:ext cx="8235497" cy="707886"/>
          </a:xfrm>
          <a:prstGeom prst="rect">
            <a:avLst/>
          </a:prstGeom>
        </p:spPr>
        <p:txBody>
          <a:bodyPr wrap="square">
            <a:spAutoFit/>
          </a:bodyPr>
          <a:lstStyle/>
          <a:p>
            <a:pPr>
              <a:lnSpc>
                <a:spcPts val="2400"/>
              </a:lnSpc>
            </a:pPr>
            <a:r>
              <a:rPr lang="en-US" dirty="0" smtClean="0"/>
              <a:t>Consider the </a:t>
            </a:r>
            <a:r>
              <a:rPr lang="en-US" i="1" dirty="0"/>
              <a:t>fundamental value</a:t>
            </a:r>
            <a:r>
              <a:rPr lang="en-US" dirty="0"/>
              <a:t> of a share of stock </a:t>
            </a:r>
            <a:r>
              <a:rPr lang="en-US" dirty="0" smtClean="0"/>
              <a:t>equal </a:t>
            </a:r>
            <a:r>
              <a:rPr lang="en-US" dirty="0"/>
              <a:t>to the present value </a:t>
            </a:r>
            <a:r>
              <a:rPr lang="en-US" dirty="0" smtClean="0"/>
              <a:t>of all </a:t>
            </a:r>
            <a:r>
              <a:rPr lang="en-US" dirty="0"/>
              <a:t>the dividends expected to be received into the indefinite future:</a:t>
            </a:r>
          </a:p>
        </p:txBody>
      </p:sp>
      <mc:AlternateContent xmlns:mc="http://schemas.openxmlformats.org/markup-compatibility/2006" xmlns:a14="http://schemas.microsoft.com/office/drawing/2010/main">
        <mc:Choice Requires="a14">
          <p:sp>
            <p:nvSpPr>
              <p:cNvPr id="16" name="TextBox 15"/>
              <p:cNvSpPr txBox="1"/>
              <p:nvPr/>
            </p:nvSpPr>
            <p:spPr>
              <a:xfrm>
                <a:off x="2579349" y="2994312"/>
                <a:ext cx="4018728" cy="679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m:t>
                          </m:r>
                        </m:sub>
                      </m:sSub>
                      <m:r>
                        <a:rPr lang="en-US" b="0" i="1" smtClean="0">
                          <a:latin typeface="Cambria Math"/>
                        </a:rPr>
                        <m:t>=</m:t>
                      </m:r>
                      <m:f>
                        <m:fPr>
                          <m:ctrlPr>
                            <a:rPr lang="en-US" b="0" i="1" smtClean="0">
                              <a:latin typeface="Cambria Math"/>
                            </a:rPr>
                          </m:ctrlPr>
                        </m:fPr>
                        <m:num>
                          <m:sSubSup>
                            <m:sSubSupPr>
                              <m:ctrlPr>
                                <a:rPr lang="en-US" b="0" i="1" smtClean="0">
                                  <a:latin typeface="Cambria Math"/>
                                </a:rPr>
                              </m:ctrlPr>
                            </m:sSubSupPr>
                            <m:e>
                              <m:r>
                                <a:rPr lang="en-US" b="0" i="1" smtClean="0">
                                  <a:latin typeface="Cambria Math"/>
                                </a:rPr>
                                <m:t>𝐷</m:t>
                              </m:r>
                            </m:e>
                            <m:sub>
                              <m:r>
                                <a:rPr lang="en-US" b="0" i="1" smtClean="0">
                                  <a:latin typeface="Cambria Math"/>
                                </a:rPr>
                                <m:t>𝑡</m:t>
                              </m:r>
                              <m:r>
                                <a:rPr lang="en-US" b="0" i="1" smtClean="0">
                                  <a:latin typeface="Cambria Math"/>
                                </a:rPr>
                                <m:t>+1</m:t>
                              </m:r>
                            </m:sub>
                            <m:sup>
                              <m:r>
                                <a:rPr lang="en-US" b="0" i="1" smtClean="0">
                                  <a:latin typeface="Cambria Math"/>
                                </a:rPr>
                                <m:t>𝑒</m:t>
                              </m:r>
                            </m:sup>
                          </m:sSubSup>
                        </m:num>
                        <m:den>
                          <m:r>
                            <a:rPr lang="en-US" b="0" i="1" smtClean="0">
                              <a:latin typeface="Cambria Math"/>
                            </a:rPr>
                            <m:t>(1+</m:t>
                          </m:r>
                          <m:sSub>
                            <m:sSubPr>
                              <m:ctrlPr>
                                <a:rPr lang="en-US" b="0" i="1" smtClean="0">
                                  <a:latin typeface="Cambria Math"/>
                                </a:rPr>
                              </m:ctrlPr>
                            </m:sSubPr>
                            <m:e>
                              <m:r>
                                <a:rPr lang="en-US" b="0" i="1" smtClean="0">
                                  <a:latin typeface="Cambria Math"/>
                                </a:rPr>
                                <m:t>𝑟</m:t>
                              </m:r>
                            </m:e>
                            <m:sub>
                              <m:r>
                                <a:rPr lang="en-US" b="0" i="1" smtClean="0">
                                  <a:latin typeface="Cambria Math"/>
                                </a:rPr>
                                <m:t>𝐸</m:t>
                              </m:r>
                            </m:sub>
                          </m:sSub>
                          <m:r>
                            <a:rPr lang="en-US" b="0" i="1" smtClean="0">
                              <a:latin typeface="Cambria Math"/>
                            </a:rPr>
                            <m:t>)</m:t>
                          </m:r>
                        </m:den>
                      </m:f>
                      <m:r>
                        <a:rPr lang="en-US" b="0" i="1" smtClean="0">
                          <a:latin typeface="Cambria Math"/>
                        </a:rPr>
                        <m:t>+</m:t>
                      </m:r>
                      <m:f>
                        <m:fPr>
                          <m:ctrlPr>
                            <a:rPr lang="en-US" i="1">
                              <a:latin typeface="Cambria Math"/>
                            </a:rPr>
                          </m:ctrlPr>
                        </m:fPr>
                        <m:num>
                          <m:sSubSup>
                            <m:sSubSupPr>
                              <m:ctrlPr>
                                <a:rPr lang="en-US" i="1">
                                  <a:latin typeface="Cambria Math"/>
                                </a:rPr>
                              </m:ctrlPr>
                            </m:sSubSupPr>
                            <m:e>
                              <m:r>
                                <a:rPr lang="en-US" b="0" i="1" smtClean="0">
                                  <a:latin typeface="Cambria Math"/>
                                </a:rPr>
                                <m:t>𝐷</m:t>
                              </m:r>
                            </m:e>
                            <m:sub>
                              <m:r>
                                <a:rPr lang="en-US" i="1">
                                  <a:latin typeface="Cambria Math"/>
                                </a:rPr>
                                <m:t>𝑡</m:t>
                              </m:r>
                              <m:r>
                                <a:rPr lang="en-US" i="1">
                                  <a:latin typeface="Cambria Math"/>
                                </a:rPr>
                                <m:t>+2</m:t>
                              </m:r>
                            </m:sub>
                            <m:sup>
                              <m:r>
                                <a:rPr lang="en-US" i="1">
                                  <a:latin typeface="Cambria Math"/>
                                </a:rPr>
                                <m:t>𝑒</m:t>
                              </m:r>
                            </m:sup>
                          </m:sSubSup>
                        </m:num>
                        <m:den>
                          <m:sSup>
                            <m:sSupPr>
                              <m:ctrlPr>
                                <a:rPr lang="en-US" b="0" i="1" smtClean="0">
                                  <a:latin typeface="Cambria Math"/>
                                </a:rPr>
                              </m:ctrlPr>
                            </m:sSupPr>
                            <m:e>
                              <m:r>
                                <a:rPr lang="en-US" i="1">
                                  <a:latin typeface="Cambria Math"/>
                                </a:rPr>
                                <m:t>(1+</m:t>
                              </m:r>
                              <m:sSub>
                                <m:sSubPr>
                                  <m:ctrlPr>
                                    <a:rPr lang="en-US" i="1">
                                      <a:latin typeface="Cambria Math"/>
                                    </a:rPr>
                                  </m:ctrlPr>
                                </m:sSubPr>
                                <m:e>
                                  <m:r>
                                    <a:rPr lang="en-US" i="1">
                                      <a:latin typeface="Cambria Math"/>
                                    </a:rPr>
                                    <m:t>𝑟</m:t>
                                  </m:r>
                                </m:e>
                                <m:sub>
                                  <m:r>
                                    <a:rPr lang="en-US" i="1">
                                      <a:latin typeface="Cambria Math"/>
                                    </a:rPr>
                                    <m:t>𝐸</m:t>
                                  </m:r>
                                </m:sub>
                              </m:sSub>
                              <m:r>
                                <a:rPr lang="en-US" b="0" i="1" smtClean="0">
                                  <a:latin typeface="Cambria Math"/>
                                </a:rPr>
                                <m:t>)</m:t>
                              </m:r>
                            </m:e>
                            <m:sup>
                              <m:r>
                                <a:rPr lang="en-US" b="0" i="1" smtClean="0">
                                  <a:latin typeface="Cambria Math"/>
                                </a:rPr>
                                <m:t>2</m:t>
                              </m:r>
                            </m:sup>
                          </m:sSup>
                        </m:den>
                      </m:f>
                      <m:r>
                        <a:rPr lang="en-US" b="0" i="1" smtClean="0">
                          <a:latin typeface="Cambria Math"/>
                        </a:rPr>
                        <m:t>+</m:t>
                      </m:r>
                      <m:f>
                        <m:fPr>
                          <m:ctrlPr>
                            <a:rPr lang="en-US" i="1">
                              <a:latin typeface="Cambria Math"/>
                            </a:rPr>
                          </m:ctrlPr>
                        </m:fPr>
                        <m:num>
                          <m:sSubSup>
                            <m:sSubSupPr>
                              <m:ctrlPr>
                                <a:rPr lang="en-US" i="1">
                                  <a:latin typeface="Cambria Math"/>
                                </a:rPr>
                              </m:ctrlPr>
                            </m:sSubSupPr>
                            <m:e>
                              <m:r>
                                <a:rPr lang="en-US" i="1">
                                  <a:latin typeface="Cambria Math"/>
                                </a:rPr>
                                <m:t>𝑃</m:t>
                              </m:r>
                            </m:e>
                            <m:sub>
                              <m:r>
                                <a:rPr lang="en-US" i="1">
                                  <a:latin typeface="Cambria Math"/>
                                </a:rPr>
                                <m:t>𝑡</m:t>
                              </m:r>
                              <m:r>
                                <a:rPr lang="en-US" i="1">
                                  <a:latin typeface="Cambria Math"/>
                                </a:rPr>
                                <m:t>+2</m:t>
                              </m:r>
                            </m:sub>
                            <m:sup>
                              <m:r>
                                <a:rPr lang="en-US" i="1">
                                  <a:latin typeface="Cambria Math"/>
                                </a:rPr>
                                <m:t>𝑒</m:t>
                              </m:r>
                            </m:sup>
                          </m:sSubSup>
                        </m:num>
                        <m:den>
                          <m:sSup>
                            <m:sSupPr>
                              <m:ctrlPr>
                                <a:rPr lang="en-US" i="1">
                                  <a:latin typeface="Cambria Math"/>
                                </a:rPr>
                              </m:ctrlPr>
                            </m:sSupPr>
                            <m:e>
                              <m:r>
                                <a:rPr lang="en-US" i="1">
                                  <a:latin typeface="Cambria Math"/>
                                </a:rPr>
                                <m:t>(1+</m:t>
                              </m:r>
                              <m:sSub>
                                <m:sSubPr>
                                  <m:ctrlPr>
                                    <a:rPr lang="en-US" i="1">
                                      <a:latin typeface="Cambria Math"/>
                                    </a:rPr>
                                  </m:ctrlPr>
                                </m:sSubPr>
                                <m:e>
                                  <m:r>
                                    <a:rPr lang="en-US" i="1">
                                      <a:latin typeface="Cambria Math"/>
                                    </a:rPr>
                                    <m:t>𝑟</m:t>
                                  </m:r>
                                </m:e>
                                <m:sub>
                                  <m:r>
                                    <a:rPr lang="en-US" i="1">
                                      <a:latin typeface="Cambria Math"/>
                                    </a:rPr>
                                    <m:t>𝐸</m:t>
                                  </m:r>
                                </m:sub>
                              </m:sSub>
                              <m:r>
                                <a:rPr lang="en-US" i="1">
                                  <a:latin typeface="Cambria Math"/>
                                </a:rPr>
                                <m:t>)</m:t>
                              </m:r>
                            </m:e>
                            <m:sup>
                              <m:r>
                                <a:rPr lang="en-US" i="1">
                                  <a:latin typeface="Cambria Math"/>
                                </a:rPr>
                                <m:t>2</m:t>
                              </m:r>
                            </m:sup>
                          </m:sSup>
                        </m:den>
                      </m:f>
                      <m:r>
                        <a:rPr lang="en-US" b="0" i="1" smtClean="0">
                          <a:latin typeface="Cambria Math"/>
                        </a:rPr>
                        <m:t>.</m:t>
                      </m:r>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2579349" y="2994312"/>
                <a:ext cx="4018728" cy="679801"/>
              </a:xfrm>
              <a:prstGeom prst="rect">
                <a:avLst/>
              </a:prstGeom>
              <a:blipFill rotWithShape="1">
                <a:blip r:embed="rId3"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286000" y="4958999"/>
                <a:ext cx="4605427" cy="679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m:t>
                          </m:r>
                        </m:sub>
                      </m:sSub>
                      <m:r>
                        <a:rPr lang="en-US" b="0" i="1" smtClean="0">
                          <a:latin typeface="Cambria Math"/>
                        </a:rPr>
                        <m:t>=</m:t>
                      </m:r>
                      <m:f>
                        <m:fPr>
                          <m:ctrlPr>
                            <a:rPr lang="en-US" b="0" i="1" smtClean="0">
                              <a:latin typeface="Cambria Math"/>
                            </a:rPr>
                          </m:ctrlPr>
                        </m:fPr>
                        <m:num>
                          <m:sSubSup>
                            <m:sSubSupPr>
                              <m:ctrlPr>
                                <a:rPr lang="en-US" b="0" i="1" smtClean="0">
                                  <a:latin typeface="Cambria Math"/>
                                </a:rPr>
                              </m:ctrlPr>
                            </m:sSubSupPr>
                            <m:e>
                              <m:r>
                                <a:rPr lang="en-US" b="0" i="1" smtClean="0">
                                  <a:latin typeface="Cambria Math"/>
                                </a:rPr>
                                <m:t>𝐷</m:t>
                              </m:r>
                            </m:e>
                            <m:sub>
                              <m:r>
                                <a:rPr lang="en-US" b="0" i="1" smtClean="0">
                                  <a:latin typeface="Cambria Math"/>
                                </a:rPr>
                                <m:t>𝑡</m:t>
                              </m:r>
                              <m:r>
                                <a:rPr lang="en-US" b="0" i="1" smtClean="0">
                                  <a:latin typeface="Cambria Math"/>
                                </a:rPr>
                                <m:t>+1</m:t>
                              </m:r>
                            </m:sub>
                            <m:sup>
                              <m:r>
                                <a:rPr lang="en-US" b="0" i="1" smtClean="0">
                                  <a:latin typeface="Cambria Math"/>
                                </a:rPr>
                                <m:t>𝑒</m:t>
                              </m:r>
                            </m:sup>
                          </m:sSubSup>
                        </m:num>
                        <m:den>
                          <m:r>
                            <a:rPr lang="en-US" b="0" i="1" smtClean="0">
                              <a:latin typeface="Cambria Math"/>
                            </a:rPr>
                            <m:t>(1+</m:t>
                          </m:r>
                          <m:sSub>
                            <m:sSubPr>
                              <m:ctrlPr>
                                <a:rPr lang="en-US" b="0" i="1" smtClean="0">
                                  <a:latin typeface="Cambria Math"/>
                                </a:rPr>
                              </m:ctrlPr>
                            </m:sSubPr>
                            <m:e>
                              <m:r>
                                <a:rPr lang="en-US" b="0" i="1" smtClean="0">
                                  <a:latin typeface="Cambria Math"/>
                                </a:rPr>
                                <m:t>𝑟</m:t>
                              </m:r>
                            </m:e>
                            <m:sub>
                              <m:r>
                                <a:rPr lang="en-US" b="0" i="1" smtClean="0">
                                  <a:latin typeface="Cambria Math"/>
                                </a:rPr>
                                <m:t>𝐸</m:t>
                              </m:r>
                            </m:sub>
                          </m:sSub>
                          <m:r>
                            <a:rPr lang="en-US" b="0" i="1" smtClean="0">
                              <a:latin typeface="Cambria Math"/>
                            </a:rPr>
                            <m:t>)</m:t>
                          </m:r>
                        </m:den>
                      </m:f>
                      <m:r>
                        <a:rPr lang="en-US" b="0" i="1" smtClean="0">
                          <a:latin typeface="Cambria Math"/>
                        </a:rPr>
                        <m:t>+</m:t>
                      </m:r>
                      <m:f>
                        <m:fPr>
                          <m:ctrlPr>
                            <a:rPr lang="en-US" i="1">
                              <a:latin typeface="Cambria Math"/>
                            </a:rPr>
                          </m:ctrlPr>
                        </m:fPr>
                        <m:num>
                          <m:sSubSup>
                            <m:sSubSupPr>
                              <m:ctrlPr>
                                <a:rPr lang="en-US" i="1">
                                  <a:latin typeface="Cambria Math"/>
                                </a:rPr>
                              </m:ctrlPr>
                            </m:sSubSupPr>
                            <m:e>
                              <m:r>
                                <a:rPr lang="en-US" b="0" i="1" smtClean="0">
                                  <a:latin typeface="Cambria Math"/>
                                </a:rPr>
                                <m:t>𝐷</m:t>
                              </m:r>
                            </m:e>
                            <m:sub>
                              <m:r>
                                <a:rPr lang="en-US" i="1">
                                  <a:latin typeface="Cambria Math"/>
                                </a:rPr>
                                <m:t>𝑡</m:t>
                              </m:r>
                              <m:r>
                                <a:rPr lang="en-US" i="1">
                                  <a:latin typeface="Cambria Math"/>
                                </a:rPr>
                                <m:t>+2</m:t>
                              </m:r>
                            </m:sub>
                            <m:sup>
                              <m:r>
                                <a:rPr lang="en-US" i="1">
                                  <a:latin typeface="Cambria Math"/>
                                </a:rPr>
                                <m:t>𝑒</m:t>
                              </m:r>
                            </m:sup>
                          </m:sSubSup>
                        </m:num>
                        <m:den>
                          <m:sSup>
                            <m:sSupPr>
                              <m:ctrlPr>
                                <a:rPr lang="en-US" b="0" i="1" smtClean="0">
                                  <a:latin typeface="Cambria Math"/>
                                </a:rPr>
                              </m:ctrlPr>
                            </m:sSupPr>
                            <m:e>
                              <m:r>
                                <a:rPr lang="en-US" i="1">
                                  <a:latin typeface="Cambria Math"/>
                                </a:rPr>
                                <m:t>(1+</m:t>
                              </m:r>
                              <m:sSub>
                                <m:sSubPr>
                                  <m:ctrlPr>
                                    <a:rPr lang="en-US" i="1">
                                      <a:latin typeface="Cambria Math"/>
                                    </a:rPr>
                                  </m:ctrlPr>
                                </m:sSubPr>
                                <m:e>
                                  <m:r>
                                    <a:rPr lang="en-US" i="1">
                                      <a:latin typeface="Cambria Math"/>
                                    </a:rPr>
                                    <m:t>𝑟</m:t>
                                  </m:r>
                                </m:e>
                                <m:sub>
                                  <m:r>
                                    <a:rPr lang="en-US" i="1">
                                      <a:latin typeface="Cambria Math"/>
                                    </a:rPr>
                                    <m:t>𝐸</m:t>
                                  </m:r>
                                </m:sub>
                              </m:sSub>
                              <m:r>
                                <a:rPr lang="en-US" b="0" i="1" smtClean="0">
                                  <a:latin typeface="Cambria Math"/>
                                </a:rPr>
                                <m:t>)</m:t>
                              </m:r>
                            </m:e>
                            <m:sup>
                              <m:r>
                                <a:rPr lang="en-US" b="0" i="1" smtClean="0">
                                  <a:latin typeface="Cambria Math"/>
                                </a:rPr>
                                <m:t>2</m:t>
                              </m:r>
                            </m:sup>
                          </m:sSup>
                        </m:den>
                      </m:f>
                      <m:r>
                        <a:rPr lang="en-US" b="0" i="1" smtClean="0">
                          <a:latin typeface="Cambria Math"/>
                        </a:rPr>
                        <m:t>+</m:t>
                      </m:r>
                      <m:f>
                        <m:fPr>
                          <m:ctrlPr>
                            <a:rPr lang="en-US" i="1">
                              <a:latin typeface="Cambria Math"/>
                            </a:rPr>
                          </m:ctrlPr>
                        </m:fPr>
                        <m:num>
                          <m:sSubSup>
                            <m:sSubSupPr>
                              <m:ctrlPr>
                                <a:rPr lang="en-US" i="1">
                                  <a:latin typeface="Cambria Math"/>
                                </a:rPr>
                              </m:ctrlPr>
                            </m:sSubSupPr>
                            <m:e>
                              <m:r>
                                <a:rPr lang="en-US" i="1">
                                  <a:latin typeface="Cambria Math"/>
                                </a:rPr>
                                <m:t>𝑃</m:t>
                              </m:r>
                            </m:e>
                            <m:sub>
                              <m:r>
                                <a:rPr lang="en-US" i="1">
                                  <a:latin typeface="Cambria Math"/>
                                </a:rPr>
                                <m:t>𝑡</m:t>
                              </m:r>
                              <m:r>
                                <a:rPr lang="en-US" i="1">
                                  <a:latin typeface="Cambria Math"/>
                                </a:rPr>
                                <m:t>+3</m:t>
                              </m:r>
                            </m:sub>
                            <m:sup>
                              <m:r>
                                <a:rPr lang="en-US" i="1">
                                  <a:latin typeface="Cambria Math"/>
                                </a:rPr>
                                <m:t>𝑒</m:t>
                              </m:r>
                            </m:sup>
                          </m:sSubSup>
                        </m:num>
                        <m:den>
                          <m:sSup>
                            <m:sSupPr>
                              <m:ctrlPr>
                                <a:rPr lang="en-US" i="1">
                                  <a:latin typeface="Cambria Math"/>
                                </a:rPr>
                              </m:ctrlPr>
                            </m:sSupPr>
                            <m:e>
                              <m:r>
                                <a:rPr lang="en-US" i="1">
                                  <a:latin typeface="Cambria Math"/>
                                </a:rPr>
                                <m:t>(1+</m:t>
                              </m:r>
                              <m:sSub>
                                <m:sSubPr>
                                  <m:ctrlPr>
                                    <a:rPr lang="en-US" i="1">
                                      <a:latin typeface="Cambria Math"/>
                                    </a:rPr>
                                  </m:ctrlPr>
                                </m:sSubPr>
                                <m:e>
                                  <m:r>
                                    <a:rPr lang="en-US" i="1">
                                      <a:latin typeface="Cambria Math"/>
                                    </a:rPr>
                                    <m:t>𝑟</m:t>
                                  </m:r>
                                </m:e>
                                <m:sub>
                                  <m:r>
                                    <a:rPr lang="en-US" i="1">
                                      <a:latin typeface="Cambria Math"/>
                                    </a:rPr>
                                    <m:t>𝐸</m:t>
                                  </m:r>
                                </m:sub>
                              </m:sSub>
                              <m:r>
                                <a:rPr lang="en-US" i="1">
                                  <a:latin typeface="Cambria Math"/>
                                </a:rPr>
                                <m:t>)</m:t>
                              </m:r>
                            </m:e>
                            <m:sup>
                              <m:r>
                                <a:rPr lang="en-US" b="0" i="1" smtClean="0">
                                  <a:latin typeface="Cambria Math"/>
                                </a:rPr>
                                <m:t>3</m:t>
                              </m:r>
                            </m:sup>
                          </m:sSup>
                        </m:den>
                      </m:f>
                      <m:r>
                        <a:rPr lang="en-US" b="0" i="1" smtClean="0">
                          <a:latin typeface="Cambria Math"/>
                        </a:rPr>
                        <m:t>+ ….</m:t>
                      </m:r>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2286000" y="4958999"/>
                <a:ext cx="4605427" cy="679801"/>
              </a:xfrm>
              <a:prstGeom prst="rect">
                <a:avLst/>
              </a:prstGeom>
              <a:blipFill rotWithShape="1">
                <a:blip r:embed="rId4" cstate="print"/>
                <a:stretch>
                  <a:fillRect/>
                </a:stretch>
              </a:blipFill>
            </p:spPr>
            <p:txBody>
              <a:bodyPr/>
              <a:lstStyle/>
              <a:p>
                <a:r>
                  <a:rPr lang="en-US">
                    <a:noFill/>
                  </a:rPr>
                  <a:t> </a:t>
                </a:r>
              </a:p>
            </p:txBody>
          </p:sp>
        </mc:Fallback>
      </mc:AlternateContent>
      <p:sp>
        <p:nvSpPr>
          <p:cNvPr id="13" name="Title 1"/>
          <p:cNvSpPr txBox="1">
            <a:spLocks/>
          </p:cNvSpPr>
          <p:nvPr/>
        </p:nvSpPr>
        <p:spPr bwMode="auto">
          <a:xfrm>
            <a:off x="451303"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26663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883349"/>
            <a:ext cx="8229600" cy="1015663"/>
          </a:xfrm>
          <a:prstGeom prst="rect">
            <a:avLst/>
          </a:prstGeom>
        </p:spPr>
        <p:txBody>
          <a:bodyPr wrap="square">
            <a:spAutoFit/>
          </a:bodyPr>
          <a:lstStyle/>
          <a:p>
            <a:pPr>
              <a:lnSpc>
                <a:spcPts val="2400"/>
              </a:lnSpc>
            </a:pPr>
            <a:r>
              <a:rPr lang="en-US" b="1" dirty="0">
                <a:solidFill>
                  <a:srgbClr val="7B0046"/>
                </a:solidFill>
              </a:rPr>
              <a:t>Gordon growth </a:t>
            </a:r>
            <a:r>
              <a:rPr lang="en-US" b="1" dirty="0" smtClean="0">
                <a:solidFill>
                  <a:srgbClr val="7B0046"/>
                </a:solidFill>
              </a:rPr>
              <a:t>model </a:t>
            </a:r>
            <a:r>
              <a:rPr lang="en-US" dirty="0" smtClean="0"/>
              <a:t>A </a:t>
            </a:r>
            <a:r>
              <a:rPr lang="en-US" dirty="0"/>
              <a:t>model that uses </a:t>
            </a:r>
            <a:r>
              <a:rPr lang="en-US" dirty="0" smtClean="0"/>
              <a:t>the current </a:t>
            </a:r>
            <a:r>
              <a:rPr lang="en-US" dirty="0"/>
              <a:t>dividend paid, </a:t>
            </a:r>
            <a:r>
              <a:rPr lang="en-US" dirty="0" smtClean="0"/>
              <a:t>the expected </a:t>
            </a:r>
            <a:r>
              <a:rPr lang="en-US" dirty="0"/>
              <a:t>growth </a:t>
            </a:r>
            <a:r>
              <a:rPr lang="en-US" dirty="0" smtClean="0"/>
              <a:t>rate (</a:t>
            </a:r>
            <a:r>
              <a:rPr lang="en-US" i="1" dirty="0" smtClean="0"/>
              <a:t>g</a:t>
            </a:r>
            <a:r>
              <a:rPr lang="en-US" dirty="0" smtClean="0"/>
              <a:t>) of dividends</a:t>
            </a:r>
            <a:r>
              <a:rPr lang="en-US" dirty="0"/>
              <a:t>, and the </a:t>
            </a:r>
            <a:r>
              <a:rPr lang="en-US" dirty="0" smtClean="0"/>
              <a:t>required return </a:t>
            </a:r>
            <a:r>
              <a:rPr lang="en-US" dirty="0"/>
              <a:t>on equities </a:t>
            </a:r>
            <a:r>
              <a:rPr lang="en-US" dirty="0" smtClean="0"/>
              <a:t>to calculate </a:t>
            </a:r>
            <a:r>
              <a:rPr lang="en-US" dirty="0"/>
              <a:t>the price of </a:t>
            </a:r>
            <a:r>
              <a:rPr lang="en-US" dirty="0" smtClean="0"/>
              <a:t>a stock</a:t>
            </a:r>
            <a:r>
              <a:rPr lang="en-US" dirty="0"/>
              <a:t>.</a:t>
            </a:r>
          </a:p>
        </p:txBody>
      </p:sp>
      <p:sp>
        <p:nvSpPr>
          <p:cNvPr id="11" name="TextBox 10"/>
          <p:cNvSpPr txBox="1"/>
          <p:nvPr/>
        </p:nvSpPr>
        <p:spPr>
          <a:xfrm>
            <a:off x="457200" y="438090"/>
            <a:ext cx="3416320"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The Gordon Growth Model</a:t>
            </a:r>
          </a:p>
        </p:txBody>
      </p:sp>
      <mc:AlternateContent xmlns:mc="http://schemas.openxmlformats.org/markup-compatibility/2006" xmlns:a14="http://schemas.microsoft.com/office/drawing/2010/main">
        <mc:Choice Requires="a14">
          <p:sp>
            <p:nvSpPr>
              <p:cNvPr id="7" name="TextBox 6"/>
              <p:cNvSpPr txBox="1"/>
              <p:nvPr/>
            </p:nvSpPr>
            <p:spPr>
              <a:xfrm>
                <a:off x="3489588" y="1873949"/>
                <a:ext cx="2164823" cy="669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m:t>
                          </m:r>
                        </m:sub>
                      </m:sSub>
                      <m:r>
                        <a:rPr lang="en-US" b="0" i="1" smtClean="0">
                          <a:latin typeface="Cambria Math"/>
                        </a:rPr>
                        <m:t>=</m:t>
                      </m:r>
                      <m:sSub>
                        <m:sSubPr>
                          <m:ctrlPr>
                            <a:rPr lang="en-US" b="0" i="1" smtClean="0">
                              <a:latin typeface="Cambria Math"/>
                            </a:rPr>
                          </m:ctrlPr>
                        </m:sSubPr>
                        <m:e>
                          <m:r>
                            <a:rPr lang="en-US" b="0" i="1" smtClean="0">
                              <a:latin typeface="Cambria Math"/>
                            </a:rPr>
                            <m:t>𝐷</m:t>
                          </m:r>
                        </m:e>
                        <m:sub>
                          <m:r>
                            <a:rPr lang="en-US" b="0" i="1" smtClean="0">
                              <a:latin typeface="Cambria Math"/>
                            </a:rPr>
                            <m:t>𝑡</m:t>
                          </m:r>
                        </m:sub>
                      </m:sSub>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m:t>
                          </m:r>
                          <m:r>
                            <a:rPr lang="en-US" b="0" i="1" smtClean="0">
                              <a:latin typeface="Cambria Math"/>
                              <a:ea typeface="Cambria Math"/>
                            </a:rPr>
                            <m:t>𝑔</m:t>
                          </m:r>
                          <m:r>
                            <a:rPr lang="en-US" b="0" i="1" smtClean="0">
                              <a:latin typeface="Cambria Math"/>
                              <a:ea typeface="Cambria Math"/>
                            </a:rPr>
                            <m:t>)</m:t>
                          </m:r>
                        </m:num>
                        <m:den>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𝑟</m:t>
                              </m:r>
                            </m:e>
                            <m:sub>
                              <m:r>
                                <a:rPr lang="en-US" b="0" i="1" smtClean="0">
                                  <a:latin typeface="Cambria Math"/>
                                  <a:ea typeface="Cambria Math"/>
                                </a:rPr>
                                <m:t>𝐸</m:t>
                              </m:r>
                            </m:sub>
                          </m:sSub>
                          <m:r>
                            <a:rPr lang="en-US" b="0" i="1" smtClean="0">
                              <a:latin typeface="Cambria Math"/>
                              <a:ea typeface="Cambria Math"/>
                            </a:rPr>
                            <m:t>−</m:t>
                          </m:r>
                          <m:r>
                            <a:rPr lang="en-US" b="0" i="1" smtClean="0">
                              <a:latin typeface="Cambria Math"/>
                              <a:ea typeface="Cambria Math"/>
                            </a:rPr>
                            <m:t>𝑔</m:t>
                          </m:r>
                          <m:r>
                            <a:rPr lang="en-US" b="0" i="1" smtClean="0">
                              <a:latin typeface="Cambria Math"/>
                              <a:ea typeface="Cambria Math"/>
                            </a:rPr>
                            <m:t>)</m:t>
                          </m:r>
                        </m:den>
                      </m:f>
                      <m:r>
                        <a:rPr lang="en-US" b="0" i="1" smtClean="0">
                          <a:latin typeface="Cambria Math"/>
                          <a:ea typeface="Cambria Math"/>
                        </a:rPr>
                        <m:t>.</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3489588" y="1873949"/>
                <a:ext cx="2164823" cy="669094"/>
              </a:xfrm>
              <a:prstGeom prst="rect">
                <a:avLst/>
              </a:prstGeom>
              <a:blipFill rotWithShape="1">
                <a:blip r:embed="rId3" cstate="print"/>
                <a:stretch>
                  <a:fillRect/>
                </a:stretch>
              </a:blipFill>
            </p:spPr>
            <p:txBody>
              <a:bodyPr/>
              <a:lstStyle/>
              <a:p>
                <a:r>
                  <a:rPr lang="en-US">
                    <a:noFill/>
                  </a:rPr>
                  <a:t> </a:t>
                </a:r>
              </a:p>
            </p:txBody>
          </p:sp>
        </mc:Fallback>
      </mc:AlternateContent>
      <p:sp>
        <p:nvSpPr>
          <p:cNvPr id="8" name="Rectangle 7"/>
          <p:cNvSpPr/>
          <p:nvPr/>
        </p:nvSpPr>
        <p:spPr>
          <a:xfrm>
            <a:off x="457200" y="2559749"/>
            <a:ext cx="8229600" cy="3416320"/>
          </a:xfrm>
          <a:prstGeom prst="rect">
            <a:avLst/>
          </a:prstGeom>
        </p:spPr>
        <p:txBody>
          <a:bodyPr wrap="square">
            <a:spAutoFit/>
          </a:bodyPr>
          <a:lstStyle/>
          <a:p>
            <a:pPr marL="342900" indent="-342900">
              <a:lnSpc>
                <a:spcPts val="2400"/>
              </a:lnSpc>
              <a:buFont typeface="+mj-lt"/>
              <a:buAutoNum type="arabicPeriod"/>
            </a:pPr>
            <a:r>
              <a:rPr lang="en-US" dirty="0" smtClean="0"/>
              <a:t>The </a:t>
            </a:r>
            <a:r>
              <a:rPr lang="en-US" dirty="0"/>
              <a:t>model assumes that investors receive the first dividend during the </a:t>
            </a:r>
            <a:r>
              <a:rPr lang="en-US" dirty="0" smtClean="0"/>
              <a:t>current period.</a:t>
            </a:r>
          </a:p>
          <a:p>
            <a:pPr marL="342900" indent="-342900">
              <a:buFont typeface="+mj-lt"/>
              <a:buAutoNum type="arabicPeriod"/>
            </a:pPr>
            <a:endParaRPr lang="en-US" sz="900" dirty="0"/>
          </a:p>
          <a:p>
            <a:pPr marL="342900" indent="-342900">
              <a:lnSpc>
                <a:spcPts val="2400"/>
              </a:lnSpc>
              <a:buFont typeface="+mj-lt"/>
              <a:buAutoNum type="arabicPeriod"/>
            </a:pPr>
            <a:r>
              <a:rPr lang="en-US" dirty="0" smtClean="0"/>
              <a:t>The </a:t>
            </a:r>
            <a:r>
              <a:rPr lang="en-US" dirty="0"/>
              <a:t>model assumes that the growth rate of dividends is constant. This may </a:t>
            </a:r>
            <a:r>
              <a:rPr lang="en-US" dirty="0" smtClean="0"/>
              <a:t>be unrealistic, but it is </a:t>
            </a:r>
            <a:r>
              <a:rPr lang="en-US" dirty="0"/>
              <a:t>a useful approximation in analyzing stock prices</a:t>
            </a:r>
            <a:r>
              <a:rPr lang="en-US" dirty="0" smtClean="0"/>
              <a:t>.</a:t>
            </a:r>
          </a:p>
          <a:p>
            <a:pPr marL="342900" indent="-342900">
              <a:buFont typeface="+mj-lt"/>
              <a:buAutoNum type="arabicPeriod"/>
            </a:pPr>
            <a:endParaRPr lang="en-US" sz="900" dirty="0"/>
          </a:p>
          <a:p>
            <a:pPr marL="342900" indent="-342900">
              <a:lnSpc>
                <a:spcPts val="2400"/>
              </a:lnSpc>
              <a:buFont typeface="+mj-lt"/>
              <a:buAutoNum type="arabicPeriod"/>
            </a:pPr>
            <a:r>
              <a:rPr lang="en-US" dirty="0" smtClean="0"/>
              <a:t>The </a:t>
            </a:r>
            <a:r>
              <a:rPr lang="en-US" dirty="0"/>
              <a:t>required rate of return </a:t>
            </a:r>
            <a:r>
              <a:rPr lang="en-US" dirty="0" smtClean="0"/>
              <a:t>must </a:t>
            </a:r>
            <a:r>
              <a:rPr lang="en-US" dirty="0"/>
              <a:t>be greater than </a:t>
            </a:r>
            <a:r>
              <a:rPr lang="en-US" dirty="0" smtClean="0"/>
              <a:t>the dividend </a:t>
            </a:r>
            <a:r>
              <a:rPr lang="en-US" dirty="0"/>
              <a:t>growth rate</a:t>
            </a:r>
            <a:r>
              <a:rPr lang="en-US" dirty="0" smtClean="0"/>
              <a:t>.</a:t>
            </a:r>
          </a:p>
          <a:p>
            <a:pPr marL="342900" indent="-342900">
              <a:buFont typeface="+mj-lt"/>
              <a:buAutoNum type="arabicPeriod"/>
            </a:pPr>
            <a:endParaRPr lang="en-US" sz="900" dirty="0" smtClean="0"/>
          </a:p>
          <a:p>
            <a:pPr marL="342900" indent="-342900">
              <a:lnSpc>
                <a:spcPts val="2400"/>
              </a:lnSpc>
              <a:buFont typeface="+mj-lt"/>
              <a:buAutoNum type="arabicPeriod"/>
            </a:pPr>
            <a:r>
              <a:rPr lang="en-US" dirty="0" smtClean="0"/>
              <a:t>Investors</a:t>
            </a:r>
            <a:r>
              <a:rPr lang="en-US" dirty="0"/>
              <a:t>’ expectations of the future profitability of firms and, therefore, </a:t>
            </a:r>
            <a:r>
              <a:rPr lang="en-US" dirty="0" smtClean="0"/>
              <a:t>their future </a:t>
            </a:r>
            <a:r>
              <a:rPr lang="en-US" dirty="0"/>
              <a:t>dividends, are crucial in determining the prices of stocks</a:t>
            </a:r>
            <a:r>
              <a:rPr lang="en-US" dirty="0" smtClean="0"/>
              <a:t>.</a:t>
            </a:r>
          </a:p>
          <a:p>
            <a:pPr marL="342900" indent="-342900">
              <a:buFont typeface="+mj-lt"/>
              <a:buAutoNum type="arabicPeriod"/>
            </a:pPr>
            <a:endParaRPr lang="en-US" sz="900" dirty="0" smtClean="0"/>
          </a:p>
          <a:p>
            <a:pPr>
              <a:lnSpc>
                <a:spcPts val="2400"/>
              </a:lnSpc>
            </a:pPr>
            <a:r>
              <a:rPr lang="en-US" dirty="0" smtClean="0"/>
              <a:t>With an annual dividend of $0.60 and expected dividend growth rate of 7%, the stock price equals:</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3200400" y="5791200"/>
                <a:ext cx="3379451" cy="669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$0.60</m:t>
                      </m:r>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(1+0.07)</m:t>
                          </m:r>
                        </m:num>
                        <m:den>
                          <m:r>
                            <a:rPr lang="en-US" b="0" i="1" smtClean="0">
                              <a:latin typeface="Cambria Math"/>
                              <a:ea typeface="Cambria Math"/>
                            </a:rPr>
                            <m:t>(0.10−0.07)</m:t>
                          </m:r>
                        </m:den>
                      </m:f>
                      <m:r>
                        <a:rPr lang="en-US" b="0" i="1" smtClean="0">
                          <a:latin typeface="Cambria Math"/>
                          <a:ea typeface="Cambria Math"/>
                        </a:rPr>
                        <m:t>=$21.40</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3200400" y="5791200"/>
                <a:ext cx="3379451" cy="669094"/>
              </a:xfrm>
              <a:prstGeom prst="rect">
                <a:avLst/>
              </a:prstGeom>
              <a:blipFill rotWithShape="1">
                <a:blip r:embed="rId4" cstate="print"/>
                <a:stretch>
                  <a:fillRect/>
                </a:stretch>
              </a:blipFill>
            </p:spPr>
            <p:txBody>
              <a:bodyPr/>
              <a:lstStyle/>
              <a:p>
                <a:r>
                  <a:rPr lang="en-US">
                    <a:noFill/>
                  </a:rPr>
                  <a:t> </a:t>
                </a:r>
              </a:p>
            </p:txBody>
          </p:sp>
        </mc:Fallback>
      </mc:AlternateContent>
      <p:sp>
        <p:nvSpPr>
          <p:cNvPr id="12" name="Title 1"/>
          <p:cNvSpPr txBox="1">
            <a:spLocks/>
          </p:cNvSpPr>
          <p:nvPr/>
        </p:nvSpPr>
        <p:spPr bwMode="auto">
          <a:xfrm>
            <a:off x="451303" y="6338018"/>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How Stock Prices Are Determined</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88569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wipe(left)">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wipe(left)">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wipe(left)">
                                      <p:cBhvr>
                                        <p:cTn id="35" dur="500"/>
                                        <p:tgtEl>
                                          <p:spTgt spid="8">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xEl>
                                              <p:pRg st="8" end="8"/>
                                            </p:txEl>
                                          </p:spTgt>
                                        </p:tgtEl>
                                        <p:attrNameLst>
                                          <p:attrName>style.visibility</p:attrName>
                                        </p:attrNameLst>
                                      </p:cBhvr>
                                      <p:to>
                                        <p:strVal val="visible"/>
                                      </p:to>
                                    </p:set>
                                    <p:animEffect transition="in" filter="wipe(left)">
                                      <p:cBhvr>
                                        <p:cTn id="40" dur="500"/>
                                        <p:tgtEl>
                                          <p:spTgt spid="8">
                                            <p:txEl>
                                              <p:pRg st="8" end="8"/>
                                            </p:txEl>
                                          </p:spTgt>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7" grpId="0" animBg="1"/>
      <p:bldP spid="8" grpId="0" uiExpand="1" build="p"/>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ame Side Corner Rectangle 10"/>
          <p:cNvSpPr/>
          <p:nvPr/>
        </p:nvSpPr>
        <p:spPr bwMode="auto">
          <a:xfrm>
            <a:off x="457200" y="541336"/>
            <a:ext cx="19050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3" name="TextBox 12"/>
          <p:cNvSpPr txBox="1"/>
          <p:nvPr/>
        </p:nvSpPr>
        <p:spPr>
          <a:xfrm>
            <a:off x="457200" y="513848"/>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cxnSp>
        <p:nvCxnSpPr>
          <p:cNvPr id="14" name="Straight Connector 8"/>
          <p:cNvCxnSpPr/>
          <p:nvPr/>
        </p:nvCxnSpPr>
        <p:spPr bwMode="auto">
          <a:xfrm>
            <a:off x="470687" y="808036"/>
            <a:ext cx="8216113" cy="0"/>
          </a:xfrm>
          <a:prstGeom prst="line">
            <a:avLst/>
          </a:prstGeom>
          <a:noFill/>
          <a:ln w="38100" cap="flat" cmpd="sng" algn="ctr">
            <a:solidFill>
              <a:srgbClr val="7B0046"/>
            </a:solidFill>
            <a:prstDash val="solid"/>
            <a:round/>
            <a:headEnd type="none" w="med" len="med"/>
            <a:tailEnd type="none" w="med" len="med"/>
          </a:ln>
          <a:effectLst/>
        </p:spPr>
      </p:cxnSp>
      <p:sp>
        <p:nvSpPr>
          <p:cNvPr id="15" name="TextBox 14"/>
          <p:cNvSpPr txBox="1"/>
          <p:nvPr/>
        </p:nvSpPr>
        <p:spPr>
          <a:xfrm>
            <a:off x="2362200" y="460731"/>
            <a:ext cx="700888" cy="400110"/>
          </a:xfrm>
          <a:prstGeom prst="rect">
            <a:avLst/>
          </a:prstGeom>
          <a:noFill/>
        </p:spPr>
        <p:txBody>
          <a:bodyPr wrap="square" rtlCol="0" anchor="ctr" anchorCtr="0">
            <a:spAutoFit/>
          </a:bodyPr>
          <a:lstStyle/>
          <a:p>
            <a:pPr algn="ctr"/>
            <a:r>
              <a:rPr lang="en-US" sz="2000" b="1" dirty="0" smtClean="0">
                <a:solidFill>
                  <a:srgbClr val="7B0046"/>
                </a:solidFill>
              </a:rPr>
              <a:t>6.2</a:t>
            </a:r>
          </a:p>
        </p:txBody>
      </p:sp>
      <p:sp>
        <p:nvSpPr>
          <p:cNvPr id="16" name="TextBox 15"/>
          <p:cNvSpPr txBox="1"/>
          <p:nvPr/>
        </p:nvSpPr>
        <p:spPr>
          <a:xfrm>
            <a:off x="470687" y="875355"/>
            <a:ext cx="8216113" cy="3139321"/>
          </a:xfrm>
          <a:prstGeom prst="rect">
            <a:avLst/>
          </a:prstGeom>
          <a:noFill/>
        </p:spPr>
        <p:txBody>
          <a:bodyPr wrap="square" rtlCol="0">
            <a:spAutoFit/>
          </a:bodyPr>
          <a:lstStyle/>
          <a:p>
            <a:pPr>
              <a:lnSpc>
                <a:spcPts val="2400"/>
              </a:lnSpc>
            </a:pPr>
            <a:r>
              <a:rPr lang="en-US" b="1" dirty="0">
                <a:solidFill>
                  <a:srgbClr val="7B0046"/>
                </a:solidFill>
              </a:rPr>
              <a:t>Using the Gordon Growth </a:t>
            </a:r>
            <a:r>
              <a:rPr lang="en-US" b="1" dirty="0" smtClean="0">
                <a:solidFill>
                  <a:srgbClr val="7B0046"/>
                </a:solidFill>
              </a:rPr>
              <a:t>Model</a:t>
            </a:r>
          </a:p>
          <a:p>
            <a:endParaRPr lang="en-US" sz="900" b="1" dirty="0">
              <a:solidFill>
                <a:srgbClr val="7B0046"/>
              </a:solidFill>
            </a:endParaRPr>
          </a:p>
          <a:p>
            <a:pPr marL="342900" indent="-342900">
              <a:lnSpc>
                <a:spcPts val="2400"/>
              </a:lnSpc>
              <a:buAutoNum type="alphaLcPeriod"/>
            </a:pPr>
            <a:r>
              <a:rPr lang="en-US" dirty="0" smtClean="0"/>
              <a:t>If </a:t>
            </a:r>
            <a:r>
              <a:rPr lang="en-US" dirty="0"/>
              <a:t>General Electric (GE) is currently paying </a:t>
            </a:r>
            <a:r>
              <a:rPr lang="en-US" dirty="0" smtClean="0"/>
              <a:t>an annual </a:t>
            </a:r>
            <a:r>
              <a:rPr lang="en-US" dirty="0"/>
              <a:t>dividend of $0.40 per share, its dividend </a:t>
            </a:r>
            <a:r>
              <a:rPr lang="en-US" dirty="0" smtClean="0"/>
              <a:t>is expected </a:t>
            </a:r>
            <a:r>
              <a:rPr lang="en-US" dirty="0"/>
              <a:t>to grow at a rate of 7% per year, and </a:t>
            </a:r>
            <a:r>
              <a:rPr lang="en-US" dirty="0" smtClean="0"/>
              <a:t>the return </a:t>
            </a:r>
            <a:r>
              <a:rPr lang="en-US" dirty="0"/>
              <a:t>investors require to buy GE’s stock is 10</a:t>
            </a:r>
            <a:r>
              <a:rPr lang="en-US" dirty="0" smtClean="0"/>
              <a:t>%, calculate </a:t>
            </a:r>
            <a:r>
              <a:rPr lang="en-US" dirty="0"/>
              <a:t>the price per share for GE’s stock</a:t>
            </a:r>
            <a:r>
              <a:rPr lang="en-US" dirty="0" smtClean="0"/>
              <a:t>.</a:t>
            </a:r>
          </a:p>
          <a:p>
            <a:pPr marL="342900" indent="-342900">
              <a:buAutoNum type="alphaLcPeriod"/>
            </a:pPr>
            <a:endParaRPr lang="en-US" sz="900" dirty="0" smtClean="0"/>
          </a:p>
          <a:p>
            <a:pPr marL="342900" indent="-342900">
              <a:lnSpc>
                <a:spcPts val="2400"/>
              </a:lnSpc>
              <a:buAutoNum type="alphaLcPeriod"/>
            </a:pPr>
            <a:r>
              <a:rPr lang="en-US" dirty="0"/>
              <a:t>In </a:t>
            </a:r>
            <a:r>
              <a:rPr lang="en-US" dirty="0" smtClean="0"/>
              <a:t>March </a:t>
            </a:r>
            <a:r>
              <a:rPr lang="en-US" dirty="0"/>
              <a:t>2010, the price of IBM’s stock was $</a:t>
            </a:r>
            <a:r>
              <a:rPr lang="en-US" dirty="0" smtClean="0"/>
              <a:t>127 per </a:t>
            </a:r>
            <a:r>
              <a:rPr lang="en-US" dirty="0"/>
              <a:t>share. At the time, IBM was paying an </a:t>
            </a:r>
            <a:r>
              <a:rPr lang="en-US" dirty="0" smtClean="0"/>
              <a:t>annual dividend </a:t>
            </a:r>
            <a:r>
              <a:rPr lang="en-US" dirty="0"/>
              <a:t>of $2.20 per share. If the return </a:t>
            </a:r>
            <a:r>
              <a:rPr lang="en-US" dirty="0" smtClean="0"/>
              <a:t>investors required </a:t>
            </a:r>
            <a:r>
              <a:rPr lang="en-US" dirty="0"/>
              <a:t>to buy IBM’s stock was 0.10, what </a:t>
            </a:r>
            <a:r>
              <a:rPr lang="en-US" dirty="0" smtClean="0"/>
              <a:t>growth rate </a:t>
            </a:r>
            <a:r>
              <a:rPr lang="en-US" dirty="0"/>
              <a:t>in IBM’s dividend must investors have </a:t>
            </a:r>
            <a:r>
              <a:rPr lang="en-US" dirty="0" smtClean="0"/>
              <a:t>been expecting?</a:t>
            </a:r>
            <a:endParaRPr lang="en-US" dirty="0">
              <a:solidFill>
                <a:srgbClr val="7B0046"/>
              </a:solidFill>
            </a:endParaRPr>
          </a:p>
        </p:txBody>
      </p:sp>
      <p:sp>
        <p:nvSpPr>
          <p:cNvPr id="17" name="TextBox 16"/>
          <p:cNvSpPr txBox="1"/>
          <p:nvPr/>
        </p:nvSpPr>
        <p:spPr>
          <a:xfrm>
            <a:off x="457200" y="4046309"/>
            <a:ext cx="8229600" cy="2354491"/>
          </a:xfrm>
          <a:prstGeom prst="rect">
            <a:avLst/>
          </a:prstGeom>
          <a:noFill/>
        </p:spPr>
        <p:txBody>
          <a:bodyPr wrap="square" rtlCol="0">
            <a:spAutoFit/>
          </a:bodyPr>
          <a:lstStyle/>
          <a:p>
            <a:pPr defTabSz="742950">
              <a:lnSpc>
                <a:spcPts val="2400"/>
              </a:lnSpc>
            </a:pPr>
            <a:r>
              <a:rPr lang="en-US" dirty="0">
                <a:solidFill>
                  <a:srgbClr val="7B0046"/>
                </a:solidFill>
              </a:rPr>
              <a:t>Solving the Problem</a:t>
            </a:r>
          </a:p>
          <a:p>
            <a:pPr defTabSz="742950"/>
            <a:endParaRPr lang="en-US" sz="900" b="1" dirty="0" smtClean="0">
              <a:solidFill>
                <a:srgbClr val="7B0046"/>
              </a:solidFill>
            </a:endParaRPr>
          </a:p>
          <a:p>
            <a:pPr defTabSz="742950">
              <a:lnSpc>
                <a:spcPts val="2400"/>
              </a:lnSpc>
            </a:pPr>
            <a:r>
              <a:rPr lang="en-US" sz="1600" b="1" dirty="0" smtClean="0">
                <a:solidFill>
                  <a:srgbClr val="7B0046"/>
                </a:solidFill>
              </a:rPr>
              <a:t>Step 1</a:t>
            </a:r>
            <a:r>
              <a:rPr lang="en-US" sz="1600" dirty="0" smtClean="0"/>
              <a:t>	</a:t>
            </a:r>
            <a:r>
              <a:rPr lang="en-US" sz="1600" b="1" dirty="0" smtClean="0"/>
              <a:t>Review the chapter material.</a:t>
            </a:r>
          </a:p>
          <a:p>
            <a:pPr defTabSz="742950"/>
            <a:endParaRPr lang="en-US" sz="900" b="1" dirty="0" smtClean="0"/>
          </a:p>
          <a:p>
            <a:pPr marL="739775" indent="-739775" defTabSz="739775">
              <a:lnSpc>
                <a:spcPts val="2400"/>
              </a:lnSpc>
            </a:pPr>
            <a:r>
              <a:rPr lang="en-US" sz="1600" b="1" dirty="0" smtClean="0">
                <a:solidFill>
                  <a:srgbClr val="7B0046"/>
                </a:solidFill>
              </a:rPr>
              <a:t>Step 2</a:t>
            </a:r>
            <a:r>
              <a:rPr lang="en-US" sz="1600" dirty="0"/>
              <a:t>	</a:t>
            </a:r>
            <a:r>
              <a:rPr lang="en-US" sz="1600" b="1" dirty="0" smtClean="0"/>
              <a:t>Calculate </a:t>
            </a:r>
            <a:r>
              <a:rPr lang="en-US" sz="1600" b="1" dirty="0"/>
              <a:t>GE’s stock price by applying the Gordon growth model </a:t>
            </a:r>
            <a:r>
              <a:rPr lang="en-US" sz="1600" b="1" dirty="0" smtClean="0"/>
              <a:t>equation to </a:t>
            </a:r>
            <a:r>
              <a:rPr lang="en-US" sz="1600" b="1" dirty="0"/>
              <a:t>the numbers given in part (a</a:t>
            </a:r>
            <a:r>
              <a:rPr lang="en-US" sz="1600" b="1" dirty="0" smtClean="0"/>
              <a:t>). </a:t>
            </a:r>
          </a:p>
          <a:p>
            <a:pPr marL="739775" indent="-739775" defTabSz="739775"/>
            <a:endParaRPr lang="en-US" sz="900" b="1" dirty="0" smtClean="0"/>
          </a:p>
          <a:p>
            <a:pPr marL="739775" indent="-739775" defTabSz="739775">
              <a:lnSpc>
                <a:spcPts val="2400"/>
              </a:lnSpc>
            </a:pPr>
            <a:r>
              <a:rPr lang="en-US" sz="1600" b="1" dirty="0" smtClean="0">
                <a:solidFill>
                  <a:srgbClr val="7B0046"/>
                </a:solidFill>
              </a:rPr>
              <a:t>Step 3</a:t>
            </a:r>
            <a:r>
              <a:rPr lang="en-US" sz="1600" dirty="0" smtClean="0"/>
              <a:t>	</a:t>
            </a:r>
            <a:r>
              <a:rPr lang="en-US" sz="1600" b="1" dirty="0" smtClean="0"/>
              <a:t>Calculate the expected growth rate of IBM’s dividend by applying the Gordon growth model equation to the numbers given in part (b).</a:t>
            </a:r>
          </a:p>
        </p:txBody>
      </p:sp>
    </p:spTree>
    <p:extLst>
      <p:ext uri="{BB962C8B-B14F-4D97-AF65-F5344CB8AC3E}">
        <p14:creationId xmlns:p14="http://schemas.microsoft.com/office/powerpoint/2010/main" val="333470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250"/>
                                        <p:tgtEl>
                                          <p:spTgt spid="1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250"/>
                                        <p:tgtEl>
                                          <p:spTgt spid="14"/>
                                        </p:tgtEl>
                                      </p:cBhvr>
                                    </p:animEffect>
                                  </p:childTnLst>
                                </p:cTn>
                              </p:par>
                            </p:childTnLst>
                          </p:cTn>
                        </p:par>
                        <p:par>
                          <p:cTn id="19" fill="hold">
                            <p:stCondLst>
                              <p:cond delay="1250"/>
                            </p:stCondLst>
                            <p:childTnLst>
                              <p:par>
                                <p:cTn id="20" presetID="22" presetClass="entr" presetSubtype="8" fill="hold" grpId="0" nodeType="after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wipe(left)">
                                      <p:cBhvr>
                                        <p:cTn id="22" dur="500"/>
                                        <p:tgtEl>
                                          <p:spTgt spid="16">
                                            <p:txEl>
                                              <p:pRg st="0" end="0"/>
                                            </p:txEl>
                                          </p:spTgt>
                                        </p:tgtEl>
                                      </p:cBhvr>
                                    </p:animEffect>
                                  </p:childTnLst>
                                </p:cTn>
                              </p:par>
                            </p:childTnLst>
                          </p:cTn>
                        </p:par>
                        <p:par>
                          <p:cTn id="23" fill="hold">
                            <p:stCondLst>
                              <p:cond delay="1750"/>
                            </p:stCondLst>
                            <p:childTnLst>
                              <p:par>
                                <p:cTn id="24" presetID="22" presetClass="entr" presetSubtype="8" fill="hold" grpId="0" nodeType="after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wipe(left)">
                                      <p:cBhvr>
                                        <p:cTn id="26" dur="500"/>
                                        <p:tgtEl>
                                          <p:spTgt spid="1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animEffect transition="in" filter="wipe(left)">
                                      <p:cBhvr>
                                        <p:cTn id="31" dur="500"/>
                                        <p:tgtEl>
                                          <p:spTgt spid="1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wipe(left)">
                                      <p:cBhvr>
                                        <p:cTn id="36" dur="500"/>
                                        <p:tgtEl>
                                          <p:spTgt spid="17">
                                            <p:txEl>
                                              <p:pRg st="0" end="0"/>
                                            </p:txEl>
                                          </p:spTgt>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7">
                                            <p:txEl>
                                              <p:pRg st="2" end="2"/>
                                            </p:txEl>
                                          </p:spTgt>
                                        </p:tgtEl>
                                        <p:attrNameLst>
                                          <p:attrName>style.visibility</p:attrName>
                                        </p:attrNameLst>
                                      </p:cBhvr>
                                      <p:to>
                                        <p:strVal val="visible"/>
                                      </p:to>
                                    </p:set>
                                    <p:animEffect transition="in" filter="wipe(left)">
                                      <p:cBhvr>
                                        <p:cTn id="40" dur="500"/>
                                        <p:tgtEl>
                                          <p:spTgt spid="17">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wipe(left)">
                                      <p:cBhvr>
                                        <p:cTn id="45" dur="500"/>
                                        <p:tgtEl>
                                          <p:spTgt spid="17">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7">
                                            <p:txEl>
                                              <p:pRg st="6" end="6"/>
                                            </p:txEl>
                                          </p:spTgt>
                                        </p:tgtEl>
                                        <p:attrNameLst>
                                          <p:attrName>style.visibility</p:attrName>
                                        </p:attrNameLst>
                                      </p:cBhvr>
                                      <p:to>
                                        <p:strVal val="visible"/>
                                      </p:to>
                                    </p:set>
                                    <p:animEffect transition="in" filter="wipe(left)">
                                      <p:cBhvr>
                                        <p:cTn id="50" dur="500"/>
                                        <p:tgtEl>
                                          <p:spTgt spid="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5" grpId="0"/>
      <p:bldP spid="16" grpId="0" uiExpand="1" build="p"/>
      <p:bldP spid="17"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ame Side Corner Rectangle 10"/>
          <p:cNvSpPr/>
          <p:nvPr/>
        </p:nvSpPr>
        <p:spPr bwMode="auto">
          <a:xfrm>
            <a:off x="457200" y="544191"/>
            <a:ext cx="19050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3" name="TextBox 12"/>
          <p:cNvSpPr txBox="1"/>
          <p:nvPr/>
        </p:nvSpPr>
        <p:spPr>
          <a:xfrm>
            <a:off x="457200" y="516703"/>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cxnSp>
        <p:nvCxnSpPr>
          <p:cNvPr id="14" name="Straight Connector 8"/>
          <p:cNvCxnSpPr/>
          <p:nvPr/>
        </p:nvCxnSpPr>
        <p:spPr bwMode="auto">
          <a:xfrm>
            <a:off x="470687" y="810891"/>
            <a:ext cx="8216113" cy="0"/>
          </a:xfrm>
          <a:prstGeom prst="line">
            <a:avLst/>
          </a:prstGeom>
          <a:noFill/>
          <a:ln w="38100" cap="flat" cmpd="sng" algn="ctr">
            <a:solidFill>
              <a:srgbClr val="7B0046"/>
            </a:solidFill>
            <a:prstDash val="solid"/>
            <a:round/>
            <a:headEnd type="none" w="med" len="med"/>
            <a:tailEnd type="none" w="med" len="med"/>
          </a:ln>
          <a:effectLst/>
        </p:spPr>
      </p:cxnSp>
      <p:sp>
        <p:nvSpPr>
          <p:cNvPr id="15" name="TextBox 14"/>
          <p:cNvSpPr txBox="1"/>
          <p:nvPr/>
        </p:nvSpPr>
        <p:spPr>
          <a:xfrm>
            <a:off x="2362200" y="463586"/>
            <a:ext cx="700888" cy="400110"/>
          </a:xfrm>
          <a:prstGeom prst="rect">
            <a:avLst/>
          </a:prstGeom>
          <a:noFill/>
        </p:spPr>
        <p:txBody>
          <a:bodyPr wrap="square" rtlCol="0" anchor="ctr" anchorCtr="0">
            <a:spAutoFit/>
          </a:bodyPr>
          <a:lstStyle/>
          <a:p>
            <a:pPr algn="ctr"/>
            <a:r>
              <a:rPr lang="en-US" sz="2000" b="1" dirty="0" smtClean="0">
                <a:solidFill>
                  <a:srgbClr val="7B0046"/>
                </a:solidFill>
              </a:rPr>
              <a:t>6.2</a:t>
            </a:r>
          </a:p>
        </p:txBody>
      </p:sp>
      <p:sp>
        <p:nvSpPr>
          <p:cNvPr id="16" name="TextBox 15"/>
          <p:cNvSpPr txBox="1"/>
          <p:nvPr/>
        </p:nvSpPr>
        <p:spPr>
          <a:xfrm>
            <a:off x="470687" y="863696"/>
            <a:ext cx="7725847" cy="375744"/>
          </a:xfrm>
          <a:prstGeom prst="rect">
            <a:avLst/>
          </a:prstGeom>
          <a:noFill/>
        </p:spPr>
        <p:txBody>
          <a:bodyPr wrap="square" rtlCol="0">
            <a:spAutoFit/>
          </a:bodyPr>
          <a:lstStyle/>
          <a:p>
            <a:pPr>
              <a:lnSpc>
                <a:spcPts val="2400"/>
              </a:lnSpc>
            </a:pPr>
            <a:r>
              <a:rPr lang="en-US" b="1" dirty="0">
                <a:solidFill>
                  <a:srgbClr val="7B0046"/>
                </a:solidFill>
              </a:rPr>
              <a:t>Using the Gordon Growth </a:t>
            </a:r>
            <a:r>
              <a:rPr lang="en-US" b="1" dirty="0" smtClean="0">
                <a:solidFill>
                  <a:srgbClr val="7B0046"/>
                </a:solidFill>
              </a:rPr>
              <a:t>Model</a:t>
            </a:r>
          </a:p>
        </p:txBody>
      </p:sp>
      <p:sp>
        <p:nvSpPr>
          <p:cNvPr id="17" name="TextBox 16"/>
          <p:cNvSpPr txBox="1"/>
          <p:nvPr/>
        </p:nvSpPr>
        <p:spPr>
          <a:xfrm>
            <a:off x="457200" y="1239440"/>
            <a:ext cx="7739334" cy="3139321"/>
          </a:xfrm>
          <a:prstGeom prst="rect">
            <a:avLst/>
          </a:prstGeom>
          <a:noFill/>
        </p:spPr>
        <p:txBody>
          <a:bodyPr wrap="square" rtlCol="0">
            <a:spAutoFit/>
          </a:bodyPr>
          <a:lstStyle/>
          <a:p>
            <a:pPr defTabSz="742950">
              <a:lnSpc>
                <a:spcPts val="2400"/>
              </a:lnSpc>
            </a:pPr>
            <a:r>
              <a:rPr lang="en-US" dirty="0">
                <a:solidFill>
                  <a:srgbClr val="7B0046"/>
                </a:solidFill>
              </a:rPr>
              <a:t>Solving the Problem</a:t>
            </a:r>
          </a:p>
          <a:p>
            <a:pPr defTabSz="742950"/>
            <a:endParaRPr lang="en-US" sz="900" b="1" dirty="0" smtClean="0">
              <a:solidFill>
                <a:srgbClr val="7B0046"/>
              </a:solidFill>
            </a:endParaRPr>
          </a:p>
          <a:p>
            <a:pPr defTabSz="742950">
              <a:lnSpc>
                <a:spcPts val="2400"/>
              </a:lnSpc>
            </a:pPr>
            <a:r>
              <a:rPr lang="en-US" sz="1600" b="1" dirty="0" smtClean="0">
                <a:solidFill>
                  <a:srgbClr val="7B0046"/>
                </a:solidFill>
              </a:rPr>
              <a:t>Step 1</a:t>
            </a:r>
            <a:r>
              <a:rPr lang="en-US" sz="1600" dirty="0" smtClean="0"/>
              <a:t>	</a:t>
            </a:r>
            <a:r>
              <a:rPr lang="en-US" sz="1600" b="1" dirty="0" smtClean="0"/>
              <a:t>Review the chapter material.</a:t>
            </a:r>
          </a:p>
          <a:p>
            <a:pPr defTabSz="742950"/>
            <a:endParaRPr lang="en-US" sz="900" b="1" dirty="0" smtClean="0"/>
          </a:p>
          <a:p>
            <a:pPr marL="739775" indent="-739775" defTabSz="739775">
              <a:lnSpc>
                <a:spcPts val="2400"/>
              </a:lnSpc>
            </a:pPr>
            <a:r>
              <a:rPr lang="en-US" sz="1600" b="1" dirty="0" smtClean="0">
                <a:solidFill>
                  <a:srgbClr val="7B0046"/>
                </a:solidFill>
              </a:rPr>
              <a:t>Step 2</a:t>
            </a:r>
            <a:r>
              <a:rPr lang="en-US" sz="1600" dirty="0"/>
              <a:t>	</a:t>
            </a:r>
            <a:r>
              <a:rPr lang="en-US" sz="1600" b="1" dirty="0" smtClean="0"/>
              <a:t>Calculate </a:t>
            </a:r>
            <a:r>
              <a:rPr lang="en-US" sz="1600" b="1" dirty="0"/>
              <a:t>GE’s stock price by applying the Gordon growth model </a:t>
            </a:r>
            <a:r>
              <a:rPr lang="en-US" sz="1600" b="1" dirty="0" smtClean="0"/>
              <a:t>equation to </a:t>
            </a:r>
            <a:r>
              <a:rPr lang="en-US" sz="1600" b="1" dirty="0"/>
              <a:t>the numbers given in part (a</a:t>
            </a:r>
            <a:r>
              <a:rPr lang="en-US" sz="1600" b="1" dirty="0" smtClean="0"/>
              <a:t>).</a:t>
            </a:r>
          </a:p>
          <a:p>
            <a:pPr marL="739775" indent="-739775" defTabSz="739775">
              <a:lnSpc>
                <a:spcPts val="2400"/>
              </a:lnSpc>
            </a:pPr>
            <a:endParaRPr lang="en-US" sz="1600" b="1" dirty="0"/>
          </a:p>
          <a:p>
            <a:pPr marL="739775" indent="-739775" defTabSz="739775">
              <a:lnSpc>
                <a:spcPts val="2400"/>
              </a:lnSpc>
            </a:pPr>
            <a:endParaRPr lang="en-US" sz="1600" b="1" dirty="0" smtClean="0"/>
          </a:p>
          <a:p>
            <a:pPr marL="739775" indent="-739775" defTabSz="739775">
              <a:lnSpc>
                <a:spcPts val="2400"/>
              </a:lnSpc>
            </a:pPr>
            <a:endParaRPr lang="en-US" sz="1600" b="1" dirty="0" smtClean="0"/>
          </a:p>
          <a:p>
            <a:pPr marL="739775" indent="-739775" defTabSz="739775">
              <a:lnSpc>
                <a:spcPts val="2400"/>
              </a:lnSpc>
            </a:pPr>
            <a:r>
              <a:rPr lang="en-US" sz="1600" b="1" dirty="0" smtClean="0">
                <a:solidFill>
                  <a:srgbClr val="7B0046"/>
                </a:solidFill>
              </a:rPr>
              <a:t>Step 3</a:t>
            </a:r>
            <a:r>
              <a:rPr lang="en-US" sz="1600" dirty="0" smtClean="0"/>
              <a:t>	</a:t>
            </a:r>
            <a:r>
              <a:rPr lang="en-US" sz="1600" b="1" dirty="0" smtClean="0"/>
              <a:t>Calculate the expected growth rate of IBM’s dividend by applying the Gordon growth model equation to the numbers given in part (b).</a:t>
            </a:r>
          </a:p>
        </p:txBody>
      </p:sp>
      <mc:AlternateContent xmlns:mc="http://schemas.openxmlformats.org/markup-compatibility/2006" xmlns:a14="http://schemas.microsoft.com/office/drawing/2010/main">
        <mc:Choice Requires="a14">
          <p:sp>
            <p:nvSpPr>
              <p:cNvPr id="2" name="TextBox 1"/>
              <p:cNvSpPr txBox="1"/>
              <p:nvPr/>
            </p:nvSpPr>
            <p:spPr>
              <a:xfrm>
                <a:off x="1676400" y="2887170"/>
                <a:ext cx="5663410" cy="669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m:t>
                          </m:r>
                        </m:sub>
                      </m:sSub>
                      <m:r>
                        <a:rPr lang="en-US" b="0" i="1" smtClean="0">
                          <a:latin typeface="Cambria Math"/>
                        </a:rPr>
                        <m:t>=</m:t>
                      </m:r>
                      <m:sSub>
                        <m:sSubPr>
                          <m:ctrlPr>
                            <a:rPr lang="en-US" b="0" i="1" smtClean="0">
                              <a:latin typeface="Cambria Math"/>
                            </a:rPr>
                          </m:ctrlPr>
                        </m:sSubPr>
                        <m:e>
                          <m:r>
                            <a:rPr lang="en-US" b="0" i="1" smtClean="0">
                              <a:latin typeface="Cambria Math"/>
                            </a:rPr>
                            <m:t>𝐷</m:t>
                          </m:r>
                        </m:e>
                        <m:sub>
                          <m:r>
                            <a:rPr lang="en-US" b="0" i="1" smtClean="0">
                              <a:latin typeface="Cambria Math"/>
                            </a:rPr>
                            <m:t>𝑡</m:t>
                          </m:r>
                        </m:sub>
                      </m:sSub>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m:t>
                          </m:r>
                          <m:r>
                            <a:rPr lang="en-US" b="0" i="1" smtClean="0">
                              <a:latin typeface="Cambria Math"/>
                              <a:ea typeface="Cambria Math"/>
                            </a:rPr>
                            <m:t>𝑔</m:t>
                          </m:r>
                          <m:r>
                            <a:rPr lang="en-US" b="0" i="1" smtClean="0">
                              <a:latin typeface="Cambria Math"/>
                              <a:ea typeface="Cambria Math"/>
                            </a:rPr>
                            <m:t>)</m:t>
                          </m:r>
                        </m:num>
                        <m:den>
                          <m:d>
                            <m:dPr>
                              <m:ctrlPr>
                                <a:rPr lang="en-US" b="0" i="1" smtClean="0">
                                  <a:latin typeface="Cambria Math"/>
                                  <a:ea typeface="Cambria Math"/>
                                </a:rPr>
                              </m:ctrlPr>
                            </m:dPr>
                            <m:e>
                              <m:sSub>
                                <m:sSubPr>
                                  <m:ctrlPr>
                                    <a:rPr lang="en-US" b="0" i="1" smtClean="0">
                                      <a:latin typeface="Cambria Math"/>
                                      <a:ea typeface="Cambria Math"/>
                                    </a:rPr>
                                  </m:ctrlPr>
                                </m:sSubPr>
                                <m:e>
                                  <m:r>
                                    <a:rPr lang="en-US" b="0" i="1" smtClean="0">
                                      <a:latin typeface="Cambria Math"/>
                                      <a:ea typeface="Cambria Math"/>
                                    </a:rPr>
                                    <m:t>𝑟</m:t>
                                  </m:r>
                                </m:e>
                                <m:sub>
                                  <m:r>
                                    <a:rPr lang="en-US" b="0" i="1" smtClean="0">
                                      <a:latin typeface="Cambria Math"/>
                                      <a:ea typeface="Cambria Math"/>
                                    </a:rPr>
                                    <m:t>𝐸</m:t>
                                  </m:r>
                                </m:sub>
                              </m:sSub>
                              <m:r>
                                <a:rPr lang="en-US" b="0" i="1" smtClean="0">
                                  <a:latin typeface="Cambria Math"/>
                                  <a:ea typeface="Cambria Math"/>
                                </a:rPr>
                                <m:t>−</m:t>
                              </m:r>
                              <m:r>
                                <a:rPr lang="en-US" b="0" i="1" smtClean="0">
                                  <a:latin typeface="Cambria Math"/>
                                  <a:ea typeface="Cambria Math"/>
                                </a:rPr>
                                <m:t>𝑔</m:t>
                              </m:r>
                            </m:e>
                          </m:d>
                        </m:den>
                      </m:f>
                      <m:r>
                        <m:rPr>
                          <m:nor/>
                        </m:rPr>
                        <a:rPr lang="en-US" b="0" i="0" smtClean="0">
                          <a:latin typeface="Cambria Math"/>
                          <a:ea typeface="Cambria Math"/>
                        </a:rPr>
                        <m:t>, </m:t>
                      </m:r>
                      <m:r>
                        <m:rPr>
                          <m:nor/>
                        </m:rPr>
                        <a:rPr lang="en-US" b="0" i="0" smtClean="0">
                          <a:latin typeface="Cambria Math"/>
                          <a:ea typeface="Cambria Math"/>
                        </a:rPr>
                        <m:t>or</m:t>
                      </m:r>
                      <m:r>
                        <m:rPr>
                          <m:nor/>
                        </m:rPr>
                        <a:rPr lang="en-US" b="0" i="0" smtClean="0">
                          <a:latin typeface="Cambria Math"/>
                          <a:ea typeface="Cambria Math"/>
                        </a:rPr>
                        <m:t>, $0.40</m:t>
                      </m:r>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(1+0.07)</m:t>
                          </m:r>
                        </m:num>
                        <m:den>
                          <m:r>
                            <a:rPr lang="en-US" b="0" i="1" smtClean="0">
                              <a:latin typeface="Cambria Math"/>
                              <a:ea typeface="Cambria Math"/>
                            </a:rPr>
                            <m:t>(0.10−0.07)</m:t>
                          </m:r>
                        </m:den>
                      </m:f>
                      <m:r>
                        <a:rPr lang="en-US" b="0" i="1" smtClean="0">
                          <a:latin typeface="Cambria Math"/>
                          <a:ea typeface="Cambria Math"/>
                        </a:rPr>
                        <m:t>=$14.27</m:t>
                      </m:r>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676400" y="2887170"/>
                <a:ext cx="5663410" cy="669094"/>
              </a:xfrm>
              <a:prstGeom prst="rect">
                <a:avLst/>
              </a:prstGeom>
              <a:blipFill rotWithShape="1">
                <a:blip r:embed="rId3"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70687" y="4436306"/>
                <a:ext cx="8132291" cy="669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$127=$2.20</m:t>
                      </m:r>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m:t>
                          </m:r>
                          <m:r>
                            <a:rPr lang="en-US" b="0" i="1" smtClean="0">
                              <a:latin typeface="Cambria Math"/>
                              <a:ea typeface="Cambria Math"/>
                            </a:rPr>
                            <m:t>𝑔</m:t>
                          </m:r>
                          <m:r>
                            <a:rPr lang="en-US" b="0" i="1" smtClean="0">
                              <a:latin typeface="Cambria Math"/>
                              <a:ea typeface="Cambria Math"/>
                            </a:rPr>
                            <m:t>)</m:t>
                          </m:r>
                        </m:num>
                        <m:den>
                          <m:r>
                            <a:rPr lang="en-US" b="0" i="1" smtClean="0">
                              <a:latin typeface="Cambria Math"/>
                              <a:ea typeface="Cambria Math"/>
                            </a:rPr>
                            <m:t>(0.10−</m:t>
                          </m:r>
                          <m:r>
                            <a:rPr lang="en-US" b="0" i="1" smtClean="0">
                              <a:latin typeface="Cambria Math"/>
                              <a:ea typeface="Cambria Math"/>
                            </a:rPr>
                            <m:t>𝑔</m:t>
                          </m:r>
                          <m:r>
                            <a:rPr lang="en-US" b="0" i="1" smtClean="0">
                              <a:latin typeface="Cambria Math"/>
                              <a:ea typeface="Cambria Math"/>
                            </a:rPr>
                            <m:t>)</m:t>
                          </m:r>
                        </m:den>
                      </m:f>
                      <m:r>
                        <a:rPr lang="en-US" b="0" i="1" smtClean="0">
                          <a:latin typeface="Cambria Math"/>
                          <a:ea typeface="Cambria Math"/>
                        </a:rPr>
                        <m:t>.</m:t>
                      </m:r>
                      <m:r>
                        <m:rPr>
                          <m:nor/>
                        </m:rPr>
                        <a:rPr lang="en-US" b="0" i="0" smtClean="0">
                          <a:latin typeface="Cambria Math"/>
                          <a:ea typeface="Cambria Math"/>
                        </a:rPr>
                        <m:t> </m:t>
                      </m:r>
                      <m:r>
                        <m:rPr>
                          <m:nor/>
                        </m:rPr>
                        <a:rPr lang="en-US" b="0" i="0" smtClean="0">
                          <a:latin typeface="Cambria Math"/>
                          <a:ea typeface="Cambria Math"/>
                        </a:rPr>
                        <m:t>Solving</m:t>
                      </m:r>
                      <m:r>
                        <m:rPr>
                          <m:nor/>
                        </m:rPr>
                        <a:rPr lang="en-US" b="0" i="0" smtClean="0">
                          <a:latin typeface="Cambria Math"/>
                          <a:ea typeface="Cambria Math"/>
                        </a:rPr>
                        <m:t> </m:t>
                      </m:r>
                      <m:r>
                        <m:rPr>
                          <m:nor/>
                        </m:rPr>
                        <a:rPr lang="en-US" b="0" i="0" smtClean="0">
                          <a:latin typeface="Cambria Math"/>
                          <a:ea typeface="Cambria Math"/>
                        </a:rPr>
                        <m:t>for</m:t>
                      </m:r>
                      <m:r>
                        <m:rPr>
                          <m:nor/>
                        </m:rPr>
                        <a:rPr lang="en-US" b="0" i="0" smtClean="0">
                          <a:latin typeface="Cambria Math"/>
                          <a:ea typeface="Cambria Math"/>
                        </a:rPr>
                        <m:t> </m:t>
                      </m:r>
                      <m:r>
                        <a:rPr lang="en-US" b="0" i="1" smtClean="0">
                          <a:latin typeface="Cambria Math"/>
                          <a:ea typeface="Cambria Math"/>
                        </a:rPr>
                        <m:t>𝑔</m:t>
                      </m:r>
                      <m:r>
                        <m:rPr>
                          <m:nor/>
                        </m:rPr>
                        <a:rPr lang="en-US" b="0" i="0" smtClean="0">
                          <a:latin typeface="Cambria Math"/>
                          <a:ea typeface="Cambria Math"/>
                        </a:rPr>
                        <m:t>: </m:t>
                      </m:r>
                      <m:r>
                        <a:rPr lang="en-US" b="0" i="1" smtClean="0">
                          <a:latin typeface="Cambria Math"/>
                          <a:ea typeface="Cambria Math"/>
                        </a:rPr>
                        <m:t>$127×</m:t>
                      </m:r>
                      <m:d>
                        <m:dPr>
                          <m:ctrlPr>
                            <a:rPr lang="en-US" b="0" i="1" smtClean="0">
                              <a:latin typeface="Cambria Math"/>
                              <a:ea typeface="Cambria Math"/>
                            </a:rPr>
                          </m:ctrlPr>
                        </m:dPr>
                        <m:e>
                          <m:r>
                            <a:rPr lang="en-US" b="0" i="1" smtClean="0">
                              <a:latin typeface="Cambria Math"/>
                              <a:ea typeface="Cambria Math"/>
                            </a:rPr>
                            <m:t>0.10−</m:t>
                          </m:r>
                          <m:r>
                            <a:rPr lang="en-US" b="0" i="1" smtClean="0">
                              <a:latin typeface="Cambria Math"/>
                              <a:ea typeface="Cambria Math"/>
                            </a:rPr>
                            <m:t>𝑔</m:t>
                          </m:r>
                        </m:e>
                      </m:d>
                      <m:r>
                        <a:rPr lang="en-US" b="0" i="1" smtClean="0">
                          <a:latin typeface="Cambria Math"/>
                          <a:ea typeface="Cambria Math"/>
                        </a:rPr>
                        <m:t>=$2.20×(1+</m:t>
                      </m:r>
                      <m:r>
                        <a:rPr lang="en-US" b="0" i="1" smtClean="0">
                          <a:latin typeface="Cambria Math"/>
                          <a:ea typeface="Cambria Math"/>
                        </a:rPr>
                        <m:t>𝑔</m:t>
                      </m:r>
                      <m:r>
                        <a:rPr lang="en-US" b="0" i="1" smtClean="0">
                          <a:latin typeface="Cambria Math"/>
                          <a:ea typeface="Cambria Math"/>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70687" y="4436306"/>
                <a:ext cx="8132291" cy="669094"/>
              </a:xfrm>
              <a:prstGeom prst="rect">
                <a:avLst/>
              </a:prstGeom>
              <a:blipFill rotWithShape="1">
                <a:blip r:embed="rId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70687" y="5222223"/>
                <a:ext cx="7240187" cy="645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$12.70−$127</m:t>
                      </m:r>
                      <m:r>
                        <a:rPr lang="en-US" b="0" i="1" smtClean="0">
                          <a:latin typeface="Cambria Math"/>
                        </a:rPr>
                        <m:t>𝑔</m:t>
                      </m:r>
                      <m:r>
                        <a:rPr lang="en-US" b="0" i="1" smtClean="0">
                          <a:latin typeface="Cambria Math"/>
                        </a:rPr>
                        <m:t>=$2.20+2.20</m:t>
                      </m:r>
                      <m:r>
                        <a:rPr lang="en-US" b="0" i="1" smtClean="0">
                          <a:latin typeface="Cambria Math"/>
                        </a:rPr>
                        <m:t>𝑔</m:t>
                      </m:r>
                      <m:r>
                        <a:rPr lang="en-US" b="0" i="1" smtClean="0">
                          <a:latin typeface="Cambria Math"/>
                        </a:rPr>
                        <m:t>.</m:t>
                      </m:r>
                      <m:r>
                        <m:rPr>
                          <m:nor/>
                        </m:rPr>
                        <a:rPr lang="en-US" b="0" i="0" smtClean="0">
                          <a:latin typeface="Cambria Math"/>
                        </a:rPr>
                        <m:t> </m:t>
                      </m:r>
                      <m:r>
                        <m:rPr>
                          <m:nor/>
                        </m:rPr>
                        <a:rPr lang="en-US" b="0" i="0" smtClean="0">
                          <a:latin typeface="Cambria Math"/>
                        </a:rPr>
                        <m:t>Then</m:t>
                      </m:r>
                      <m:r>
                        <m:rPr>
                          <m:nor/>
                        </m:rPr>
                        <a:rPr lang="en-US" b="0" i="0" smtClean="0">
                          <a:latin typeface="Cambria Math"/>
                        </a:rPr>
                        <m:t> </m:t>
                      </m:r>
                      <m:r>
                        <a:rPr lang="en-US" b="0" i="1" smtClean="0">
                          <a:latin typeface="Cambria Math"/>
                        </a:rPr>
                        <m:t>𝑔</m:t>
                      </m:r>
                      <m:r>
                        <a:rPr lang="en-US" b="0" i="1" smtClean="0">
                          <a:latin typeface="Cambria Math"/>
                        </a:rPr>
                        <m:t>=</m:t>
                      </m:r>
                      <m:f>
                        <m:fPr>
                          <m:ctrlPr>
                            <a:rPr lang="en-US" b="0" i="1" smtClean="0">
                              <a:latin typeface="Cambria Math"/>
                            </a:rPr>
                          </m:ctrlPr>
                        </m:fPr>
                        <m:num>
                          <m:r>
                            <a:rPr lang="en-US" b="0" i="1" smtClean="0">
                              <a:latin typeface="Cambria Math"/>
                            </a:rPr>
                            <m:t>$10.50</m:t>
                          </m:r>
                        </m:num>
                        <m:den>
                          <m:r>
                            <a:rPr lang="en-US" b="0" i="1" smtClean="0">
                              <a:latin typeface="Cambria Math"/>
                            </a:rPr>
                            <m:t>$129.20</m:t>
                          </m:r>
                        </m:den>
                      </m:f>
                      <m:r>
                        <a:rPr lang="en-US" b="0" i="1" smtClean="0">
                          <a:latin typeface="Cambria Math"/>
                        </a:rPr>
                        <m:t>=0.081</m:t>
                      </m:r>
                      <m:r>
                        <m:rPr>
                          <m:nor/>
                        </m:rPr>
                        <a:rPr lang="en-US" b="0" i="0" smtClean="0">
                          <a:latin typeface="Cambria Math"/>
                        </a:rPr>
                        <m:t>, </m:t>
                      </m:r>
                      <m:r>
                        <m:rPr>
                          <m:nor/>
                        </m:rPr>
                        <a:rPr lang="en-US" b="0" i="0" smtClean="0">
                          <a:latin typeface="Cambria Math"/>
                        </a:rPr>
                        <m:t>or</m:t>
                      </m:r>
                      <m:r>
                        <m:rPr>
                          <m:nor/>
                        </m:rPr>
                        <a:rPr lang="en-US" b="0" i="0" smtClean="0">
                          <a:latin typeface="Cambria Math"/>
                        </a:rPr>
                        <m:t> </m:t>
                      </m:r>
                      <m:r>
                        <a:rPr lang="en-US" b="0" i="1" smtClean="0">
                          <a:latin typeface="Cambria Math"/>
                        </a:rPr>
                        <m:t>8.1%</m:t>
                      </m:r>
                      <m:r>
                        <m:rPr>
                          <m:nor/>
                        </m:rPr>
                        <a:rPr lang="en-US" b="0" i="0" smtClean="0">
                          <a:latin typeface="Cambria Math"/>
                        </a:rPr>
                        <m:t>.</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70687" y="5222223"/>
                <a:ext cx="7240187" cy="645177"/>
              </a:xfrm>
              <a:prstGeom prst="rect">
                <a:avLst/>
              </a:prstGeom>
              <a:blipFill rotWithShape="1">
                <a:blip r:embed="rId5" cstate="print"/>
                <a:stretch>
                  <a:fillRect/>
                </a:stretch>
              </a:blipFill>
            </p:spPr>
            <p:txBody>
              <a:bodyPr/>
              <a:lstStyle/>
              <a:p>
                <a:r>
                  <a:rPr lang="en-US">
                    <a:noFill/>
                  </a:rPr>
                  <a:t> </a:t>
                </a:r>
              </a:p>
            </p:txBody>
          </p:sp>
        </mc:Fallback>
      </mc:AlternateContent>
      <p:sp>
        <p:nvSpPr>
          <p:cNvPr id="6" name="Rectangle 5"/>
          <p:cNvSpPr/>
          <p:nvPr/>
        </p:nvSpPr>
        <p:spPr>
          <a:xfrm>
            <a:off x="477944" y="5983069"/>
            <a:ext cx="7718590" cy="646331"/>
          </a:xfrm>
          <a:prstGeom prst="rect">
            <a:avLst/>
          </a:prstGeom>
        </p:spPr>
        <p:txBody>
          <a:bodyPr wrap="square">
            <a:spAutoFit/>
          </a:bodyPr>
          <a:lstStyle/>
          <a:p>
            <a:r>
              <a:rPr lang="en-US" dirty="0"/>
              <a:t>I</a:t>
            </a:r>
            <a:r>
              <a:rPr lang="en-US" dirty="0" smtClean="0"/>
              <a:t>nvestors </a:t>
            </a:r>
            <a:r>
              <a:rPr lang="en-US" dirty="0"/>
              <a:t>must have been expecting IBM’s </a:t>
            </a:r>
            <a:r>
              <a:rPr lang="en-US" dirty="0" smtClean="0"/>
              <a:t>dividend to </a:t>
            </a:r>
            <a:r>
              <a:rPr lang="en-US" dirty="0"/>
              <a:t>grow at an annual rate of 8.1%.</a:t>
            </a:r>
          </a:p>
        </p:txBody>
      </p:sp>
    </p:spTree>
    <p:extLst>
      <p:ext uri="{BB962C8B-B14F-4D97-AF65-F5344CB8AC3E}">
        <p14:creationId xmlns:p14="http://schemas.microsoft.com/office/powerpoint/2010/main" val="79990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animEffect transition="in" filter="wipe(left)">
                                      <p:cBhvr>
                                        <p:cTn id="11" dur="500"/>
                                        <p:tgtEl>
                                          <p:spTgt spid="1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
                                            <p:txEl>
                                              <p:pRg st="4" end="4"/>
                                            </p:txEl>
                                          </p:spTgt>
                                        </p:tgtEl>
                                        <p:attrNameLst>
                                          <p:attrName>style.visibility</p:attrName>
                                        </p:attrNameLst>
                                      </p:cBhvr>
                                      <p:to>
                                        <p:strVal val="visible"/>
                                      </p:to>
                                    </p:set>
                                    <p:animEffect transition="in" filter="wipe(left)">
                                      <p:cBhvr>
                                        <p:cTn id="16" dur="500"/>
                                        <p:tgtEl>
                                          <p:spTgt spid="17">
                                            <p:txEl>
                                              <p:pRg st="4" end="4"/>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7">
                                            <p:txEl>
                                              <p:pRg st="8" end="8"/>
                                            </p:txEl>
                                          </p:spTgt>
                                        </p:tgtEl>
                                        <p:attrNameLst>
                                          <p:attrName>style.visibility</p:attrName>
                                        </p:attrNameLst>
                                      </p:cBhvr>
                                      <p:to>
                                        <p:strVal val="visible"/>
                                      </p:to>
                                    </p:set>
                                    <p:animEffect transition="in" filter="wipe(left)">
                                      <p:cBhvr>
                                        <p:cTn id="25" dur="500"/>
                                        <p:tgtEl>
                                          <p:spTgt spid="17">
                                            <p:txEl>
                                              <p:pRg st="8" end="8"/>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bldLvl="2"/>
      <p:bldP spid="2" grpId="0" animBg="1"/>
      <p:bldP spid="3" grpId="0" animBg="1"/>
      <p:bldP spid="4"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514225" y="2610506"/>
            <a:ext cx="530352" cy="256032"/>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28500" y="2552074"/>
            <a:ext cx="685800" cy="369332"/>
          </a:xfrm>
          <a:prstGeom prst="rect">
            <a:avLst/>
          </a:prstGeom>
          <a:noFill/>
        </p:spPr>
        <p:txBody>
          <a:bodyPr wrap="square" rtlCol="0" anchor="ctr" anchorCtr="0">
            <a:spAutoFit/>
          </a:bodyPr>
          <a:lstStyle/>
          <a:p>
            <a:pPr algn="ctr"/>
            <a:r>
              <a:rPr lang="en-US" b="1" dirty="0" smtClean="0">
                <a:solidFill>
                  <a:schemeClr val="bg1"/>
                </a:solidFill>
              </a:rPr>
              <a:t>6.3</a:t>
            </a:r>
          </a:p>
        </p:txBody>
      </p:sp>
      <p:sp>
        <p:nvSpPr>
          <p:cNvPr id="17" name="TextBox 16"/>
          <p:cNvSpPr txBox="1"/>
          <p:nvPr/>
        </p:nvSpPr>
        <p:spPr>
          <a:xfrm>
            <a:off x="1044577" y="2554455"/>
            <a:ext cx="2541458" cy="369332"/>
          </a:xfrm>
          <a:prstGeom prst="rect">
            <a:avLst/>
          </a:prstGeom>
          <a:noFill/>
        </p:spPr>
        <p:txBody>
          <a:bodyPr wrap="square" rtlCol="0" anchor="ctr">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8" name="TextBox 17"/>
          <p:cNvSpPr txBox="1"/>
          <p:nvPr/>
        </p:nvSpPr>
        <p:spPr>
          <a:xfrm>
            <a:off x="461834" y="2877145"/>
            <a:ext cx="8682165" cy="707886"/>
          </a:xfrm>
          <a:prstGeom prst="rect">
            <a:avLst/>
          </a:prstGeom>
          <a:noFill/>
        </p:spPr>
        <p:txBody>
          <a:bodyPr wrap="square" rtlCol="0">
            <a:spAutoFit/>
          </a:bodyPr>
          <a:lstStyle/>
          <a:p>
            <a:pPr>
              <a:lnSpc>
                <a:spcPts val="2400"/>
              </a:lnSpc>
            </a:pPr>
            <a:r>
              <a:rPr lang="en-US" dirty="0">
                <a:solidFill>
                  <a:srgbClr val="384EA2"/>
                </a:solidFill>
                <a:latin typeface="Arial" pitchFamily="34" charset="0"/>
                <a:cs typeface="Arial" pitchFamily="34" charset="0"/>
              </a:rPr>
              <a:t>Explain the </a:t>
            </a:r>
            <a:r>
              <a:rPr lang="en-US" dirty="0" smtClean="0">
                <a:solidFill>
                  <a:srgbClr val="384EA2"/>
                </a:solidFill>
                <a:latin typeface="Arial" pitchFamily="34" charset="0"/>
                <a:cs typeface="Arial" pitchFamily="34" charset="0"/>
              </a:rPr>
              <a:t>connection between </a:t>
            </a:r>
            <a:r>
              <a:rPr lang="en-US" dirty="0">
                <a:solidFill>
                  <a:srgbClr val="384EA2"/>
                </a:solidFill>
                <a:latin typeface="Arial" pitchFamily="34" charset="0"/>
                <a:cs typeface="Arial" pitchFamily="34" charset="0"/>
              </a:rPr>
              <a:t>the </a:t>
            </a:r>
            <a:r>
              <a:rPr lang="en-US" dirty="0" smtClean="0">
                <a:solidFill>
                  <a:srgbClr val="384EA2"/>
                </a:solidFill>
                <a:latin typeface="Arial" pitchFamily="34" charset="0"/>
                <a:cs typeface="Arial" pitchFamily="34" charset="0"/>
              </a:rPr>
              <a:t>assumption of </a:t>
            </a:r>
            <a:r>
              <a:rPr lang="en-US" dirty="0">
                <a:solidFill>
                  <a:srgbClr val="384EA2"/>
                </a:solidFill>
                <a:latin typeface="Arial" pitchFamily="34" charset="0"/>
                <a:cs typeface="Arial" pitchFamily="34" charset="0"/>
              </a:rPr>
              <a:t>rational </a:t>
            </a:r>
            <a:r>
              <a:rPr lang="en-US" dirty="0" smtClean="0">
                <a:solidFill>
                  <a:srgbClr val="384EA2"/>
                </a:solidFill>
                <a:latin typeface="Arial" pitchFamily="34" charset="0"/>
                <a:cs typeface="Arial" pitchFamily="34" charset="0"/>
              </a:rPr>
              <a:t>expectations and the efficient markets hypothesis</a:t>
            </a:r>
            <a:r>
              <a:rPr lang="en-US" dirty="0">
                <a:solidFill>
                  <a:srgbClr val="384EA2"/>
                </a:solidFill>
                <a:latin typeface="Arial" pitchFamily="34" charset="0"/>
                <a:cs typeface="Arial" pitchFamily="34" charset="0"/>
              </a:rPr>
              <a:t>.</a:t>
            </a:r>
          </a:p>
        </p:txBody>
      </p:sp>
    </p:spTree>
    <p:extLst>
      <p:ext uri="{BB962C8B-B14F-4D97-AF65-F5344CB8AC3E}">
        <p14:creationId xmlns:p14="http://schemas.microsoft.com/office/powerpoint/2010/main" val="232458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250" fill="hold"/>
                                        <p:tgtEl>
                                          <p:spTgt spid="15"/>
                                        </p:tgtEl>
                                        <p:attrNameLst>
                                          <p:attrName>ppt_w</p:attrName>
                                        </p:attrNameLst>
                                      </p:cBhvr>
                                      <p:tavLst>
                                        <p:tav tm="0">
                                          <p:val>
                                            <p:fltVal val="0"/>
                                          </p:val>
                                        </p:tav>
                                        <p:tav tm="100000">
                                          <p:val>
                                            <p:strVal val="#ppt_w"/>
                                          </p:val>
                                        </p:tav>
                                      </p:tavLst>
                                    </p:anim>
                                    <p:anim calcmode="lin" valueType="num">
                                      <p:cBhvr>
                                        <p:cTn id="8" dur="250" fill="hold"/>
                                        <p:tgtEl>
                                          <p:spTgt spid="15"/>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250"/>
                            </p:stCondLst>
                            <p:childTnLst>
                              <p:par>
                                <p:cTn id="14" presetID="22" presetClass="entr" presetSubtype="8"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250"/>
                                        <p:tgtEl>
                                          <p:spTgt spid="1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1714" y="6324600"/>
            <a:ext cx="6892925" cy="338554"/>
          </a:xfrm>
        </p:spPr>
        <p:txBody>
          <a:bodyPr>
            <a:spAutoFit/>
          </a:bodyPr>
          <a:lstStyle/>
          <a:p>
            <a:r>
              <a:rPr lang="en-US" sz="1600" dirty="0">
                <a:solidFill>
                  <a:schemeClr val="bg1">
                    <a:lumMod val="75000"/>
                  </a:schemeClr>
                </a:solidFill>
                <a:latin typeface="Arial" pitchFamily="34" charset="0"/>
                <a:cs typeface="Arial" pitchFamily="34" charset="0"/>
              </a:rPr>
              <a:t>Rational Expectations and Efficient Markets</a:t>
            </a:r>
          </a:p>
        </p:txBody>
      </p:sp>
      <p:sp>
        <p:nvSpPr>
          <p:cNvPr id="9" name="Rectangle 8"/>
          <p:cNvSpPr/>
          <p:nvPr/>
        </p:nvSpPr>
        <p:spPr>
          <a:xfrm>
            <a:off x="457200" y="2156100"/>
            <a:ext cx="8305800" cy="646331"/>
          </a:xfrm>
          <a:prstGeom prst="rect">
            <a:avLst/>
          </a:prstGeom>
        </p:spPr>
        <p:txBody>
          <a:bodyPr wrap="square">
            <a:spAutoFit/>
          </a:bodyPr>
          <a:lstStyle/>
          <a:p>
            <a:r>
              <a:rPr lang="en-US" b="1" dirty="0">
                <a:solidFill>
                  <a:srgbClr val="7B0046"/>
                </a:solidFill>
              </a:rPr>
              <a:t>Adaptive </a:t>
            </a:r>
            <a:r>
              <a:rPr lang="en-US" b="1" dirty="0" smtClean="0">
                <a:solidFill>
                  <a:srgbClr val="7B0046"/>
                </a:solidFill>
              </a:rPr>
              <a:t>expectations </a:t>
            </a:r>
            <a:r>
              <a:rPr lang="en-US" dirty="0" smtClean="0"/>
              <a:t>The </a:t>
            </a:r>
            <a:r>
              <a:rPr lang="en-US" dirty="0"/>
              <a:t>assumption that </a:t>
            </a:r>
            <a:r>
              <a:rPr lang="en-US" dirty="0" smtClean="0"/>
              <a:t>people make </a:t>
            </a:r>
            <a:r>
              <a:rPr lang="en-US" dirty="0"/>
              <a:t>forecasts of </a:t>
            </a:r>
            <a:r>
              <a:rPr lang="en-US" dirty="0" smtClean="0"/>
              <a:t>future values </a:t>
            </a:r>
            <a:r>
              <a:rPr lang="en-US" dirty="0"/>
              <a:t>of a variable </a:t>
            </a:r>
            <a:r>
              <a:rPr lang="en-US" dirty="0" smtClean="0"/>
              <a:t>using only </a:t>
            </a:r>
            <a:r>
              <a:rPr lang="en-US" dirty="0"/>
              <a:t>past values of </a:t>
            </a:r>
            <a:r>
              <a:rPr lang="en-US" dirty="0" smtClean="0"/>
              <a:t>the variable</a:t>
            </a:r>
            <a:r>
              <a:rPr lang="en-US" dirty="0"/>
              <a:t>.</a:t>
            </a:r>
          </a:p>
        </p:txBody>
      </p:sp>
      <p:sp>
        <p:nvSpPr>
          <p:cNvPr id="10" name="Rectangle 9"/>
          <p:cNvSpPr/>
          <p:nvPr/>
        </p:nvSpPr>
        <p:spPr>
          <a:xfrm>
            <a:off x="457200" y="838200"/>
            <a:ext cx="8305800" cy="707886"/>
          </a:xfrm>
          <a:prstGeom prst="rect">
            <a:avLst/>
          </a:prstGeom>
        </p:spPr>
        <p:txBody>
          <a:bodyPr wrap="square">
            <a:spAutoFit/>
          </a:bodyPr>
          <a:lstStyle/>
          <a:p>
            <a:pPr>
              <a:lnSpc>
                <a:spcPts val="2400"/>
              </a:lnSpc>
            </a:pPr>
            <a:r>
              <a:rPr lang="en-US" dirty="0" smtClean="0"/>
              <a:t>Expectations </a:t>
            </a:r>
            <a:r>
              <a:rPr lang="en-US" dirty="0"/>
              <a:t>play </a:t>
            </a:r>
            <a:r>
              <a:rPr lang="en-US" dirty="0" smtClean="0"/>
              <a:t>an important </a:t>
            </a:r>
            <a:r>
              <a:rPr lang="en-US" dirty="0"/>
              <a:t>role throughout the economy, because many transactions require </a:t>
            </a:r>
            <a:r>
              <a:rPr lang="en-US" dirty="0" smtClean="0"/>
              <a:t>participants to </a:t>
            </a:r>
            <a:r>
              <a:rPr lang="en-US" dirty="0"/>
              <a:t>forecast the future.</a:t>
            </a:r>
          </a:p>
        </p:txBody>
      </p:sp>
      <p:sp>
        <p:nvSpPr>
          <p:cNvPr id="11" name="TextBox 10"/>
          <p:cNvSpPr txBox="1"/>
          <p:nvPr/>
        </p:nvSpPr>
        <p:spPr>
          <a:xfrm>
            <a:off x="457200" y="1581196"/>
            <a:ext cx="6596934" cy="400110"/>
          </a:xfrm>
          <a:prstGeom prst="rect">
            <a:avLst/>
          </a:prstGeom>
          <a:noFill/>
        </p:spPr>
        <p:txBody>
          <a:bodyPr wrap="none" rtlCol="0">
            <a:spAutoFit/>
          </a:bodyPr>
          <a:lstStyle/>
          <a:p>
            <a:r>
              <a:rPr lang="fr-FR" sz="2000" b="1" dirty="0">
                <a:solidFill>
                  <a:srgbClr val="CF8B2D"/>
                </a:solidFill>
                <a:latin typeface="Arial" pitchFamily="34" charset="0"/>
                <a:cs typeface="Arial" pitchFamily="34" charset="0"/>
              </a:rPr>
              <a:t>Adaptive Expectations </a:t>
            </a:r>
            <a:r>
              <a:rPr lang="fr-FR" sz="2000" b="1" dirty="0" smtClean="0">
                <a:solidFill>
                  <a:srgbClr val="CF8B2D"/>
                </a:solidFill>
                <a:latin typeface="Arial" pitchFamily="34" charset="0"/>
                <a:cs typeface="Arial" pitchFamily="34" charset="0"/>
              </a:rPr>
              <a:t>versus </a:t>
            </a:r>
            <a:r>
              <a:rPr lang="fr-FR" sz="2000" b="1" dirty="0">
                <a:solidFill>
                  <a:srgbClr val="CF8B2D"/>
                </a:solidFill>
                <a:latin typeface="Arial" pitchFamily="34" charset="0"/>
                <a:cs typeface="Arial" pitchFamily="34" charset="0"/>
              </a:rPr>
              <a:t>Rational Expectations</a:t>
            </a:r>
            <a:endParaRPr lang="en-US" sz="2000" b="1" dirty="0">
              <a:solidFill>
                <a:srgbClr val="CF8B2D"/>
              </a:solidFill>
              <a:latin typeface="Arial" pitchFamily="34" charset="0"/>
              <a:cs typeface="Arial" pitchFamily="34" charset="0"/>
            </a:endParaRPr>
          </a:p>
        </p:txBody>
      </p:sp>
      <p:sp>
        <p:nvSpPr>
          <p:cNvPr id="7" name="Rectangle 6"/>
          <p:cNvSpPr/>
          <p:nvPr/>
        </p:nvSpPr>
        <p:spPr>
          <a:xfrm>
            <a:off x="457200" y="3048000"/>
            <a:ext cx="8305800" cy="923330"/>
          </a:xfrm>
          <a:prstGeom prst="rect">
            <a:avLst/>
          </a:prstGeom>
        </p:spPr>
        <p:txBody>
          <a:bodyPr wrap="square">
            <a:spAutoFit/>
          </a:bodyPr>
          <a:lstStyle/>
          <a:p>
            <a:r>
              <a:rPr lang="en-US" b="1" dirty="0">
                <a:solidFill>
                  <a:srgbClr val="7B0046"/>
                </a:solidFill>
              </a:rPr>
              <a:t>Rational </a:t>
            </a:r>
            <a:r>
              <a:rPr lang="en-US" b="1" dirty="0" smtClean="0">
                <a:solidFill>
                  <a:srgbClr val="7B0046"/>
                </a:solidFill>
              </a:rPr>
              <a:t>expectations </a:t>
            </a:r>
            <a:r>
              <a:rPr lang="en-US" dirty="0" smtClean="0"/>
              <a:t>The </a:t>
            </a:r>
            <a:r>
              <a:rPr lang="en-US" dirty="0"/>
              <a:t>assumption that </a:t>
            </a:r>
            <a:r>
              <a:rPr lang="en-US" dirty="0" smtClean="0"/>
              <a:t>people make </a:t>
            </a:r>
            <a:r>
              <a:rPr lang="en-US" dirty="0"/>
              <a:t>forecasts of </a:t>
            </a:r>
            <a:r>
              <a:rPr lang="en-US" dirty="0" smtClean="0"/>
              <a:t>future values </a:t>
            </a:r>
            <a:r>
              <a:rPr lang="en-US" dirty="0"/>
              <a:t>of a variable using </a:t>
            </a:r>
            <a:r>
              <a:rPr lang="en-US" dirty="0" smtClean="0"/>
              <a:t>all available </a:t>
            </a:r>
            <a:r>
              <a:rPr lang="en-US" dirty="0"/>
              <a:t>information; </a:t>
            </a:r>
            <a:r>
              <a:rPr lang="en-US" dirty="0" smtClean="0"/>
              <a:t>formally, the </a:t>
            </a:r>
            <a:r>
              <a:rPr lang="en-US" dirty="0"/>
              <a:t>assumption </a:t>
            </a:r>
            <a:r>
              <a:rPr lang="en-US" dirty="0" smtClean="0"/>
              <a:t>that expectations </a:t>
            </a:r>
            <a:r>
              <a:rPr lang="en-US" dirty="0"/>
              <a:t>equal </a:t>
            </a:r>
            <a:r>
              <a:rPr lang="en-US" dirty="0" smtClean="0"/>
              <a:t>optimal forecasts</a:t>
            </a:r>
            <a:r>
              <a:rPr lang="en-US" dirty="0"/>
              <a:t>, using all </a:t>
            </a:r>
            <a:r>
              <a:rPr lang="en-US" dirty="0" smtClean="0"/>
              <a:t>available information</a:t>
            </a:r>
            <a:r>
              <a:rPr lang="en-US" dirty="0"/>
              <a:t>.</a:t>
            </a:r>
          </a:p>
        </p:txBody>
      </p:sp>
      <p:sp>
        <p:nvSpPr>
          <p:cNvPr id="13" name="Rectangle 12"/>
          <p:cNvSpPr/>
          <p:nvPr/>
        </p:nvSpPr>
        <p:spPr>
          <a:xfrm>
            <a:off x="457200" y="4230469"/>
            <a:ext cx="8305800" cy="646331"/>
          </a:xfrm>
          <a:prstGeom prst="rect">
            <a:avLst/>
          </a:prstGeom>
        </p:spPr>
        <p:txBody>
          <a:bodyPr wrap="square">
            <a:spAutoFit/>
          </a:bodyPr>
          <a:lstStyle/>
          <a:p>
            <a:r>
              <a:rPr lang="en-US" dirty="0" smtClean="0"/>
              <a:t>No </a:t>
            </a:r>
            <a:r>
              <a:rPr lang="en-US" dirty="0"/>
              <a:t>one can accurately forecast the size of </a:t>
            </a:r>
            <a:r>
              <a:rPr lang="en-US" dirty="0" smtClean="0"/>
              <a:t>an error </a:t>
            </a:r>
            <a:r>
              <a:rPr lang="en-US" dirty="0"/>
              <a:t>is </a:t>
            </a:r>
            <a:r>
              <a:rPr lang="en-US" dirty="0" smtClean="0"/>
              <a:t>caused by </a:t>
            </a:r>
            <a:r>
              <a:rPr lang="en-US" i="1" dirty="0"/>
              <a:t>new </a:t>
            </a:r>
            <a:r>
              <a:rPr lang="en-US" dirty="0"/>
              <a:t>information that is not available when the forecast is </a:t>
            </a:r>
            <a:r>
              <a:rPr lang="en-US" dirty="0" smtClean="0"/>
              <a:t>made. More formally:</a:t>
            </a:r>
            <a:endParaRPr lang="en-US" dirty="0"/>
          </a:p>
        </p:txBody>
      </p:sp>
      <mc:AlternateContent xmlns:mc="http://schemas.openxmlformats.org/markup-compatibility/2006" xmlns:a14="http://schemas.microsoft.com/office/drawing/2010/main">
        <mc:Choice Requires="a14">
          <p:sp>
            <p:nvSpPr>
              <p:cNvPr id="14" name="TextBox 13"/>
              <p:cNvSpPr txBox="1"/>
              <p:nvPr/>
            </p:nvSpPr>
            <p:spPr>
              <a:xfrm>
                <a:off x="2819400" y="5082064"/>
                <a:ext cx="392819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𝑡</m:t>
                          </m:r>
                          <m:r>
                            <a:rPr lang="en-US" b="0" i="1" smtClean="0">
                              <a:latin typeface="Cambria Math"/>
                            </a:rPr>
                            <m:t>+1</m:t>
                          </m:r>
                        </m:sub>
                      </m:sSub>
                      <m:r>
                        <a:rPr lang="en-US" b="0" i="1" smtClean="0">
                          <a:latin typeface="Cambria Math"/>
                        </a:rPr>
                        <m:t>−</m:t>
                      </m:r>
                      <m:sSubSup>
                        <m:sSubSupPr>
                          <m:ctrlPr>
                            <a:rPr lang="en-US" b="0" i="1" smtClean="0">
                              <a:latin typeface="Cambria Math"/>
                            </a:rPr>
                          </m:ctrlPr>
                        </m:sSubSupPr>
                        <m:e>
                          <m:r>
                            <a:rPr lang="en-US" b="0" i="1" smtClean="0">
                              <a:latin typeface="Cambria Math"/>
                            </a:rPr>
                            <m:t>𝑃</m:t>
                          </m:r>
                        </m:e>
                        <m:sub>
                          <m:r>
                            <a:rPr lang="en-US" b="0" i="1" smtClean="0">
                              <a:latin typeface="Cambria Math"/>
                            </a:rPr>
                            <m:t>𝑡</m:t>
                          </m:r>
                          <m:r>
                            <a:rPr lang="en-US" b="0" i="1" smtClean="0">
                              <a:latin typeface="Cambria Math"/>
                            </a:rPr>
                            <m:t>+1</m:t>
                          </m:r>
                        </m:sub>
                        <m:sup>
                          <m:r>
                            <a:rPr lang="en-US" b="0" i="1" smtClean="0">
                              <a:latin typeface="Cambria Math"/>
                            </a:rPr>
                            <m:t>𝑒</m:t>
                          </m:r>
                        </m:sup>
                      </m:sSubSup>
                      <m:r>
                        <a:rPr lang="en-US" b="0" i="1" smtClean="0">
                          <a:latin typeface="Cambria Math"/>
                        </a:rPr>
                        <m:t>=</m:t>
                      </m:r>
                      <m:sSub>
                        <m:sSubPr>
                          <m:ctrlPr>
                            <a:rPr lang="en-US" b="0" i="1" smtClean="0">
                              <a:latin typeface="Cambria Math"/>
                            </a:rPr>
                          </m:ctrlPr>
                        </m:sSubPr>
                        <m:e>
                          <m:r>
                            <m:rPr>
                              <m:nor/>
                            </m:rPr>
                            <a:rPr lang="en-US">
                              <a:latin typeface="Cambria Math"/>
                            </a:rPr>
                            <m:t>Unforcastable</m:t>
                          </m:r>
                          <m:r>
                            <m:rPr>
                              <m:nor/>
                            </m:rPr>
                            <a:rPr lang="en-US">
                              <a:latin typeface="Cambria Math"/>
                            </a:rPr>
                            <m:t> </m:t>
                          </m:r>
                          <m:r>
                            <m:rPr>
                              <m:nor/>
                            </m:rPr>
                            <a:rPr lang="en-US">
                              <a:latin typeface="Cambria Math"/>
                            </a:rPr>
                            <m:t>error</m:t>
                          </m:r>
                        </m:e>
                        <m:sub>
                          <m:r>
                            <a:rPr lang="en-US" b="0" i="1" smtClean="0">
                              <a:latin typeface="Cambria Math"/>
                            </a:rPr>
                            <m:t>𝑡</m:t>
                          </m:r>
                          <m:r>
                            <a:rPr lang="en-US" b="0" i="1" smtClean="0">
                              <a:latin typeface="Cambria Math"/>
                            </a:rPr>
                            <m:t>+1</m:t>
                          </m:r>
                        </m:sub>
                      </m:sSub>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2819400" y="5082064"/>
                <a:ext cx="3928190" cy="369332"/>
              </a:xfrm>
              <a:prstGeom prst="rect">
                <a:avLst/>
              </a:prstGeom>
              <a:blipFill rotWithShape="1">
                <a:blip r:embed="rId3" cstate="print"/>
                <a:stretch>
                  <a:fillRect b="-3333"/>
                </a:stretch>
              </a:blipFill>
            </p:spPr>
            <p:txBody>
              <a:bodyPr/>
              <a:lstStyle/>
              <a:p>
                <a:r>
                  <a:rPr lang="en-US">
                    <a:noFill/>
                  </a:rPr>
                  <a:t> </a:t>
                </a:r>
              </a:p>
            </p:txBody>
          </p:sp>
        </mc:Fallback>
      </mc:AlternateContent>
    </p:spTree>
    <p:extLst>
      <p:ext uri="{BB962C8B-B14F-4D97-AF65-F5344CB8AC3E}">
        <p14:creationId xmlns:p14="http://schemas.microsoft.com/office/powerpoint/2010/main" val="96451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7" grpId="0"/>
      <p:bldP spid="13" grpId="0"/>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2122438"/>
            <a:ext cx="8229600" cy="923330"/>
          </a:xfrm>
          <a:prstGeom prst="rect">
            <a:avLst/>
          </a:prstGeom>
        </p:spPr>
        <p:txBody>
          <a:bodyPr wrap="square">
            <a:spAutoFit/>
          </a:bodyPr>
          <a:lstStyle/>
          <a:p>
            <a:r>
              <a:rPr lang="en-US" b="1" dirty="0">
                <a:solidFill>
                  <a:srgbClr val="7B0046"/>
                </a:solidFill>
              </a:rPr>
              <a:t>Efficient </a:t>
            </a:r>
            <a:r>
              <a:rPr lang="en-US" b="1" dirty="0" smtClean="0">
                <a:solidFill>
                  <a:srgbClr val="7B0046"/>
                </a:solidFill>
              </a:rPr>
              <a:t>markets hypothesis </a:t>
            </a:r>
            <a:r>
              <a:rPr lang="en-US" dirty="0"/>
              <a:t>The </a:t>
            </a:r>
            <a:r>
              <a:rPr lang="en-US" dirty="0" smtClean="0"/>
              <a:t>application of </a:t>
            </a:r>
            <a:r>
              <a:rPr lang="en-US" dirty="0"/>
              <a:t>rational expectations </a:t>
            </a:r>
            <a:r>
              <a:rPr lang="en-US" dirty="0" smtClean="0"/>
              <a:t>to financial </a:t>
            </a:r>
            <a:r>
              <a:rPr lang="en-US" dirty="0"/>
              <a:t>markets; </a:t>
            </a:r>
            <a:r>
              <a:rPr lang="en-US" dirty="0" smtClean="0"/>
              <a:t>the hypothesis </a:t>
            </a:r>
            <a:r>
              <a:rPr lang="en-US" dirty="0"/>
              <a:t>that </a:t>
            </a:r>
            <a:r>
              <a:rPr lang="en-US" dirty="0" smtClean="0"/>
              <a:t>the equilibrium </a:t>
            </a:r>
            <a:r>
              <a:rPr lang="en-US" dirty="0"/>
              <a:t>price of </a:t>
            </a:r>
            <a:r>
              <a:rPr lang="en-US" dirty="0" smtClean="0"/>
              <a:t>a security </a:t>
            </a:r>
            <a:r>
              <a:rPr lang="en-US" dirty="0"/>
              <a:t>is equal to </a:t>
            </a:r>
            <a:r>
              <a:rPr lang="en-US" dirty="0" smtClean="0"/>
              <a:t>its fundamental </a:t>
            </a:r>
            <a:r>
              <a:rPr lang="en-US" dirty="0"/>
              <a:t>value.</a:t>
            </a:r>
          </a:p>
        </p:txBody>
      </p:sp>
      <p:sp>
        <p:nvSpPr>
          <p:cNvPr id="13" name="TextBox 12"/>
          <p:cNvSpPr txBox="1"/>
          <p:nvPr/>
        </p:nvSpPr>
        <p:spPr>
          <a:xfrm>
            <a:off x="457200" y="838200"/>
            <a:ext cx="4214615" cy="400110"/>
          </a:xfrm>
          <a:prstGeom prst="rect">
            <a:avLst/>
          </a:prstGeom>
          <a:noFill/>
        </p:spPr>
        <p:txBody>
          <a:bodyPr wrap="none" rtlCol="0">
            <a:spAutoFit/>
          </a:bodyPr>
          <a:lstStyle/>
          <a:p>
            <a:r>
              <a:rPr lang="fr-FR" sz="2000" b="1" dirty="0" smtClean="0">
                <a:solidFill>
                  <a:srgbClr val="CF8B2D"/>
                </a:solidFill>
                <a:latin typeface="Arial" pitchFamily="34" charset="0"/>
                <a:cs typeface="Arial" pitchFamily="34" charset="0"/>
              </a:rPr>
              <a:t>The Efficient </a:t>
            </a:r>
            <a:r>
              <a:rPr lang="fr-FR" sz="2000" b="1" dirty="0" err="1" smtClean="0">
                <a:solidFill>
                  <a:srgbClr val="CF8B2D"/>
                </a:solidFill>
                <a:latin typeface="Arial" pitchFamily="34" charset="0"/>
                <a:cs typeface="Arial" pitchFamily="34" charset="0"/>
              </a:rPr>
              <a:t>Markets</a:t>
            </a:r>
            <a:r>
              <a:rPr lang="fr-FR" sz="2000" b="1" dirty="0" smtClean="0">
                <a:solidFill>
                  <a:srgbClr val="CF8B2D"/>
                </a:solidFill>
                <a:latin typeface="Arial" pitchFamily="34" charset="0"/>
                <a:cs typeface="Arial" pitchFamily="34" charset="0"/>
              </a:rPr>
              <a:t> </a:t>
            </a:r>
            <a:r>
              <a:rPr lang="fr-FR" sz="2000" b="1" dirty="0" err="1" smtClean="0">
                <a:solidFill>
                  <a:srgbClr val="CF8B2D"/>
                </a:solidFill>
                <a:latin typeface="Arial" pitchFamily="34" charset="0"/>
                <a:cs typeface="Arial" pitchFamily="34" charset="0"/>
              </a:rPr>
              <a:t>Hypothesis</a:t>
            </a:r>
            <a:endParaRPr lang="en-US" sz="2000" b="1" dirty="0">
              <a:solidFill>
                <a:srgbClr val="CF8B2D"/>
              </a:solidFill>
              <a:latin typeface="Arial" pitchFamily="34" charset="0"/>
              <a:cs typeface="Arial" pitchFamily="34" charset="0"/>
            </a:endParaRPr>
          </a:p>
        </p:txBody>
      </p:sp>
      <p:sp>
        <p:nvSpPr>
          <p:cNvPr id="10"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03370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57200" y="838200"/>
            <a:ext cx="8229600" cy="5432256"/>
          </a:xfrm>
          <a:prstGeom prst="rect">
            <a:avLst/>
          </a:prstGeom>
        </p:spPr>
        <p:txBody>
          <a:bodyPr wrap="square">
            <a:spAutoFit/>
          </a:bodyPr>
          <a:lstStyle/>
          <a:p>
            <a:pPr>
              <a:lnSpc>
                <a:spcPts val="2400"/>
              </a:lnSpc>
            </a:pPr>
            <a:r>
              <a:rPr lang="en-US" b="1" dirty="0"/>
              <a:t>An Example of the Efficient Markets </a:t>
            </a:r>
            <a:r>
              <a:rPr lang="en-US" b="1" dirty="0" smtClean="0"/>
              <a:t>Hypothesis </a:t>
            </a:r>
          </a:p>
          <a:p>
            <a:endParaRPr lang="en-US" sz="900" b="1" dirty="0" smtClean="0"/>
          </a:p>
          <a:p>
            <a:pPr>
              <a:lnSpc>
                <a:spcPts val="2400"/>
              </a:lnSpc>
            </a:pPr>
            <a:r>
              <a:rPr lang="en-US" dirty="0" smtClean="0"/>
              <a:t>10:14 </a:t>
            </a:r>
            <a:r>
              <a:rPr lang="en-US" dirty="0"/>
              <a:t>Monday </a:t>
            </a:r>
            <a:r>
              <a:rPr lang="en-US" dirty="0" smtClean="0"/>
              <a:t>morning</a:t>
            </a:r>
          </a:p>
          <a:p>
            <a:pPr>
              <a:lnSpc>
                <a:spcPts val="2400"/>
              </a:lnSpc>
            </a:pPr>
            <a:r>
              <a:rPr lang="en-US" dirty="0" smtClean="0"/>
              <a:t>Price </a:t>
            </a:r>
            <a:r>
              <a:rPr lang="en-US" dirty="0"/>
              <a:t>of Microsoft stock is $17.80 per </a:t>
            </a:r>
            <a:r>
              <a:rPr lang="en-US" dirty="0" smtClean="0"/>
              <a:t>share</a:t>
            </a:r>
          </a:p>
          <a:p>
            <a:pPr>
              <a:lnSpc>
                <a:spcPts val="2400"/>
              </a:lnSpc>
            </a:pPr>
            <a:r>
              <a:rPr lang="en-US" dirty="0" smtClean="0"/>
              <a:t>Dividend </a:t>
            </a:r>
            <a:r>
              <a:rPr lang="en-US" dirty="0"/>
              <a:t>of $0.50 per share </a:t>
            </a:r>
            <a:r>
              <a:rPr lang="en-US" dirty="0" smtClean="0"/>
              <a:t>and expected </a:t>
            </a:r>
            <a:r>
              <a:rPr lang="en-US" dirty="0"/>
              <a:t>to grow at a rate of 7</a:t>
            </a:r>
            <a:r>
              <a:rPr lang="en-US" dirty="0" smtClean="0"/>
              <a:t>%</a:t>
            </a:r>
          </a:p>
          <a:p>
            <a:endParaRPr lang="en-US" sz="900" dirty="0"/>
          </a:p>
          <a:p>
            <a:pPr>
              <a:lnSpc>
                <a:spcPts val="2400"/>
              </a:lnSpc>
            </a:pPr>
            <a:r>
              <a:rPr lang="en-US" dirty="0" smtClean="0"/>
              <a:t>10:15 same morning</a:t>
            </a:r>
          </a:p>
          <a:p>
            <a:pPr>
              <a:lnSpc>
                <a:spcPts val="2400"/>
              </a:lnSpc>
            </a:pPr>
            <a:r>
              <a:rPr lang="en-US" dirty="0"/>
              <a:t>Microsoft releases new sales information that sales of latest version of Windows is higher than expected</a:t>
            </a:r>
            <a:r>
              <a:rPr lang="en-US" dirty="0" smtClean="0"/>
              <a:t>.</a:t>
            </a:r>
            <a:endParaRPr lang="en-US" dirty="0"/>
          </a:p>
          <a:p>
            <a:pPr>
              <a:lnSpc>
                <a:spcPts val="2400"/>
              </a:lnSpc>
            </a:pPr>
            <a:r>
              <a:rPr lang="en-US" dirty="0"/>
              <a:t>You and other investors revise upward your forecast of the growth rate from 7% to 8</a:t>
            </a:r>
            <a:r>
              <a:rPr lang="en-US" dirty="0" smtClean="0"/>
              <a:t>%.</a:t>
            </a:r>
          </a:p>
          <a:p>
            <a:endParaRPr lang="en-US" sz="900" dirty="0"/>
          </a:p>
          <a:p>
            <a:pPr>
              <a:lnSpc>
                <a:spcPts val="2400"/>
              </a:lnSpc>
            </a:pPr>
            <a:r>
              <a:rPr lang="en-US" dirty="0"/>
              <a:t>Present value of future dividend rises from $17.80 to $27.</a:t>
            </a:r>
          </a:p>
          <a:p>
            <a:pPr>
              <a:lnSpc>
                <a:spcPts val="2400"/>
              </a:lnSpc>
            </a:pPr>
            <a:r>
              <a:rPr lang="en-US" dirty="0"/>
              <a:t>You and other investors buy shares of Microsoft. </a:t>
            </a:r>
          </a:p>
          <a:p>
            <a:pPr>
              <a:lnSpc>
                <a:spcPts val="2400"/>
              </a:lnSpc>
            </a:pPr>
            <a:r>
              <a:rPr lang="en-US" dirty="0"/>
              <a:t>Increased demand causes the price of Microsoft’s shares to rise until they reach $27—the new fundamental value of the stock</a:t>
            </a:r>
            <a:r>
              <a:rPr lang="en-US" dirty="0" smtClean="0"/>
              <a:t>.</a:t>
            </a:r>
          </a:p>
          <a:p>
            <a:endParaRPr lang="en-US" sz="900" dirty="0" smtClean="0"/>
          </a:p>
          <a:p>
            <a:pPr>
              <a:lnSpc>
                <a:spcPts val="2400"/>
              </a:lnSpc>
            </a:pPr>
            <a:r>
              <a:rPr lang="en-US" dirty="0"/>
              <a:t>This example shows how self-interested actions of informed traders cause available information to be incorporated into the market prices.</a:t>
            </a:r>
          </a:p>
        </p:txBody>
      </p:sp>
      <p:sp>
        <p:nvSpPr>
          <p:cNvPr id="8"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70706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31552"/>
            <a:ext cx="9154048" cy="2012752"/>
          </a:xfrm>
          <a:prstGeom prst="rect">
            <a:avLst/>
          </a:prstGeom>
        </p:spPr>
      </p:pic>
      <p:sp>
        <p:nvSpPr>
          <p:cNvPr id="19" name="TextBox 18"/>
          <p:cNvSpPr txBox="1"/>
          <p:nvPr/>
        </p:nvSpPr>
        <p:spPr>
          <a:xfrm>
            <a:off x="762000" y="2133600"/>
            <a:ext cx="7543800" cy="4570482"/>
          </a:xfrm>
          <a:prstGeom prst="rect">
            <a:avLst/>
          </a:prstGeom>
          <a:noFill/>
        </p:spPr>
        <p:txBody>
          <a:bodyPr wrap="square" rtlCol="0">
            <a:spAutoFit/>
          </a:bodyPr>
          <a:lstStyle/>
          <a:p>
            <a:r>
              <a:rPr lang="en-US" altLang="zh-CN" b="1" dirty="0">
                <a:solidFill>
                  <a:srgbClr val="7B0046"/>
                </a:solidFill>
                <a:latin typeface="Arial" pitchFamily="34" charset="0"/>
                <a:cs typeface="Arial" pitchFamily="34" charset="0"/>
              </a:rPr>
              <a:t>WHY ARE STOCK PRICES SO VOLATILE</a:t>
            </a:r>
            <a:r>
              <a:rPr lang="en-US" altLang="zh-CN" b="1" dirty="0" smtClean="0">
                <a:solidFill>
                  <a:srgbClr val="7B0046"/>
                </a:solidFill>
                <a:latin typeface="Arial" pitchFamily="34" charset="0"/>
                <a:cs typeface="Arial" pitchFamily="34" charset="0"/>
              </a:rPr>
              <a:t>?</a:t>
            </a:r>
          </a:p>
          <a:p>
            <a:endParaRPr lang="en-US" altLang="zh-CN" sz="900" b="1" dirty="0">
              <a:solidFill>
                <a:srgbClr val="7B0046"/>
              </a:solidFill>
              <a:latin typeface="Arial" pitchFamily="34" charset="0"/>
              <a:cs typeface="Arial" pitchFamily="34" charset="0"/>
            </a:endParaRPr>
          </a:p>
          <a:p>
            <a:pPr marL="285750" indent="-285750">
              <a:buFont typeface="Arial" pitchFamily="34" charset="0"/>
              <a:buChar char="•"/>
            </a:pPr>
            <a:r>
              <a:rPr lang="en-US" altLang="zh-CN" dirty="0" smtClean="0">
                <a:latin typeface="Arial" pitchFamily="34" charset="0"/>
                <a:cs typeface="Arial" pitchFamily="34" charset="0"/>
              </a:rPr>
              <a:t>As the table shows, the volatility of </a:t>
            </a:r>
            <a:br>
              <a:rPr lang="en-US" altLang="zh-CN" dirty="0" smtClean="0">
                <a:latin typeface="Arial" pitchFamily="34" charset="0"/>
                <a:cs typeface="Arial" pitchFamily="34" charset="0"/>
              </a:rPr>
            </a:br>
            <a:r>
              <a:rPr lang="en-US" altLang="zh-CN" dirty="0" smtClean="0">
                <a:latin typeface="Arial" pitchFamily="34" charset="0"/>
                <a:cs typeface="Arial" pitchFamily="34" charset="0"/>
              </a:rPr>
              <a:t>Apple’s stock is not for the faint-hearted</a:t>
            </a:r>
            <a:br>
              <a:rPr lang="en-US" altLang="zh-CN" dirty="0" smtClean="0">
                <a:latin typeface="Arial" pitchFamily="34" charset="0"/>
                <a:cs typeface="Arial" pitchFamily="34" charset="0"/>
              </a:rPr>
            </a:br>
            <a:r>
              <a:rPr lang="en-US" altLang="zh-CN" dirty="0" smtClean="0">
                <a:latin typeface="Arial" pitchFamily="34" charset="0"/>
                <a:cs typeface="Arial" pitchFamily="34" charset="0"/>
              </a:rPr>
              <a:t>investor.</a:t>
            </a:r>
          </a:p>
          <a:p>
            <a:endParaRPr lang="en-US" altLang="zh-CN" sz="900" dirty="0" smtClean="0">
              <a:latin typeface="Arial" pitchFamily="34" charset="0"/>
              <a:cs typeface="Arial" pitchFamily="34" charset="0"/>
            </a:endParaRPr>
          </a:p>
          <a:p>
            <a:pPr marL="285750" indent="-285750">
              <a:buFont typeface="Arial" pitchFamily="34" charset="0"/>
              <a:buChar char="•"/>
            </a:pPr>
            <a:r>
              <a:rPr lang="en-US" altLang="zh-CN" dirty="0" smtClean="0">
                <a:latin typeface="Arial" pitchFamily="34" charset="0"/>
                <a:cs typeface="Arial" pitchFamily="34" charset="0"/>
              </a:rPr>
              <a:t>An average of stocks, such as the Dow</a:t>
            </a:r>
            <a:br>
              <a:rPr lang="en-US" altLang="zh-CN" dirty="0" smtClean="0">
                <a:latin typeface="Arial" pitchFamily="34" charset="0"/>
                <a:cs typeface="Arial" pitchFamily="34" charset="0"/>
              </a:rPr>
            </a:br>
            <a:r>
              <a:rPr lang="en-US" altLang="zh-CN" dirty="0" smtClean="0">
                <a:latin typeface="Arial" pitchFamily="34" charset="0"/>
                <a:cs typeface="Arial" pitchFamily="34" charset="0"/>
              </a:rPr>
              <a:t>Jones Industrial average, reveals the</a:t>
            </a:r>
            <a:br>
              <a:rPr lang="en-US" altLang="zh-CN" dirty="0" smtClean="0">
                <a:latin typeface="Arial" pitchFamily="34" charset="0"/>
                <a:cs typeface="Arial" pitchFamily="34" charset="0"/>
              </a:rPr>
            </a:br>
            <a:r>
              <a:rPr lang="en-US" altLang="zh-CN" dirty="0" smtClean="0">
                <a:latin typeface="Arial" pitchFamily="34" charset="0"/>
                <a:cs typeface="Arial" pitchFamily="34" charset="0"/>
              </a:rPr>
              <a:t>same pattern of volatility.</a:t>
            </a:r>
          </a:p>
          <a:p>
            <a:pPr marL="285750" indent="-285750">
              <a:buFont typeface="Arial" pitchFamily="34" charset="0"/>
              <a:buChar char="•"/>
            </a:pPr>
            <a:endParaRPr lang="en-US" altLang="zh-CN" sz="900" dirty="0" smtClean="0">
              <a:latin typeface="Arial" pitchFamily="34" charset="0"/>
              <a:cs typeface="Arial" pitchFamily="34" charset="0"/>
            </a:endParaRPr>
          </a:p>
          <a:p>
            <a:pPr marL="285750" indent="-285750">
              <a:lnSpc>
                <a:spcPts val="2400"/>
              </a:lnSpc>
              <a:buFont typeface="Arial" pitchFamily="34" charset="0"/>
              <a:buChar char="•"/>
            </a:pPr>
            <a:r>
              <a:rPr lang="en-US" altLang="zh-CN" dirty="0" smtClean="0">
                <a:latin typeface="Arial" pitchFamily="34" charset="0"/>
                <a:cs typeface="Arial" pitchFamily="34" charset="0"/>
              </a:rPr>
              <a:t>Movements </a:t>
            </a:r>
            <a:r>
              <a:rPr lang="en-US" altLang="zh-CN" dirty="0">
                <a:latin typeface="Arial" pitchFamily="34" charset="0"/>
                <a:cs typeface="Arial" pitchFamily="34" charset="0"/>
              </a:rPr>
              <a:t>in stock prices during the </a:t>
            </a:r>
            <a:r>
              <a:rPr lang="en-US" altLang="zh-CN" dirty="0" smtClean="0">
                <a:latin typeface="Arial" pitchFamily="34" charset="0"/>
                <a:cs typeface="Arial" pitchFamily="34" charset="0"/>
              </a:rPr>
              <a:t>past 15 </a:t>
            </a:r>
            <a:r>
              <a:rPr lang="en-US" altLang="zh-CN" dirty="0">
                <a:latin typeface="Arial" pitchFamily="34" charset="0"/>
                <a:cs typeface="Arial" pitchFamily="34" charset="0"/>
              </a:rPr>
              <a:t>years have been particularly large</a:t>
            </a:r>
            <a:r>
              <a:rPr lang="en-US" altLang="zh-CN" dirty="0" smtClean="0">
                <a:latin typeface="Arial" pitchFamily="34" charset="0"/>
                <a:cs typeface="Arial" pitchFamily="34" charset="0"/>
              </a:rPr>
              <a:t>.</a:t>
            </a:r>
          </a:p>
          <a:p>
            <a:pPr marL="285750" indent="-285750">
              <a:buFont typeface="Arial" pitchFamily="34" charset="0"/>
              <a:buChar char="•"/>
            </a:pPr>
            <a:endParaRPr lang="en-US" altLang="zh-CN" sz="900" dirty="0" smtClean="0">
              <a:latin typeface="Arial" pitchFamily="34" charset="0"/>
              <a:cs typeface="Arial" pitchFamily="34" charset="0"/>
            </a:endParaRPr>
          </a:p>
          <a:p>
            <a:pPr marL="285750" indent="-285750">
              <a:lnSpc>
                <a:spcPts val="2400"/>
              </a:lnSpc>
              <a:buFont typeface="Arial" pitchFamily="34" charset="0"/>
              <a:buChar char="•"/>
            </a:pPr>
            <a:r>
              <a:rPr lang="en-US" altLang="zh-CN" dirty="0" smtClean="0">
                <a:latin typeface="Arial" pitchFamily="34" charset="0"/>
                <a:cs typeface="Arial" pitchFamily="34" charset="0"/>
              </a:rPr>
              <a:t>What </a:t>
            </a:r>
            <a:r>
              <a:rPr lang="en-US" altLang="zh-CN" dirty="0">
                <a:latin typeface="Arial" pitchFamily="34" charset="0"/>
                <a:cs typeface="Arial" pitchFamily="34" charset="0"/>
              </a:rPr>
              <a:t>will be the consequences for the financial </a:t>
            </a:r>
            <a:r>
              <a:rPr lang="en-US" altLang="zh-CN" dirty="0" smtClean="0">
                <a:latin typeface="Arial" pitchFamily="34" charset="0"/>
                <a:cs typeface="Arial" pitchFamily="34" charset="0"/>
              </a:rPr>
              <a:t>system and </a:t>
            </a:r>
            <a:r>
              <a:rPr lang="en-US" altLang="zh-CN" dirty="0">
                <a:latin typeface="Arial" pitchFamily="34" charset="0"/>
                <a:cs typeface="Arial" pitchFamily="34" charset="0"/>
              </a:rPr>
              <a:t>the </a:t>
            </a:r>
            <a:r>
              <a:rPr lang="en-US" altLang="zh-CN" dirty="0" smtClean="0">
                <a:latin typeface="Arial" pitchFamily="34" charset="0"/>
                <a:cs typeface="Arial" pitchFamily="34" charset="0"/>
              </a:rPr>
              <a:t>economy if investors turn away from buying stocks?</a:t>
            </a:r>
            <a:endParaRPr lang="en-US" altLang="zh-CN" sz="900" dirty="0" smtClean="0">
              <a:latin typeface="Arial" pitchFamily="34" charset="0"/>
              <a:cs typeface="Arial" pitchFamily="34" charset="0"/>
            </a:endParaRPr>
          </a:p>
          <a:p>
            <a:pPr marL="285750" indent="-285750">
              <a:buFont typeface="Arial" pitchFamily="34" charset="0"/>
              <a:buChar char="•"/>
            </a:pPr>
            <a:endParaRPr lang="en-US" altLang="zh-CN" sz="900" dirty="0" smtClean="0">
              <a:latin typeface="Arial" pitchFamily="34" charset="0"/>
              <a:cs typeface="Arial" pitchFamily="34" charset="0"/>
            </a:endParaRPr>
          </a:p>
          <a:p>
            <a:pPr marL="285750" indent="-285750">
              <a:lnSpc>
                <a:spcPts val="2400"/>
              </a:lnSpc>
              <a:buFont typeface="Arial" pitchFamily="34" charset="0"/>
              <a:buChar char="•"/>
            </a:pPr>
            <a:r>
              <a:rPr lang="en-US" altLang="zh-CN" b="1" i="1" dirty="0" smtClean="0">
                <a:solidFill>
                  <a:srgbClr val="384EA2"/>
                </a:solidFill>
                <a:latin typeface="Arial" pitchFamily="34" charset="0"/>
                <a:cs typeface="Arial" pitchFamily="34" charset="0"/>
              </a:rPr>
              <a:t>An Inside Look at Policy </a:t>
            </a:r>
            <a:r>
              <a:rPr lang="en-US" altLang="zh-CN" dirty="0" smtClean="0">
                <a:latin typeface="Arial" pitchFamily="34" charset="0"/>
                <a:cs typeface="Arial" pitchFamily="34" charset="0"/>
              </a:rPr>
              <a:t>on page 180 </a:t>
            </a:r>
            <a:r>
              <a:rPr lang="en-US" altLang="zh-CN" dirty="0" err="1" smtClean="0">
                <a:latin typeface="Arial" pitchFamily="34" charset="0"/>
                <a:cs typeface="Arial" pitchFamily="34" charset="0"/>
              </a:rPr>
              <a:t>hows</a:t>
            </a:r>
            <a:r>
              <a:rPr lang="en-US" altLang="zh-CN" dirty="0" smtClean="0">
                <a:latin typeface="Arial" pitchFamily="34" charset="0"/>
                <a:cs typeface="Arial" pitchFamily="34" charset="0"/>
              </a:rPr>
              <a:t> how </a:t>
            </a:r>
            <a:r>
              <a:rPr lang="en-US" altLang="zh-CN" dirty="0">
                <a:latin typeface="Arial" pitchFamily="34" charset="0"/>
                <a:cs typeface="Arial" pitchFamily="34" charset="0"/>
              </a:rPr>
              <a:t>investors reacted to volatility in the </a:t>
            </a:r>
            <a:r>
              <a:rPr lang="en-US" altLang="zh-CN" dirty="0" smtClean="0">
                <a:latin typeface="Arial" pitchFamily="34" charset="0"/>
                <a:cs typeface="Arial" pitchFamily="34" charset="0"/>
              </a:rPr>
              <a:t>stock market </a:t>
            </a:r>
            <a:r>
              <a:rPr lang="en-US" altLang="zh-CN" dirty="0">
                <a:latin typeface="Arial" pitchFamily="34" charset="0"/>
                <a:cs typeface="Arial" pitchFamily="34" charset="0"/>
              </a:rPr>
              <a:t>in 2010.</a:t>
            </a:r>
            <a:endParaRPr lang="en-US" sz="900" b="1" dirty="0" smtClean="0">
              <a:solidFill>
                <a:srgbClr val="7B0046"/>
              </a:solidFill>
              <a:latin typeface="Arial" pitchFamily="34" charset="0"/>
              <a:cs typeface="Arial" pitchFamily="34" charset="0"/>
            </a:endParaRPr>
          </a:p>
        </p:txBody>
      </p:sp>
      <p:sp>
        <p:nvSpPr>
          <p:cNvPr id="32" name="TextBox 31"/>
          <p:cNvSpPr txBox="1"/>
          <p:nvPr/>
        </p:nvSpPr>
        <p:spPr>
          <a:xfrm>
            <a:off x="533400" y="906213"/>
            <a:ext cx="1335045" cy="307777"/>
          </a:xfrm>
          <a:prstGeom prst="rect">
            <a:avLst/>
          </a:prstGeom>
          <a:noFill/>
        </p:spPr>
        <p:txBody>
          <a:bodyPr wrap="none" rtlCol="0">
            <a:spAutoFit/>
          </a:bodyPr>
          <a:lstStyle/>
          <a:p>
            <a:r>
              <a:rPr lang="en-US" sz="1400" b="1" dirty="0" smtClean="0">
                <a:solidFill>
                  <a:srgbClr val="384EA2"/>
                </a:solidFill>
                <a:latin typeface="Arial" pitchFamily="34" charset="0"/>
                <a:cs typeface="Arial" pitchFamily="34" charset="0"/>
              </a:rPr>
              <a:t>C H A P T E R</a:t>
            </a:r>
            <a:endParaRPr lang="en-US" sz="1400" b="1" dirty="0">
              <a:solidFill>
                <a:srgbClr val="384EA2"/>
              </a:solidFill>
              <a:latin typeface="Arial" pitchFamily="34" charset="0"/>
              <a:cs typeface="Arial" pitchFamily="34" charset="0"/>
            </a:endParaRPr>
          </a:p>
        </p:txBody>
      </p:sp>
      <p:sp>
        <p:nvSpPr>
          <p:cNvPr id="33" name="TextBox 32"/>
          <p:cNvSpPr txBox="1"/>
          <p:nvPr/>
        </p:nvSpPr>
        <p:spPr>
          <a:xfrm>
            <a:off x="2066925" y="623440"/>
            <a:ext cx="498855" cy="769441"/>
          </a:xfrm>
          <a:prstGeom prst="rect">
            <a:avLst/>
          </a:prstGeom>
          <a:noFill/>
        </p:spPr>
        <p:txBody>
          <a:bodyPr wrap="none" rtlCol="0">
            <a:spAutoFit/>
          </a:bodyPr>
          <a:lstStyle/>
          <a:p>
            <a:r>
              <a:rPr lang="en-US" sz="4400" b="1" dirty="0" smtClean="0">
                <a:solidFill>
                  <a:srgbClr val="384EA2"/>
                </a:solidFill>
                <a:latin typeface="Arial" pitchFamily="34" charset="0"/>
                <a:cs typeface="Arial" pitchFamily="34" charset="0"/>
              </a:rPr>
              <a:t>6</a:t>
            </a:r>
            <a:endParaRPr lang="en-US" sz="4400" b="1" dirty="0">
              <a:solidFill>
                <a:srgbClr val="384EA2"/>
              </a:solidFill>
              <a:latin typeface="Arial" pitchFamily="34" charset="0"/>
              <a:cs typeface="Arial" pitchFamily="34" charset="0"/>
            </a:endParaRPr>
          </a:p>
        </p:txBody>
      </p:sp>
      <p:sp>
        <p:nvSpPr>
          <p:cNvPr id="8" name="Title 1"/>
          <p:cNvSpPr>
            <a:spLocks noGrp="1"/>
          </p:cNvSpPr>
          <p:nvPr>
            <p:ph type="title"/>
          </p:nvPr>
        </p:nvSpPr>
        <p:spPr>
          <a:xfrm>
            <a:off x="2710542" y="1216442"/>
            <a:ext cx="6096000" cy="826444"/>
          </a:xfrm>
        </p:spPr>
        <p:txBody>
          <a:bodyPr>
            <a:normAutofit fontScale="90000"/>
          </a:bodyPr>
          <a:lstStyle/>
          <a:p>
            <a:pPr algn="l"/>
            <a:r>
              <a:rPr lang="en-US" sz="2800" b="1" dirty="0">
                <a:solidFill>
                  <a:srgbClr val="7B0046"/>
                </a:solidFill>
                <a:latin typeface="Arial" pitchFamily="34" charset="0"/>
                <a:cs typeface="Arial" pitchFamily="34" charset="0"/>
              </a:rPr>
              <a:t>The Stock Market, Information,</a:t>
            </a:r>
            <a:br>
              <a:rPr lang="en-US" sz="2800" b="1" dirty="0">
                <a:solidFill>
                  <a:srgbClr val="7B0046"/>
                </a:solidFill>
                <a:latin typeface="Arial" pitchFamily="34" charset="0"/>
                <a:cs typeface="Arial" pitchFamily="34" charset="0"/>
              </a:rPr>
            </a:br>
            <a:r>
              <a:rPr lang="en-US" sz="2800" b="1" dirty="0">
                <a:solidFill>
                  <a:srgbClr val="7B0046"/>
                </a:solidFill>
                <a:latin typeface="Arial" pitchFamily="34" charset="0"/>
                <a:cs typeface="Arial" pitchFamily="34" charset="0"/>
              </a:rPr>
              <a:t>and Financial Market Efficiency</a:t>
            </a:r>
            <a:endParaRPr lang="en-US" sz="2800" dirty="0">
              <a:solidFill>
                <a:srgbClr val="7B0046"/>
              </a:solidFill>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2300514"/>
            <a:ext cx="3533775" cy="2028825"/>
          </a:xfrm>
          <a:prstGeom prst="rect">
            <a:avLst/>
          </a:prstGeom>
        </p:spPr>
      </p:pic>
    </p:spTree>
    <p:extLst>
      <p:ext uri="{BB962C8B-B14F-4D97-AF65-F5344CB8AC3E}">
        <p14:creationId xmlns:p14="http://schemas.microsoft.com/office/powerpoint/2010/main" val="232702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left)">
                                      <p:cBhvr>
                                        <p:cTn id="7" dur="500"/>
                                        <p:tgtEl>
                                          <p:spTgt spid="1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9">
                                            <p:txEl>
                                              <p:pRg st="2" end="2"/>
                                            </p:txEl>
                                          </p:spTgt>
                                        </p:tgtEl>
                                        <p:attrNameLst>
                                          <p:attrName>style.visibility</p:attrName>
                                        </p:attrNameLst>
                                      </p:cBhvr>
                                      <p:to>
                                        <p:strVal val="visible"/>
                                      </p:to>
                                    </p:set>
                                    <p:animEffect transition="in" filter="wipe(left)">
                                      <p:cBhvr>
                                        <p:cTn id="11" dur="500"/>
                                        <p:tgtEl>
                                          <p:spTgt spid="19">
                                            <p:txEl>
                                              <p:pRg st="2" end="2"/>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9">
                                            <p:txEl>
                                              <p:pRg st="4" end="4"/>
                                            </p:txEl>
                                          </p:spTgt>
                                        </p:tgtEl>
                                        <p:attrNameLst>
                                          <p:attrName>style.visibility</p:attrName>
                                        </p:attrNameLst>
                                      </p:cBhvr>
                                      <p:to>
                                        <p:strVal val="visible"/>
                                      </p:to>
                                    </p:set>
                                    <p:animEffect transition="in" filter="wipe(left)">
                                      <p:cBhvr>
                                        <p:cTn id="20" dur="500"/>
                                        <p:tgtEl>
                                          <p:spTgt spid="1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
                                            <p:txEl>
                                              <p:pRg st="6" end="6"/>
                                            </p:txEl>
                                          </p:spTgt>
                                        </p:tgtEl>
                                        <p:attrNameLst>
                                          <p:attrName>style.visibility</p:attrName>
                                        </p:attrNameLst>
                                      </p:cBhvr>
                                      <p:to>
                                        <p:strVal val="visible"/>
                                      </p:to>
                                    </p:set>
                                    <p:animEffect transition="in" filter="wipe(left)">
                                      <p:cBhvr>
                                        <p:cTn id="25" dur="500"/>
                                        <p:tgtEl>
                                          <p:spTgt spid="1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9">
                                            <p:txEl>
                                              <p:pRg st="8" end="8"/>
                                            </p:txEl>
                                          </p:spTgt>
                                        </p:tgtEl>
                                        <p:attrNameLst>
                                          <p:attrName>style.visibility</p:attrName>
                                        </p:attrNameLst>
                                      </p:cBhvr>
                                      <p:to>
                                        <p:strVal val="visible"/>
                                      </p:to>
                                    </p:set>
                                    <p:animEffect transition="in" filter="wipe(left)">
                                      <p:cBhvr>
                                        <p:cTn id="30" dur="500"/>
                                        <p:tgtEl>
                                          <p:spTgt spid="19">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9">
                                            <p:txEl>
                                              <p:pRg st="10" end="10"/>
                                            </p:txEl>
                                          </p:spTgt>
                                        </p:tgtEl>
                                        <p:attrNameLst>
                                          <p:attrName>style.visibility</p:attrName>
                                        </p:attrNameLst>
                                      </p:cBhvr>
                                      <p:to>
                                        <p:strVal val="visible"/>
                                      </p:to>
                                    </p:set>
                                    <p:animEffect transition="in" filter="wipe(left)">
                                      <p:cBhvr>
                                        <p:cTn id="35" dur="500"/>
                                        <p:tgtEl>
                                          <p:spTgt spid="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57200" y="843056"/>
            <a:ext cx="7410450" cy="400110"/>
          </a:xfrm>
          <a:prstGeom prst="rect">
            <a:avLst/>
          </a:prstGeom>
        </p:spPr>
        <p:txBody>
          <a:bodyPr wrap="square">
            <a:spAutoFit/>
          </a:bodyPr>
          <a:lstStyle/>
          <a:p>
            <a:pPr>
              <a:lnSpc>
                <a:spcPts val="2400"/>
              </a:lnSpc>
            </a:pPr>
            <a:r>
              <a:rPr lang="en-US" b="1" dirty="0"/>
              <a:t>An Example of the Efficient Markets </a:t>
            </a:r>
            <a:r>
              <a:rPr lang="en-US" b="1" dirty="0" smtClean="0"/>
              <a:t>Hypothesis</a:t>
            </a:r>
          </a:p>
        </p:txBody>
      </p:sp>
      <p:sp>
        <p:nvSpPr>
          <p:cNvPr id="7" name="Rectangle 6"/>
          <p:cNvSpPr/>
          <p:nvPr/>
        </p:nvSpPr>
        <p:spPr>
          <a:xfrm>
            <a:off x="471714" y="1501914"/>
            <a:ext cx="8215086" cy="707886"/>
          </a:xfrm>
          <a:prstGeom prst="rect">
            <a:avLst/>
          </a:prstGeom>
        </p:spPr>
        <p:txBody>
          <a:bodyPr wrap="square">
            <a:spAutoFit/>
          </a:bodyPr>
          <a:lstStyle/>
          <a:p>
            <a:pPr>
              <a:lnSpc>
                <a:spcPts val="2400"/>
              </a:lnSpc>
            </a:pPr>
            <a:r>
              <a:rPr lang="en-US" b="1" dirty="0">
                <a:solidFill>
                  <a:srgbClr val="7B0046"/>
                </a:solidFill>
              </a:rPr>
              <a:t>Financial arbitrage </a:t>
            </a:r>
            <a:r>
              <a:rPr lang="en-US" dirty="0" smtClean="0"/>
              <a:t>The process </a:t>
            </a:r>
            <a:r>
              <a:rPr lang="en-US" dirty="0"/>
              <a:t>of buying </a:t>
            </a:r>
            <a:r>
              <a:rPr lang="en-US" dirty="0" smtClean="0"/>
              <a:t>and selling </a:t>
            </a:r>
            <a:r>
              <a:rPr lang="en-US" dirty="0"/>
              <a:t>securities to </a:t>
            </a:r>
            <a:r>
              <a:rPr lang="en-US" dirty="0" smtClean="0"/>
              <a:t>profit from </a:t>
            </a:r>
            <a:r>
              <a:rPr lang="en-US" dirty="0"/>
              <a:t>price changes over </a:t>
            </a:r>
            <a:r>
              <a:rPr lang="en-US" dirty="0" smtClean="0"/>
              <a:t>a brief </a:t>
            </a:r>
            <a:r>
              <a:rPr lang="en-US" dirty="0"/>
              <a:t>period of time.</a:t>
            </a:r>
          </a:p>
        </p:txBody>
      </p:sp>
      <p:sp>
        <p:nvSpPr>
          <p:cNvPr id="8" name="Rectangle 7"/>
          <p:cNvSpPr/>
          <p:nvPr/>
        </p:nvSpPr>
        <p:spPr>
          <a:xfrm>
            <a:off x="471714" y="2438400"/>
            <a:ext cx="8215086" cy="2523768"/>
          </a:xfrm>
          <a:prstGeom prst="rect">
            <a:avLst/>
          </a:prstGeom>
        </p:spPr>
        <p:txBody>
          <a:bodyPr wrap="square">
            <a:spAutoFit/>
          </a:bodyPr>
          <a:lstStyle/>
          <a:p>
            <a:pPr>
              <a:lnSpc>
                <a:spcPts val="2400"/>
              </a:lnSpc>
            </a:pPr>
            <a:r>
              <a:rPr lang="en-US" dirty="0"/>
              <a:t>The profits made from financial arbitrage are </a:t>
            </a:r>
            <a:r>
              <a:rPr lang="en-US" dirty="0" smtClean="0"/>
              <a:t>called </a:t>
            </a:r>
            <a:r>
              <a:rPr lang="en-US" i="1" dirty="0" smtClean="0"/>
              <a:t>arbitrage </a:t>
            </a:r>
            <a:r>
              <a:rPr lang="en-US" i="1" dirty="0"/>
              <a:t>profits</a:t>
            </a:r>
            <a:r>
              <a:rPr lang="en-US" dirty="0" smtClean="0"/>
              <a:t>.</a:t>
            </a:r>
          </a:p>
          <a:p>
            <a:endParaRPr lang="en-US" sz="900" dirty="0" smtClean="0"/>
          </a:p>
          <a:p>
            <a:pPr>
              <a:lnSpc>
                <a:spcPts val="2400"/>
              </a:lnSpc>
            </a:pPr>
            <a:r>
              <a:rPr lang="en-US" dirty="0"/>
              <a:t>As long as there are some traders with rational expectations, the arbitrage </a:t>
            </a:r>
            <a:r>
              <a:rPr lang="en-US" dirty="0" smtClean="0"/>
              <a:t>profits provided </a:t>
            </a:r>
            <a:r>
              <a:rPr lang="en-US" dirty="0"/>
              <a:t>by new information will give them the incentive to push stock prices </a:t>
            </a:r>
            <a:r>
              <a:rPr lang="en-US" dirty="0" smtClean="0"/>
              <a:t>to their </a:t>
            </a:r>
            <a:r>
              <a:rPr lang="en-US" dirty="0"/>
              <a:t>fundamental </a:t>
            </a:r>
            <a:r>
              <a:rPr lang="en-US" dirty="0" smtClean="0"/>
              <a:t>values.</a:t>
            </a:r>
          </a:p>
          <a:p>
            <a:endParaRPr lang="en-US" sz="900" dirty="0" smtClean="0"/>
          </a:p>
          <a:p>
            <a:pPr>
              <a:lnSpc>
                <a:spcPts val="2400"/>
              </a:lnSpc>
            </a:pPr>
            <a:r>
              <a:rPr lang="en-US" dirty="0" smtClean="0"/>
              <a:t>Because stock prices reflect all available information on their fundamental value, their prices constantly change as news that affects fundamental value becomes available.</a:t>
            </a:r>
            <a:endParaRPr lang="en-US" dirty="0"/>
          </a:p>
        </p:txBody>
      </p:sp>
      <p:sp>
        <p:nvSpPr>
          <p:cNvPr id="10"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91543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wipe(left)">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52450" y="838200"/>
            <a:ext cx="7315200" cy="400110"/>
          </a:xfrm>
          <a:prstGeom prst="rect">
            <a:avLst/>
          </a:prstGeom>
        </p:spPr>
        <p:txBody>
          <a:bodyPr wrap="square">
            <a:spAutoFit/>
          </a:bodyPr>
          <a:lstStyle/>
          <a:p>
            <a:pPr>
              <a:lnSpc>
                <a:spcPts val="2400"/>
              </a:lnSpc>
            </a:pPr>
            <a:r>
              <a:rPr lang="en-US" b="1" dirty="0"/>
              <a:t>What </a:t>
            </a:r>
            <a:r>
              <a:rPr lang="en-US" b="1" dirty="0" smtClean="0"/>
              <a:t>about </a:t>
            </a:r>
            <a:r>
              <a:rPr lang="en-US" b="1" dirty="0"/>
              <a:t>“Inside Information”?</a:t>
            </a:r>
            <a:endParaRPr lang="en-US" b="1" dirty="0" smtClean="0"/>
          </a:p>
        </p:txBody>
      </p:sp>
      <p:sp>
        <p:nvSpPr>
          <p:cNvPr id="7" name="Rectangle 6"/>
          <p:cNvSpPr/>
          <p:nvPr/>
        </p:nvSpPr>
        <p:spPr>
          <a:xfrm>
            <a:off x="471714" y="1386343"/>
            <a:ext cx="8215086" cy="646331"/>
          </a:xfrm>
          <a:prstGeom prst="rect">
            <a:avLst/>
          </a:prstGeom>
        </p:spPr>
        <p:txBody>
          <a:bodyPr wrap="square">
            <a:spAutoFit/>
          </a:bodyPr>
          <a:lstStyle/>
          <a:p>
            <a:r>
              <a:rPr lang="en-US" b="1" dirty="0">
                <a:solidFill>
                  <a:srgbClr val="7B0046"/>
                </a:solidFill>
              </a:rPr>
              <a:t>Inside </a:t>
            </a:r>
            <a:r>
              <a:rPr lang="en-US" b="1" dirty="0" smtClean="0">
                <a:solidFill>
                  <a:srgbClr val="7B0046"/>
                </a:solidFill>
              </a:rPr>
              <a:t>information </a:t>
            </a:r>
            <a:r>
              <a:rPr lang="en-US" dirty="0" smtClean="0"/>
              <a:t>Relevant </a:t>
            </a:r>
            <a:r>
              <a:rPr lang="en-US" dirty="0"/>
              <a:t>information </a:t>
            </a:r>
            <a:r>
              <a:rPr lang="en-US" dirty="0" smtClean="0"/>
              <a:t>about a </a:t>
            </a:r>
            <a:r>
              <a:rPr lang="en-US" dirty="0"/>
              <a:t>security that is </a:t>
            </a:r>
            <a:r>
              <a:rPr lang="en-US" dirty="0" smtClean="0"/>
              <a:t>not publicly available</a:t>
            </a:r>
            <a:r>
              <a:rPr lang="en-US" dirty="0"/>
              <a:t>.</a:t>
            </a:r>
          </a:p>
        </p:txBody>
      </p:sp>
      <p:sp>
        <p:nvSpPr>
          <p:cNvPr id="8" name="Rectangle 7"/>
          <p:cNvSpPr/>
          <p:nvPr/>
        </p:nvSpPr>
        <p:spPr>
          <a:xfrm>
            <a:off x="457200" y="2209800"/>
            <a:ext cx="8229600" cy="1908215"/>
          </a:xfrm>
          <a:prstGeom prst="rect">
            <a:avLst/>
          </a:prstGeom>
        </p:spPr>
        <p:txBody>
          <a:bodyPr wrap="square">
            <a:spAutoFit/>
          </a:bodyPr>
          <a:lstStyle/>
          <a:p>
            <a:pPr marL="285750" indent="-285750">
              <a:lnSpc>
                <a:spcPts val="2400"/>
              </a:lnSpc>
              <a:buFont typeface="Arial" pitchFamily="34" charset="0"/>
              <a:buChar char="•"/>
            </a:pPr>
            <a:r>
              <a:rPr lang="en-US" dirty="0"/>
              <a:t>A strong version of the efficient markets hypothesis </a:t>
            </a:r>
            <a:r>
              <a:rPr lang="en-US" dirty="0" smtClean="0"/>
              <a:t>holds that </a:t>
            </a:r>
            <a:r>
              <a:rPr lang="en-US" dirty="0"/>
              <a:t>even inside information is incorporated into stock prices</a:t>
            </a:r>
            <a:r>
              <a:rPr lang="en-US" dirty="0" smtClean="0"/>
              <a:t>.</a:t>
            </a:r>
          </a:p>
          <a:p>
            <a:pPr marL="171450" indent="-171450">
              <a:buFont typeface="Arial" pitchFamily="34" charset="0"/>
              <a:buChar char="•"/>
            </a:pPr>
            <a:endParaRPr lang="en-US" sz="900" dirty="0" smtClean="0"/>
          </a:p>
          <a:p>
            <a:pPr marL="285750" indent="-285750">
              <a:lnSpc>
                <a:spcPts val="2400"/>
              </a:lnSpc>
              <a:buFont typeface="Arial" pitchFamily="34" charset="0"/>
              <a:buChar char="•"/>
            </a:pPr>
            <a:r>
              <a:rPr lang="en-US" dirty="0"/>
              <a:t>Trading on inside information—known </a:t>
            </a:r>
            <a:r>
              <a:rPr lang="en-US" dirty="0" smtClean="0"/>
              <a:t>as insider </a:t>
            </a:r>
            <a:r>
              <a:rPr lang="en-US" dirty="0"/>
              <a:t>trading—is illegal</a:t>
            </a:r>
            <a:r>
              <a:rPr lang="en-US" dirty="0" smtClean="0"/>
              <a:t>.</a:t>
            </a:r>
          </a:p>
          <a:p>
            <a:pPr marL="171450" indent="-171450">
              <a:buFont typeface="Arial" pitchFamily="34" charset="0"/>
              <a:buChar char="•"/>
            </a:pPr>
            <a:endParaRPr lang="en-US" sz="900" dirty="0"/>
          </a:p>
          <a:p>
            <a:pPr marL="285750" indent="-285750">
              <a:lnSpc>
                <a:spcPts val="2400"/>
              </a:lnSpc>
              <a:buFont typeface="Arial" pitchFamily="34" charset="0"/>
              <a:buChar char="•"/>
            </a:pPr>
            <a:r>
              <a:rPr lang="en-US" dirty="0" smtClean="0"/>
              <a:t>Employees </a:t>
            </a:r>
            <a:r>
              <a:rPr lang="en-US" dirty="0"/>
              <a:t>of a firm may not buy and sell the </a:t>
            </a:r>
            <a:r>
              <a:rPr lang="en-US" dirty="0" smtClean="0"/>
              <a:t>firm’s stocks </a:t>
            </a:r>
            <a:r>
              <a:rPr lang="en-US" dirty="0"/>
              <a:t>and bonds on the basis of information that is not publicly available.</a:t>
            </a:r>
          </a:p>
        </p:txBody>
      </p:sp>
      <p:sp>
        <p:nvSpPr>
          <p:cNvPr id="10"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12133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wipe(left)">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left)">
                                      <p:cBhvr>
                                        <p:cTn id="21" dur="5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wipe(left)">
                                      <p:cBhvr>
                                        <p:cTn id="2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p:bldP spid="8"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1714" y="3200400"/>
            <a:ext cx="7834086" cy="369332"/>
          </a:xfrm>
          <a:prstGeom prst="rect">
            <a:avLst/>
          </a:prstGeom>
        </p:spPr>
        <p:txBody>
          <a:bodyPr wrap="square">
            <a:spAutoFit/>
          </a:bodyPr>
          <a:lstStyle/>
          <a:p>
            <a:r>
              <a:rPr lang="en-US" b="1" dirty="0">
                <a:solidFill>
                  <a:srgbClr val="7B0046"/>
                </a:solidFill>
              </a:rPr>
              <a:t>Random walk </a:t>
            </a:r>
            <a:r>
              <a:rPr lang="en-US" dirty="0" smtClean="0"/>
              <a:t>The unpredictable movements of </a:t>
            </a:r>
            <a:r>
              <a:rPr lang="en-US" dirty="0"/>
              <a:t>the price of a security.</a:t>
            </a:r>
          </a:p>
        </p:txBody>
      </p:sp>
      <p:sp>
        <p:nvSpPr>
          <p:cNvPr id="8" name="Rectangle 7"/>
          <p:cNvSpPr/>
          <p:nvPr/>
        </p:nvSpPr>
        <p:spPr>
          <a:xfrm>
            <a:off x="457200" y="1499190"/>
            <a:ext cx="8229600" cy="1461939"/>
          </a:xfrm>
          <a:prstGeom prst="rect">
            <a:avLst/>
          </a:prstGeom>
        </p:spPr>
        <p:txBody>
          <a:bodyPr wrap="square">
            <a:spAutoFit/>
          </a:bodyPr>
          <a:lstStyle/>
          <a:p>
            <a:pPr marL="285750" indent="-285750">
              <a:lnSpc>
                <a:spcPts val="2400"/>
              </a:lnSpc>
              <a:buFont typeface="Arial" pitchFamily="34" charset="0"/>
              <a:buChar char="•"/>
            </a:pPr>
            <a:r>
              <a:rPr lang="en-US" dirty="0"/>
              <a:t>A key implication of the efficient markets hypothesis is that stock prices are not predictable. </a:t>
            </a:r>
            <a:r>
              <a:rPr lang="en-US" dirty="0" smtClean="0"/>
              <a:t>The </a:t>
            </a:r>
            <a:r>
              <a:rPr lang="en-US" dirty="0"/>
              <a:t>price today </a:t>
            </a:r>
            <a:r>
              <a:rPr lang="en-US" dirty="0" smtClean="0"/>
              <a:t>reflects all available information.</a:t>
            </a:r>
            <a:endParaRPr lang="en-US" dirty="0"/>
          </a:p>
          <a:p>
            <a:pPr marL="171450" indent="-171450">
              <a:buFont typeface="Arial" pitchFamily="34" charset="0"/>
              <a:buChar char="•"/>
            </a:pPr>
            <a:endParaRPr lang="en-US" sz="900" dirty="0" smtClean="0"/>
          </a:p>
          <a:p>
            <a:pPr marL="285750" indent="-285750">
              <a:lnSpc>
                <a:spcPts val="2400"/>
              </a:lnSpc>
              <a:buFont typeface="Arial" pitchFamily="34" charset="0"/>
              <a:buChar char="•"/>
            </a:pPr>
            <a:r>
              <a:rPr lang="en-US" dirty="0"/>
              <a:t>Rather than being predictable, stock prices follow a </a:t>
            </a:r>
            <a:r>
              <a:rPr lang="en-US" b="1" dirty="0"/>
              <a:t>random walk</a:t>
            </a:r>
            <a:r>
              <a:rPr lang="en-US" dirty="0"/>
              <a:t>, which </a:t>
            </a:r>
            <a:r>
              <a:rPr lang="en-US" dirty="0" smtClean="0"/>
              <a:t>means that </a:t>
            </a:r>
            <a:r>
              <a:rPr lang="en-US" dirty="0"/>
              <a:t>on any given day, they are as likely to rise as to fall</a:t>
            </a:r>
            <a:r>
              <a:rPr lang="en-US" dirty="0" smtClean="0"/>
              <a:t>.</a:t>
            </a:r>
            <a:endParaRPr lang="en-US" dirty="0"/>
          </a:p>
        </p:txBody>
      </p:sp>
      <p:sp>
        <p:nvSpPr>
          <p:cNvPr id="10" name="TextBox 9"/>
          <p:cNvSpPr txBox="1"/>
          <p:nvPr/>
        </p:nvSpPr>
        <p:spPr>
          <a:xfrm>
            <a:off x="457200" y="838200"/>
            <a:ext cx="3831498" cy="400110"/>
          </a:xfrm>
          <a:prstGeom prst="rect">
            <a:avLst/>
          </a:prstGeom>
          <a:noFill/>
        </p:spPr>
        <p:txBody>
          <a:bodyPr wrap="none" rtlCol="0">
            <a:spAutoFit/>
          </a:bodyPr>
          <a:lstStyle/>
          <a:p>
            <a:r>
              <a:rPr lang="fr-FR" sz="2000" b="1" dirty="0">
                <a:solidFill>
                  <a:srgbClr val="CF8B2D"/>
                </a:solidFill>
                <a:latin typeface="Arial" pitchFamily="34" charset="0"/>
                <a:cs typeface="Arial" pitchFamily="34" charset="0"/>
              </a:rPr>
              <a:t>Are Stock Prices Predictable?</a:t>
            </a:r>
            <a:endParaRPr lang="en-US" sz="2000" b="1" dirty="0">
              <a:solidFill>
                <a:srgbClr val="CF8B2D"/>
              </a:solidFill>
              <a:latin typeface="Arial" pitchFamily="34" charset="0"/>
              <a:cs typeface="Arial" pitchFamily="34" charset="0"/>
            </a:endParaRPr>
          </a:p>
        </p:txBody>
      </p:sp>
      <p:sp>
        <p:nvSpPr>
          <p:cNvPr id="11"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00499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8439" y="1622745"/>
            <a:ext cx="8248361" cy="1461939"/>
          </a:xfrm>
          <a:prstGeom prst="rect">
            <a:avLst/>
          </a:prstGeom>
        </p:spPr>
        <p:txBody>
          <a:bodyPr wrap="square">
            <a:spAutoFit/>
          </a:bodyPr>
          <a:lstStyle/>
          <a:p>
            <a:pPr marL="285750" indent="-285750">
              <a:lnSpc>
                <a:spcPts val="2400"/>
              </a:lnSpc>
              <a:buFont typeface="Arial" pitchFamily="34" charset="0"/>
              <a:buChar char="•"/>
            </a:pPr>
            <a:r>
              <a:rPr lang="en-US" dirty="0" smtClean="0"/>
              <a:t>News </a:t>
            </a:r>
            <a:r>
              <a:rPr lang="en-US" dirty="0"/>
              <a:t>that may unfavorably affect the price </a:t>
            </a:r>
            <a:r>
              <a:rPr lang="en-US" dirty="0" smtClean="0"/>
              <a:t>of one </a:t>
            </a:r>
            <a:r>
              <a:rPr lang="en-US" dirty="0"/>
              <a:t>stock can be offset by news that will favorably affect the price of another stock</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a:t>Because we can’t know ahead of time what will happen, it makes </a:t>
            </a:r>
            <a:r>
              <a:rPr lang="en-US" dirty="0" smtClean="0"/>
              <a:t>sense to </a:t>
            </a:r>
            <a:r>
              <a:rPr lang="en-US" dirty="0"/>
              <a:t>hold a diversified portfolio of stocks and other assets.</a:t>
            </a:r>
          </a:p>
        </p:txBody>
      </p:sp>
      <p:sp>
        <p:nvSpPr>
          <p:cNvPr id="10" name="TextBox 9"/>
          <p:cNvSpPr txBox="1"/>
          <p:nvPr/>
        </p:nvSpPr>
        <p:spPr>
          <a:xfrm>
            <a:off x="457200" y="838200"/>
            <a:ext cx="5493812"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Efficient Markets and Investment Strategies</a:t>
            </a:r>
          </a:p>
        </p:txBody>
      </p:sp>
      <p:sp>
        <p:nvSpPr>
          <p:cNvPr id="11" name="Rectangle 10"/>
          <p:cNvSpPr/>
          <p:nvPr/>
        </p:nvSpPr>
        <p:spPr>
          <a:xfrm>
            <a:off x="552450" y="1247001"/>
            <a:ext cx="7315200" cy="375744"/>
          </a:xfrm>
          <a:prstGeom prst="rect">
            <a:avLst/>
          </a:prstGeom>
        </p:spPr>
        <p:txBody>
          <a:bodyPr wrap="square">
            <a:spAutoFit/>
          </a:bodyPr>
          <a:lstStyle/>
          <a:p>
            <a:pPr>
              <a:lnSpc>
                <a:spcPts val="2400"/>
              </a:lnSpc>
            </a:pPr>
            <a:r>
              <a:rPr lang="en-US" b="1" dirty="0"/>
              <a:t>Portfolio Allocation</a:t>
            </a:r>
            <a:endParaRPr lang="en-US" b="1" dirty="0" smtClean="0"/>
          </a:p>
        </p:txBody>
      </p:sp>
      <p:sp>
        <p:nvSpPr>
          <p:cNvPr id="12" name="Rectangle 11"/>
          <p:cNvSpPr/>
          <p:nvPr/>
        </p:nvSpPr>
        <p:spPr>
          <a:xfrm>
            <a:off x="445696" y="3084684"/>
            <a:ext cx="7315200" cy="375744"/>
          </a:xfrm>
          <a:prstGeom prst="rect">
            <a:avLst/>
          </a:prstGeom>
        </p:spPr>
        <p:txBody>
          <a:bodyPr wrap="square">
            <a:spAutoFit/>
          </a:bodyPr>
          <a:lstStyle/>
          <a:p>
            <a:pPr>
              <a:lnSpc>
                <a:spcPts val="2400"/>
              </a:lnSpc>
            </a:pPr>
            <a:r>
              <a:rPr lang="en-US" b="1" dirty="0" smtClean="0"/>
              <a:t>Trading</a:t>
            </a:r>
          </a:p>
        </p:txBody>
      </p:sp>
      <p:sp>
        <p:nvSpPr>
          <p:cNvPr id="13" name="Rectangle 12"/>
          <p:cNvSpPr/>
          <p:nvPr/>
        </p:nvSpPr>
        <p:spPr>
          <a:xfrm>
            <a:off x="438439" y="3480197"/>
            <a:ext cx="8248361" cy="1015663"/>
          </a:xfrm>
          <a:prstGeom prst="rect">
            <a:avLst/>
          </a:prstGeom>
        </p:spPr>
        <p:txBody>
          <a:bodyPr wrap="square">
            <a:spAutoFit/>
          </a:bodyPr>
          <a:lstStyle/>
          <a:p>
            <a:pPr marL="285750" indent="-285750">
              <a:lnSpc>
                <a:spcPts val="2400"/>
              </a:lnSpc>
              <a:buFont typeface="Arial" pitchFamily="34" charset="0"/>
              <a:buChar char="•"/>
            </a:pPr>
            <a:r>
              <a:rPr lang="en-US" dirty="0"/>
              <a:t>Investors should not move funds repeatedly </a:t>
            </a:r>
            <a:r>
              <a:rPr lang="en-US" dirty="0" smtClean="0"/>
              <a:t>from one </a:t>
            </a:r>
            <a:r>
              <a:rPr lang="en-US" dirty="0"/>
              <a:t>stock to another, or </a:t>
            </a:r>
            <a:r>
              <a:rPr lang="en-US" i="1" dirty="0"/>
              <a:t>churn</a:t>
            </a:r>
            <a:r>
              <a:rPr lang="en-US" dirty="0"/>
              <a:t> a </a:t>
            </a:r>
            <a:r>
              <a:rPr lang="en-US" dirty="0" smtClean="0"/>
              <a:t>portfolio. It </a:t>
            </a:r>
            <a:r>
              <a:rPr lang="en-US" dirty="0"/>
              <a:t>is better to buy and hold a </a:t>
            </a:r>
            <a:r>
              <a:rPr lang="en-US" dirty="0" smtClean="0"/>
              <a:t>diversified portfolio </a:t>
            </a:r>
            <a:r>
              <a:rPr lang="en-US" dirty="0"/>
              <a:t>over a long period of time.</a:t>
            </a:r>
          </a:p>
        </p:txBody>
      </p:sp>
      <p:sp>
        <p:nvSpPr>
          <p:cNvPr id="14" name="Rectangle 13"/>
          <p:cNvSpPr/>
          <p:nvPr/>
        </p:nvSpPr>
        <p:spPr>
          <a:xfrm>
            <a:off x="438439" y="4579994"/>
            <a:ext cx="7315200" cy="375744"/>
          </a:xfrm>
          <a:prstGeom prst="rect">
            <a:avLst/>
          </a:prstGeom>
        </p:spPr>
        <p:txBody>
          <a:bodyPr wrap="square">
            <a:spAutoFit/>
          </a:bodyPr>
          <a:lstStyle/>
          <a:p>
            <a:pPr>
              <a:lnSpc>
                <a:spcPts val="2400"/>
              </a:lnSpc>
            </a:pPr>
            <a:r>
              <a:rPr lang="en-US" b="1" dirty="0"/>
              <a:t>Financial Analysts and Hot Tips</a:t>
            </a:r>
            <a:endParaRPr lang="en-US" b="1" dirty="0" smtClean="0"/>
          </a:p>
        </p:txBody>
      </p:sp>
      <p:sp>
        <p:nvSpPr>
          <p:cNvPr id="15" name="Rectangle 14"/>
          <p:cNvSpPr/>
          <p:nvPr/>
        </p:nvSpPr>
        <p:spPr>
          <a:xfrm>
            <a:off x="426815" y="4955738"/>
            <a:ext cx="8422010" cy="1323439"/>
          </a:xfrm>
          <a:prstGeom prst="rect">
            <a:avLst/>
          </a:prstGeom>
        </p:spPr>
        <p:txBody>
          <a:bodyPr wrap="square">
            <a:spAutoFit/>
          </a:bodyPr>
          <a:lstStyle/>
          <a:p>
            <a:pPr marL="285750" indent="-285750">
              <a:lnSpc>
                <a:spcPts val="2400"/>
              </a:lnSpc>
              <a:buFont typeface="Arial" pitchFamily="34" charset="0"/>
              <a:buChar char="•"/>
            </a:pPr>
            <a:r>
              <a:rPr lang="en-US" dirty="0" smtClean="0"/>
              <a:t>The </a:t>
            </a:r>
            <a:r>
              <a:rPr lang="en-US" dirty="0"/>
              <a:t>efficient </a:t>
            </a:r>
            <a:r>
              <a:rPr lang="en-US" dirty="0" smtClean="0"/>
              <a:t>markets hypothesis </a:t>
            </a:r>
            <a:r>
              <a:rPr lang="en-US" dirty="0"/>
              <a:t>indicates that the stocks that financial analysts recommend are unlikely </a:t>
            </a:r>
            <a:r>
              <a:rPr lang="en-US" dirty="0" smtClean="0"/>
              <a:t>to outperform </a:t>
            </a:r>
            <a:r>
              <a:rPr lang="en-US" dirty="0"/>
              <a:t>the market</a:t>
            </a:r>
            <a:r>
              <a:rPr lang="en-US" dirty="0" smtClean="0"/>
              <a:t>.</a:t>
            </a:r>
          </a:p>
          <a:p>
            <a:pPr marL="285750" indent="-285750">
              <a:lnSpc>
                <a:spcPts val="2400"/>
              </a:lnSpc>
              <a:buFont typeface="Arial" pitchFamily="34" charset="0"/>
              <a:buChar char="•"/>
            </a:pPr>
            <a:r>
              <a:rPr lang="en-US" dirty="0" smtClean="0"/>
              <a:t>The </a:t>
            </a:r>
            <a:r>
              <a:rPr lang="en-US" dirty="0"/>
              <a:t>stock of a more </a:t>
            </a:r>
            <a:r>
              <a:rPr lang="en-US" dirty="0" smtClean="0"/>
              <a:t>profitable firm </a:t>
            </a:r>
            <a:r>
              <a:rPr lang="en-US" dirty="0"/>
              <a:t>will not be a better investment than the stock of a less profitable firm.</a:t>
            </a:r>
          </a:p>
        </p:txBody>
      </p:sp>
      <p:sp>
        <p:nvSpPr>
          <p:cNvPr id="16"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6516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wipe(left)">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left)">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5">
                                            <p:txEl>
                                              <p:pRg st="0" end="0"/>
                                            </p:txEl>
                                          </p:spTgt>
                                        </p:tgtEl>
                                        <p:attrNameLst>
                                          <p:attrName>style.visibility</p:attrName>
                                        </p:attrNameLst>
                                      </p:cBhvr>
                                      <p:to>
                                        <p:strVal val="visible"/>
                                      </p:to>
                                    </p:set>
                                    <p:animEffect transition="in" filter="wipe(left)">
                                      <p:cBhvr>
                                        <p:cTn id="38" dur="500"/>
                                        <p:tgtEl>
                                          <p:spTgt spid="1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animEffect transition="in" filter="wipe(left)">
                                      <p:cBhvr>
                                        <p:cTn id="43"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P spid="11" grpId="0"/>
      <p:bldP spid="12" grpId="0"/>
      <p:bldP spid="13" grpId="0" build="p"/>
      <p:bldP spid="14" grpId="0"/>
      <p:bldP spid="1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 Same Side Corner Rectangle 26"/>
          <p:cNvSpPr/>
          <p:nvPr/>
        </p:nvSpPr>
        <p:spPr bwMode="auto">
          <a:xfrm>
            <a:off x="472288" y="880963"/>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7" name="TextBox 16"/>
          <p:cNvSpPr txBox="1"/>
          <p:nvPr/>
        </p:nvSpPr>
        <p:spPr>
          <a:xfrm>
            <a:off x="457200" y="845036"/>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8" name="Straight Connector 28"/>
          <p:cNvCxnSpPr/>
          <p:nvPr/>
        </p:nvCxnSpPr>
        <p:spPr bwMode="auto">
          <a:xfrm>
            <a:off x="485775" y="1147663"/>
            <a:ext cx="8201025" cy="0"/>
          </a:xfrm>
          <a:prstGeom prst="line">
            <a:avLst/>
          </a:prstGeom>
          <a:noFill/>
          <a:ln w="38100" cap="flat" cmpd="sng" algn="ctr">
            <a:solidFill>
              <a:srgbClr val="BC8632"/>
            </a:solidFill>
            <a:prstDash val="solid"/>
            <a:round/>
            <a:headEnd type="none" w="med" len="med"/>
            <a:tailEnd type="none" w="med" len="med"/>
          </a:ln>
          <a:effectLst/>
        </p:spPr>
      </p:cxnSp>
      <p:sp>
        <p:nvSpPr>
          <p:cNvPr id="19" name="TextBox 18"/>
          <p:cNvSpPr txBox="1"/>
          <p:nvPr/>
        </p:nvSpPr>
        <p:spPr>
          <a:xfrm>
            <a:off x="457200" y="1157188"/>
            <a:ext cx="7754422" cy="369332"/>
          </a:xfrm>
          <a:prstGeom prst="rect">
            <a:avLst/>
          </a:prstGeom>
          <a:noFill/>
        </p:spPr>
        <p:txBody>
          <a:bodyPr wrap="square" rtlCol="0">
            <a:spAutoFit/>
          </a:bodyPr>
          <a:lstStyle/>
          <a:p>
            <a:r>
              <a:rPr lang="en-US" b="1" dirty="0">
                <a:solidFill>
                  <a:srgbClr val="BC8632"/>
                </a:solidFill>
              </a:rPr>
              <a:t>Who Are You Going to </a:t>
            </a:r>
            <a:r>
              <a:rPr lang="en-US" b="1" dirty="0" smtClean="0">
                <a:solidFill>
                  <a:srgbClr val="BC8632"/>
                </a:solidFill>
              </a:rPr>
              <a:t>Believe: Me </a:t>
            </a:r>
            <a:r>
              <a:rPr lang="en-US" b="1" dirty="0">
                <a:solidFill>
                  <a:srgbClr val="BC8632"/>
                </a:solidFill>
              </a:rPr>
              <a:t>or a Dart-Throwing Monkey?</a:t>
            </a:r>
            <a:endParaRPr lang="en-US" dirty="0">
              <a:solidFill>
                <a:srgbClr val="BC8632"/>
              </a:solidFill>
            </a:endParaRPr>
          </a:p>
        </p:txBody>
      </p:sp>
      <p:sp>
        <p:nvSpPr>
          <p:cNvPr id="20" name="Rectangle 19"/>
          <p:cNvSpPr/>
          <p:nvPr/>
        </p:nvSpPr>
        <p:spPr>
          <a:xfrm>
            <a:off x="457200" y="1576149"/>
            <a:ext cx="8229600" cy="4062651"/>
          </a:xfrm>
          <a:prstGeom prst="rect">
            <a:avLst/>
          </a:prstGeom>
        </p:spPr>
        <p:txBody>
          <a:bodyPr wrap="square">
            <a:spAutoFit/>
          </a:bodyPr>
          <a:lstStyle/>
          <a:p>
            <a:pPr marL="285750" indent="-285750">
              <a:lnSpc>
                <a:spcPts val="2400"/>
              </a:lnSpc>
              <a:buFont typeface="Arial" pitchFamily="34" charset="0"/>
              <a:buChar char="•"/>
            </a:pPr>
            <a:r>
              <a:rPr lang="en-US" dirty="0"/>
              <a:t>Burton Malkiel, an economist at Princeton University, has popularized the </a:t>
            </a:r>
            <a:r>
              <a:rPr lang="en-US" dirty="0" smtClean="0"/>
              <a:t>efficient markets </a:t>
            </a:r>
            <a:r>
              <a:rPr lang="en-US" dirty="0"/>
              <a:t>hypothesis in his book </a:t>
            </a:r>
            <a:r>
              <a:rPr lang="en-US" i="1" dirty="0"/>
              <a:t>A Random Walk Down Wall </a:t>
            </a:r>
            <a:r>
              <a:rPr lang="en-US" i="1" dirty="0" smtClean="0"/>
              <a:t>Street.</a:t>
            </a:r>
          </a:p>
          <a:p>
            <a:pPr marL="171450" indent="-171450">
              <a:buFont typeface="Arial" pitchFamily="34" charset="0"/>
              <a:buChar char="•"/>
            </a:pPr>
            <a:endParaRPr lang="en-US" sz="900" i="1" dirty="0" smtClean="0"/>
          </a:p>
          <a:p>
            <a:pPr marL="285750" indent="-285750">
              <a:lnSpc>
                <a:spcPts val="2400"/>
              </a:lnSpc>
              <a:buFont typeface="Arial" pitchFamily="34" charset="0"/>
              <a:buChar char="•"/>
            </a:pPr>
            <a:r>
              <a:rPr lang="en-US" dirty="0"/>
              <a:t>In an early edition of his book</a:t>
            </a:r>
            <a:r>
              <a:rPr lang="en-US" dirty="0" smtClean="0"/>
              <a:t>, Malkiel </a:t>
            </a:r>
            <a:r>
              <a:rPr lang="en-US" dirty="0"/>
              <a:t>made the following observation </a:t>
            </a:r>
            <a:r>
              <a:rPr lang="en-US" dirty="0" smtClean="0"/>
              <a:t>about the </a:t>
            </a:r>
            <a:r>
              <a:rPr lang="en-US" dirty="0"/>
              <a:t>efficient markets hypothesis: “Taken to its logical extreme the theory means that </a:t>
            </a:r>
            <a:r>
              <a:rPr lang="en-US" dirty="0" smtClean="0"/>
              <a:t>a blindfolded </a:t>
            </a:r>
            <a:r>
              <a:rPr lang="en-US" dirty="0"/>
              <a:t>monkey throwing darts at a newspaper’s financial pages could select </a:t>
            </a:r>
            <a:r>
              <a:rPr lang="en-US" dirty="0" smtClean="0"/>
              <a:t>a portfolio </a:t>
            </a:r>
            <a:r>
              <a:rPr lang="en-US" dirty="0"/>
              <a:t>that would do just as well as one carefully selected by the experts</a:t>
            </a:r>
            <a:r>
              <a:rPr lang="en-US" dirty="0" smtClean="0"/>
              <a:t>.”</a:t>
            </a:r>
          </a:p>
          <a:p>
            <a:pPr marL="171450" indent="-171450">
              <a:buFont typeface="Arial" pitchFamily="34" charset="0"/>
              <a:buChar char="•"/>
            </a:pPr>
            <a:endParaRPr lang="en-US" sz="900" dirty="0" smtClean="0"/>
          </a:p>
          <a:p>
            <a:pPr marL="285750" indent="-285750">
              <a:lnSpc>
                <a:spcPts val="2400"/>
              </a:lnSpc>
              <a:buFont typeface="Arial" pitchFamily="34" charset="0"/>
              <a:buChar char="•"/>
            </a:pPr>
            <a:r>
              <a:rPr lang="en-US" dirty="0" smtClean="0"/>
              <a:t>After the </a:t>
            </a:r>
            <a:r>
              <a:rPr lang="en-US" i="1" dirty="0" smtClean="0"/>
              <a:t>Wall Street Journal </a:t>
            </a:r>
            <a:r>
              <a:rPr lang="en-US" dirty="0" smtClean="0"/>
              <a:t>ran a competition to test </a:t>
            </a:r>
            <a:r>
              <a:rPr lang="en-US" dirty="0" err="1" smtClean="0"/>
              <a:t>Malkiel’s</a:t>
            </a:r>
            <a:r>
              <a:rPr lang="en-US" dirty="0" smtClean="0"/>
              <a:t> assertion, we can only conclude that, as </a:t>
            </a:r>
            <a:r>
              <a:rPr lang="en-US" dirty="0"/>
              <a:t>a group</a:t>
            </a:r>
            <a:r>
              <a:rPr lang="en-US" dirty="0" smtClean="0"/>
              <a:t>, Wall </a:t>
            </a:r>
            <a:r>
              <a:rPr lang="en-US" dirty="0"/>
              <a:t>Street financial analysts are hardworking and knowledgeable, </a:t>
            </a:r>
            <a:r>
              <a:rPr lang="en-US" dirty="0" smtClean="0"/>
              <a:t>but there </a:t>
            </a:r>
            <a:r>
              <a:rPr lang="en-US" dirty="0"/>
              <a:t>is not much </a:t>
            </a:r>
            <a:r>
              <a:rPr lang="en-US" dirty="0" smtClean="0"/>
              <a:t>evidence </a:t>
            </a:r>
            <a:r>
              <a:rPr lang="en-US" dirty="0"/>
              <a:t>that they can be consistently successful in choosing the best </a:t>
            </a:r>
            <a:r>
              <a:rPr lang="en-US" dirty="0" smtClean="0"/>
              <a:t>individual stocks </a:t>
            </a:r>
            <a:r>
              <a:rPr lang="en-US" dirty="0"/>
              <a:t>in which to invest.</a:t>
            </a:r>
            <a:endParaRPr lang="en-US" dirty="0" smtClean="0"/>
          </a:p>
        </p:txBody>
      </p:sp>
      <p:sp>
        <p:nvSpPr>
          <p:cNvPr id="13"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06368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wipe(left)">
                                      <p:cBhvr>
                                        <p:cTn id="22" dur="500"/>
                                        <p:tgtEl>
                                          <p:spTgt spid="2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
                                            <p:txEl>
                                              <p:pRg st="2" end="2"/>
                                            </p:txEl>
                                          </p:spTgt>
                                        </p:tgtEl>
                                        <p:attrNameLst>
                                          <p:attrName>style.visibility</p:attrName>
                                        </p:attrNameLst>
                                      </p:cBhvr>
                                      <p:to>
                                        <p:strVal val="visible"/>
                                      </p:to>
                                    </p:set>
                                    <p:animEffect transition="in" filter="wipe(left)">
                                      <p:cBhvr>
                                        <p:cTn id="27" dur="500"/>
                                        <p:tgtEl>
                                          <p:spTgt spid="2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
                                            <p:txEl>
                                              <p:pRg st="4" end="4"/>
                                            </p:txEl>
                                          </p:spTgt>
                                        </p:tgtEl>
                                        <p:attrNameLst>
                                          <p:attrName>style.visibility</p:attrName>
                                        </p:attrNameLst>
                                      </p:cBhvr>
                                      <p:to>
                                        <p:strVal val="visible"/>
                                      </p:to>
                                    </p:set>
                                    <p:animEffect transition="in" filter="wipe(left)">
                                      <p:cBhvr>
                                        <p:cTn id="32"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9" grpId="0"/>
      <p:bldP spid="20"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470687" y="1617737"/>
            <a:ext cx="7911313" cy="3139321"/>
          </a:xfrm>
          <a:prstGeom prst="rect">
            <a:avLst/>
          </a:prstGeom>
        </p:spPr>
        <p:txBody>
          <a:bodyPr wrap="square">
            <a:spAutoFit/>
          </a:bodyPr>
          <a:lstStyle/>
          <a:p>
            <a:pPr>
              <a:lnSpc>
                <a:spcPts val="2400"/>
              </a:lnSpc>
            </a:pPr>
            <a:r>
              <a:rPr lang="en-US" dirty="0" smtClean="0"/>
              <a:t>The </a:t>
            </a:r>
            <a:r>
              <a:rPr lang="en-US" dirty="0"/>
              <a:t>following excerpt from an article </a:t>
            </a:r>
            <a:r>
              <a:rPr lang="en-US" dirty="0" smtClean="0"/>
              <a:t>by Bloomberg </a:t>
            </a:r>
            <a:r>
              <a:rPr lang="en-US" dirty="0"/>
              <a:t>News describes how well stock market </a:t>
            </a:r>
            <a:r>
              <a:rPr lang="en-US" dirty="0" smtClean="0"/>
              <a:t>analysts succeeded </a:t>
            </a:r>
            <a:r>
              <a:rPr lang="en-US" dirty="0"/>
              <a:t>in predicting prices during one year</a:t>
            </a:r>
            <a:r>
              <a:rPr lang="en-US" dirty="0" smtClean="0"/>
              <a:t>:</a:t>
            </a:r>
          </a:p>
          <a:p>
            <a:endParaRPr lang="en-US" sz="900" dirty="0"/>
          </a:p>
          <a:p>
            <a:pPr>
              <a:lnSpc>
                <a:spcPts val="2400"/>
              </a:lnSpc>
            </a:pPr>
            <a:r>
              <a:rPr lang="en-US" dirty="0"/>
              <a:t>Shares of JDS Uniphase, the company with the </a:t>
            </a:r>
            <a:r>
              <a:rPr lang="en-US" dirty="0" smtClean="0"/>
              <a:t>most “sell</a:t>
            </a:r>
            <a:r>
              <a:rPr lang="en-US" dirty="0"/>
              <a:t>” recommendations among analysts, has been </a:t>
            </a:r>
            <a:r>
              <a:rPr lang="en-US" dirty="0" smtClean="0"/>
              <a:t>a more </a:t>
            </a:r>
            <a:r>
              <a:rPr lang="en-US" dirty="0"/>
              <a:t>profitable investment this year than </a:t>
            </a:r>
            <a:r>
              <a:rPr lang="en-US" dirty="0" smtClean="0"/>
              <a:t>Microsoft, the </a:t>
            </a:r>
            <a:r>
              <a:rPr lang="en-US" dirty="0"/>
              <a:t>company with the most “buys</a:t>
            </a:r>
            <a:r>
              <a:rPr lang="en-US" dirty="0" smtClean="0"/>
              <a:t>.”</a:t>
            </a:r>
          </a:p>
          <a:p>
            <a:endParaRPr lang="en-US" sz="900" dirty="0"/>
          </a:p>
          <a:p>
            <a:pPr>
              <a:lnSpc>
                <a:spcPts val="2400"/>
              </a:lnSpc>
            </a:pPr>
            <a:r>
              <a:rPr lang="en-US" dirty="0"/>
              <a:t>The article goes on to say, “Investors say JDS Uniphase </a:t>
            </a:r>
            <a:r>
              <a:rPr lang="en-US" dirty="0" smtClean="0"/>
              <a:t>is an </a:t>
            </a:r>
            <a:r>
              <a:rPr lang="en-US" dirty="0"/>
              <a:t>example of Wall Street analysts basing </a:t>
            </a:r>
            <a:r>
              <a:rPr lang="en-US" dirty="0" smtClean="0"/>
              <a:t>recommendations on </a:t>
            </a:r>
            <a:r>
              <a:rPr lang="en-US" dirty="0"/>
              <a:t>past events, rather than on earnings </a:t>
            </a:r>
            <a:r>
              <a:rPr lang="en-US" dirty="0" smtClean="0"/>
              <a:t>prospects and </a:t>
            </a:r>
            <a:r>
              <a:rPr lang="en-US" dirty="0"/>
              <a:t>potential share gains.” Briefly explain whether </a:t>
            </a:r>
            <a:r>
              <a:rPr lang="en-US" dirty="0" smtClean="0"/>
              <a:t>you agree </a:t>
            </a:r>
            <a:r>
              <a:rPr lang="en-US" dirty="0"/>
              <a:t>with the analysis of these “investors.”</a:t>
            </a:r>
            <a:endParaRPr lang="en-US" dirty="0" smtClean="0"/>
          </a:p>
        </p:txBody>
      </p:sp>
      <p:sp>
        <p:nvSpPr>
          <p:cNvPr id="12" name="Round Same Side Corner Rectangle 10"/>
          <p:cNvSpPr/>
          <p:nvPr/>
        </p:nvSpPr>
        <p:spPr bwMode="auto">
          <a:xfrm>
            <a:off x="457200" y="889516"/>
            <a:ext cx="21336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3" name="TextBox 12"/>
          <p:cNvSpPr txBox="1"/>
          <p:nvPr/>
        </p:nvSpPr>
        <p:spPr>
          <a:xfrm>
            <a:off x="457200" y="838200"/>
            <a:ext cx="2133600" cy="369332"/>
          </a:xfrm>
          <a:prstGeom prst="rect">
            <a:avLst/>
          </a:prstGeom>
          <a:noFill/>
        </p:spPr>
        <p:txBody>
          <a:bodyPr wrap="square" rtlCol="0" anchor="ctr" anchorCtr="0">
            <a:spAutoFit/>
          </a:bodyPr>
          <a:lstStyle/>
          <a:p>
            <a:pPr algn="ctr"/>
            <a:r>
              <a:rPr lang="en-US" b="1" dirty="0">
                <a:solidFill>
                  <a:schemeClr val="bg1"/>
                </a:solidFill>
              </a:rPr>
              <a:t>Solved Problem</a:t>
            </a:r>
            <a:endParaRPr lang="en-US" b="1" dirty="0" smtClean="0">
              <a:solidFill>
                <a:schemeClr val="bg1"/>
              </a:solidFill>
            </a:endParaRPr>
          </a:p>
        </p:txBody>
      </p:sp>
      <p:cxnSp>
        <p:nvCxnSpPr>
          <p:cNvPr id="14" name="Straight Connector 8"/>
          <p:cNvCxnSpPr/>
          <p:nvPr/>
        </p:nvCxnSpPr>
        <p:spPr bwMode="auto">
          <a:xfrm>
            <a:off x="470687" y="1156216"/>
            <a:ext cx="8216113" cy="0"/>
          </a:xfrm>
          <a:prstGeom prst="line">
            <a:avLst/>
          </a:prstGeom>
          <a:noFill/>
          <a:ln w="38100" cap="flat" cmpd="sng" algn="ctr">
            <a:solidFill>
              <a:srgbClr val="7B0046"/>
            </a:solidFill>
            <a:prstDash val="solid"/>
            <a:round/>
            <a:headEnd type="none" w="med" len="med"/>
            <a:tailEnd type="none" w="med" len="med"/>
          </a:ln>
          <a:effectLst/>
        </p:spPr>
      </p:cxnSp>
      <p:sp>
        <p:nvSpPr>
          <p:cNvPr id="15" name="TextBox 14"/>
          <p:cNvSpPr txBox="1"/>
          <p:nvPr/>
        </p:nvSpPr>
        <p:spPr>
          <a:xfrm>
            <a:off x="2590800" y="808911"/>
            <a:ext cx="700888" cy="400110"/>
          </a:xfrm>
          <a:prstGeom prst="rect">
            <a:avLst/>
          </a:prstGeom>
          <a:noFill/>
        </p:spPr>
        <p:txBody>
          <a:bodyPr wrap="square" rtlCol="0" anchor="ctr" anchorCtr="0">
            <a:spAutoFit/>
          </a:bodyPr>
          <a:lstStyle/>
          <a:p>
            <a:pPr algn="ctr"/>
            <a:r>
              <a:rPr lang="en-US" sz="2000" b="1" dirty="0" smtClean="0">
                <a:solidFill>
                  <a:srgbClr val="7B0046"/>
                </a:solidFill>
              </a:rPr>
              <a:t>6.3</a:t>
            </a:r>
          </a:p>
        </p:txBody>
      </p:sp>
      <p:sp>
        <p:nvSpPr>
          <p:cNvPr id="7" name="Rectangle 6"/>
          <p:cNvSpPr/>
          <p:nvPr/>
        </p:nvSpPr>
        <p:spPr>
          <a:xfrm>
            <a:off x="457200" y="1192018"/>
            <a:ext cx="3946337" cy="375744"/>
          </a:xfrm>
          <a:prstGeom prst="rect">
            <a:avLst/>
          </a:prstGeom>
        </p:spPr>
        <p:txBody>
          <a:bodyPr wrap="none">
            <a:spAutoFit/>
          </a:bodyPr>
          <a:lstStyle/>
          <a:p>
            <a:pPr>
              <a:lnSpc>
                <a:spcPts val="2400"/>
              </a:lnSpc>
            </a:pPr>
            <a:r>
              <a:rPr lang="en-US" b="1" dirty="0">
                <a:solidFill>
                  <a:srgbClr val="7B0046"/>
                </a:solidFill>
              </a:rPr>
              <a:t>Are Investment Analysts Useless?</a:t>
            </a:r>
          </a:p>
        </p:txBody>
      </p:sp>
      <p:sp>
        <p:nvSpPr>
          <p:cNvPr id="16"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6705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250"/>
                                        <p:tgtEl>
                                          <p:spTgt spid="1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250"/>
                                        <p:tgtEl>
                                          <p:spTgt spid="14"/>
                                        </p:tgtEl>
                                      </p:cBhvr>
                                    </p:animEffect>
                                  </p:childTnLst>
                                </p:cTn>
                              </p:par>
                            </p:childTnLst>
                          </p:cTn>
                        </p:par>
                        <p:par>
                          <p:cTn id="19" fill="hold">
                            <p:stCondLst>
                              <p:cond delay="1250"/>
                            </p:stCondLst>
                            <p:childTnLst>
                              <p:par>
                                <p:cTn id="20" presetID="2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1750"/>
                            </p:stCondLst>
                            <p:childTnLst>
                              <p:par>
                                <p:cTn id="24" presetID="22" presetClass="entr" presetSubtype="8" fill="hold" grpId="1" nodeType="afterEffect">
                                  <p:stCondLst>
                                    <p:cond delay="0"/>
                                  </p:stCondLst>
                                  <p:childTnLst>
                                    <p:set>
                                      <p:cBhvr>
                                        <p:cTn id="25" dur="1" fill="hold">
                                          <p:stCondLst>
                                            <p:cond delay="0"/>
                                          </p:stCondLst>
                                        </p:cTn>
                                        <p:tgtEl>
                                          <p:spTgt spid="20">
                                            <p:txEl>
                                              <p:pRg st="0" end="0"/>
                                            </p:txEl>
                                          </p:spTgt>
                                        </p:tgtEl>
                                        <p:attrNameLst>
                                          <p:attrName>style.visibility</p:attrName>
                                        </p:attrNameLst>
                                      </p:cBhvr>
                                      <p:to>
                                        <p:strVal val="visible"/>
                                      </p:to>
                                    </p:set>
                                    <p:animEffect transition="in" filter="wipe(left)">
                                      <p:cBhvr>
                                        <p:cTn id="26" dur="500"/>
                                        <p:tgtEl>
                                          <p:spTgt spid="20">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20">
                                            <p:txEl>
                                              <p:pRg st="2" end="2"/>
                                            </p:txEl>
                                          </p:spTgt>
                                        </p:tgtEl>
                                        <p:attrNameLst>
                                          <p:attrName>style.visibility</p:attrName>
                                        </p:attrNameLst>
                                      </p:cBhvr>
                                      <p:to>
                                        <p:strVal val="visible"/>
                                      </p:to>
                                    </p:set>
                                    <p:animEffect transition="in" filter="wipe(left)">
                                      <p:cBhvr>
                                        <p:cTn id="31" dur="500"/>
                                        <p:tgtEl>
                                          <p:spTgt spid="20">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1" nodeType="click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wipe(left)">
                                      <p:cBhvr>
                                        <p:cTn id="36"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build="p"/>
      <p:bldP spid="12" grpId="0" animBg="1"/>
      <p:bldP spid="13" grpId="0"/>
      <p:bldP spid="15"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ame Side Corner Rectangle 10"/>
          <p:cNvSpPr/>
          <p:nvPr/>
        </p:nvSpPr>
        <p:spPr bwMode="auto">
          <a:xfrm>
            <a:off x="457200" y="889516"/>
            <a:ext cx="21336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3" name="TextBox 12"/>
          <p:cNvSpPr txBox="1"/>
          <p:nvPr/>
        </p:nvSpPr>
        <p:spPr>
          <a:xfrm>
            <a:off x="457200" y="838200"/>
            <a:ext cx="2133600" cy="369332"/>
          </a:xfrm>
          <a:prstGeom prst="rect">
            <a:avLst/>
          </a:prstGeom>
          <a:noFill/>
        </p:spPr>
        <p:txBody>
          <a:bodyPr wrap="square" rtlCol="0" anchor="ctr" anchorCtr="0">
            <a:spAutoFit/>
          </a:bodyPr>
          <a:lstStyle/>
          <a:p>
            <a:pPr algn="ctr"/>
            <a:r>
              <a:rPr lang="en-US" b="1" dirty="0">
                <a:solidFill>
                  <a:schemeClr val="bg1"/>
                </a:solidFill>
              </a:rPr>
              <a:t>Solved Problem</a:t>
            </a:r>
            <a:endParaRPr lang="en-US" b="1" dirty="0" smtClean="0">
              <a:solidFill>
                <a:schemeClr val="bg1"/>
              </a:solidFill>
            </a:endParaRPr>
          </a:p>
        </p:txBody>
      </p:sp>
      <p:cxnSp>
        <p:nvCxnSpPr>
          <p:cNvPr id="14" name="Straight Connector 8"/>
          <p:cNvCxnSpPr/>
          <p:nvPr/>
        </p:nvCxnSpPr>
        <p:spPr bwMode="auto">
          <a:xfrm>
            <a:off x="470687" y="1156216"/>
            <a:ext cx="8216113" cy="0"/>
          </a:xfrm>
          <a:prstGeom prst="line">
            <a:avLst/>
          </a:prstGeom>
          <a:noFill/>
          <a:ln w="38100" cap="flat" cmpd="sng" algn="ctr">
            <a:solidFill>
              <a:srgbClr val="7B0046"/>
            </a:solidFill>
            <a:prstDash val="solid"/>
            <a:round/>
            <a:headEnd type="none" w="med" len="med"/>
            <a:tailEnd type="none" w="med" len="med"/>
          </a:ln>
          <a:effectLst/>
        </p:spPr>
      </p:cxnSp>
      <p:sp>
        <p:nvSpPr>
          <p:cNvPr id="15" name="TextBox 14"/>
          <p:cNvSpPr txBox="1"/>
          <p:nvPr/>
        </p:nvSpPr>
        <p:spPr>
          <a:xfrm>
            <a:off x="2590800" y="808911"/>
            <a:ext cx="700888" cy="400110"/>
          </a:xfrm>
          <a:prstGeom prst="rect">
            <a:avLst/>
          </a:prstGeom>
          <a:noFill/>
        </p:spPr>
        <p:txBody>
          <a:bodyPr wrap="square" rtlCol="0" anchor="ctr" anchorCtr="0">
            <a:spAutoFit/>
          </a:bodyPr>
          <a:lstStyle/>
          <a:p>
            <a:pPr algn="ctr"/>
            <a:r>
              <a:rPr lang="en-US" sz="2000" b="1" dirty="0" smtClean="0">
                <a:solidFill>
                  <a:srgbClr val="7B0046"/>
                </a:solidFill>
              </a:rPr>
              <a:t>6.3</a:t>
            </a:r>
          </a:p>
        </p:txBody>
      </p:sp>
      <p:sp>
        <p:nvSpPr>
          <p:cNvPr id="7" name="Rectangle 6"/>
          <p:cNvSpPr/>
          <p:nvPr/>
        </p:nvSpPr>
        <p:spPr>
          <a:xfrm>
            <a:off x="457200" y="1192018"/>
            <a:ext cx="3946337" cy="375744"/>
          </a:xfrm>
          <a:prstGeom prst="rect">
            <a:avLst/>
          </a:prstGeom>
        </p:spPr>
        <p:txBody>
          <a:bodyPr wrap="none">
            <a:spAutoFit/>
          </a:bodyPr>
          <a:lstStyle/>
          <a:p>
            <a:pPr>
              <a:lnSpc>
                <a:spcPts val="2400"/>
              </a:lnSpc>
            </a:pPr>
            <a:r>
              <a:rPr lang="en-US" b="1" dirty="0">
                <a:solidFill>
                  <a:srgbClr val="7B0046"/>
                </a:solidFill>
              </a:rPr>
              <a:t>Are Investment Analysts Useless?</a:t>
            </a:r>
          </a:p>
        </p:txBody>
      </p:sp>
      <p:sp>
        <p:nvSpPr>
          <p:cNvPr id="21" name="TextBox 20"/>
          <p:cNvSpPr txBox="1"/>
          <p:nvPr/>
        </p:nvSpPr>
        <p:spPr>
          <a:xfrm>
            <a:off x="470687" y="1599962"/>
            <a:ext cx="7725847" cy="1600438"/>
          </a:xfrm>
          <a:prstGeom prst="rect">
            <a:avLst/>
          </a:prstGeom>
          <a:noFill/>
        </p:spPr>
        <p:txBody>
          <a:bodyPr wrap="square" rtlCol="0">
            <a:spAutoFit/>
          </a:bodyPr>
          <a:lstStyle/>
          <a:p>
            <a:pPr defTabSz="742950">
              <a:lnSpc>
                <a:spcPts val="2400"/>
              </a:lnSpc>
            </a:pPr>
            <a:r>
              <a:rPr lang="en-US" dirty="0">
                <a:solidFill>
                  <a:srgbClr val="7B0046"/>
                </a:solidFill>
              </a:rPr>
              <a:t>Solving the Problem</a:t>
            </a:r>
          </a:p>
          <a:p>
            <a:pPr defTabSz="742950"/>
            <a:endParaRPr lang="en-US" sz="900" b="1" dirty="0" smtClean="0">
              <a:solidFill>
                <a:srgbClr val="7B0046"/>
              </a:solidFill>
            </a:endParaRPr>
          </a:p>
          <a:p>
            <a:pPr defTabSz="742950">
              <a:lnSpc>
                <a:spcPts val="2400"/>
              </a:lnSpc>
            </a:pPr>
            <a:r>
              <a:rPr lang="en-US" sz="1600" b="1" dirty="0" smtClean="0">
                <a:solidFill>
                  <a:srgbClr val="7B0046"/>
                </a:solidFill>
              </a:rPr>
              <a:t>Step 1</a:t>
            </a:r>
            <a:r>
              <a:rPr lang="en-US" sz="1600" dirty="0" smtClean="0"/>
              <a:t>	</a:t>
            </a:r>
            <a:r>
              <a:rPr lang="en-US" sz="1600" b="1" dirty="0" smtClean="0"/>
              <a:t>Review the chapter material.</a:t>
            </a:r>
          </a:p>
          <a:p>
            <a:pPr defTabSz="742950"/>
            <a:endParaRPr lang="en-US" sz="900" b="1" dirty="0" smtClean="0"/>
          </a:p>
          <a:p>
            <a:pPr marL="739775" indent="-739775" defTabSz="739775">
              <a:lnSpc>
                <a:spcPts val="2400"/>
              </a:lnSpc>
            </a:pPr>
            <a:r>
              <a:rPr lang="en-US" sz="1600" b="1" dirty="0" smtClean="0">
                <a:solidFill>
                  <a:srgbClr val="7B0046"/>
                </a:solidFill>
              </a:rPr>
              <a:t>Step 2</a:t>
            </a:r>
            <a:r>
              <a:rPr lang="en-US" sz="1600" dirty="0"/>
              <a:t>	</a:t>
            </a:r>
            <a:r>
              <a:rPr lang="en-US" sz="1600" b="1" dirty="0"/>
              <a:t>Use your understanding of the efficient markets hypothesis to solve </a:t>
            </a:r>
            <a:r>
              <a:rPr lang="en-US" sz="1600" b="1" dirty="0" smtClean="0"/>
              <a:t>the problem.</a:t>
            </a:r>
          </a:p>
        </p:txBody>
      </p:sp>
      <p:sp>
        <p:nvSpPr>
          <p:cNvPr id="9" name="Title 1"/>
          <p:cNvSpPr txBox="1">
            <a:spLocks/>
          </p:cNvSpPr>
          <p:nvPr/>
        </p:nvSpPr>
        <p:spPr bwMode="auto">
          <a:xfrm>
            <a:off x="471714"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Rational Expectations and Efficient Markets</a:t>
            </a:r>
            <a:endParaRPr lang="en-US" sz="1600" dirty="0">
              <a:solidFill>
                <a:schemeClr val="bg1">
                  <a:lumMod val="75000"/>
                </a:schemeClr>
              </a:solidFill>
              <a:latin typeface="Arial" pitchFamily="34" charset="0"/>
              <a:cs typeface="Arial" pitchFamily="34" charset="0"/>
            </a:endParaRPr>
          </a:p>
        </p:txBody>
      </p:sp>
      <p:sp>
        <p:nvSpPr>
          <p:cNvPr id="2" name="Rectangle 1"/>
          <p:cNvSpPr/>
          <p:nvPr/>
        </p:nvSpPr>
        <p:spPr>
          <a:xfrm>
            <a:off x="471714" y="3200400"/>
            <a:ext cx="8215086" cy="3000821"/>
          </a:xfrm>
          <a:prstGeom prst="rect">
            <a:avLst/>
          </a:prstGeom>
        </p:spPr>
        <p:txBody>
          <a:bodyPr wrap="square">
            <a:spAutoFit/>
          </a:bodyPr>
          <a:lstStyle/>
          <a:p>
            <a:pPr>
              <a:lnSpc>
                <a:spcPts val="2400"/>
              </a:lnSpc>
            </a:pPr>
            <a:r>
              <a:rPr lang="en-US" dirty="0" smtClean="0"/>
              <a:t>At </a:t>
            </a:r>
            <a:r>
              <a:rPr lang="en-US" dirty="0"/>
              <a:t>the beginning of </a:t>
            </a:r>
            <a:r>
              <a:rPr lang="en-US" dirty="0" smtClean="0"/>
              <a:t>the year</a:t>
            </a:r>
            <a:r>
              <a:rPr lang="en-US" dirty="0"/>
              <a:t>, investors must have been expecting to get similar returns by investing </a:t>
            </a:r>
            <a:r>
              <a:rPr lang="en-US" dirty="0" smtClean="0"/>
              <a:t>in the </a:t>
            </a:r>
            <a:r>
              <a:rPr lang="en-US" dirty="0"/>
              <a:t>stock of either firm. </a:t>
            </a:r>
            <a:r>
              <a:rPr lang="en-US" dirty="0" smtClean="0"/>
              <a:t>But unforeseen events were </a:t>
            </a:r>
            <a:r>
              <a:rPr lang="en-US" dirty="0"/>
              <a:t>more favorable toward JDS </a:t>
            </a:r>
            <a:r>
              <a:rPr lang="en-US" dirty="0" smtClean="0"/>
              <a:t>Uniphase.</a:t>
            </a:r>
          </a:p>
          <a:p>
            <a:endParaRPr lang="en-US" sz="900" dirty="0"/>
          </a:p>
          <a:p>
            <a:pPr>
              <a:lnSpc>
                <a:spcPts val="2400"/>
              </a:lnSpc>
            </a:pPr>
            <a:r>
              <a:rPr lang="en-US" dirty="0"/>
              <a:t>The analysis of the “investors,” </a:t>
            </a:r>
            <a:r>
              <a:rPr lang="en-US" dirty="0" smtClean="0"/>
              <a:t>is </a:t>
            </a:r>
            <a:r>
              <a:rPr lang="en-US" dirty="0"/>
              <a:t>not correct </a:t>
            </a:r>
            <a:r>
              <a:rPr lang="en-US" dirty="0" smtClean="0"/>
              <a:t>from the </a:t>
            </a:r>
            <a:r>
              <a:rPr lang="en-US" dirty="0"/>
              <a:t>efficient markets point of view. The key point is not that analysts </a:t>
            </a:r>
            <a:r>
              <a:rPr lang="en-US" dirty="0" smtClean="0"/>
              <a:t>were “basing </a:t>
            </a:r>
            <a:r>
              <a:rPr lang="en-US" dirty="0"/>
              <a:t>recommendations on past events, rather than on earnings </a:t>
            </a:r>
            <a:r>
              <a:rPr lang="en-US" dirty="0" smtClean="0"/>
              <a:t>prospects and </a:t>
            </a:r>
            <a:r>
              <a:rPr lang="en-US" dirty="0"/>
              <a:t>potential share gains.” Even if analysts based their forecasts on the </a:t>
            </a:r>
            <a:r>
              <a:rPr lang="en-US" dirty="0" smtClean="0"/>
              <a:t>firms’ earning </a:t>
            </a:r>
            <a:r>
              <a:rPr lang="en-US" dirty="0"/>
              <a:t>prospects, they would have been no more successful, because all </a:t>
            </a:r>
            <a:r>
              <a:rPr lang="en-US" dirty="0" smtClean="0"/>
              <a:t>the available </a:t>
            </a:r>
            <a:r>
              <a:rPr lang="en-US" dirty="0"/>
              <a:t>information on the firms’ earnings prospects was already </a:t>
            </a:r>
            <a:r>
              <a:rPr lang="en-US" dirty="0" smtClean="0"/>
              <a:t>incorporated into </a:t>
            </a:r>
            <a:r>
              <a:rPr lang="en-US" dirty="0"/>
              <a:t>the firms’ stock prices.</a:t>
            </a:r>
          </a:p>
        </p:txBody>
      </p:sp>
    </p:spTree>
    <p:extLst>
      <p:ext uri="{BB962C8B-B14F-4D97-AF65-F5344CB8AC3E}">
        <p14:creationId xmlns:p14="http://schemas.microsoft.com/office/powerpoint/2010/main" val="306949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animEffect transition="in" filter="wipe(left)">
                                      <p:cBhvr>
                                        <p:cTn id="11" dur="500"/>
                                        <p:tgtEl>
                                          <p:spTgt spid="2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
                                            <p:txEl>
                                              <p:pRg st="4" end="4"/>
                                            </p:txEl>
                                          </p:spTgt>
                                        </p:tgtEl>
                                        <p:attrNameLst>
                                          <p:attrName>style.visibility</p:attrName>
                                        </p:attrNameLst>
                                      </p:cBhvr>
                                      <p:to>
                                        <p:strVal val="visible"/>
                                      </p:to>
                                    </p:set>
                                    <p:animEffect transition="in" filter="wipe(left)">
                                      <p:cBhvr>
                                        <p:cTn id="16" dur="500"/>
                                        <p:tgtEl>
                                          <p:spTgt spid="21">
                                            <p:txEl>
                                              <p:pRg st="4" end="4"/>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07300" y="2610506"/>
            <a:ext cx="530352" cy="256032"/>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21575" y="2552074"/>
            <a:ext cx="685800" cy="369332"/>
          </a:xfrm>
          <a:prstGeom prst="rect">
            <a:avLst/>
          </a:prstGeom>
          <a:noFill/>
        </p:spPr>
        <p:txBody>
          <a:bodyPr wrap="square" rtlCol="0" anchor="ctr" anchorCtr="0">
            <a:spAutoFit/>
          </a:bodyPr>
          <a:lstStyle/>
          <a:p>
            <a:pPr algn="ctr"/>
            <a:r>
              <a:rPr lang="en-US" b="1" dirty="0" smtClean="0">
                <a:solidFill>
                  <a:schemeClr val="bg1"/>
                </a:solidFill>
              </a:rPr>
              <a:t>6.4</a:t>
            </a:r>
          </a:p>
        </p:txBody>
      </p:sp>
      <p:sp>
        <p:nvSpPr>
          <p:cNvPr id="11" name="TextBox 10"/>
          <p:cNvSpPr txBox="1"/>
          <p:nvPr/>
        </p:nvSpPr>
        <p:spPr>
          <a:xfrm>
            <a:off x="1037652" y="2554455"/>
            <a:ext cx="2541458" cy="369332"/>
          </a:xfrm>
          <a:prstGeom prst="rect">
            <a:avLst/>
          </a:prstGeom>
          <a:noFill/>
        </p:spPr>
        <p:txBody>
          <a:bodyPr wrap="square" rtlCol="0" anchor="ctr">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2" name="TextBox 11"/>
          <p:cNvSpPr txBox="1"/>
          <p:nvPr/>
        </p:nvSpPr>
        <p:spPr>
          <a:xfrm>
            <a:off x="454910" y="2877145"/>
            <a:ext cx="6096000" cy="375744"/>
          </a:xfrm>
          <a:prstGeom prst="rect">
            <a:avLst/>
          </a:prstGeom>
          <a:noFill/>
        </p:spPr>
        <p:txBody>
          <a:bodyPr wrap="square" rtlCol="0">
            <a:spAutoFit/>
          </a:bodyPr>
          <a:lstStyle/>
          <a:p>
            <a:pPr>
              <a:lnSpc>
                <a:spcPts val="2400"/>
              </a:lnSpc>
            </a:pPr>
            <a:r>
              <a:rPr lang="en-US" dirty="0">
                <a:solidFill>
                  <a:srgbClr val="384EA2"/>
                </a:solidFill>
                <a:latin typeface="Arial" pitchFamily="34" charset="0"/>
                <a:cs typeface="Arial" pitchFamily="34" charset="0"/>
              </a:rPr>
              <a:t>Discuss the actual efficiency of financial markets.</a:t>
            </a:r>
          </a:p>
        </p:txBody>
      </p:sp>
    </p:spTree>
    <p:extLst>
      <p:ext uri="{BB962C8B-B14F-4D97-AF65-F5344CB8AC3E}">
        <p14:creationId xmlns:p14="http://schemas.microsoft.com/office/powerpoint/2010/main" val="49326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50" fill="hold"/>
                                        <p:tgtEl>
                                          <p:spTgt spid="8"/>
                                        </p:tgtEl>
                                        <p:attrNameLst>
                                          <p:attrName>ppt_w</p:attrName>
                                        </p:attrNameLst>
                                      </p:cBhvr>
                                      <p:tavLst>
                                        <p:tav tm="0">
                                          <p:val>
                                            <p:fltVal val="0"/>
                                          </p:val>
                                        </p:tav>
                                        <p:tav tm="100000">
                                          <p:val>
                                            <p:strVal val="#ppt_w"/>
                                          </p:val>
                                        </p:tav>
                                      </p:tavLst>
                                    </p:anim>
                                    <p:anim calcmode="lin" valueType="num">
                                      <p:cBhvr>
                                        <p:cTn id="8" dur="250" fill="hold"/>
                                        <p:tgtEl>
                                          <p:spTgt spid="8"/>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250" fill="hold"/>
                                        <p:tgtEl>
                                          <p:spTgt spid="9"/>
                                        </p:tgtEl>
                                        <p:attrNameLst>
                                          <p:attrName>ppt_w</p:attrName>
                                        </p:attrNameLst>
                                      </p:cBhvr>
                                      <p:tavLst>
                                        <p:tav tm="0">
                                          <p:val>
                                            <p:fltVal val="0"/>
                                          </p:val>
                                        </p:tav>
                                        <p:tav tm="100000">
                                          <p:val>
                                            <p:strVal val="#ppt_w"/>
                                          </p:val>
                                        </p:tav>
                                      </p:tavLst>
                                    </p:anim>
                                    <p:anim calcmode="lin" valueType="num">
                                      <p:cBhvr>
                                        <p:cTn id="12" dur="250" fill="hold"/>
                                        <p:tgtEl>
                                          <p:spTgt spid="9"/>
                                        </p:tgtEl>
                                        <p:attrNameLst>
                                          <p:attrName>ppt_h</p:attrName>
                                        </p:attrNameLst>
                                      </p:cBhvr>
                                      <p:tavLst>
                                        <p:tav tm="0">
                                          <p:val>
                                            <p:strVal val="#ppt_h"/>
                                          </p:val>
                                        </p:tav>
                                        <p:tav tm="100000">
                                          <p:val>
                                            <p:strVal val="#ppt_h"/>
                                          </p:val>
                                        </p:tav>
                                      </p:tavLst>
                                    </p:anim>
                                  </p:childTnLst>
                                </p:cTn>
                              </p:par>
                            </p:childTnLst>
                          </p:cTn>
                        </p:par>
                        <p:par>
                          <p:cTn id="13" fill="hold">
                            <p:stCondLst>
                              <p:cond delay="25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25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290846"/>
            <a:ext cx="6892925" cy="338554"/>
          </a:xfrm>
        </p:spPr>
        <p:txBody>
          <a:bodyPr>
            <a:spAutoFit/>
          </a:bodyPr>
          <a:lstStyle/>
          <a:p>
            <a:r>
              <a:rPr lang="en-US" sz="1600" dirty="0">
                <a:solidFill>
                  <a:schemeClr val="bg1">
                    <a:lumMod val="75000"/>
                  </a:schemeClr>
                </a:solidFill>
                <a:latin typeface="Arial" pitchFamily="34" charset="0"/>
                <a:cs typeface="Arial" pitchFamily="34" charset="0"/>
              </a:rPr>
              <a:t>Actual Efficiency in Financial Markets</a:t>
            </a:r>
          </a:p>
        </p:txBody>
      </p:sp>
      <p:sp>
        <p:nvSpPr>
          <p:cNvPr id="10" name="Rectangle 9"/>
          <p:cNvSpPr/>
          <p:nvPr/>
        </p:nvSpPr>
        <p:spPr>
          <a:xfrm>
            <a:off x="457200" y="839427"/>
            <a:ext cx="8229600" cy="3724096"/>
          </a:xfrm>
          <a:prstGeom prst="rect">
            <a:avLst/>
          </a:prstGeom>
        </p:spPr>
        <p:txBody>
          <a:bodyPr wrap="square">
            <a:spAutoFit/>
          </a:bodyPr>
          <a:lstStyle/>
          <a:p>
            <a:pPr marL="285750" indent="-285750">
              <a:lnSpc>
                <a:spcPts val="2400"/>
              </a:lnSpc>
              <a:buFont typeface="Arial" pitchFamily="34" charset="0"/>
              <a:buChar char="•"/>
            </a:pPr>
            <a:r>
              <a:rPr lang="en-US" dirty="0" smtClean="0"/>
              <a:t>Economists have </a:t>
            </a:r>
            <a:r>
              <a:rPr lang="en-US" dirty="0"/>
              <a:t>provided </a:t>
            </a:r>
            <a:r>
              <a:rPr lang="en-US" dirty="0" smtClean="0"/>
              <a:t>support for </a:t>
            </a:r>
            <a:r>
              <a:rPr lang="en-US" dirty="0"/>
              <a:t>the conclusion of the efficient markets hypothesis that changes in stock prices </a:t>
            </a:r>
            <a:r>
              <a:rPr lang="en-US" dirty="0" smtClean="0"/>
              <a:t>are not </a:t>
            </a:r>
            <a:r>
              <a:rPr lang="en-US" dirty="0"/>
              <a:t>predictable</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But three </a:t>
            </a:r>
            <a:r>
              <a:rPr lang="en-US" dirty="0"/>
              <a:t>differences between the theoretical </a:t>
            </a:r>
            <a:r>
              <a:rPr lang="en-US" dirty="0" smtClean="0"/>
              <a:t>and the actual </a:t>
            </a:r>
            <a:r>
              <a:rPr lang="en-US" dirty="0"/>
              <a:t>behavior </a:t>
            </a:r>
            <a:r>
              <a:rPr lang="en-US" dirty="0" smtClean="0"/>
              <a:t>of financial markets cause some </a:t>
            </a:r>
            <a:r>
              <a:rPr lang="en-US" dirty="0"/>
              <a:t>analysts to question the </a:t>
            </a:r>
            <a:r>
              <a:rPr lang="en-US" dirty="0" smtClean="0"/>
              <a:t>validity of </a:t>
            </a:r>
            <a:r>
              <a:rPr lang="en-US" dirty="0"/>
              <a:t>the efficient markets hypothesis</a:t>
            </a:r>
            <a:r>
              <a:rPr lang="en-US" dirty="0" smtClean="0"/>
              <a:t>:</a:t>
            </a:r>
          </a:p>
          <a:p>
            <a:pPr marL="285750" indent="-285750">
              <a:buFont typeface="Arial" pitchFamily="34" charset="0"/>
              <a:buChar char="•"/>
            </a:pPr>
            <a:endParaRPr lang="en-US" sz="900" dirty="0" smtClean="0"/>
          </a:p>
          <a:p>
            <a:pPr marL="566738" indent="-277813" defTabSz="290513">
              <a:lnSpc>
                <a:spcPts val="2400"/>
              </a:lnSpc>
            </a:pPr>
            <a:r>
              <a:rPr lang="en-US" dirty="0" smtClean="0"/>
              <a:t>1.  </a:t>
            </a:r>
            <a:r>
              <a:rPr lang="en-US" i="1" dirty="0" smtClean="0"/>
              <a:t>Pricing </a:t>
            </a:r>
            <a:r>
              <a:rPr lang="en-US" i="1" dirty="0"/>
              <a:t>anomalies </a:t>
            </a:r>
            <a:r>
              <a:rPr lang="en-US" dirty="0" smtClean="0"/>
              <a:t>allow </a:t>
            </a:r>
            <a:r>
              <a:rPr lang="en-US" dirty="0"/>
              <a:t>investors to </a:t>
            </a:r>
            <a:r>
              <a:rPr lang="en-US" dirty="0" smtClean="0"/>
              <a:t>earn consistently </a:t>
            </a:r>
            <a:r>
              <a:rPr lang="en-US" dirty="0"/>
              <a:t>above-average returns</a:t>
            </a:r>
            <a:r>
              <a:rPr lang="en-US" dirty="0" smtClean="0"/>
              <a:t>.</a:t>
            </a:r>
          </a:p>
          <a:p>
            <a:pPr marL="633412" indent="-342900" defTabSz="290513">
              <a:buAutoNum type="arabicPeriod"/>
            </a:pPr>
            <a:endParaRPr lang="en-US" sz="900" dirty="0" smtClean="0"/>
          </a:p>
          <a:p>
            <a:pPr marL="290512" defTabSz="290513">
              <a:lnSpc>
                <a:spcPts val="2400"/>
              </a:lnSpc>
            </a:pPr>
            <a:r>
              <a:rPr lang="en-US" dirty="0" smtClean="0"/>
              <a:t>2.  Some price </a:t>
            </a:r>
            <a:r>
              <a:rPr lang="en-US" dirty="0"/>
              <a:t>changes are predictable </a:t>
            </a:r>
            <a:r>
              <a:rPr lang="en-US" dirty="0" smtClean="0"/>
              <a:t>using available information.</a:t>
            </a:r>
          </a:p>
          <a:p>
            <a:pPr marL="633412" indent="-342900" defTabSz="290513">
              <a:buAutoNum type="arabicPeriod"/>
            </a:pPr>
            <a:endParaRPr lang="en-US" sz="900" dirty="0" smtClean="0"/>
          </a:p>
          <a:p>
            <a:pPr marL="623888" indent="-334963" defTabSz="290513">
              <a:lnSpc>
                <a:spcPts val="2400"/>
              </a:lnSpc>
            </a:pPr>
            <a:r>
              <a:rPr lang="en-US" dirty="0" smtClean="0"/>
              <a:t>3.  Changes </a:t>
            </a:r>
            <a:r>
              <a:rPr lang="en-US" dirty="0"/>
              <a:t>in stock prices sometimes appear to be </a:t>
            </a:r>
            <a:r>
              <a:rPr lang="en-US" dirty="0" smtClean="0"/>
              <a:t>larger than </a:t>
            </a:r>
            <a:r>
              <a:rPr lang="en-US" dirty="0"/>
              <a:t>changes in the fundamental values of the stocks</a:t>
            </a:r>
            <a:r>
              <a:rPr lang="en-US" dirty="0" smtClean="0"/>
              <a:t>.</a:t>
            </a:r>
            <a:endParaRPr lang="en-US" dirty="0"/>
          </a:p>
        </p:txBody>
      </p:sp>
    </p:spTree>
    <p:extLst>
      <p:ext uri="{BB962C8B-B14F-4D97-AF65-F5344CB8AC3E}">
        <p14:creationId xmlns:p14="http://schemas.microsoft.com/office/powerpoint/2010/main" val="281563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wipe(left)">
                                      <p:cBhvr>
                                        <p:cTn id="21" dur="500"/>
                                        <p:tgtEl>
                                          <p:spTgt spid="1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
                                            <p:txEl>
                                              <p:pRg st="6" end="6"/>
                                            </p:txEl>
                                          </p:spTgt>
                                        </p:tgtEl>
                                        <p:attrNameLst>
                                          <p:attrName>style.visibility</p:attrName>
                                        </p:attrNameLst>
                                      </p:cBhvr>
                                      <p:to>
                                        <p:strVal val="visible"/>
                                      </p:to>
                                    </p:set>
                                    <p:animEffect transition="in" filter="wipe(left)">
                                      <p:cBhvr>
                                        <p:cTn id="26" dur="500"/>
                                        <p:tgtEl>
                                          <p:spTgt spid="10">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animEffect transition="in" filter="wipe(left)">
                                      <p:cBhvr>
                                        <p:cTn id="31"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323201"/>
            <a:ext cx="8229600" cy="2215991"/>
          </a:xfrm>
          <a:prstGeom prst="rect">
            <a:avLst/>
          </a:prstGeom>
        </p:spPr>
        <p:txBody>
          <a:bodyPr wrap="square">
            <a:spAutoFit/>
          </a:bodyPr>
          <a:lstStyle/>
          <a:p>
            <a:pPr marL="285750" indent="-285750">
              <a:lnSpc>
                <a:spcPts val="2400"/>
              </a:lnSpc>
              <a:buFont typeface="Arial" pitchFamily="34" charset="0"/>
              <a:buChar char="•"/>
            </a:pPr>
            <a:r>
              <a:rPr lang="en-US" dirty="0" smtClean="0"/>
              <a:t>Some </a:t>
            </a:r>
            <a:r>
              <a:rPr lang="en-US" dirty="0"/>
              <a:t>analysts believe they have identified stock trading strategies that can result in </a:t>
            </a:r>
            <a:r>
              <a:rPr lang="en-US" dirty="0" smtClean="0"/>
              <a:t>above-average returns.</a:t>
            </a:r>
          </a:p>
          <a:p>
            <a:pPr marL="285750" indent="-285750">
              <a:buFont typeface="Arial" pitchFamily="34" charset="0"/>
              <a:buChar char="•"/>
            </a:pPr>
            <a:endParaRPr lang="en-US" sz="900" dirty="0" smtClean="0"/>
          </a:p>
          <a:p>
            <a:pPr marL="290513" indent="-290513">
              <a:lnSpc>
                <a:spcPts val="2400"/>
              </a:lnSpc>
              <a:buFont typeface="Arial" pitchFamily="34" charset="0"/>
              <a:buChar char="•"/>
            </a:pPr>
            <a:r>
              <a:rPr lang="en-US" dirty="0"/>
              <a:t>The </a:t>
            </a:r>
            <a:r>
              <a:rPr lang="en-US" i="1" dirty="0"/>
              <a:t>small firm effect </a:t>
            </a:r>
            <a:r>
              <a:rPr lang="en-US" dirty="0"/>
              <a:t>refers to the fact that over the long run, investment in </a:t>
            </a:r>
            <a:r>
              <a:rPr lang="en-US" dirty="0" smtClean="0"/>
              <a:t>small firms </a:t>
            </a:r>
            <a:r>
              <a:rPr lang="en-US" dirty="0"/>
              <a:t>has yielded a higher return than has investment in large firms</a:t>
            </a:r>
            <a:r>
              <a:rPr lang="en-US" dirty="0" smtClean="0"/>
              <a:t>.</a:t>
            </a:r>
          </a:p>
          <a:p>
            <a:pPr marL="566738" lvl="1" indent="-276225">
              <a:buFont typeface="Arial" pitchFamily="34" charset="0"/>
              <a:buChar char="•"/>
            </a:pPr>
            <a:endParaRPr lang="en-US" sz="900" dirty="0" smtClean="0"/>
          </a:p>
          <a:p>
            <a:pPr marL="290513" indent="-290513">
              <a:lnSpc>
                <a:spcPts val="2400"/>
              </a:lnSpc>
              <a:buFont typeface="Arial" pitchFamily="34" charset="0"/>
              <a:buChar char="•"/>
            </a:pPr>
            <a:r>
              <a:rPr lang="en-US" dirty="0" smtClean="0"/>
              <a:t>The </a:t>
            </a:r>
            <a:r>
              <a:rPr lang="en-US" i="1" dirty="0" smtClean="0"/>
              <a:t>January </a:t>
            </a:r>
            <a:r>
              <a:rPr lang="en-US" i="1" dirty="0"/>
              <a:t>effect </a:t>
            </a:r>
            <a:r>
              <a:rPr lang="en-US" dirty="0"/>
              <a:t>refers to the fact that during some years, rates of return on stocks </a:t>
            </a:r>
            <a:r>
              <a:rPr lang="en-US" dirty="0" smtClean="0"/>
              <a:t>have been </a:t>
            </a:r>
            <a:r>
              <a:rPr lang="en-US" dirty="0"/>
              <a:t>abnormally high during January</a:t>
            </a:r>
            <a:r>
              <a:rPr lang="en-US" dirty="0" smtClean="0"/>
              <a:t>.</a:t>
            </a:r>
          </a:p>
        </p:txBody>
      </p:sp>
      <p:sp>
        <p:nvSpPr>
          <p:cNvPr id="8" name="TextBox 7"/>
          <p:cNvSpPr txBox="1"/>
          <p:nvPr/>
        </p:nvSpPr>
        <p:spPr>
          <a:xfrm>
            <a:off x="457200" y="838200"/>
            <a:ext cx="2411366"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Pricing Anomalies</a:t>
            </a:r>
          </a:p>
        </p:txBody>
      </p:sp>
      <p:sp>
        <p:nvSpPr>
          <p:cNvPr id="9"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Actual Efficiency in Financial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1750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wipe(left)">
                                      <p:cBhvr>
                                        <p:cTn id="21"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552575"/>
            <a:ext cx="8000999" cy="2181225"/>
          </a:xfrm>
          <a:prstGeom prst="rect">
            <a:avLst/>
          </a:prstGeom>
        </p:spPr>
      </p:pic>
      <p:sp>
        <p:nvSpPr>
          <p:cNvPr id="4" name="TextBox 3"/>
          <p:cNvSpPr txBox="1"/>
          <p:nvPr/>
        </p:nvSpPr>
        <p:spPr>
          <a:xfrm>
            <a:off x="1266371" y="1600200"/>
            <a:ext cx="3090911" cy="400110"/>
          </a:xfrm>
          <a:prstGeom prst="rect">
            <a:avLst/>
          </a:prstGeom>
          <a:noFill/>
        </p:spPr>
        <p:txBody>
          <a:bodyPr wrap="none" rtlCol="0">
            <a:spAutoFit/>
          </a:bodyPr>
          <a:lstStyle/>
          <a:p>
            <a:r>
              <a:rPr lang="en-US" sz="2000" b="1" dirty="0" smtClean="0">
                <a:solidFill>
                  <a:srgbClr val="8C3103"/>
                </a:solidFill>
                <a:latin typeface="Arial" pitchFamily="34" charset="0"/>
                <a:cs typeface="Arial" pitchFamily="34" charset="0"/>
              </a:rPr>
              <a:t>Key Issue and Question</a:t>
            </a:r>
            <a:endParaRPr lang="en-US" sz="2000" b="1" dirty="0">
              <a:solidFill>
                <a:srgbClr val="8C3103"/>
              </a:solidFill>
              <a:latin typeface="Arial" pitchFamily="34" charset="0"/>
              <a:cs typeface="Arial" pitchFamily="34" charset="0"/>
            </a:endParaRPr>
          </a:p>
        </p:txBody>
      </p:sp>
      <p:sp>
        <p:nvSpPr>
          <p:cNvPr id="10" name="TextBox 9"/>
          <p:cNvSpPr txBox="1"/>
          <p:nvPr/>
        </p:nvSpPr>
        <p:spPr>
          <a:xfrm>
            <a:off x="580570" y="2129135"/>
            <a:ext cx="7705725" cy="1461939"/>
          </a:xfrm>
          <a:prstGeom prst="rect">
            <a:avLst/>
          </a:prstGeom>
          <a:noFill/>
        </p:spPr>
        <p:txBody>
          <a:bodyPr wrap="square" rtlCol="0">
            <a:spAutoFit/>
          </a:bodyPr>
          <a:lstStyle/>
          <a:p>
            <a:pPr>
              <a:lnSpc>
                <a:spcPts val="2400"/>
              </a:lnSpc>
            </a:pPr>
            <a:r>
              <a:rPr lang="en-US" b="1" dirty="0" smtClean="0">
                <a:solidFill>
                  <a:srgbClr val="8C3103"/>
                </a:solidFill>
                <a:latin typeface="Arial" pitchFamily="34" charset="0"/>
                <a:cs typeface="Arial" pitchFamily="34" charset="0"/>
              </a:rPr>
              <a:t>Issue:</a:t>
            </a:r>
            <a:r>
              <a:rPr lang="en-US" dirty="0" smtClean="0">
                <a:latin typeface="Arial" pitchFamily="34" charset="0"/>
                <a:cs typeface="Arial" pitchFamily="34" charset="0"/>
              </a:rPr>
              <a:t> </a:t>
            </a:r>
            <a:r>
              <a:rPr lang="en-US" dirty="0">
                <a:latin typeface="Arial" pitchFamily="34" charset="0"/>
                <a:cs typeface="Arial" pitchFamily="34" charset="0"/>
              </a:rPr>
              <a:t>During the financial crisis, many small investors sold their stock investments, fearing that </a:t>
            </a:r>
            <a:r>
              <a:rPr lang="en-US" dirty="0" smtClean="0">
                <a:latin typeface="Arial" pitchFamily="34" charset="0"/>
                <a:cs typeface="Arial" pitchFamily="34" charset="0"/>
              </a:rPr>
              <a:t>they had </a:t>
            </a:r>
            <a:r>
              <a:rPr lang="en-US" dirty="0">
                <a:latin typeface="Arial" pitchFamily="34" charset="0"/>
                <a:cs typeface="Arial" pitchFamily="34" charset="0"/>
              </a:rPr>
              <a:t>become too risky.</a:t>
            </a:r>
            <a:endParaRPr lang="en-US" dirty="0" smtClean="0">
              <a:latin typeface="Arial" pitchFamily="34" charset="0"/>
              <a:cs typeface="Arial" pitchFamily="34" charset="0"/>
            </a:endParaRPr>
          </a:p>
          <a:p>
            <a:endParaRPr lang="en-US" sz="900" dirty="0" smtClean="0">
              <a:latin typeface="Arial" pitchFamily="34" charset="0"/>
              <a:cs typeface="Arial" pitchFamily="34" charset="0"/>
            </a:endParaRPr>
          </a:p>
          <a:p>
            <a:pPr>
              <a:lnSpc>
                <a:spcPts val="2400"/>
              </a:lnSpc>
            </a:pPr>
            <a:r>
              <a:rPr lang="en-US" b="1" dirty="0" smtClean="0">
                <a:solidFill>
                  <a:srgbClr val="8C3103"/>
                </a:solidFill>
                <a:latin typeface="Arial" pitchFamily="34" charset="0"/>
                <a:cs typeface="Arial" pitchFamily="34" charset="0"/>
              </a:rPr>
              <a:t>Question: </a:t>
            </a:r>
            <a:r>
              <a:rPr lang="en-US" dirty="0">
                <a:latin typeface="Arial" pitchFamily="34" charset="0"/>
                <a:cs typeface="Arial" pitchFamily="34" charset="0"/>
              </a:rPr>
              <a:t>Is the 2007–2009 financial crisis likely to have a long-lasting effect on the willingness </a:t>
            </a:r>
            <a:r>
              <a:rPr lang="en-US" dirty="0" smtClean="0">
                <a:latin typeface="Arial" pitchFamily="34" charset="0"/>
                <a:cs typeface="Arial" pitchFamily="34" charset="0"/>
              </a:rPr>
              <a:t>of individuals </a:t>
            </a:r>
            <a:r>
              <a:rPr lang="en-US" dirty="0">
                <a:latin typeface="Arial" pitchFamily="34" charset="0"/>
                <a:cs typeface="Arial" pitchFamily="34" charset="0"/>
              </a:rPr>
              <a:t>to invest in the stock market?</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87570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left)">
                                      <p:cBhvr>
                                        <p:cTn id="15" dur="500"/>
                                        <p:tgtEl>
                                          <p:spTgt spid="1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wipe(left)">
                                      <p:cBhvr>
                                        <p:cTn id="20"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uiExpand="1"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323201"/>
            <a:ext cx="8229600" cy="3893374"/>
          </a:xfrm>
          <a:prstGeom prst="rect">
            <a:avLst/>
          </a:prstGeom>
        </p:spPr>
        <p:txBody>
          <a:bodyPr wrap="square">
            <a:spAutoFit/>
          </a:bodyPr>
          <a:lstStyle/>
          <a:p>
            <a:pPr marL="285750" indent="-285750">
              <a:lnSpc>
                <a:spcPts val="2400"/>
              </a:lnSpc>
              <a:buFont typeface="Arial" pitchFamily="34" charset="0"/>
              <a:buChar char="•"/>
            </a:pPr>
            <a:r>
              <a:rPr lang="en-US" dirty="0" smtClean="0"/>
              <a:t>These </a:t>
            </a:r>
            <a:r>
              <a:rPr lang="en-US" dirty="0"/>
              <a:t>anomalies are </a:t>
            </a:r>
            <a:r>
              <a:rPr lang="en-US" dirty="0" smtClean="0"/>
              <a:t>inconsistent </a:t>
            </a:r>
            <a:r>
              <a:rPr lang="en-US" dirty="0"/>
              <a:t>with the efficient markets </a:t>
            </a:r>
            <a:r>
              <a:rPr lang="en-US" dirty="0" smtClean="0"/>
              <a:t>hypothesis </a:t>
            </a:r>
            <a:r>
              <a:rPr lang="en-US" dirty="0"/>
              <a:t>for several reasons</a:t>
            </a:r>
            <a:r>
              <a:rPr lang="en-US" dirty="0" smtClean="0"/>
              <a:t>:</a:t>
            </a:r>
          </a:p>
          <a:p>
            <a:pPr marL="285750" indent="-285750">
              <a:buFont typeface="Arial" pitchFamily="34" charset="0"/>
              <a:buChar char="•"/>
            </a:pPr>
            <a:endParaRPr lang="en-US" sz="900" dirty="0" smtClean="0"/>
          </a:p>
          <a:p>
            <a:pPr marL="566738" lvl="1" indent="-276225">
              <a:lnSpc>
                <a:spcPts val="2400"/>
              </a:lnSpc>
              <a:buFont typeface="Arial" pitchFamily="34" charset="0"/>
              <a:buChar char="•"/>
            </a:pPr>
            <a:r>
              <a:rPr lang="en-US" i="1" dirty="0"/>
              <a:t>Data mining. </a:t>
            </a:r>
            <a:r>
              <a:rPr lang="en-US" dirty="0"/>
              <a:t>It is always possible to search through the data and construct </a:t>
            </a:r>
            <a:r>
              <a:rPr lang="en-US" dirty="0" smtClean="0"/>
              <a:t>trading strategies </a:t>
            </a:r>
            <a:r>
              <a:rPr lang="en-US" dirty="0"/>
              <a:t>that would have earned above-average returns—if only we had </a:t>
            </a:r>
            <a:r>
              <a:rPr lang="en-US" dirty="0" smtClean="0"/>
              <a:t>thought of </a:t>
            </a:r>
            <a:r>
              <a:rPr lang="en-US" dirty="0"/>
              <a:t>them at the time</a:t>
            </a:r>
            <a:r>
              <a:rPr lang="en-US" dirty="0" smtClean="0"/>
              <a:t>!</a:t>
            </a:r>
          </a:p>
          <a:p>
            <a:pPr marL="566738" lvl="1" indent="-276225">
              <a:buFont typeface="Arial" pitchFamily="34" charset="0"/>
              <a:buChar char="•"/>
            </a:pPr>
            <a:endParaRPr lang="en-US" sz="900" dirty="0" smtClean="0"/>
          </a:p>
          <a:p>
            <a:pPr marL="566738" lvl="1" indent="-276225">
              <a:lnSpc>
                <a:spcPts val="2400"/>
              </a:lnSpc>
              <a:buFont typeface="Arial" pitchFamily="34" charset="0"/>
              <a:buChar char="•"/>
            </a:pPr>
            <a:r>
              <a:rPr lang="en-US" i="1" dirty="0" smtClean="0"/>
              <a:t>Risk, liquidity, and information costs</a:t>
            </a:r>
            <a:r>
              <a:rPr lang="en-US" i="1" dirty="0"/>
              <a:t>. </a:t>
            </a:r>
            <a:r>
              <a:rPr lang="en-US" dirty="0" smtClean="0"/>
              <a:t>Higher </a:t>
            </a:r>
            <a:r>
              <a:rPr lang="en-US" dirty="0"/>
              <a:t>returns on </a:t>
            </a:r>
            <a:r>
              <a:rPr lang="en-US" dirty="0" smtClean="0"/>
              <a:t>investments </a:t>
            </a:r>
            <a:r>
              <a:rPr lang="en-US" dirty="0"/>
              <a:t>in small firm stocks actually </a:t>
            </a:r>
            <a:r>
              <a:rPr lang="en-US" dirty="0" smtClean="0"/>
              <a:t>are just </a:t>
            </a:r>
            <a:r>
              <a:rPr lang="en-US" dirty="0"/>
              <a:t>compensation for investors accepting higher risk, lower liquidity, and </a:t>
            </a:r>
            <a:r>
              <a:rPr lang="en-US" dirty="0" smtClean="0"/>
              <a:t>higher information </a:t>
            </a:r>
            <a:r>
              <a:rPr lang="en-US" dirty="0"/>
              <a:t>costs</a:t>
            </a:r>
            <a:r>
              <a:rPr lang="en-US" dirty="0" smtClean="0"/>
              <a:t>.</a:t>
            </a:r>
          </a:p>
          <a:p>
            <a:pPr marL="566738" lvl="1" indent="-276225">
              <a:buFont typeface="Arial" pitchFamily="34" charset="0"/>
              <a:buChar char="•"/>
            </a:pPr>
            <a:endParaRPr lang="en-US" sz="900" dirty="0" smtClean="0"/>
          </a:p>
          <a:p>
            <a:pPr marL="566738" lvl="1" indent="-276225">
              <a:lnSpc>
                <a:spcPts val="2400"/>
              </a:lnSpc>
              <a:buFont typeface="Arial" pitchFamily="34" charset="0"/>
              <a:buChar char="•"/>
            </a:pPr>
            <a:r>
              <a:rPr lang="en-US" i="1" dirty="0"/>
              <a:t>Trading costs and taxes. </a:t>
            </a:r>
            <a:r>
              <a:rPr lang="en-US" dirty="0"/>
              <a:t>Taking into account trading costs and taxes eliminates the above-average </a:t>
            </a:r>
            <a:r>
              <a:rPr lang="en-US" dirty="0" smtClean="0"/>
              <a:t>returns supposedly </a:t>
            </a:r>
            <a:r>
              <a:rPr lang="en-US" dirty="0"/>
              <a:t>earned using many trading strategies.</a:t>
            </a:r>
          </a:p>
        </p:txBody>
      </p:sp>
      <p:sp>
        <p:nvSpPr>
          <p:cNvPr id="8" name="TextBox 7"/>
          <p:cNvSpPr txBox="1"/>
          <p:nvPr/>
        </p:nvSpPr>
        <p:spPr>
          <a:xfrm>
            <a:off x="457200" y="838200"/>
            <a:ext cx="2411366"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Pricing Anomalies</a:t>
            </a:r>
          </a:p>
        </p:txBody>
      </p:sp>
      <p:sp>
        <p:nvSpPr>
          <p:cNvPr id="9"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Actual Efficiency in Financial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00874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left)">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wipe(left)">
                                      <p:cBhvr>
                                        <p:cTn id="2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323201"/>
            <a:ext cx="8229600" cy="2693045"/>
          </a:xfrm>
          <a:prstGeom prst="rect">
            <a:avLst/>
          </a:prstGeom>
        </p:spPr>
        <p:txBody>
          <a:bodyPr wrap="square">
            <a:spAutoFit/>
          </a:bodyPr>
          <a:lstStyle/>
          <a:p>
            <a:pPr marL="285750" indent="-285750">
              <a:lnSpc>
                <a:spcPts val="2400"/>
              </a:lnSpc>
              <a:buFont typeface="Arial" pitchFamily="34" charset="0"/>
              <a:buChar char="•"/>
            </a:pPr>
            <a:r>
              <a:rPr lang="en-US" i="1" dirty="0" smtClean="0"/>
              <a:t>Mean reversion </a:t>
            </a:r>
            <a:r>
              <a:rPr lang="en-US" dirty="0"/>
              <a:t>is the tendency for stocks that have recently been earning high </a:t>
            </a:r>
            <a:r>
              <a:rPr lang="en-US" dirty="0" smtClean="0"/>
              <a:t>returns to </a:t>
            </a:r>
            <a:r>
              <a:rPr lang="en-US" dirty="0"/>
              <a:t>experience low returns in the future and for stocks that have recently been earning </a:t>
            </a:r>
            <a:r>
              <a:rPr lang="en-US" dirty="0" smtClean="0"/>
              <a:t>low returns </a:t>
            </a:r>
            <a:r>
              <a:rPr lang="en-US" dirty="0"/>
              <a:t>to earn high returns in the future</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i="1" dirty="0" smtClean="0"/>
              <a:t>Momentum </a:t>
            </a:r>
            <a:r>
              <a:rPr lang="en-US" i="1" dirty="0"/>
              <a:t>investing </a:t>
            </a:r>
            <a:r>
              <a:rPr lang="en-US" dirty="0" smtClean="0"/>
              <a:t>is </a:t>
            </a:r>
            <a:r>
              <a:rPr lang="en-US" dirty="0"/>
              <a:t>almost the opposite of </a:t>
            </a:r>
            <a:r>
              <a:rPr lang="en-US" dirty="0" smtClean="0"/>
              <a:t>mean reversion</a:t>
            </a:r>
            <a:r>
              <a:rPr lang="en-US" dirty="0"/>
              <a:t>. Momentum investing is based on the idea that there can be persistence </a:t>
            </a:r>
            <a:r>
              <a:rPr lang="en-US" dirty="0" smtClean="0"/>
              <a:t>in stock </a:t>
            </a:r>
            <a:r>
              <a:rPr lang="en-US" dirty="0"/>
              <a:t>movements, so that a stock that is increasing in price is somewhat more likely </a:t>
            </a:r>
            <a:r>
              <a:rPr lang="en-US" dirty="0" smtClean="0"/>
              <a:t>to rise </a:t>
            </a:r>
            <a:r>
              <a:rPr lang="en-US" dirty="0"/>
              <a:t>than to fall, and a stock that is decreasing in price is somewhat more likely to </a:t>
            </a:r>
            <a:r>
              <a:rPr lang="en-US" dirty="0" smtClean="0"/>
              <a:t>fall than </a:t>
            </a:r>
            <a:r>
              <a:rPr lang="en-US" dirty="0"/>
              <a:t>to rise.</a:t>
            </a:r>
          </a:p>
        </p:txBody>
      </p:sp>
      <p:sp>
        <p:nvSpPr>
          <p:cNvPr id="8" name="TextBox 7"/>
          <p:cNvSpPr txBox="1"/>
          <p:nvPr/>
        </p:nvSpPr>
        <p:spPr>
          <a:xfrm>
            <a:off x="457200" y="838200"/>
            <a:ext cx="2151551"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Mean Reversion</a:t>
            </a:r>
          </a:p>
        </p:txBody>
      </p:sp>
      <p:sp>
        <p:nvSpPr>
          <p:cNvPr id="9"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Actual Efficiency in Financial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79024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381564"/>
            <a:ext cx="8229600" cy="2831544"/>
          </a:xfrm>
          <a:prstGeom prst="rect">
            <a:avLst/>
          </a:prstGeom>
        </p:spPr>
        <p:txBody>
          <a:bodyPr wrap="square">
            <a:spAutoFit/>
          </a:bodyPr>
          <a:lstStyle/>
          <a:p>
            <a:pPr marL="285750" indent="-285750">
              <a:lnSpc>
                <a:spcPts val="2400"/>
              </a:lnSpc>
              <a:buFont typeface="Arial" pitchFamily="34" charset="0"/>
              <a:buChar char="•"/>
            </a:pPr>
            <a:r>
              <a:rPr lang="en-US" dirty="0" smtClean="0"/>
              <a:t>Robert </a:t>
            </a:r>
            <a:r>
              <a:rPr lang="en-US" dirty="0" err="1" smtClean="0"/>
              <a:t>Shiller</a:t>
            </a:r>
            <a:r>
              <a:rPr lang="en-US" dirty="0" smtClean="0"/>
              <a:t> of Yale University has found that the </a:t>
            </a:r>
            <a:r>
              <a:rPr lang="en-US" dirty="0"/>
              <a:t>actual fluctuations in the prices </a:t>
            </a:r>
            <a:r>
              <a:rPr lang="en-US" dirty="0" smtClean="0"/>
              <a:t>of some stocks </a:t>
            </a:r>
            <a:r>
              <a:rPr lang="en-US" dirty="0"/>
              <a:t>have been much greater than the fluctuations in their </a:t>
            </a:r>
            <a:r>
              <a:rPr lang="en-US" dirty="0" smtClean="0"/>
              <a:t>fundamental </a:t>
            </a:r>
            <a:r>
              <a:rPr lang="en-US" dirty="0"/>
              <a:t>values</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smtClean="0"/>
              <a:t>This finding could </a:t>
            </a:r>
            <a:r>
              <a:rPr lang="en-US" dirty="0"/>
              <a:t>be used to earn above-average returns by, for instance, selling stocks </a:t>
            </a:r>
            <a:r>
              <a:rPr lang="en-US" dirty="0" smtClean="0"/>
              <a:t>when they </a:t>
            </a:r>
            <a:r>
              <a:rPr lang="en-US" dirty="0"/>
              <a:t>are above their fundamental values and buying them when they are below </a:t>
            </a:r>
            <a:r>
              <a:rPr lang="en-US" dirty="0" smtClean="0"/>
              <a:t>their fundamental </a:t>
            </a:r>
            <a:r>
              <a:rPr lang="en-US" dirty="0"/>
              <a:t>values. </a:t>
            </a:r>
            <a:endParaRPr lang="en-US" dirty="0" smtClean="0"/>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smtClean="0"/>
              <a:t>In </a:t>
            </a:r>
            <a:r>
              <a:rPr lang="en-US" dirty="0"/>
              <a:t>practice, though, attempts to use this trading strategy have </a:t>
            </a:r>
            <a:r>
              <a:rPr lang="en-US" dirty="0" smtClean="0"/>
              <a:t>not been </a:t>
            </a:r>
            <a:r>
              <a:rPr lang="en-US" dirty="0"/>
              <a:t>consistently able to produce above-average returns.</a:t>
            </a:r>
          </a:p>
        </p:txBody>
      </p:sp>
      <p:sp>
        <p:nvSpPr>
          <p:cNvPr id="8" name="TextBox 7"/>
          <p:cNvSpPr txBox="1"/>
          <p:nvPr/>
        </p:nvSpPr>
        <p:spPr>
          <a:xfrm>
            <a:off x="457200" y="838461"/>
            <a:ext cx="2187009"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Excess Volatility</a:t>
            </a:r>
          </a:p>
        </p:txBody>
      </p:sp>
      <p:sp>
        <p:nvSpPr>
          <p:cNvPr id="9"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Actual Efficiency in Financial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56383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wipe(left)">
                                      <p:cBhvr>
                                        <p:cTn id="21"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794320"/>
            <a:ext cx="8229600" cy="4508927"/>
          </a:xfrm>
          <a:prstGeom prst="rect">
            <a:avLst/>
          </a:prstGeom>
        </p:spPr>
        <p:txBody>
          <a:bodyPr wrap="square">
            <a:spAutoFit/>
          </a:bodyPr>
          <a:lstStyle/>
          <a:p>
            <a:pPr marL="285750" indent="-285750">
              <a:lnSpc>
                <a:spcPts val="2400"/>
              </a:lnSpc>
              <a:buFont typeface="Arial" pitchFamily="34" charset="0"/>
              <a:buChar char="•"/>
            </a:pPr>
            <a:r>
              <a:rPr lang="en-US" dirty="0" smtClean="0"/>
              <a:t>During the 2007-2009 financial crisis, the stock prices of many companies fell. Does this mean their fundamental values decreased?</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a:t>When investors </a:t>
            </a:r>
            <a:r>
              <a:rPr lang="en-US" dirty="0" smtClean="0"/>
              <a:t>believe a </a:t>
            </a:r>
            <a:r>
              <a:rPr lang="en-US" dirty="0"/>
              <a:t>category of investment has become riskier, they raise the expected return they </a:t>
            </a:r>
            <a:r>
              <a:rPr lang="en-US" dirty="0" smtClean="0"/>
              <a:t>require from </a:t>
            </a:r>
            <a:r>
              <a:rPr lang="en-US" dirty="0"/>
              <a:t>that investment </a:t>
            </a:r>
            <a:r>
              <a:rPr lang="en-US" dirty="0" smtClean="0"/>
              <a:t>category.  So it seems likely that during the financial crisis, investors increased the required return on equities, </a:t>
            </a:r>
            <a:r>
              <a:rPr lang="en-US" i="1" dirty="0" err="1" smtClean="0"/>
              <a:t>r</a:t>
            </a:r>
            <a:r>
              <a:rPr lang="en-US" i="1" baseline="-25000" dirty="0" err="1" smtClean="0"/>
              <a:t>E</a:t>
            </a:r>
            <a:r>
              <a:rPr lang="en-US" dirty="0" smtClean="0"/>
              <a:t>, and decreased the expected growth rate of dividends</a:t>
            </a:r>
            <a:r>
              <a:rPr lang="en-US" smtClean="0"/>
              <a:t>, </a:t>
            </a:r>
            <a:r>
              <a:rPr lang="en-US" i="1" smtClean="0"/>
              <a:t>g</a:t>
            </a:r>
            <a:r>
              <a:rPr lang="en-US" smtClean="0"/>
              <a:t>, </a:t>
            </a:r>
            <a:r>
              <a:rPr lang="en-US" dirty="0" smtClean="0"/>
              <a:t>which will cause stock prices to decline.</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The </a:t>
            </a:r>
            <a:r>
              <a:rPr lang="en-US" dirty="0"/>
              <a:t>Gordon growth model indicates that an increase in </a:t>
            </a:r>
            <a:r>
              <a:rPr lang="en-US" i="1" dirty="0" err="1" smtClean="0"/>
              <a:t>r</a:t>
            </a:r>
            <a:r>
              <a:rPr lang="en-US" i="1" baseline="-25000" dirty="0" err="1" smtClean="0"/>
              <a:t>E</a:t>
            </a:r>
            <a:r>
              <a:rPr lang="en-US" dirty="0" smtClean="0"/>
              <a:t> and </a:t>
            </a:r>
            <a:r>
              <a:rPr lang="en-US" dirty="0"/>
              <a:t>a decrease in </a:t>
            </a:r>
            <a:r>
              <a:rPr lang="en-US" i="1" dirty="0"/>
              <a:t>g</a:t>
            </a:r>
            <a:r>
              <a:rPr lang="en-US" dirty="0"/>
              <a:t> will cause a decline in stock prices</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smtClean="0"/>
              <a:t>A </a:t>
            </a:r>
            <a:r>
              <a:rPr lang="en-US" dirty="0"/>
              <a:t>supporter of the </a:t>
            </a:r>
            <a:r>
              <a:rPr lang="en-US" dirty="0" smtClean="0"/>
              <a:t>efficient markets </a:t>
            </a:r>
            <a:r>
              <a:rPr lang="en-US" dirty="0"/>
              <a:t>hypothesis would argue that the sharp decline in stock prices was caused </a:t>
            </a:r>
            <a:r>
              <a:rPr lang="en-US" dirty="0" smtClean="0"/>
              <a:t>by investors </a:t>
            </a:r>
            <a:r>
              <a:rPr lang="en-US" dirty="0"/>
              <a:t>responding to new information on the increased riskiness of stocks and </a:t>
            </a:r>
            <a:r>
              <a:rPr lang="en-US" dirty="0" smtClean="0"/>
              <a:t>the lower </a:t>
            </a:r>
            <a:r>
              <a:rPr lang="en-US" dirty="0"/>
              <a:t>future growth of dividends. </a:t>
            </a:r>
          </a:p>
        </p:txBody>
      </p:sp>
      <p:sp>
        <p:nvSpPr>
          <p:cNvPr id="9" name="Round Same Side Corner Rectangle 26"/>
          <p:cNvSpPr/>
          <p:nvPr/>
        </p:nvSpPr>
        <p:spPr bwMode="auto">
          <a:xfrm>
            <a:off x="472288" y="871764"/>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1" name="TextBox 10"/>
          <p:cNvSpPr txBox="1"/>
          <p:nvPr/>
        </p:nvSpPr>
        <p:spPr>
          <a:xfrm>
            <a:off x="457200" y="835837"/>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2" name="Straight Connector 28"/>
          <p:cNvCxnSpPr/>
          <p:nvPr/>
        </p:nvCxnSpPr>
        <p:spPr bwMode="auto">
          <a:xfrm>
            <a:off x="485775" y="1138464"/>
            <a:ext cx="8201025" cy="0"/>
          </a:xfrm>
          <a:prstGeom prst="line">
            <a:avLst/>
          </a:prstGeom>
          <a:noFill/>
          <a:ln w="38100" cap="flat" cmpd="sng" algn="ctr">
            <a:solidFill>
              <a:srgbClr val="BC8632"/>
            </a:solidFill>
            <a:prstDash val="solid"/>
            <a:round/>
            <a:headEnd type="none" w="med" len="med"/>
            <a:tailEnd type="none" w="med" len="med"/>
          </a:ln>
          <a:effectLst/>
        </p:spPr>
      </p:cxnSp>
      <p:sp>
        <p:nvSpPr>
          <p:cNvPr id="13" name="TextBox 12"/>
          <p:cNvSpPr txBox="1"/>
          <p:nvPr/>
        </p:nvSpPr>
        <p:spPr>
          <a:xfrm>
            <a:off x="457200" y="1147989"/>
            <a:ext cx="8229600" cy="646331"/>
          </a:xfrm>
          <a:prstGeom prst="rect">
            <a:avLst/>
          </a:prstGeom>
          <a:noFill/>
        </p:spPr>
        <p:txBody>
          <a:bodyPr wrap="square" rtlCol="0">
            <a:spAutoFit/>
          </a:bodyPr>
          <a:lstStyle/>
          <a:p>
            <a:r>
              <a:rPr lang="en-US" b="1" dirty="0">
                <a:solidFill>
                  <a:srgbClr val="BC8632"/>
                </a:solidFill>
              </a:rPr>
              <a:t>Does the Financial Crisis of </a:t>
            </a:r>
            <a:r>
              <a:rPr lang="en-US" b="1" dirty="0" smtClean="0">
                <a:solidFill>
                  <a:srgbClr val="BC8632"/>
                </a:solidFill>
              </a:rPr>
              <a:t>2007–2009 Disprove the Efficient Markets Theory?</a:t>
            </a:r>
            <a:endParaRPr lang="en-US" dirty="0">
              <a:solidFill>
                <a:srgbClr val="BC8632"/>
              </a:solidFill>
            </a:endParaRPr>
          </a:p>
        </p:txBody>
      </p:sp>
      <p:sp>
        <p:nvSpPr>
          <p:cNvPr id="14"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Actual Efficiency in Financial Markets</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59023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left)">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wipe(left)">
                                      <p:cBhvr>
                                        <p:cTn id="32" dur="500"/>
                                        <p:tgtEl>
                                          <p:spTgt spid="1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left)">
                                      <p:cBhvr>
                                        <p:cTn id="3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9" grpId="0" animBg="1"/>
      <p:bldP spid="11" grpId="0"/>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09590" y="2610506"/>
            <a:ext cx="530352" cy="256032"/>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3865" y="2552074"/>
            <a:ext cx="685800" cy="369332"/>
          </a:xfrm>
          <a:prstGeom prst="rect">
            <a:avLst/>
          </a:prstGeom>
          <a:noFill/>
        </p:spPr>
        <p:txBody>
          <a:bodyPr wrap="square" rtlCol="0" anchor="ctr" anchorCtr="0">
            <a:spAutoFit/>
          </a:bodyPr>
          <a:lstStyle/>
          <a:p>
            <a:pPr algn="ctr"/>
            <a:r>
              <a:rPr lang="en-US" b="1" dirty="0" smtClean="0">
                <a:solidFill>
                  <a:schemeClr val="bg1"/>
                </a:solidFill>
              </a:rPr>
              <a:t>6.5</a:t>
            </a:r>
          </a:p>
        </p:txBody>
      </p:sp>
      <p:sp>
        <p:nvSpPr>
          <p:cNvPr id="14" name="TextBox 13"/>
          <p:cNvSpPr txBox="1"/>
          <p:nvPr/>
        </p:nvSpPr>
        <p:spPr>
          <a:xfrm>
            <a:off x="1039942" y="2554455"/>
            <a:ext cx="2541458" cy="369332"/>
          </a:xfrm>
          <a:prstGeom prst="rect">
            <a:avLst/>
          </a:prstGeom>
          <a:noFill/>
        </p:spPr>
        <p:txBody>
          <a:bodyPr wrap="square" rtlCol="0" anchor="ctr">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5" name="TextBox 14"/>
          <p:cNvSpPr txBox="1"/>
          <p:nvPr/>
        </p:nvSpPr>
        <p:spPr>
          <a:xfrm>
            <a:off x="457200" y="2877145"/>
            <a:ext cx="6096000" cy="375744"/>
          </a:xfrm>
          <a:prstGeom prst="rect">
            <a:avLst/>
          </a:prstGeom>
          <a:noFill/>
        </p:spPr>
        <p:txBody>
          <a:bodyPr wrap="square" rtlCol="0">
            <a:spAutoFit/>
          </a:bodyPr>
          <a:lstStyle/>
          <a:p>
            <a:pPr>
              <a:lnSpc>
                <a:spcPts val="2400"/>
              </a:lnSpc>
            </a:pPr>
            <a:r>
              <a:rPr lang="en-US" dirty="0">
                <a:solidFill>
                  <a:srgbClr val="384EA2"/>
                </a:solidFill>
                <a:latin typeface="Arial" pitchFamily="34" charset="0"/>
                <a:cs typeface="Arial" pitchFamily="34" charset="0"/>
              </a:rPr>
              <a:t>Discuss the basic concepts of behavioral finance.</a:t>
            </a:r>
          </a:p>
        </p:txBody>
      </p:sp>
    </p:spTree>
    <p:extLst>
      <p:ext uri="{BB962C8B-B14F-4D97-AF65-F5344CB8AC3E}">
        <p14:creationId xmlns:p14="http://schemas.microsoft.com/office/powerpoint/2010/main" val="47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50" fill="hold"/>
                                        <p:tgtEl>
                                          <p:spTgt spid="12"/>
                                        </p:tgtEl>
                                        <p:attrNameLst>
                                          <p:attrName>ppt_w</p:attrName>
                                        </p:attrNameLst>
                                      </p:cBhvr>
                                      <p:tavLst>
                                        <p:tav tm="0">
                                          <p:val>
                                            <p:fltVal val="0"/>
                                          </p:val>
                                        </p:tav>
                                        <p:tav tm="100000">
                                          <p:val>
                                            <p:strVal val="#ppt_w"/>
                                          </p:val>
                                        </p:tav>
                                      </p:tavLst>
                                    </p:anim>
                                    <p:anim calcmode="lin" valueType="num">
                                      <p:cBhvr>
                                        <p:cTn id="8" dur="250" fill="hold"/>
                                        <p:tgtEl>
                                          <p:spTgt spid="1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250" fill="hold"/>
                                        <p:tgtEl>
                                          <p:spTgt spid="13"/>
                                        </p:tgtEl>
                                        <p:attrNameLst>
                                          <p:attrName>ppt_w</p:attrName>
                                        </p:attrNameLst>
                                      </p:cBhvr>
                                      <p:tavLst>
                                        <p:tav tm="0">
                                          <p:val>
                                            <p:fltVal val="0"/>
                                          </p:val>
                                        </p:tav>
                                        <p:tav tm="100000">
                                          <p:val>
                                            <p:strVal val="#ppt_w"/>
                                          </p:val>
                                        </p:tav>
                                      </p:tavLst>
                                    </p:anim>
                                    <p:anim calcmode="lin" valueType="num">
                                      <p:cBhvr>
                                        <p:cTn id="12" dur="250" fill="hold"/>
                                        <p:tgtEl>
                                          <p:spTgt spid="13"/>
                                        </p:tgtEl>
                                        <p:attrNameLst>
                                          <p:attrName>ppt_h</p:attrName>
                                        </p:attrNameLst>
                                      </p:cBhvr>
                                      <p:tavLst>
                                        <p:tav tm="0">
                                          <p:val>
                                            <p:strVal val="#ppt_h"/>
                                          </p:val>
                                        </p:tav>
                                        <p:tav tm="100000">
                                          <p:val>
                                            <p:strVal val="#ppt_h"/>
                                          </p:val>
                                        </p:tav>
                                      </p:tavLst>
                                    </p:anim>
                                  </p:childTnLst>
                                </p:cTn>
                              </p:par>
                            </p:childTnLst>
                          </p:cTn>
                        </p:par>
                        <p:par>
                          <p:cTn id="13" fill="hold">
                            <p:stCondLst>
                              <p:cond delay="25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250"/>
                                        <p:tgtEl>
                                          <p:spTgt spid="1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P spid="1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290846"/>
            <a:ext cx="6892925" cy="338554"/>
          </a:xfrm>
        </p:spPr>
        <p:txBody>
          <a:bodyPr>
            <a:spAutoFit/>
          </a:bodyPr>
          <a:lstStyle/>
          <a:p>
            <a:r>
              <a:rPr lang="en-US" sz="1600" dirty="0">
                <a:solidFill>
                  <a:schemeClr val="bg1">
                    <a:lumMod val="75000"/>
                  </a:schemeClr>
                </a:solidFill>
                <a:latin typeface="Arial" pitchFamily="34" charset="0"/>
                <a:cs typeface="Arial" pitchFamily="34" charset="0"/>
              </a:rPr>
              <a:t>Behavioral Finance</a:t>
            </a:r>
          </a:p>
        </p:txBody>
      </p:sp>
      <p:sp>
        <p:nvSpPr>
          <p:cNvPr id="10" name="Rectangle 9"/>
          <p:cNvSpPr/>
          <p:nvPr/>
        </p:nvSpPr>
        <p:spPr>
          <a:xfrm>
            <a:off x="457200" y="838200"/>
            <a:ext cx="8229600" cy="707886"/>
          </a:xfrm>
          <a:prstGeom prst="rect">
            <a:avLst/>
          </a:prstGeom>
        </p:spPr>
        <p:txBody>
          <a:bodyPr wrap="square">
            <a:spAutoFit/>
          </a:bodyPr>
          <a:lstStyle/>
          <a:p>
            <a:pPr marL="285750" indent="-285750">
              <a:lnSpc>
                <a:spcPts val="2400"/>
              </a:lnSpc>
              <a:buFont typeface="Arial" pitchFamily="34" charset="0"/>
              <a:buChar char="•"/>
            </a:pPr>
            <a:r>
              <a:rPr lang="en-US" i="1" dirty="0"/>
              <a:t>Behavioral economics </a:t>
            </a:r>
            <a:r>
              <a:rPr lang="en-US" dirty="0"/>
              <a:t>is the study of situations in which </a:t>
            </a:r>
            <a:r>
              <a:rPr lang="en-US" dirty="0" smtClean="0"/>
              <a:t>people make </a:t>
            </a:r>
            <a:r>
              <a:rPr lang="en-US" dirty="0"/>
              <a:t>choices that do not appear to be economically rational.</a:t>
            </a:r>
          </a:p>
        </p:txBody>
      </p:sp>
      <p:sp>
        <p:nvSpPr>
          <p:cNvPr id="9" name="Rectangle 8"/>
          <p:cNvSpPr/>
          <p:nvPr/>
        </p:nvSpPr>
        <p:spPr>
          <a:xfrm>
            <a:off x="762000" y="1968381"/>
            <a:ext cx="7924799" cy="646331"/>
          </a:xfrm>
          <a:prstGeom prst="rect">
            <a:avLst/>
          </a:prstGeom>
        </p:spPr>
        <p:txBody>
          <a:bodyPr wrap="square">
            <a:spAutoFit/>
          </a:bodyPr>
          <a:lstStyle/>
          <a:p>
            <a:r>
              <a:rPr lang="en-US" b="1" dirty="0">
                <a:solidFill>
                  <a:srgbClr val="7B0046"/>
                </a:solidFill>
              </a:rPr>
              <a:t>Behavioral finance </a:t>
            </a:r>
            <a:r>
              <a:rPr lang="en-US" dirty="0" smtClean="0"/>
              <a:t>The application </a:t>
            </a:r>
            <a:r>
              <a:rPr lang="en-US" dirty="0"/>
              <a:t>of </a:t>
            </a:r>
            <a:r>
              <a:rPr lang="en-US" dirty="0" smtClean="0"/>
              <a:t>concepts from </a:t>
            </a:r>
            <a:r>
              <a:rPr lang="en-US" dirty="0"/>
              <a:t>behavioral </a:t>
            </a:r>
            <a:r>
              <a:rPr lang="en-US" dirty="0" smtClean="0"/>
              <a:t>economics to </a:t>
            </a:r>
            <a:r>
              <a:rPr lang="en-US" dirty="0"/>
              <a:t>understand how </a:t>
            </a:r>
            <a:r>
              <a:rPr lang="en-US" dirty="0" smtClean="0"/>
              <a:t>people make </a:t>
            </a:r>
            <a:r>
              <a:rPr lang="en-US" dirty="0"/>
              <a:t>choices in </a:t>
            </a:r>
            <a:r>
              <a:rPr lang="en-US" dirty="0" smtClean="0"/>
              <a:t>financial markets</a:t>
            </a:r>
            <a:r>
              <a:rPr lang="en-US" dirty="0"/>
              <a:t>.</a:t>
            </a:r>
          </a:p>
        </p:txBody>
      </p:sp>
      <p:sp>
        <p:nvSpPr>
          <p:cNvPr id="11" name="Rectangle 10"/>
          <p:cNvSpPr/>
          <p:nvPr/>
        </p:nvSpPr>
        <p:spPr>
          <a:xfrm>
            <a:off x="457200" y="3037007"/>
            <a:ext cx="8229600" cy="2831544"/>
          </a:xfrm>
          <a:prstGeom prst="rect">
            <a:avLst/>
          </a:prstGeom>
        </p:spPr>
        <p:txBody>
          <a:bodyPr wrap="square">
            <a:spAutoFit/>
          </a:bodyPr>
          <a:lstStyle/>
          <a:p>
            <a:pPr marL="285750" indent="-285750">
              <a:lnSpc>
                <a:spcPts val="2400"/>
              </a:lnSpc>
              <a:buFont typeface="Arial" pitchFamily="34" charset="0"/>
              <a:buChar char="•"/>
            </a:pPr>
            <a:r>
              <a:rPr lang="en-US" dirty="0" smtClean="0"/>
              <a:t>People may </a:t>
            </a:r>
            <a:r>
              <a:rPr lang="en-US" dirty="0"/>
              <a:t>not realize that their actions are inconsistent with their goals. </a:t>
            </a:r>
            <a:r>
              <a:rPr lang="en-US" dirty="0" smtClean="0"/>
              <a:t>For instance</a:t>
            </a:r>
            <a:r>
              <a:rPr lang="en-US" dirty="0"/>
              <a:t>, there is evidence that people are often unrealistic about their future behavior</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Some investors believe </a:t>
            </a:r>
            <a:r>
              <a:rPr lang="en-US" dirty="0"/>
              <a:t>they see useful patterns in plots of past stock prices even if the prices are </a:t>
            </a:r>
            <a:r>
              <a:rPr lang="en-US" dirty="0" smtClean="0"/>
              <a:t>actually following </a:t>
            </a:r>
            <a:r>
              <a:rPr lang="en-US" dirty="0"/>
              <a:t>a random walk, as indicated by the efficient markets hypothesis</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a:t>Investors also show a reluctance to admit mistakes by selling their losing investments.</a:t>
            </a:r>
          </a:p>
        </p:txBody>
      </p:sp>
    </p:spTree>
    <p:extLst>
      <p:ext uri="{BB962C8B-B14F-4D97-AF65-F5344CB8AC3E}">
        <p14:creationId xmlns:p14="http://schemas.microsoft.com/office/powerpoint/2010/main" val="232029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wipe(left)">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wipe(left)">
                                      <p:cBhvr>
                                        <p:cTn id="25" dur="500"/>
                                        <p:tgtEl>
                                          <p:spTgt spid="1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Effect transition="in" filter="wipe(left)">
                                      <p:cBhvr>
                                        <p:cTn id="30"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9" grpId="0"/>
      <p:bldP spid="1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437936"/>
            <a:ext cx="8229600" cy="2693045"/>
          </a:xfrm>
          <a:prstGeom prst="rect">
            <a:avLst/>
          </a:prstGeom>
        </p:spPr>
        <p:txBody>
          <a:bodyPr wrap="square">
            <a:spAutoFit/>
          </a:bodyPr>
          <a:lstStyle/>
          <a:p>
            <a:pPr marL="285750" indent="-285750">
              <a:lnSpc>
                <a:spcPts val="2400"/>
              </a:lnSpc>
              <a:buFont typeface="Arial" pitchFamily="34" charset="0"/>
              <a:buChar char="•"/>
            </a:pPr>
            <a:r>
              <a:rPr lang="en-US" dirty="0"/>
              <a:t>When asked to </a:t>
            </a:r>
            <a:r>
              <a:rPr lang="en-US" dirty="0" smtClean="0"/>
              <a:t>estimate their </a:t>
            </a:r>
            <a:r>
              <a:rPr lang="en-US" dirty="0"/>
              <a:t>investment returns, many investors report a number that is far above </a:t>
            </a:r>
            <a:r>
              <a:rPr lang="en-US" dirty="0" smtClean="0"/>
              <a:t>the returns </a:t>
            </a:r>
            <a:r>
              <a:rPr lang="en-US" dirty="0"/>
              <a:t>they have actually earned. One consequence of overconfidence can be </a:t>
            </a:r>
            <a:r>
              <a:rPr lang="en-US" i="1" dirty="0" smtClean="0"/>
              <a:t>noise trading</a:t>
            </a:r>
            <a:r>
              <a:rPr lang="en-US" dirty="0"/>
              <a:t>, which involves investors overreacting to good or bad news</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a:t>Noise trading can also lead to </a:t>
            </a:r>
            <a:r>
              <a:rPr lang="en-US" i="1" dirty="0"/>
              <a:t>herd behavior</a:t>
            </a:r>
            <a:r>
              <a:rPr lang="en-US" dirty="0" smtClean="0"/>
              <a:t>. With </a:t>
            </a:r>
            <a:r>
              <a:rPr lang="en-US" dirty="0"/>
              <a:t>herd behavior, relatively </a:t>
            </a:r>
            <a:r>
              <a:rPr lang="en-US" dirty="0" smtClean="0"/>
              <a:t>uninformed investors </a:t>
            </a:r>
            <a:r>
              <a:rPr lang="en-US" dirty="0"/>
              <a:t>imitate the behavior of other investors rather than attempting </a:t>
            </a:r>
            <a:r>
              <a:rPr lang="en-US" dirty="0" smtClean="0"/>
              <a:t>to trade </a:t>
            </a:r>
            <a:r>
              <a:rPr lang="en-US" dirty="0"/>
              <a:t>on the basis of fundamental values. Investors imitating each other can help </a:t>
            </a:r>
            <a:r>
              <a:rPr lang="en-US" dirty="0" smtClean="0"/>
              <a:t>to fuel </a:t>
            </a:r>
            <a:r>
              <a:rPr lang="en-US" dirty="0"/>
              <a:t>a speculative bubble.</a:t>
            </a:r>
          </a:p>
        </p:txBody>
      </p:sp>
      <p:sp>
        <p:nvSpPr>
          <p:cNvPr id="9" name="Rectangle 8"/>
          <p:cNvSpPr/>
          <p:nvPr/>
        </p:nvSpPr>
        <p:spPr>
          <a:xfrm>
            <a:off x="732972" y="4343400"/>
            <a:ext cx="7924800" cy="646331"/>
          </a:xfrm>
          <a:prstGeom prst="rect">
            <a:avLst/>
          </a:prstGeom>
        </p:spPr>
        <p:txBody>
          <a:bodyPr wrap="square">
            <a:spAutoFit/>
          </a:bodyPr>
          <a:lstStyle/>
          <a:p>
            <a:r>
              <a:rPr lang="en-US" b="1" dirty="0">
                <a:solidFill>
                  <a:srgbClr val="7B0046"/>
                </a:solidFill>
              </a:rPr>
              <a:t>Bubble</a:t>
            </a:r>
            <a:r>
              <a:rPr lang="en-US" b="1" dirty="0"/>
              <a:t> </a:t>
            </a:r>
            <a:r>
              <a:rPr lang="en-US" dirty="0"/>
              <a:t>A situation </a:t>
            </a:r>
            <a:r>
              <a:rPr lang="en-US" dirty="0" smtClean="0"/>
              <a:t>in which </a:t>
            </a:r>
            <a:r>
              <a:rPr lang="en-US" dirty="0"/>
              <a:t>the price of an </a:t>
            </a:r>
            <a:r>
              <a:rPr lang="en-US" dirty="0" smtClean="0"/>
              <a:t>asset rises </a:t>
            </a:r>
            <a:r>
              <a:rPr lang="en-US" dirty="0"/>
              <a:t>well above the </a:t>
            </a:r>
            <a:r>
              <a:rPr lang="en-US" dirty="0" smtClean="0"/>
              <a:t>asset’s fundamental </a:t>
            </a:r>
            <a:r>
              <a:rPr lang="en-US" dirty="0"/>
              <a:t>value.</a:t>
            </a:r>
          </a:p>
        </p:txBody>
      </p:sp>
      <p:sp>
        <p:nvSpPr>
          <p:cNvPr id="12" name="TextBox 11"/>
          <p:cNvSpPr txBox="1"/>
          <p:nvPr/>
        </p:nvSpPr>
        <p:spPr>
          <a:xfrm>
            <a:off x="457200" y="838200"/>
            <a:ext cx="3491918"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Noise Trading and Bubbles</a:t>
            </a:r>
          </a:p>
        </p:txBody>
      </p:sp>
      <p:sp>
        <p:nvSpPr>
          <p:cNvPr id="11"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Behavioral Finance</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31261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9" grpId="0"/>
      <p:bldP spid="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652349"/>
            <a:ext cx="8229600" cy="3447098"/>
          </a:xfrm>
          <a:prstGeom prst="rect">
            <a:avLst/>
          </a:prstGeom>
        </p:spPr>
        <p:txBody>
          <a:bodyPr wrap="square">
            <a:spAutoFit/>
          </a:bodyPr>
          <a:lstStyle/>
          <a:p>
            <a:pPr marL="285750" indent="-285750">
              <a:lnSpc>
                <a:spcPts val="2400"/>
              </a:lnSpc>
              <a:buFont typeface="Arial" pitchFamily="34" charset="0"/>
              <a:buChar char="•"/>
            </a:pPr>
            <a:r>
              <a:rPr lang="en-US" dirty="0" smtClean="0"/>
              <a:t>After </a:t>
            </a:r>
            <a:r>
              <a:rPr lang="en-US" dirty="0"/>
              <a:t>the wide swings in stock </a:t>
            </a:r>
            <a:r>
              <a:rPr lang="en-US" dirty="0" smtClean="0"/>
              <a:t>prices during </a:t>
            </a:r>
            <a:r>
              <a:rPr lang="en-US" dirty="0"/>
              <a:t>the financial crisis, skepticism among economists concerning the accuracy </a:t>
            </a:r>
            <a:r>
              <a:rPr lang="en-US" dirty="0" smtClean="0"/>
              <a:t>of the </a:t>
            </a:r>
            <a:r>
              <a:rPr lang="en-US" dirty="0"/>
              <a:t>efficient markets hypothesis has grown</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a:t>Although fewer economists now believe that asset prices can be relied on to </a:t>
            </a:r>
            <a:r>
              <a:rPr lang="en-US" dirty="0" smtClean="0"/>
              <a:t>continually reflect </a:t>
            </a:r>
            <a:r>
              <a:rPr lang="en-US" dirty="0"/>
              <a:t>fundamental values, many economists still believe that it is unlikely </a:t>
            </a:r>
            <a:r>
              <a:rPr lang="en-US" dirty="0" smtClean="0"/>
              <a:t>that investors </a:t>
            </a:r>
            <a:r>
              <a:rPr lang="en-US" dirty="0"/>
              <a:t>can hope to earn above-average profits in the long run by following </a:t>
            </a:r>
            <a:r>
              <a:rPr lang="en-US" dirty="0" smtClean="0"/>
              <a:t>trading strategies.</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Ongoing </a:t>
            </a:r>
            <a:r>
              <a:rPr lang="en-US" dirty="0"/>
              <a:t>research in behavioral finance continues to attempt to </a:t>
            </a:r>
            <a:r>
              <a:rPr lang="en-US" dirty="0" smtClean="0"/>
              <a:t>reconcile the </a:t>
            </a:r>
            <a:r>
              <a:rPr lang="en-US" dirty="0"/>
              <a:t>actual behavior of investors with the rational behavior economists have </a:t>
            </a:r>
            <a:r>
              <a:rPr lang="en-US" dirty="0" smtClean="0"/>
              <a:t>traditionally assumed </a:t>
            </a:r>
            <a:r>
              <a:rPr lang="en-US" dirty="0"/>
              <a:t>prevails in financial markets.</a:t>
            </a:r>
          </a:p>
        </p:txBody>
      </p:sp>
      <p:sp>
        <p:nvSpPr>
          <p:cNvPr id="12" name="TextBox 11"/>
          <p:cNvSpPr txBox="1"/>
          <p:nvPr/>
        </p:nvSpPr>
        <p:spPr>
          <a:xfrm>
            <a:off x="457200" y="838200"/>
            <a:ext cx="6449201" cy="707886"/>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How Great a Challenge is Behavioral Finance to the</a:t>
            </a:r>
          </a:p>
          <a:p>
            <a:r>
              <a:rPr lang="en-US" sz="2000" b="1" dirty="0">
                <a:solidFill>
                  <a:srgbClr val="CF8B2D"/>
                </a:solidFill>
                <a:latin typeface="Arial" pitchFamily="34" charset="0"/>
                <a:cs typeface="Arial" pitchFamily="34" charset="0"/>
              </a:rPr>
              <a:t>Efficient Markets Hypothesis?</a:t>
            </a:r>
          </a:p>
        </p:txBody>
      </p:sp>
      <p:sp>
        <p:nvSpPr>
          <p:cNvPr id="9" name="Title 1"/>
          <p:cNvSpPr txBox="1">
            <a:spLocks/>
          </p:cNvSpPr>
          <p:nvPr/>
        </p:nvSpPr>
        <p:spPr bwMode="auto">
          <a:xfrm>
            <a:off x="457200"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smtClean="0">
                <a:solidFill>
                  <a:schemeClr val="bg1">
                    <a:lumMod val="75000"/>
                  </a:schemeClr>
                </a:solidFill>
                <a:latin typeface="Arial" pitchFamily="34" charset="0"/>
                <a:cs typeface="Arial" pitchFamily="34" charset="0"/>
              </a:rPr>
              <a:t>Behavioral Finance</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85766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wipe(left)">
                                      <p:cBhvr>
                                        <p:cTn id="21"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219200"/>
            <a:ext cx="7705725" cy="4571227"/>
          </a:xfrm>
          <a:prstGeom prst="rect">
            <a:avLst/>
          </a:prstGeom>
        </p:spPr>
      </p:pic>
      <p:sp>
        <p:nvSpPr>
          <p:cNvPr id="12" name="TextBox 11"/>
          <p:cNvSpPr txBox="1"/>
          <p:nvPr/>
        </p:nvSpPr>
        <p:spPr>
          <a:xfrm>
            <a:off x="821396" y="1262743"/>
            <a:ext cx="3674404" cy="400110"/>
          </a:xfrm>
          <a:prstGeom prst="rect">
            <a:avLst/>
          </a:prstGeom>
          <a:noFill/>
        </p:spPr>
        <p:txBody>
          <a:bodyPr wrap="none" rtlCol="0">
            <a:spAutoFit/>
          </a:bodyPr>
          <a:lstStyle/>
          <a:p>
            <a:r>
              <a:rPr lang="en-US" sz="2000" b="1" dirty="0" smtClean="0">
                <a:solidFill>
                  <a:srgbClr val="8C3103"/>
                </a:solidFill>
                <a:latin typeface="Arial" pitchFamily="34" charset="0"/>
                <a:cs typeface="Arial" pitchFamily="34" charset="0"/>
              </a:rPr>
              <a:t>Answering the Key Question</a:t>
            </a:r>
            <a:endParaRPr lang="en-US" sz="2000" b="1" dirty="0">
              <a:solidFill>
                <a:srgbClr val="8C3103"/>
              </a:solidFill>
              <a:latin typeface="Arial" pitchFamily="34" charset="0"/>
              <a:cs typeface="Arial" pitchFamily="34" charset="0"/>
            </a:endParaRPr>
          </a:p>
        </p:txBody>
      </p:sp>
      <p:sp>
        <p:nvSpPr>
          <p:cNvPr id="13" name="TextBox 12"/>
          <p:cNvSpPr txBox="1"/>
          <p:nvPr/>
        </p:nvSpPr>
        <p:spPr>
          <a:xfrm>
            <a:off x="485775" y="1758554"/>
            <a:ext cx="7677150" cy="4031873"/>
          </a:xfrm>
          <a:prstGeom prst="rect">
            <a:avLst/>
          </a:prstGeom>
          <a:noFill/>
        </p:spPr>
        <p:txBody>
          <a:bodyPr wrap="square" rtlCol="0">
            <a:spAutoFit/>
          </a:bodyPr>
          <a:lstStyle/>
          <a:p>
            <a:pPr>
              <a:lnSpc>
                <a:spcPts val="2400"/>
              </a:lnSpc>
            </a:pPr>
            <a:r>
              <a:rPr lang="en-US" dirty="0">
                <a:latin typeface="Arial" pitchFamily="34" charset="0"/>
                <a:cs typeface="Arial" pitchFamily="34" charset="0"/>
              </a:rPr>
              <a:t>At the beginning of this chapter, we asked the question</a:t>
            </a:r>
            <a:r>
              <a:rPr lang="en-US" dirty="0" smtClean="0">
                <a:latin typeface="Arial" pitchFamily="34" charset="0"/>
                <a:cs typeface="Arial" pitchFamily="34" charset="0"/>
              </a:rPr>
              <a:t>:</a:t>
            </a:r>
          </a:p>
          <a:p>
            <a:endParaRPr lang="en-US" sz="900" dirty="0">
              <a:latin typeface="Arial" pitchFamily="34" charset="0"/>
              <a:cs typeface="Arial" pitchFamily="34" charset="0"/>
            </a:endParaRPr>
          </a:p>
          <a:p>
            <a:pPr>
              <a:lnSpc>
                <a:spcPts val="2400"/>
              </a:lnSpc>
            </a:pPr>
            <a:r>
              <a:rPr lang="en-US" dirty="0">
                <a:latin typeface="Arial" pitchFamily="34" charset="0"/>
                <a:cs typeface="Arial" pitchFamily="34" charset="0"/>
              </a:rPr>
              <a:t>“Is the 2007–2009 financial crisis likely to have a long-lasting effect on the willingness of </a:t>
            </a:r>
            <a:r>
              <a:rPr lang="en-US" dirty="0" smtClean="0">
                <a:latin typeface="Arial" pitchFamily="34" charset="0"/>
                <a:cs typeface="Arial" pitchFamily="34" charset="0"/>
              </a:rPr>
              <a:t>individual investors </a:t>
            </a:r>
            <a:r>
              <a:rPr lang="en-US" dirty="0">
                <a:latin typeface="Arial" pitchFamily="34" charset="0"/>
                <a:cs typeface="Arial" pitchFamily="34" charset="0"/>
              </a:rPr>
              <a:t>to invest in the stock market</a:t>
            </a:r>
            <a:r>
              <a:rPr lang="en-US" dirty="0" smtClean="0">
                <a:latin typeface="Arial" pitchFamily="34" charset="0"/>
                <a:cs typeface="Arial" pitchFamily="34" charset="0"/>
              </a:rPr>
              <a:t>?”</a:t>
            </a:r>
          </a:p>
          <a:p>
            <a:endParaRPr lang="en-US" sz="900" dirty="0">
              <a:latin typeface="Arial" pitchFamily="34" charset="0"/>
              <a:cs typeface="Arial" pitchFamily="34" charset="0"/>
            </a:endParaRPr>
          </a:p>
          <a:p>
            <a:pPr>
              <a:lnSpc>
                <a:spcPts val="2400"/>
              </a:lnSpc>
            </a:pPr>
            <a:r>
              <a:rPr lang="en-US" dirty="0" smtClean="0">
                <a:latin typeface="Arial" pitchFamily="34" charset="0"/>
                <a:cs typeface="Arial" pitchFamily="34" charset="0"/>
              </a:rPr>
              <a:t>Many </a:t>
            </a:r>
            <a:r>
              <a:rPr lang="en-US" dirty="0">
                <a:latin typeface="Arial" pitchFamily="34" charset="0"/>
                <a:cs typeface="Arial" pitchFamily="34" charset="0"/>
              </a:rPr>
              <a:t>investors suffered heavy losses during the financial crisis, with the stock </a:t>
            </a:r>
            <a:r>
              <a:rPr lang="en-US" dirty="0" smtClean="0">
                <a:latin typeface="Arial" pitchFamily="34" charset="0"/>
                <a:cs typeface="Arial" pitchFamily="34" charset="0"/>
              </a:rPr>
              <a:t>market indexes </a:t>
            </a:r>
            <a:r>
              <a:rPr lang="en-US" dirty="0">
                <a:latin typeface="Arial" pitchFamily="34" charset="0"/>
                <a:cs typeface="Arial" pitchFamily="34" charset="0"/>
              </a:rPr>
              <a:t>declining by more than 50%. </a:t>
            </a:r>
            <a:endParaRPr lang="en-US" dirty="0" smtClean="0">
              <a:latin typeface="Arial" pitchFamily="34" charset="0"/>
              <a:cs typeface="Arial" pitchFamily="34" charset="0"/>
            </a:endParaRPr>
          </a:p>
          <a:p>
            <a:endParaRPr lang="en-US" sz="900" dirty="0">
              <a:latin typeface="Arial" pitchFamily="34" charset="0"/>
              <a:cs typeface="Arial" pitchFamily="34" charset="0"/>
            </a:endParaRPr>
          </a:p>
          <a:p>
            <a:pPr>
              <a:lnSpc>
                <a:spcPts val="2400"/>
              </a:lnSpc>
            </a:pPr>
            <a:r>
              <a:rPr lang="en-US" dirty="0" smtClean="0">
                <a:latin typeface="Arial" pitchFamily="34" charset="0"/>
                <a:cs typeface="Arial" pitchFamily="34" charset="0"/>
              </a:rPr>
              <a:t>Even </a:t>
            </a:r>
            <a:r>
              <a:rPr lang="en-US" dirty="0">
                <a:latin typeface="Arial" pitchFamily="34" charset="0"/>
                <a:cs typeface="Arial" pitchFamily="34" charset="0"/>
              </a:rPr>
              <a:t>among those investors </a:t>
            </a:r>
            <a:r>
              <a:rPr lang="en-US" dirty="0" smtClean="0">
                <a:latin typeface="Arial" pitchFamily="34" charset="0"/>
                <a:cs typeface="Arial" pitchFamily="34" charset="0"/>
              </a:rPr>
              <a:t>who chose to return</a:t>
            </a:r>
            <a:r>
              <a:rPr lang="en-US" dirty="0">
                <a:latin typeface="Arial" pitchFamily="34" charset="0"/>
                <a:cs typeface="Arial" pitchFamily="34" charset="0"/>
              </a:rPr>
              <a:t>, continued market turbulence during 2010 sent some back to the sidelines. </a:t>
            </a:r>
            <a:endParaRPr lang="en-US" dirty="0" smtClean="0">
              <a:latin typeface="Arial" pitchFamily="34" charset="0"/>
              <a:cs typeface="Arial" pitchFamily="34" charset="0"/>
            </a:endParaRPr>
          </a:p>
          <a:p>
            <a:endParaRPr lang="en-US" sz="900" dirty="0">
              <a:latin typeface="Arial" pitchFamily="34" charset="0"/>
              <a:cs typeface="Arial" pitchFamily="34" charset="0"/>
            </a:endParaRPr>
          </a:p>
          <a:p>
            <a:pPr>
              <a:lnSpc>
                <a:spcPts val="2400"/>
              </a:lnSpc>
            </a:pPr>
            <a:r>
              <a:rPr lang="en-US" dirty="0" smtClean="0">
                <a:latin typeface="Arial" pitchFamily="34" charset="0"/>
                <a:cs typeface="Arial" pitchFamily="34" charset="0"/>
              </a:rPr>
              <a:t>Academic research </a:t>
            </a:r>
            <a:r>
              <a:rPr lang="en-US" dirty="0">
                <a:latin typeface="Arial" pitchFamily="34" charset="0"/>
                <a:cs typeface="Arial" pitchFamily="34" charset="0"/>
              </a:rPr>
              <a:t>indicates that individual investors who have experienced bear markets will often be </a:t>
            </a:r>
            <a:r>
              <a:rPr lang="en-US" dirty="0" smtClean="0">
                <a:latin typeface="Arial" pitchFamily="34" charset="0"/>
                <a:cs typeface="Arial" pitchFamily="34" charset="0"/>
              </a:rPr>
              <a:t>reluctant to </a:t>
            </a:r>
            <a:r>
              <a:rPr lang="en-US" dirty="0">
                <a:latin typeface="Arial" pitchFamily="34" charset="0"/>
                <a:cs typeface="Arial" pitchFamily="34" charset="0"/>
              </a:rPr>
              <a:t>invest in the stock market in later years. </a:t>
            </a:r>
            <a:r>
              <a:rPr lang="en-US" dirty="0" smtClean="0">
                <a:latin typeface="Arial" pitchFamily="34" charset="0"/>
                <a:cs typeface="Arial" pitchFamily="34" charset="0"/>
              </a:rPr>
              <a:t>So</a:t>
            </a:r>
            <a:r>
              <a:rPr lang="en-US" dirty="0">
                <a:latin typeface="Arial" pitchFamily="34" charset="0"/>
                <a:cs typeface="Arial" pitchFamily="34" charset="0"/>
              </a:rPr>
              <a:t>, it is quite possible that </a:t>
            </a:r>
            <a:r>
              <a:rPr lang="en-US" dirty="0" smtClean="0">
                <a:latin typeface="Arial" pitchFamily="34" charset="0"/>
                <a:cs typeface="Arial" pitchFamily="34" charset="0"/>
              </a:rPr>
              <a:t>the financial </a:t>
            </a:r>
            <a:r>
              <a:rPr lang="en-US" dirty="0">
                <a:latin typeface="Arial" pitchFamily="34" charset="0"/>
                <a:cs typeface="Arial" pitchFamily="34" charset="0"/>
              </a:rPr>
              <a:t>crisis of 2007–2009 will have a long-lasting effect on individual investors.</a:t>
            </a:r>
          </a:p>
        </p:txBody>
      </p:sp>
    </p:spTree>
    <p:extLst>
      <p:ext uri="{BB962C8B-B14F-4D97-AF65-F5344CB8AC3E}">
        <p14:creationId xmlns:p14="http://schemas.microsoft.com/office/powerpoint/2010/main" val="122741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wipe(left)">
                                      <p:cBhvr>
                                        <p:cTn id="14" dur="500"/>
                                        <p:tgtEl>
                                          <p:spTgt spid="13">
                                            <p:txEl>
                                              <p:pRg st="0" end="0"/>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wipe(left)">
                                      <p:cBhvr>
                                        <p:cTn id="23" dur="500"/>
                                        <p:tgtEl>
                                          <p:spTgt spid="1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xEl>
                                              <p:pRg st="6" end="6"/>
                                            </p:txEl>
                                          </p:spTgt>
                                        </p:tgtEl>
                                        <p:attrNameLst>
                                          <p:attrName>style.visibility</p:attrName>
                                        </p:attrNameLst>
                                      </p:cBhvr>
                                      <p:to>
                                        <p:strVal val="visible"/>
                                      </p:to>
                                    </p:set>
                                    <p:animEffect transition="in" filter="wipe(left)">
                                      <p:cBhvr>
                                        <p:cTn id="28" dur="500"/>
                                        <p:tgtEl>
                                          <p:spTgt spid="1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3">
                                            <p:txEl>
                                              <p:pRg st="8" end="8"/>
                                            </p:txEl>
                                          </p:spTgt>
                                        </p:tgtEl>
                                        <p:attrNameLst>
                                          <p:attrName>style.visibility</p:attrName>
                                        </p:attrNameLst>
                                      </p:cBhvr>
                                      <p:to>
                                        <p:strVal val="visible"/>
                                      </p:to>
                                    </p:set>
                                    <p:animEffect transition="in" filter="wipe(left)">
                                      <p:cBhvr>
                                        <p:cTn id="33"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22610"/>
            <a:ext cx="9154048" cy="1775210"/>
          </a:xfrm>
          <a:prstGeom prst="rect">
            <a:avLst/>
          </a:prstGeom>
        </p:spPr>
      </p:pic>
      <p:sp>
        <p:nvSpPr>
          <p:cNvPr id="10" name="TextBox 9"/>
          <p:cNvSpPr txBox="1"/>
          <p:nvPr/>
        </p:nvSpPr>
        <p:spPr>
          <a:xfrm>
            <a:off x="1066800" y="433494"/>
            <a:ext cx="3505200" cy="369332"/>
          </a:xfrm>
          <a:prstGeom prst="rect">
            <a:avLst/>
          </a:prstGeom>
          <a:noFill/>
        </p:spPr>
        <p:txBody>
          <a:bodyPr wrap="square" rtlCol="0">
            <a:spAutoFit/>
          </a:bodyPr>
          <a:lstStyle/>
          <a:p>
            <a:pPr algn="ctr"/>
            <a:r>
              <a:rPr lang="en-US" dirty="0">
                <a:solidFill>
                  <a:srgbClr val="384EA2"/>
                </a:solidFill>
                <a:latin typeface="Arial" pitchFamily="34" charset="0"/>
                <a:cs typeface="Arial" pitchFamily="34" charset="0"/>
              </a:rPr>
              <a:t>AN </a:t>
            </a:r>
            <a:r>
              <a:rPr lang="en-US" dirty="0" smtClean="0">
                <a:solidFill>
                  <a:srgbClr val="384EA2"/>
                </a:solidFill>
                <a:latin typeface="Arial" pitchFamily="34" charset="0"/>
                <a:cs typeface="Arial" pitchFamily="34" charset="0"/>
              </a:rPr>
              <a:t> INSIDE  LOOK</a:t>
            </a:r>
            <a:endParaRPr lang="en-US" dirty="0">
              <a:solidFill>
                <a:srgbClr val="384EA2"/>
              </a:solidFill>
              <a:latin typeface="Arial" pitchFamily="34" charset="0"/>
              <a:cs typeface="Arial" pitchFamily="34" charset="0"/>
            </a:endParaRPr>
          </a:p>
        </p:txBody>
      </p:sp>
      <p:sp>
        <p:nvSpPr>
          <p:cNvPr id="9" name="Rectangle 8"/>
          <p:cNvSpPr/>
          <p:nvPr/>
        </p:nvSpPr>
        <p:spPr>
          <a:xfrm>
            <a:off x="457200" y="838200"/>
            <a:ext cx="8229600" cy="400110"/>
          </a:xfrm>
          <a:prstGeom prst="rect">
            <a:avLst/>
          </a:prstGeom>
        </p:spPr>
        <p:txBody>
          <a:bodyPr wrap="square">
            <a:spAutoFit/>
          </a:bodyPr>
          <a:lstStyle/>
          <a:p>
            <a:r>
              <a:rPr lang="en-US" altLang="zh-CN" sz="2000" b="1" dirty="0">
                <a:solidFill>
                  <a:srgbClr val="7B0046"/>
                </a:solidFill>
                <a:latin typeface="Arial" pitchFamily="34" charset="0"/>
                <a:cs typeface="Arial" pitchFamily="34" charset="0"/>
              </a:rPr>
              <a:t>Prices Rally but </a:t>
            </a:r>
            <a:r>
              <a:rPr lang="en-US" altLang="zh-CN" sz="2000" b="1" dirty="0" smtClean="0">
                <a:solidFill>
                  <a:srgbClr val="7B0046"/>
                </a:solidFill>
                <a:latin typeface="Arial" pitchFamily="34" charset="0"/>
                <a:cs typeface="Arial" pitchFamily="34" charset="0"/>
              </a:rPr>
              <a:t>Individual Investors </a:t>
            </a:r>
            <a:r>
              <a:rPr lang="en-US" altLang="zh-CN" sz="2000" b="1" dirty="0">
                <a:solidFill>
                  <a:srgbClr val="7B0046"/>
                </a:solidFill>
                <a:latin typeface="Arial" pitchFamily="34" charset="0"/>
                <a:cs typeface="Arial" pitchFamily="34" charset="0"/>
              </a:rPr>
              <a:t>Still Avoid Stocks</a:t>
            </a:r>
            <a:endParaRPr lang="en-US" altLang="zh-CN" sz="2000" dirty="0">
              <a:solidFill>
                <a:srgbClr val="7B0046"/>
              </a:solidFill>
              <a:latin typeface="Arial" pitchFamily="34" charset="0"/>
              <a:cs typeface="Arial" pitchFamily="34" charset="0"/>
            </a:endParaRPr>
          </a:p>
        </p:txBody>
      </p:sp>
      <p:sp>
        <p:nvSpPr>
          <p:cNvPr id="7" name="Rectangle 6"/>
          <p:cNvSpPr/>
          <p:nvPr/>
        </p:nvSpPr>
        <p:spPr>
          <a:xfrm>
            <a:off x="449664" y="1371600"/>
            <a:ext cx="8541936" cy="369332"/>
          </a:xfrm>
          <a:prstGeom prst="rect">
            <a:avLst/>
          </a:prstGeom>
        </p:spPr>
        <p:txBody>
          <a:bodyPr wrap="square">
            <a:spAutoFit/>
          </a:bodyPr>
          <a:lstStyle/>
          <a:p>
            <a:r>
              <a:rPr lang="en-US" b="1" dirty="0" smtClean="0">
                <a:latin typeface="Arial Narrow" pitchFamily="34" charset="0"/>
              </a:rPr>
              <a:t>WALL STREET JOURNAL, </a:t>
            </a:r>
            <a:r>
              <a:rPr lang="en-US" i="1" dirty="0">
                <a:latin typeface="Arial Narrow" pitchFamily="34" charset="0"/>
              </a:rPr>
              <a:t>Bull </a:t>
            </a:r>
            <a:r>
              <a:rPr lang="en-US" i="1" dirty="0" smtClean="0">
                <a:latin typeface="Arial Narrow" pitchFamily="34" charset="0"/>
              </a:rPr>
              <a:t>Muscles Through Tumult</a:t>
            </a:r>
            <a:endParaRPr lang="en-US" i="1" dirty="0">
              <a:latin typeface="Arial Narrow" pitchFamily="34" charset="0"/>
            </a:endParaRPr>
          </a:p>
        </p:txBody>
      </p:sp>
      <p:sp>
        <p:nvSpPr>
          <p:cNvPr id="3" name="Rectangle 2"/>
          <p:cNvSpPr/>
          <p:nvPr/>
        </p:nvSpPr>
        <p:spPr>
          <a:xfrm>
            <a:off x="457200" y="2514600"/>
            <a:ext cx="8229600" cy="2693045"/>
          </a:xfrm>
          <a:prstGeom prst="rect">
            <a:avLst/>
          </a:prstGeom>
        </p:spPr>
        <p:txBody>
          <a:bodyPr wrap="square">
            <a:spAutoFit/>
          </a:bodyPr>
          <a:lstStyle/>
          <a:p>
            <a:pPr marL="285750" indent="-285750">
              <a:lnSpc>
                <a:spcPts val="2400"/>
              </a:lnSpc>
              <a:buFont typeface="Arial" pitchFamily="34" charset="0"/>
              <a:buChar char="•"/>
            </a:pPr>
            <a:r>
              <a:rPr lang="en-US" dirty="0" smtClean="0"/>
              <a:t>This article about the performance of the stock market during early 2010 highlights the reluctance of individual investors to participate in the stock market, opting instead for mutual funds.</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Real GDP growth in the last half of 2009 and early 2010 diminished the chances of a double-dip recession. However, concerns about the economic climate of China, Europe, and the United States, combined with the possibility of rising interest rates, led investors to believe that consumption and business spending could slow, thus making stocks less attractive.</a:t>
            </a:r>
          </a:p>
        </p:txBody>
      </p:sp>
      <p:sp>
        <p:nvSpPr>
          <p:cNvPr id="4" name="Rectangle 3"/>
          <p:cNvSpPr/>
          <p:nvPr/>
        </p:nvSpPr>
        <p:spPr>
          <a:xfrm>
            <a:off x="457200" y="1990199"/>
            <a:ext cx="2830647" cy="369332"/>
          </a:xfrm>
          <a:prstGeom prst="rect">
            <a:avLst/>
          </a:prstGeom>
        </p:spPr>
        <p:txBody>
          <a:bodyPr wrap="none">
            <a:spAutoFit/>
          </a:bodyPr>
          <a:lstStyle/>
          <a:p>
            <a:r>
              <a:rPr lang="en-US" b="1" dirty="0">
                <a:solidFill>
                  <a:srgbClr val="384EA2"/>
                </a:solidFill>
              </a:rPr>
              <a:t>Key Points in the Article</a:t>
            </a:r>
            <a:endParaRPr lang="en-US" dirty="0">
              <a:solidFill>
                <a:srgbClr val="384EA2"/>
              </a:solidFill>
            </a:endParaRPr>
          </a:p>
        </p:txBody>
      </p:sp>
    </p:spTree>
    <p:extLst>
      <p:ext uri="{BB962C8B-B14F-4D97-AF65-F5344CB8AC3E}">
        <p14:creationId xmlns:p14="http://schemas.microsoft.com/office/powerpoint/2010/main" val="26445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left)">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7" grpId="0"/>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09590" y="2610506"/>
            <a:ext cx="530352" cy="256032"/>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23865" y="2552074"/>
            <a:ext cx="685800" cy="369332"/>
          </a:xfrm>
          <a:prstGeom prst="rect">
            <a:avLst/>
          </a:prstGeom>
          <a:noFill/>
        </p:spPr>
        <p:txBody>
          <a:bodyPr wrap="square" rtlCol="0" anchor="ctr" anchorCtr="0">
            <a:spAutoFit/>
          </a:bodyPr>
          <a:lstStyle/>
          <a:p>
            <a:pPr algn="ctr"/>
            <a:r>
              <a:rPr lang="en-US" b="1" dirty="0" smtClean="0">
                <a:solidFill>
                  <a:schemeClr val="bg1"/>
                </a:solidFill>
              </a:rPr>
              <a:t>6.1</a:t>
            </a:r>
          </a:p>
        </p:txBody>
      </p:sp>
      <p:sp>
        <p:nvSpPr>
          <p:cNvPr id="11" name="TextBox 10"/>
          <p:cNvSpPr txBox="1"/>
          <p:nvPr/>
        </p:nvSpPr>
        <p:spPr>
          <a:xfrm>
            <a:off x="1039942" y="2554455"/>
            <a:ext cx="2541458" cy="369332"/>
          </a:xfrm>
          <a:prstGeom prst="rect">
            <a:avLst/>
          </a:prstGeom>
          <a:noFill/>
        </p:spPr>
        <p:txBody>
          <a:bodyPr wrap="square" rtlCol="0" anchor="ctr">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2" name="TextBox 11"/>
          <p:cNvSpPr txBox="1"/>
          <p:nvPr/>
        </p:nvSpPr>
        <p:spPr>
          <a:xfrm>
            <a:off x="457200" y="2877145"/>
            <a:ext cx="6096000" cy="375744"/>
          </a:xfrm>
          <a:prstGeom prst="rect">
            <a:avLst/>
          </a:prstGeom>
          <a:noFill/>
        </p:spPr>
        <p:txBody>
          <a:bodyPr wrap="square" rtlCol="0">
            <a:spAutoFit/>
          </a:bodyPr>
          <a:lstStyle/>
          <a:p>
            <a:pPr>
              <a:lnSpc>
                <a:spcPts val="2400"/>
              </a:lnSpc>
            </a:pPr>
            <a:r>
              <a:rPr lang="en-US" dirty="0">
                <a:solidFill>
                  <a:srgbClr val="384EA2"/>
                </a:solidFill>
                <a:latin typeface="Arial" pitchFamily="34" charset="0"/>
                <a:cs typeface="Arial" pitchFamily="34" charset="0"/>
              </a:rPr>
              <a:t>Understand the basic operations of the stock market.</a:t>
            </a:r>
          </a:p>
        </p:txBody>
      </p:sp>
    </p:spTree>
    <p:extLst>
      <p:ext uri="{BB962C8B-B14F-4D97-AF65-F5344CB8AC3E}">
        <p14:creationId xmlns:p14="http://schemas.microsoft.com/office/powerpoint/2010/main" val="75241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50" fill="hold"/>
                                        <p:tgtEl>
                                          <p:spTgt spid="9"/>
                                        </p:tgtEl>
                                        <p:attrNameLst>
                                          <p:attrName>ppt_w</p:attrName>
                                        </p:attrNameLst>
                                      </p:cBhvr>
                                      <p:tavLst>
                                        <p:tav tm="0">
                                          <p:val>
                                            <p:fltVal val="0"/>
                                          </p:val>
                                        </p:tav>
                                        <p:tav tm="100000">
                                          <p:val>
                                            <p:strVal val="#ppt_w"/>
                                          </p:val>
                                        </p:tav>
                                      </p:tavLst>
                                    </p:anim>
                                    <p:anim calcmode="lin" valueType="num">
                                      <p:cBhvr>
                                        <p:cTn id="8" dur="250" fill="hold"/>
                                        <p:tgtEl>
                                          <p:spTgt spid="9"/>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50" fill="hold"/>
                                        <p:tgtEl>
                                          <p:spTgt spid="10"/>
                                        </p:tgtEl>
                                        <p:attrNameLst>
                                          <p:attrName>ppt_w</p:attrName>
                                        </p:attrNameLst>
                                      </p:cBhvr>
                                      <p:tavLst>
                                        <p:tav tm="0">
                                          <p:val>
                                            <p:fltVal val="0"/>
                                          </p:val>
                                        </p:tav>
                                        <p:tav tm="100000">
                                          <p:val>
                                            <p:strVal val="#ppt_w"/>
                                          </p:val>
                                        </p:tav>
                                      </p:tavLst>
                                    </p:anim>
                                    <p:anim calcmode="lin" valueType="num">
                                      <p:cBhvr>
                                        <p:cTn id="12" dur="250" fill="hold"/>
                                        <p:tgtEl>
                                          <p:spTgt spid="10"/>
                                        </p:tgtEl>
                                        <p:attrNameLst>
                                          <p:attrName>ppt_h</p:attrName>
                                        </p:attrNameLst>
                                      </p:cBhvr>
                                      <p:tavLst>
                                        <p:tav tm="0">
                                          <p:val>
                                            <p:strVal val="#ppt_h"/>
                                          </p:val>
                                        </p:tav>
                                        <p:tav tm="100000">
                                          <p:val>
                                            <p:strVal val="#ppt_h"/>
                                          </p:val>
                                        </p:tav>
                                      </p:tavLst>
                                    </p:anim>
                                  </p:childTnLst>
                                </p:cTn>
                              </p:par>
                            </p:childTnLst>
                          </p:cTn>
                        </p:par>
                        <p:par>
                          <p:cTn id="13" fill="hold">
                            <p:stCondLst>
                              <p:cond delay="25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25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22610"/>
            <a:ext cx="9154048" cy="1775210"/>
          </a:xfrm>
          <a:prstGeom prst="rect">
            <a:avLst/>
          </a:prstGeom>
        </p:spPr>
      </p:pic>
      <p:sp>
        <p:nvSpPr>
          <p:cNvPr id="10" name="TextBox 9"/>
          <p:cNvSpPr txBox="1"/>
          <p:nvPr/>
        </p:nvSpPr>
        <p:spPr>
          <a:xfrm>
            <a:off x="609600" y="462522"/>
            <a:ext cx="4343400" cy="369332"/>
          </a:xfrm>
          <a:prstGeom prst="rect">
            <a:avLst/>
          </a:prstGeom>
          <a:noFill/>
        </p:spPr>
        <p:txBody>
          <a:bodyPr wrap="square" rtlCol="0">
            <a:spAutoFit/>
          </a:bodyPr>
          <a:lstStyle/>
          <a:p>
            <a:pPr algn="ctr"/>
            <a:r>
              <a:rPr lang="en-US" dirty="0">
                <a:solidFill>
                  <a:srgbClr val="384EA2"/>
                </a:solidFill>
                <a:latin typeface="Arial" pitchFamily="34" charset="0"/>
                <a:cs typeface="Arial" pitchFamily="34" charset="0"/>
              </a:rPr>
              <a:t>AN </a:t>
            </a:r>
            <a:r>
              <a:rPr lang="en-US" dirty="0" smtClean="0">
                <a:solidFill>
                  <a:srgbClr val="384EA2"/>
                </a:solidFill>
                <a:latin typeface="Arial" pitchFamily="34" charset="0"/>
                <a:cs typeface="Arial" pitchFamily="34" charset="0"/>
              </a:rPr>
              <a:t> INSIDE  LOOK</a:t>
            </a:r>
            <a:endParaRPr lang="en-US" dirty="0">
              <a:solidFill>
                <a:srgbClr val="384EA2"/>
              </a:solidFill>
              <a:latin typeface="Arial" pitchFamily="34" charset="0"/>
              <a:cs typeface="Arial" pitchFamily="34" charset="0"/>
            </a:endParaRPr>
          </a:p>
        </p:txBody>
      </p:sp>
      <p:sp>
        <p:nvSpPr>
          <p:cNvPr id="3" name="Rectangle 2"/>
          <p:cNvSpPr/>
          <p:nvPr/>
        </p:nvSpPr>
        <p:spPr>
          <a:xfrm>
            <a:off x="457200" y="4191000"/>
            <a:ext cx="8229600" cy="1769715"/>
          </a:xfrm>
          <a:prstGeom prst="rect">
            <a:avLst/>
          </a:prstGeom>
        </p:spPr>
        <p:txBody>
          <a:bodyPr wrap="square">
            <a:spAutoFit/>
          </a:bodyPr>
          <a:lstStyle/>
          <a:p>
            <a:pPr marL="285750" indent="-285750">
              <a:lnSpc>
                <a:spcPts val="2400"/>
              </a:lnSpc>
              <a:buFont typeface="Arial" pitchFamily="34" charset="0"/>
              <a:buChar char="•"/>
            </a:pPr>
            <a:r>
              <a:rPr lang="en-US" dirty="0" smtClean="0"/>
              <a:t>Both </a:t>
            </a:r>
            <a:r>
              <a:rPr lang="en-US" dirty="0"/>
              <a:t>the Dow Jones Industrial </a:t>
            </a:r>
            <a:r>
              <a:rPr lang="en-US" dirty="0" smtClean="0"/>
              <a:t>Average (DJIA</a:t>
            </a:r>
            <a:r>
              <a:rPr lang="en-US" dirty="0"/>
              <a:t>) and </a:t>
            </a:r>
            <a:r>
              <a:rPr lang="en-US" dirty="0" smtClean="0"/>
              <a:t>the Standard </a:t>
            </a:r>
            <a:r>
              <a:rPr lang="en-US" dirty="0"/>
              <a:t>&amp; Poor’s (S&amp;P) </a:t>
            </a:r>
            <a:r>
              <a:rPr lang="en-US" dirty="0" smtClean="0"/>
              <a:t>500 experienced </a:t>
            </a:r>
            <a:r>
              <a:rPr lang="en-US" dirty="0"/>
              <a:t>healthy gains in </a:t>
            </a:r>
            <a:r>
              <a:rPr lang="en-US" dirty="0" smtClean="0"/>
              <a:t>2009 following </a:t>
            </a:r>
            <a:r>
              <a:rPr lang="en-US" dirty="0"/>
              <a:t>large declines in 2008</a:t>
            </a:r>
            <a:r>
              <a:rPr lang="en-US" dirty="0" smtClean="0"/>
              <a:t>.</a:t>
            </a:r>
          </a:p>
          <a:p>
            <a:endParaRPr lang="en-US" sz="900" dirty="0"/>
          </a:p>
          <a:p>
            <a:pPr marL="285750" indent="-285750">
              <a:lnSpc>
                <a:spcPts val="2400"/>
              </a:lnSpc>
              <a:buFont typeface="Arial" pitchFamily="34" charset="0"/>
              <a:buChar char="•"/>
            </a:pPr>
            <a:r>
              <a:rPr lang="en-US" dirty="0"/>
              <a:t>At the end of 2009, both indexes </a:t>
            </a:r>
            <a:r>
              <a:rPr lang="en-US" dirty="0" smtClean="0"/>
              <a:t>were well </a:t>
            </a:r>
            <a:r>
              <a:rPr lang="en-US" dirty="0"/>
              <a:t>below the levels they reached </a:t>
            </a:r>
            <a:r>
              <a:rPr lang="en-US" dirty="0" smtClean="0"/>
              <a:t>at the </a:t>
            </a:r>
            <a:r>
              <a:rPr lang="en-US" dirty="0"/>
              <a:t>end of 2007.</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87" y="1419225"/>
            <a:ext cx="6905625" cy="2314575"/>
          </a:xfrm>
          <a:prstGeom prst="rect">
            <a:avLst/>
          </a:prstGeom>
        </p:spPr>
      </p:pic>
    </p:spTree>
    <p:extLst>
      <p:ext uri="{BB962C8B-B14F-4D97-AF65-F5344CB8AC3E}">
        <p14:creationId xmlns:p14="http://schemas.microsoft.com/office/powerpoint/2010/main" val="218371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4932" y="6324600"/>
            <a:ext cx="6892925" cy="338554"/>
          </a:xfrm>
        </p:spPr>
        <p:txBody>
          <a:bodyPr>
            <a:spAutoFit/>
          </a:bodyPr>
          <a:lstStyle/>
          <a:p>
            <a:r>
              <a:rPr lang="en-US" sz="1600" dirty="0">
                <a:solidFill>
                  <a:schemeClr val="bg1">
                    <a:lumMod val="75000"/>
                  </a:schemeClr>
                </a:solidFill>
                <a:latin typeface="Arial" pitchFamily="34" charset="0"/>
                <a:cs typeface="Arial" pitchFamily="34" charset="0"/>
              </a:rPr>
              <a:t>Stocks and the Stock Market</a:t>
            </a:r>
          </a:p>
        </p:txBody>
      </p:sp>
      <p:sp>
        <p:nvSpPr>
          <p:cNvPr id="8" name="Rectangle 7"/>
          <p:cNvSpPr/>
          <p:nvPr/>
        </p:nvSpPr>
        <p:spPr>
          <a:xfrm>
            <a:off x="457200" y="2438400"/>
            <a:ext cx="8229600" cy="1461939"/>
          </a:xfrm>
          <a:prstGeom prst="rect">
            <a:avLst/>
          </a:prstGeom>
        </p:spPr>
        <p:txBody>
          <a:bodyPr wrap="square">
            <a:spAutoFit/>
          </a:bodyPr>
          <a:lstStyle/>
          <a:p>
            <a:pPr>
              <a:lnSpc>
                <a:spcPts val="2400"/>
              </a:lnSpc>
            </a:pPr>
            <a:r>
              <a:rPr lang="en-US" dirty="0" smtClean="0"/>
              <a:t>A </a:t>
            </a:r>
            <a:r>
              <a:rPr lang="en-US" dirty="0"/>
              <a:t>stockholder, sometimes called </a:t>
            </a:r>
            <a:r>
              <a:rPr lang="en-US" dirty="0" smtClean="0"/>
              <a:t>a </a:t>
            </a:r>
            <a:r>
              <a:rPr lang="en-US" i="1" dirty="0" smtClean="0"/>
              <a:t>shareholder</a:t>
            </a:r>
            <a:r>
              <a:rPr lang="en-US" dirty="0"/>
              <a:t>, has a legal claim on the firm’s profits and on its </a:t>
            </a:r>
            <a:r>
              <a:rPr lang="en-US" i="1" dirty="0"/>
              <a:t>equity</a:t>
            </a:r>
            <a:r>
              <a:rPr lang="en-US" dirty="0"/>
              <a:t>, which is the </a:t>
            </a:r>
            <a:r>
              <a:rPr lang="en-US" dirty="0" smtClean="0"/>
              <a:t>difference between </a:t>
            </a:r>
            <a:r>
              <a:rPr lang="en-US" dirty="0"/>
              <a:t>the value of the firm’s assets and the value of its liabilities. </a:t>
            </a:r>
            <a:endParaRPr lang="en-US" dirty="0" smtClean="0"/>
          </a:p>
          <a:p>
            <a:endParaRPr lang="en-US" sz="900" dirty="0"/>
          </a:p>
          <a:p>
            <a:pPr>
              <a:lnSpc>
                <a:spcPts val="2400"/>
              </a:lnSpc>
            </a:pPr>
            <a:r>
              <a:rPr lang="en-US" dirty="0" smtClean="0"/>
              <a:t>Stocks </a:t>
            </a:r>
            <a:r>
              <a:rPr lang="en-US" dirty="0"/>
              <a:t>are </a:t>
            </a:r>
            <a:r>
              <a:rPr lang="en-US" dirty="0" smtClean="0"/>
              <a:t>sometimes referred </a:t>
            </a:r>
            <a:r>
              <a:rPr lang="en-US" dirty="0"/>
              <a:t>to as </a:t>
            </a:r>
            <a:r>
              <a:rPr lang="en-US" i="1" dirty="0"/>
              <a:t>equities</a:t>
            </a:r>
            <a:r>
              <a:rPr lang="en-US" dirty="0" smtClean="0"/>
              <a:t>.</a:t>
            </a:r>
          </a:p>
        </p:txBody>
      </p:sp>
    </p:spTree>
    <p:extLst>
      <p:ext uri="{BB962C8B-B14F-4D97-AF65-F5344CB8AC3E}">
        <p14:creationId xmlns:p14="http://schemas.microsoft.com/office/powerpoint/2010/main" val="51410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4932" y="1447800"/>
            <a:ext cx="8231868" cy="1461939"/>
          </a:xfrm>
          <a:prstGeom prst="rect">
            <a:avLst/>
          </a:prstGeom>
        </p:spPr>
        <p:txBody>
          <a:bodyPr wrap="square">
            <a:spAutoFit/>
          </a:bodyPr>
          <a:lstStyle/>
          <a:p>
            <a:pPr>
              <a:lnSpc>
                <a:spcPts val="2400"/>
              </a:lnSpc>
            </a:pPr>
            <a:r>
              <a:rPr lang="en-US" dirty="0" smtClean="0"/>
              <a:t>A </a:t>
            </a:r>
            <a:r>
              <a:rPr lang="en-US" i="1" dirty="0"/>
              <a:t>sole proprietor</a:t>
            </a:r>
            <a:r>
              <a:rPr lang="en-US" dirty="0"/>
              <a:t>, who is the sole owner of a firm, or someone who owns a firm </a:t>
            </a:r>
            <a:r>
              <a:rPr lang="en-US" dirty="0" smtClean="0"/>
              <a:t>with partners</a:t>
            </a:r>
            <a:r>
              <a:rPr lang="en-US" dirty="0"/>
              <a:t>, has unlimited liability for the firm’s debts</a:t>
            </a:r>
            <a:r>
              <a:rPr lang="en-US" dirty="0" smtClean="0"/>
              <a:t>.</a:t>
            </a:r>
          </a:p>
          <a:p>
            <a:endParaRPr lang="en-US" sz="900" dirty="0"/>
          </a:p>
          <a:p>
            <a:pPr>
              <a:lnSpc>
                <a:spcPts val="2400"/>
              </a:lnSpc>
            </a:pPr>
            <a:r>
              <a:rPr lang="en-US" dirty="0"/>
              <a:t>An </a:t>
            </a:r>
            <a:r>
              <a:rPr lang="en-US" dirty="0" smtClean="0"/>
              <a:t>investor who </a:t>
            </a:r>
            <a:r>
              <a:rPr lang="en-US" dirty="0"/>
              <a:t>owns stock in a firm organized as </a:t>
            </a:r>
            <a:r>
              <a:rPr lang="en-US" dirty="0" smtClean="0"/>
              <a:t>a </a:t>
            </a:r>
            <a:r>
              <a:rPr lang="en-US" b="1" dirty="0" smtClean="0"/>
              <a:t>corporation </a:t>
            </a:r>
            <a:r>
              <a:rPr lang="en-US" dirty="0"/>
              <a:t>is protected by </a:t>
            </a:r>
            <a:r>
              <a:rPr lang="en-US" i="1" dirty="0"/>
              <a:t>limited liability</a:t>
            </a:r>
            <a:r>
              <a:rPr lang="en-US" dirty="0"/>
              <a:t>.</a:t>
            </a:r>
            <a:endParaRPr lang="en-US" dirty="0" smtClean="0"/>
          </a:p>
        </p:txBody>
      </p:sp>
      <p:sp>
        <p:nvSpPr>
          <p:cNvPr id="9" name="Rectangle 8"/>
          <p:cNvSpPr/>
          <p:nvPr/>
        </p:nvSpPr>
        <p:spPr>
          <a:xfrm>
            <a:off x="454932" y="3048000"/>
            <a:ext cx="8231868" cy="646331"/>
          </a:xfrm>
          <a:prstGeom prst="rect">
            <a:avLst/>
          </a:prstGeom>
        </p:spPr>
        <p:txBody>
          <a:bodyPr wrap="square">
            <a:spAutoFit/>
          </a:bodyPr>
          <a:lstStyle/>
          <a:p>
            <a:r>
              <a:rPr lang="en-US" b="1" dirty="0">
                <a:solidFill>
                  <a:srgbClr val="7B0046"/>
                </a:solidFill>
              </a:rPr>
              <a:t>Corporation</a:t>
            </a:r>
            <a:r>
              <a:rPr lang="en-US" b="1" dirty="0"/>
              <a:t> </a:t>
            </a:r>
            <a:r>
              <a:rPr lang="en-US" dirty="0"/>
              <a:t>A legal </a:t>
            </a:r>
            <a:r>
              <a:rPr lang="en-US" dirty="0" smtClean="0"/>
              <a:t>form of </a:t>
            </a:r>
            <a:r>
              <a:rPr lang="en-US" dirty="0"/>
              <a:t>business that </a:t>
            </a:r>
            <a:r>
              <a:rPr lang="en-US" dirty="0" smtClean="0"/>
              <a:t>provides owners </a:t>
            </a:r>
            <a:r>
              <a:rPr lang="en-US" dirty="0"/>
              <a:t>with </a:t>
            </a:r>
            <a:r>
              <a:rPr lang="en-US" dirty="0" smtClean="0"/>
              <a:t>protection from </a:t>
            </a:r>
            <a:r>
              <a:rPr lang="en-US" dirty="0"/>
              <a:t>losing more than </a:t>
            </a:r>
            <a:r>
              <a:rPr lang="en-US" dirty="0" smtClean="0"/>
              <a:t>their investment </a:t>
            </a:r>
            <a:r>
              <a:rPr lang="en-US" dirty="0"/>
              <a:t>if the </a:t>
            </a:r>
            <a:r>
              <a:rPr lang="en-US" dirty="0" smtClean="0"/>
              <a:t>business fails</a:t>
            </a:r>
            <a:r>
              <a:rPr lang="en-US" dirty="0"/>
              <a:t>.</a:t>
            </a:r>
          </a:p>
        </p:txBody>
      </p:sp>
      <p:sp>
        <p:nvSpPr>
          <p:cNvPr id="10" name="Rectangle 9"/>
          <p:cNvSpPr/>
          <p:nvPr/>
        </p:nvSpPr>
        <p:spPr>
          <a:xfrm>
            <a:off x="454932" y="4011796"/>
            <a:ext cx="8327284" cy="646331"/>
          </a:xfrm>
          <a:prstGeom prst="rect">
            <a:avLst/>
          </a:prstGeom>
        </p:spPr>
        <p:txBody>
          <a:bodyPr wrap="square">
            <a:spAutoFit/>
          </a:bodyPr>
          <a:lstStyle/>
          <a:p>
            <a:r>
              <a:rPr lang="en-US" b="1" dirty="0">
                <a:solidFill>
                  <a:srgbClr val="7B0046"/>
                </a:solidFill>
              </a:rPr>
              <a:t>Limited liability </a:t>
            </a:r>
            <a:r>
              <a:rPr lang="en-US" dirty="0"/>
              <a:t>The </a:t>
            </a:r>
            <a:r>
              <a:rPr lang="en-US" dirty="0" smtClean="0"/>
              <a:t>legal provision </a:t>
            </a:r>
            <a:r>
              <a:rPr lang="en-US" dirty="0"/>
              <a:t>that </a:t>
            </a:r>
            <a:r>
              <a:rPr lang="en-US" dirty="0" smtClean="0"/>
              <a:t>shields owners </a:t>
            </a:r>
            <a:r>
              <a:rPr lang="en-US" dirty="0"/>
              <a:t>of a </a:t>
            </a:r>
            <a:r>
              <a:rPr lang="en-US" dirty="0" smtClean="0"/>
              <a:t>corporation from </a:t>
            </a:r>
            <a:r>
              <a:rPr lang="en-US" dirty="0"/>
              <a:t>losing more than </a:t>
            </a:r>
            <a:r>
              <a:rPr lang="en-US" dirty="0" smtClean="0"/>
              <a:t>they have </a:t>
            </a:r>
            <a:r>
              <a:rPr lang="en-US" dirty="0"/>
              <a:t>invested in the firm.</a:t>
            </a:r>
          </a:p>
        </p:txBody>
      </p:sp>
      <p:sp>
        <p:nvSpPr>
          <p:cNvPr id="11"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64433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4932" y="1429342"/>
            <a:ext cx="8231868" cy="707886"/>
          </a:xfrm>
          <a:prstGeom prst="rect">
            <a:avLst/>
          </a:prstGeom>
        </p:spPr>
        <p:txBody>
          <a:bodyPr wrap="square">
            <a:spAutoFit/>
          </a:bodyPr>
          <a:lstStyle/>
          <a:p>
            <a:pPr marL="285750" indent="-285750">
              <a:lnSpc>
                <a:spcPts val="2400"/>
              </a:lnSpc>
              <a:buFont typeface="Arial" pitchFamily="34" charset="0"/>
              <a:buChar char="•"/>
            </a:pPr>
            <a:r>
              <a:rPr lang="en-US" dirty="0"/>
              <a:t>Corporations are run by </a:t>
            </a:r>
            <a:r>
              <a:rPr lang="en-US" i="1" dirty="0"/>
              <a:t>boards of </a:t>
            </a:r>
            <a:r>
              <a:rPr lang="en-US" i="1" dirty="0" smtClean="0"/>
              <a:t>directors </a:t>
            </a:r>
            <a:r>
              <a:rPr lang="en-US" dirty="0" smtClean="0"/>
              <a:t>who appoint officers, such as the CEO, the CFO, and the COO.</a:t>
            </a:r>
          </a:p>
        </p:txBody>
      </p:sp>
      <p:sp>
        <p:nvSpPr>
          <p:cNvPr id="9" name="Rectangle 8"/>
          <p:cNvSpPr/>
          <p:nvPr/>
        </p:nvSpPr>
        <p:spPr>
          <a:xfrm>
            <a:off x="732972" y="2498048"/>
            <a:ext cx="7924800" cy="646331"/>
          </a:xfrm>
          <a:prstGeom prst="rect">
            <a:avLst/>
          </a:prstGeom>
        </p:spPr>
        <p:txBody>
          <a:bodyPr wrap="square">
            <a:spAutoFit/>
          </a:bodyPr>
          <a:lstStyle/>
          <a:p>
            <a:r>
              <a:rPr lang="en-US" b="1" dirty="0">
                <a:solidFill>
                  <a:srgbClr val="7B0046"/>
                </a:solidFill>
              </a:rPr>
              <a:t>Dividend </a:t>
            </a:r>
            <a:r>
              <a:rPr lang="en-US" dirty="0"/>
              <a:t>A payment </a:t>
            </a:r>
            <a:r>
              <a:rPr lang="en-US" dirty="0" smtClean="0"/>
              <a:t>that a </a:t>
            </a:r>
            <a:r>
              <a:rPr lang="en-US" dirty="0"/>
              <a:t>corporation makes </a:t>
            </a:r>
            <a:r>
              <a:rPr lang="en-US" dirty="0" smtClean="0"/>
              <a:t>to stockholders</a:t>
            </a:r>
            <a:r>
              <a:rPr lang="en-US" dirty="0"/>
              <a:t>, typically on </a:t>
            </a:r>
            <a:r>
              <a:rPr lang="en-US" dirty="0" smtClean="0"/>
              <a:t>a quarterly </a:t>
            </a:r>
            <a:r>
              <a:rPr lang="en-US" dirty="0"/>
              <a:t>basis.</a:t>
            </a:r>
          </a:p>
        </p:txBody>
      </p:sp>
      <p:sp>
        <p:nvSpPr>
          <p:cNvPr id="11" name="TextBox 10"/>
          <p:cNvSpPr txBox="1"/>
          <p:nvPr/>
        </p:nvSpPr>
        <p:spPr>
          <a:xfrm>
            <a:off x="457200" y="841828"/>
            <a:ext cx="4958665"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Common Stock Versus Preferred Stock</a:t>
            </a:r>
          </a:p>
        </p:txBody>
      </p:sp>
      <p:sp>
        <p:nvSpPr>
          <p:cNvPr id="12" name="Rectangle 11"/>
          <p:cNvSpPr/>
          <p:nvPr/>
        </p:nvSpPr>
        <p:spPr>
          <a:xfrm>
            <a:off x="454932" y="3505200"/>
            <a:ext cx="8231868" cy="1769715"/>
          </a:xfrm>
          <a:prstGeom prst="rect">
            <a:avLst/>
          </a:prstGeom>
        </p:spPr>
        <p:txBody>
          <a:bodyPr wrap="square">
            <a:spAutoFit/>
          </a:bodyPr>
          <a:lstStyle/>
          <a:p>
            <a:pPr marL="285750" indent="-285750">
              <a:lnSpc>
                <a:spcPts val="2400"/>
              </a:lnSpc>
              <a:buFont typeface="Arial" pitchFamily="34" charset="0"/>
              <a:buChar char="•"/>
            </a:pPr>
            <a:r>
              <a:rPr lang="en-US" dirty="0"/>
              <a:t>Preferred stockholders </a:t>
            </a:r>
            <a:r>
              <a:rPr lang="en-US" dirty="0" smtClean="0"/>
              <a:t>receive a </a:t>
            </a:r>
            <a:r>
              <a:rPr lang="en-US" dirty="0"/>
              <a:t>fixed dividend that is </a:t>
            </a:r>
            <a:r>
              <a:rPr lang="en-US" dirty="0" smtClean="0"/>
              <a:t>set when </a:t>
            </a:r>
            <a:r>
              <a:rPr lang="en-US" dirty="0"/>
              <a:t>the corporation issues the stock. Common </a:t>
            </a:r>
            <a:r>
              <a:rPr lang="en-US" dirty="0" smtClean="0"/>
              <a:t>stockholders receive </a:t>
            </a:r>
            <a:r>
              <a:rPr lang="en-US" dirty="0"/>
              <a:t>a dividend that fluctuates as the profitability of </a:t>
            </a:r>
            <a:r>
              <a:rPr lang="en-US" dirty="0" smtClean="0"/>
              <a:t>the corporation </a:t>
            </a:r>
            <a:r>
              <a:rPr lang="en-US" dirty="0"/>
              <a:t>varies over time</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a:t>The total market value of a firm’s common and preferred stock is called the </a:t>
            </a:r>
            <a:r>
              <a:rPr lang="en-US" dirty="0" smtClean="0"/>
              <a:t>firm’s </a:t>
            </a:r>
            <a:r>
              <a:rPr lang="en-US" i="1" dirty="0" smtClean="0"/>
              <a:t>market </a:t>
            </a:r>
            <a:r>
              <a:rPr lang="en-US" i="1" dirty="0"/>
              <a:t>capitalization</a:t>
            </a:r>
            <a:r>
              <a:rPr lang="en-US" dirty="0"/>
              <a:t>.</a:t>
            </a:r>
            <a:endParaRPr lang="en-US" dirty="0" smtClean="0"/>
          </a:p>
        </p:txBody>
      </p:sp>
      <p:sp>
        <p:nvSpPr>
          <p:cNvPr id="13"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56055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wipe(left)">
                                      <p:cBhvr>
                                        <p:cTn id="20" dur="500"/>
                                        <p:tgtEl>
                                          <p:spTgt spid="1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Effect transition="in" filter="wipe(left)">
                                      <p:cBhvr>
                                        <p:cTn id="25"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2667000"/>
            <a:ext cx="7772400" cy="1015663"/>
          </a:xfrm>
          <a:prstGeom prst="rect">
            <a:avLst/>
          </a:prstGeom>
        </p:spPr>
        <p:txBody>
          <a:bodyPr wrap="square">
            <a:spAutoFit/>
          </a:bodyPr>
          <a:lstStyle/>
          <a:p>
            <a:pPr>
              <a:lnSpc>
                <a:spcPts val="2400"/>
              </a:lnSpc>
            </a:pPr>
            <a:r>
              <a:rPr lang="en-US" b="1" dirty="0">
                <a:solidFill>
                  <a:srgbClr val="7B0046"/>
                </a:solidFill>
              </a:rPr>
              <a:t>Publicly traded </a:t>
            </a:r>
            <a:r>
              <a:rPr lang="en-US" b="1" dirty="0" smtClean="0">
                <a:solidFill>
                  <a:srgbClr val="7B0046"/>
                </a:solidFill>
              </a:rPr>
              <a:t>company </a:t>
            </a:r>
            <a:r>
              <a:rPr lang="en-US" dirty="0" smtClean="0"/>
              <a:t>A </a:t>
            </a:r>
            <a:r>
              <a:rPr lang="en-US" dirty="0"/>
              <a:t>corporation that </a:t>
            </a:r>
            <a:r>
              <a:rPr lang="en-US" dirty="0" smtClean="0"/>
              <a:t>sells stock </a:t>
            </a:r>
            <a:r>
              <a:rPr lang="en-US" dirty="0"/>
              <a:t>in the U.S. </a:t>
            </a:r>
            <a:r>
              <a:rPr lang="en-US" dirty="0" smtClean="0"/>
              <a:t>stock market</a:t>
            </a:r>
            <a:r>
              <a:rPr lang="en-US" dirty="0"/>
              <a:t>; only 5,100 of </a:t>
            </a:r>
            <a:r>
              <a:rPr lang="en-US" dirty="0" smtClean="0"/>
              <a:t>the 5 </a:t>
            </a:r>
            <a:r>
              <a:rPr lang="en-US" dirty="0"/>
              <a:t>million U.S. </a:t>
            </a:r>
            <a:r>
              <a:rPr lang="en-US" dirty="0" smtClean="0"/>
              <a:t>corporations are </a:t>
            </a:r>
            <a:r>
              <a:rPr lang="en-US" dirty="0"/>
              <a:t>publicly </a:t>
            </a:r>
            <a:r>
              <a:rPr lang="en-US" dirty="0" smtClean="0"/>
              <a:t>traded companies</a:t>
            </a:r>
            <a:r>
              <a:rPr lang="en-US" dirty="0"/>
              <a:t>.</a:t>
            </a:r>
          </a:p>
        </p:txBody>
      </p:sp>
      <p:sp>
        <p:nvSpPr>
          <p:cNvPr id="11" name="TextBox 10"/>
          <p:cNvSpPr txBox="1"/>
          <p:nvPr/>
        </p:nvSpPr>
        <p:spPr>
          <a:xfrm>
            <a:off x="457200" y="838200"/>
            <a:ext cx="5633402" cy="400110"/>
          </a:xfrm>
          <a:prstGeom prst="rect">
            <a:avLst/>
          </a:prstGeom>
          <a:noFill/>
        </p:spPr>
        <p:txBody>
          <a:bodyPr wrap="none" rtlCol="0">
            <a:spAutoFit/>
          </a:bodyPr>
          <a:lstStyle/>
          <a:p>
            <a:r>
              <a:rPr lang="en-US" sz="2000" b="1" dirty="0">
                <a:solidFill>
                  <a:srgbClr val="CF8B2D"/>
                </a:solidFill>
                <a:latin typeface="Arial" pitchFamily="34" charset="0"/>
                <a:cs typeface="Arial" pitchFamily="34" charset="0"/>
              </a:rPr>
              <a:t>How and Where Stocks Are Bought and Sold</a:t>
            </a:r>
          </a:p>
        </p:txBody>
      </p:sp>
      <p:sp>
        <p:nvSpPr>
          <p:cNvPr id="10" name="Title 1"/>
          <p:cNvSpPr txBox="1">
            <a:spLocks/>
          </p:cNvSpPr>
          <p:nvPr/>
        </p:nvSpPr>
        <p:spPr bwMode="auto">
          <a:xfrm>
            <a:off x="454932" y="6324600"/>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smtClean="0">
                <a:solidFill>
                  <a:schemeClr val="bg1">
                    <a:lumMod val="75000"/>
                  </a:schemeClr>
                </a:solidFill>
                <a:latin typeface="Arial" pitchFamily="34" charset="0"/>
                <a:cs typeface="Arial" pitchFamily="34" charset="0"/>
              </a:rPr>
              <a:t>Stocks and the Stock Market</a:t>
            </a:r>
            <a:endParaRPr lang="en-US" sz="1600"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51981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15726</TotalTime>
  <Words>5028</Words>
  <Application>Microsoft Office PowerPoint</Application>
  <PresentationFormat>On-screen Show (4:3)</PresentationFormat>
  <Paragraphs>434</Paragraphs>
  <Slides>50</Slides>
  <Notes>43</Notes>
  <HiddenSlides>0</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2_Custom Design</vt:lpstr>
      <vt:lpstr>Office Theme</vt:lpstr>
      <vt:lpstr>R. GLENN HUBBARD ANTHONY PATRICK O’BRIEN</vt:lpstr>
      <vt:lpstr>The Stock Market, Information, and Financial Market Efficiency</vt:lpstr>
      <vt:lpstr>The Stock Market, Information, and Financial Market Efficiency</vt:lpstr>
      <vt:lpstr>PowerPoint Presentation</vt:lpstr>
      <vt:lpstr>PowerPoint Presentation</vt:lpstr>
      <vt:lpstr>Stocks and the Stock Market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Stock Prices Are Determined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Rational Expectations and Efficient Markets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Actual Efficiency in Financial Markets</vt:lpstr>
      <vt:lpstr>PowerPoint Presentation</vt:lpstr>
      <vt:lpstr>PowerPoint Presentation</vt:lpstr>
      <vt:lpstr>PowerPoint Presentation</vt:lpstr>
      <vt:lpstr>PowerPoint Presentation</vt:lpstr>
      <vt:lpstr>PowerPoint Presentation</vt:lpstr>
      <vt:lpstr>PowerPoint Presentation</vt:lpstr>
      <vt:lpstr>Behavioral Finance</vt:lpstr>
      <vt:lpstr>PowerPoint Presentation</vt:lpstr>
      <vt:lpstr>PowerPoint Presentation</vt:lpstr>
      <vt:lpstr>PowerPoint Presentation</vt:lpstr>
      <vt:lpstr>PowerPoint Presentation</vt:lpstr>
      <vt:lpstr>PowerPoint Presentation</vt:lpstr>
    </vt:vector>
  </TitlesOfParts>
  <Manager>David Alexander</Manager>
  <Company>Pearson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Banking, and the Financial System</dc:title>
  <dc:creator>Fernando Quijano &amp; Shelly Tefft</dc:creator>
  <cp:lastModifiedBy>Quijano,Fernando F</cp:lastModifiedBy>
  <cp:revision>876</cp:revision>
  <dcterms:created xsi:type="dcterms:W3CDTF">2010-11-05T19:39:20Z</dcterms:created>
  <dcterms:modified xsi:type="dcterms:W3CDTF">2011-05-11T07:13:42Z</dcterms:modified>
</cp:coreProperties>
</file>