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1"/>
  </p:notesMasterIdLst>
  <p:handoutMasterIdLst>
    <p:handoutMasterId r:id="rId42"/>
  </p:handoutMasterIdLst>
  <p:sldIdLst>
    <p:sldId id="454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C9A00"/>
    <a:srgbClr val="C13832"/>
    <a:srgbClr val="EDEDED"/>
    <a:srgbClr val="E3882D"/>
    <a:srgbClr val="D71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7" autoAdjust="0"/>
    <p:restoredTop sz="88935" autoAdjust="0"/>
  </p:normalViewPr>
  <p:slideViewPr>
    <p:cSldViewPr snapToGrid="0" snapToObjects="1">
      <p:cViewPr varScale="1">
        <p:scale>
          <a:sx n="67" d="100"/>
          <a:sy n="67" d="100"/>
        </p:scale>
        <p:origin x="-216" y="-96"/>
      </p:cViewPr>
      <p:guideLst>
        <p:guide orient="horz" pos="2456"/>
        <p:guide orient="horz" pos="4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458" y="-54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B459B-AEC9-4F48-9D9C-D187DBBE860F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#5" csCatId="accent1" phldr="1"/>
      <dgm:spPr/>
    </dgm:pt>
    <dgm:pt modelId="{FC5B72AD-26EA-4C98-B521-9F76DA49E431}">
      <dgm:prSet phldrT="[Text]"/>
      <dgm:spPr/>
      <dgm:t>
        <a:bodyPr/>
        <a:lstStyle/>
        <a:p>
          <a:r>
            <a:rPr lang="en-US" dirty="0" smtClean="0"/>
            <a:t>Total Recipe Cost</a:t>
          </a:r>
          <a:endParaRPr lang="en-US" dirty="0"/>
        </a:p>
      </dgm:t>
    </dgm:pt>
    <dgm:pt modelId="{2C800F1C-0BA0-4EB2-98AE-47F067494ECA}" type="parTrans" cxnId="{8F66CA32-8EA0-4A7C-9AF4-EF1D0CD95E21}">
      <dgm:prSet/>
      <dgm:spPr/>
      <dgm:t>
        <a:bodyPr/>
        <a:lstStyle/>
        <a:p>
          <a:endParaRPr lang="en-US"/>
        </a:p>
      </dgm:t>
    </dgm:pt>
    <dgm:pt modelId="{A512A67C-1554-497A-BC1A-6F9CB6164F47}" type="sibTrans" cxnId="{8F66CA32-8EA0-4A7C-9AF4-EF1D0CD95E21}">
      <dgm:prSet/>
      <dgm:spPr/>
      <dgm:t>
        <a:bodyPr/>
        <a:lstStyle/>
        <a:p>
          <a:endParaRPr lang="en-US"/>
        </a:p>
      </dgm:t>
    </dgm:pt>
    <dgm:pt modelId="{C5EB1B49-A00E-48C0-8133-85F27C9C8A0F}">
      <dgm:prSet phldrT="[Text]"/>
      <dgm:spPr/>
      <dgm:t>
        <a:bodyPr/>
        <a:lstStyle/>
        <a:p>
          <a:r>
            <a:rPr lang="en-US" dirty="0" smtClean="0"/>
            <a:t>Sum of all ingredient extended costs</a:t>
          </a:r>
          <a:endParaRPr lang="en-US" dirty="0"/>
        </a:p>
      </dgm:t>
    </dgm:pt>
    <dgm:pt modelId="{CDF6F3BC-2837-414B-88D8-65DEF51928A8}" type="parTrans" cxnId="{5367CFA1-83DC-4DA7-9B3A-BD5C3D491BD6}">
      <dgm:prSet/>
      <dgm:spPr/>
      <dgm:t>
        <a:bodyPr/>
        <a:lstStyle/>
        <a:p>
          <a:endParaRPr lang="en-US"/>
        </a:p>
      </dgm:t>
    </dgm:pt>
    <dgm:pt modelId="{49523722-4819-4794-8867-38647100EDD1}" type="sibTrans" cxnId="{5367CFA1-83DC-4DA7-9B3A-BD5C3D491BD6}">
      <dgm:prSet/>
      <dgm:spPr/>
      <dgm:t>
        <a:bodyPr/>
        <a:lstStyle/>
        <a:p>
          <a:endParaRPr lang="en-US"/>
        </a:p>
      </dgm:t>
    </dgm:pt>
    <dgm:pt modelId="{A905E447-89F6-4397-A62F-1A73E1896B36}" type="pres">
      <dgm:prSet presAssocID="{A71B459B-AEC9-4F48-9D9C-D187DBBE860F}" presName="Name0" presStyleCnt="0">
        <dgm:presLayoutVars>
          <dgm:dir/>
          <dgm:resizeHandles val="exact"/>
        </dgm:presLayoutVars>
      </dgm:prSet>
      <dgm:spPr/>
    </dgm:pt>
    <dgm:pt modelId="{1CEC3330-3A72-4194-BD97-406853C1A07A}" type="pres">
      <dgm:prSet presAssocID="{A71B459B-AEC9-4F48-9D9C-D187DBBE860F}" presName="vNodes" presStyleCnt="0"/>
      <dgm:spPr/>
    </dgm:pt>
    <dgm:pt modelId="{4A37E9C1-06FF-4CC8-90A3-1D3676EAD85A}" type="pres">
      <dgm:prSet presAssocID="{FC5B72AD-26EA-4C98-B521-9F76DA49E431}" presName="node" presStyleLbl="node1" presStyleIdx="0" presStyleCnt="2" custScaleX="46314" custScaleY="48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97DA8-BA14-4F7D-BD7B-C42D8094BD8F}" type="pres">
      <dgm:prSet presAssocID="{A71B459B-AEC9-4F48-9D9C-D187DBBE860F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EDA98EE7-193B-4142-9F3E-349727F8C376}" type="pres">
      <dgm:prSet presAssocID="{A71B459B-AEC9-4F48-9D9C-D187DBBE860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50E2D7-9D7F-4E40-A7C2-F757271028A8}" type="pres">
      <dgm:prSet presAssocID="{A71B459B-AEC9-4F48-9D9C-D187DBBE860F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F77B7-99DC-44F3-B28E-FD8E00DD4045}" type="presOf" srcId="{A512A67C-1554-497A-BC1A-6F9CB6164F47}" destId="{EDA98EE7-193B-4142-9F3E-349727F8C376}" srcOrd="1" destOrd="0" presId="urn:microsoft.com/office/officeart/2005/8/layout/equation2"/>
    <dgm:cxn modelId="{8F66CA32-8EA0-4A7C-9AF4-EF1D0CD95E21}" srcId="{A71B459B-AEC9-4F48-9D9C-D187DBBE860F}" destId="{FC5B72AD-26EA-4C98-B521-9F76DA49E431}" srcOrd="0" destOrd="0" parTransId="{2C800F1C-0BA0-4EB2-98AE-47F067494ECA}" sibTransId="{A512A67C-1554-497A-BC1A-6F9CB6164F47}"/>
    <dgm:cxn modelId="{299845FC-123B-498D-9773-930B1F0311D5}" type="presOf" srcId="{A512A67C-1554-497A-BC1A-6F9CB6164F47}" destId="{02A97DA8-BA14-4F7D-BD7B-C42D8094BD8F}" srcOrd="0" destOrd="0" presId="urn:microsoft.com/office/officeart/2005/8/layout/equation2"/>
    <dgm:cxn modelId="{466AA2B6-71C3-472C-BD29-87E6A59D4366}" type="presOf" srcId="{FC5B72AD-26EA-4C98-B521-9F76DA49E431}" destId="{4A37E9C1-06FF-4CC8-90A3-1D3676EAD85A}" srcOrd="0" destOrd="0" presId="urn:microsoft.com/office/officeart/2005/8/layout/equation2"/>
    <dgm:cxn modelId="{E0DFFF4B-F2BD-4756-93BB-ED71EEF7FCD0}" type="presOf" srcId="{C5EB1B49-A00E-48C0-8133-85F27C9C8A0F}" destId="{B450E2D7-9D7F-4E40-A7C2-F757271028A8}" srcOrd="0" destOrd="0" presId="urn:microsoft.com/office/officeart/2005/8/layout/equation2"/>
    <dgm:cxn modelId="{5367CFA1-83DC-4DA7-9B3A-BD5C3D491BD6}" srcId="{A71B459B-AEC9-4F48-9D9C-D187DBBE860F}" destId="{C5EB1B49-A00E-48C0-8133-85F27C9C8A0F}" srcOrd="1" destOrd="0" parTransId="{CDF6F3BC-2837-414B-88D8-65DEF51928A8}" sibTransId="{49523722-4819-4794-8867-38647100EDD1}"/>
    <dgm:cxn modelId="{A53D056B-0D74-44B3-8484-2177521B0170}" type="presOf" srcId="{A71B459B-AEC9-4F48-9D9C-D187DBBE860F}" destId="{A905E447-89F6-4397-A62F-1A73E1896B36}" srcOrd="0" destOrd="0" presId="urn:microsoft.com/office/officeart/2005/8/layout/equation2"/>
    <dgm:cxn modelId="{7FDF24F3-8B20-40B2-B8EA-832AC240F3FF}" type="presParOf" srcId="{A905E447-89F6-4397-A62F-1A73E1896B36}" destId="{1CEC3330-3A72-4194-BD97-406853C1A07A}" srcOrd="0" destOrd="0" presId="urn:microsoft.com/office/officeart/2005/8/layout/equation2"/>
    <dgm:cxn modelId="{CEC2EDE5-46EA-4400-BA03-E3BE2258EAAB}" type="presParOf" srcId="{1CEC3330-3A72-4194-BD97-406853C1A07A}" destId="{4A37E9C1-06FF-4CC8-90A3-1D3676EAD85A}" srcOrd="0" destOrd="0" presId="urn:microsoft.com/office/officeart/2005/8/layout/equation2"/>
    <dgm:cxn modelId="{71E6D9E7-139A-48D6-8B69-A128076E1626}" type="presParOf" srcId="{A905E447-89F6-4397-A62F-1A73E1896B36}" destId="{02A97DA8-BA14-4F7D-BD7B-C42D8094BD8F}" srcOrd="1" destOrd="0" presId="urn:microsoft.com/office/officeart/2005/8/layout/equation2"/>
    <dgm:cxn modelId="{E6A1EAF3-FC82-4CBF-845D-6A832EB6941F}" type="presParOf" srcId="{02A97DA8-BA14-4F7D-BD7B-C42D8094BD8F}" destId="{EDA98EE7-193B-4142-9F3E-349727F8C376}" srcOrd="0" destOrd="0" presId="urn:microsoft.com/office/officeart/2005/8/layout/equation2"/>
    <dgm:cxn modelId="{E751286E-8CCF-489D-A10C-0112A906F2DF}" type="presParOf" srcId="{A905E447-89F6-4397-A62F-1A73E1896B36}" destId="{B450E2D7-9D7F-4E40-A7C2-F757271028A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B459B-AEC9-4F48-9D9C-D187DBBE860F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#6" csCatId="accent1" phldr="1"/>
      <dgm:spPr/>
    </dgm:pt>
    <dgm:pt modelId="{FC5B72AD-26EA-4C98-B521-9F76DA49E431}">
      <dgm:prSet phldrT="[Text]"/>
      <dgm:spPr/>
      <dgm:t>
        <a:bodyPr/>
        <a:lstStyle/>
        <a:p>
          <a:r>
            <a:rPr lang="en-US" dirty="0" smtClean="0"/>
            <a:t>Q Factor</a:t>
          </a:r>
          <a:endParaRPr lang="en-US" dirty="0"/>
        </a:p>
      </dgm:t>
    </dgm:pt>
    <dgm:pt modelId="{2C800F1C-0BA0-4EB2-98AE-47F067494ECA}" type="parTrans" cxnId="{8F66CA32-8EA0-4A7C-9AF4-EF1D0CD95E21}">
      <dgm:prSet/>
      <dgm:spPr/>
      <dgm:t>
        <a:bodyPr/>
        <a:lstStyle/>
        <a:p>
          <a:endParaRPr lang="en-US"/>
        </a:p>
      </dgm:t>
    </dgm:pt>
    <dgm:pt modelId="{A512A67C-1554-497A-BC1A-6F9CB6164F47}" type="sibTrans" cxnId="{8F66CA32-8EA0-4A7C-9AF4-EF1D0CD95E21}">
      <dgm:prSet/>
      <dgm:spPr/>
      <dgm:t>
        <a:bodyPr/>
        <a:lstStyle/>
        <a:p>
          <a:endParaRPr lang="en-US"/>
        </a:p>
      </dgm:t>
    </dgm:pt>
    <dgm:pt modelId="{9DE20562-813C-4E57-826B-25047C7F82B2}">
      <dgm:prSet phldrT="[Text]"/>
      <dgm:spPr/>
      <dgm:t>
        <a:bodyPr/>
        <a:lstStyle/>
        <a:p>
          <a:r>
            <a:rPr lang="en-US" dirty="0" smtClean="0"/>
            <a:t>Sum of all of the most expensive options for each choice</a:t>
          </a:r>
          <a:endParaRPr lang="en-US" dirty="0"/>
        </a:p>
      </dgm:t>
    </dgm:pt>
    <dgm:pt modelId="{A4BA457E-F8CA-4D08-9C6F-A01A4C70EB5E}" type="parTrans" cxnId="{E0EB06FF-117E-49DC-A6BC-130E0EB33FF9}">
      <dgm:prSet/>
      <dgm:spPr/>
      <dgm:t>
        <a:bodyPr/>
        <a:lstStyle/>
        <a:p>
          <a:endParaRPr lang="en-US"/>
        </a:p>
      </dgm:t>
    </dgm:pt>
    <dgm:pt modelId="{043E9D19-725C-4B0F-80D2-7B7190CAB999}" type="sibTrans" cxnId="{E0EB06FF-117E-49DC-A6BC-130E0EB33FF9}">
      <dgm:prSet/>
      <dgm:spPr/>
      <dgm:t>
        <a:bodyPr/>
        <a:lstStyle/>
        <a:p>
          <a:endParaRPr lang="en-US"/>
        </a:p>
      </dgm:t>
    </dgm:pt>
    <dgm:pt modelId="{A905E447-89F6-4397-A62F-1A73E1896B36}" type="pres">
      <dgm:prSet presAssocID="{A71B459B-AEC9-4F48-9D9C-D187DBBE860F}" presName="Name0" presStyleCnt="0">
        <dgm:presLayoutVars>
          <dgm:dir/>
          <dgm:resizeHandles val="exact"/>
        </dgm:presLayoutVars>
      </dgm:prSet>
      <dgm:spPr/>
    </dgm:pt>
    <dgm:pt modelId="{1CEC3330-3A72-4194-BD97-406853C1A07A}" type="pres">
      <dgm:prSet presAssocID="{A71B459B-AEC9-4F48-9D9C-D187DBBE860F}" presName="vNodes" presStyleCnt="0"/>
      <dgm:spPr/>
    </dgm:pt>
    <dgm:pt modelId="{4A37E9C1-06FF-4CC8-90A3-1D3676EAD85A}" type="pres">
      <dgm:prSet presAssocID="{FC5B72AD-26EA-4C98-B521-9F76DA49E431}" presName="node" presStyleLbl="node1" presStyleIdx="0" presStyleCnt="2" custScaleX="46314" custScaleY="48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97DA8-BA14-4F7D-BD7B-C42D8094BD8F}" type="pres">
      <dgm:prSet presAssocID="{A71B459B-AEC9-4F48-9D9C-D187DBBE860F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EDA98EE7-193B-4142-9F3E-349727F8C376}" type="pres">
      <dgm:prSet presAssocID="{A71B459B-AEC9-4F48-9D9C-D187DBBE860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50E2D7-9D7F-4E40-A7C2-F757271028A8}" type="pres">
      <dgm:prSet presAssocID="{A71B459B-AEC9-4F48-9D9C-D187DBBE860F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019860-0392-4411-BF6D-64FC44834A34}" type="presOf" srcId="{FC5B72AD-26EA-4C98-B521-9F76DA49E431}" destId="{4A37E9C1-06FF-4CC8-90A3-1D3676EAD85A}" srcOrd="0" destOrd="0" presId="urn:microsoft.com/office/officeart/2005/8/layout/equation2"/>
    <dgm:cxn modelId="{8F66CA32-8EA0-4A7C-9AF4-EF1D0CD95E21}" srcId="{A71B459B-AEC9-4F48-9D9C-D187DBBE860F}" destId="{FC5B72AD-26EA-4C98-B521-9F76DA49E431}" srcOrd="0" destOrd="0" parTransId="{2C800F1C-0BA0-4EB2-98AE-47F067494ECA}" sibTransId="{A512A67C-1554-497A-BC1A-6F9CB6164F47}"/>
    <dgm:cxn modelId="{3EBFCC8E-AC3C-4BFC-9B0F-E5B3AF530443}" type="presOf" srcId="{A512A67C-1554-497A-BC1A-6F9CB6164F47}" destId="{EDA98EE7-193B-4142-9F3E-349727F8C376}" srcOrd="1" destOrd="0" presId="urn:microsoft.com/office/officeart/2005/8/layout/equation2"/>
    <dgm:cxn modelId="{A9E444FA-DC1D-47FA-882B-7788C84CE902}" type="presOf" srcId="{9DE20562-813C-4E57-826B-25047C7F82B2}" destId="{B450E2D7-9D7F-4E40-A7C2-F757271028A8}" srcOrd="0" destOrd="0" presId="urn:microsoft.com/office/officeart/2005/8/layout/equation2"/>
    <dgm:cxn modelId="{04959869-E28B-423B-B20A-86A1C53C9463}" type="presOf" srcId="{A512A67C-1554-497A-BC1A-6F9CB6164F47}" destId="{02A97DA8-BA14-4F7D-BD7B-C42D8094BD8F}" srcOrd="0" destOrd="0" presId="urn:microsoft.com/office/officeart/2005/8/layout/equation2"/>
    <dgm:cxn modelId="{32165CD5-00CB-4552-BC91-DC9A3E6128FA}" type="presOf" srcId="{A71B459B-AEC9-4F48-9D9C-D187DBBE860F}" destId="{A905E447-89F6-4397-A62F-1A73E1896B36}" srcOrd="0" destOrd="0" presId="urn:microsoft.com/office/officeart/2005/8/layout/equation2"/>
    <dgm:cxn modelId="{E0EB06FF-117E-49DC-A6BC-130E0EB33FF9}" srcId="{A71B459B-AEC9-4F48-9D9C-D187DBBE860F}" destId="{9DE20562-813C-4E57-826B-25047C7F82B2}" srcOrd="1" destOrd="0" parTransId="{A4BA457E-F8CA-4D08-9C6F-A01A4C70EB5E}" sibTransId="{043E9D19-725C-4B0F-80D2-7B7190CAB999}"/>
    <dgm:cxn modelId="{613553E5-BC0D-45DA-94F2-21F6B74F1D63}" type="presParOf" srcId="{A905E447-89F6-4397-A62F-1A73E1896B36}" destId="{1CEC3330-3A72-4194-BD97-406853C1A07A}" srcOrd="0" destOrd="0" presId="urn:microsoft.com/office/officeart/2005/8/layout/equation2"/>
    <dgm:cxn modelId="{0339B743-F462-4777-A648-6A028120C784}" type="presParOf" srcId="{1CEC3330-3A72-4194-BD97-406853C1A07A}" destId="{4A37E9C1-06FF-4CC8-90A3-1D3676EAD85A}" srcOrd="0" destOrd="0" presId="urn:microsoft.com/office/officeart/2005/8/layout/equation2"/>
    <dgm:cxn modelId="{399A1EF2-D082-4B12-B5F3-4B548691AA8D}" type="presParOf" srcId="{A905E447-89F6-4397-A62F-1A73E1896B36}" destId="{02A97DA8-BA14-4F7D-BD7B-C42D8094BD8F}" srcOrd="1" destOrd="0" presId="urn:microsoft.com/office/officeart/2005/8/layout/equation2"/>
    <dgm:cxn modelId="{80F56F98-87B7-4EF9-B260-839ED1CFD636}" type="presParOf" srcId="{02A97DA8-BA14-4F7D-BD7B-C42D8094BD8F}" destId="{EDA98EE7-193B-4142-9F3E-349727F8C376}" srcOrd="0" destOrd="0" presId="urn:microsoft.com/office/officeart/2005/8/layout/equation2"/>
    <dgm:cxn modelId="{3831475B-6109-4FE8-9E20-D22053075D18}" type="presParOf" srcId="{A905E447-89F6-4397-A62F-1A73E1896B36}" destId="{B450E2D7-9D7F-4E40-A7C2-F757271028A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ABB77-6D51-465B-99E7-0542291B68B9}" type="doc">
      <dgm:prSet loTypeId="urn:microsoft.com/office/officeart/2005/8/layout/process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2B2EDC-3402-43A1-9D65-7A1387B2F3E8}">
      <dgm:prSet phldrT="[Text]"/>
      <dgm:spPr/>
      <dgm:t>
        <a:bodyPr/>
        <a:lstStyle/>
        <a:p>
          <a:r>
            <a:rPr lang="en-US" dirty="0" smtClean="0"/>
            <a:t>1. Enter into costing sheet: recipe name and portion yield, ingredient list with quantities, Y% for each ingredient, AP$ for each ingredient from invoice.</a:t>
          </a:r>
          <a:endParaRPr lang="en-US" dirty="0"/>
        </a:p>
      </dgm:t>
    </dgm:pt>
    <dgm:pt modelId="{BF2E9F66-1233-4B13-9065-3567DE44841D}" type="parTrans" cxnId="{D631E2FC-2DAA-4C8B-B042-185C4006B417}">
      <dgm:prSet/>
      <dgm:spPr/>
      <dgm:t>
        <a:bodyPr/>
        <a:lstStyle/>
        <a:p>
          <a:endParaRPr lang="en-US"/>
        </a:p>
      </dgm:t>
    </dgm:pt>
    <dgm:pt modelId="{ABAC509D-573D-43E4-87A0-50C3911FBCAE}" type="sibTrans" cxnId="{D631E2FC-2DAA-4C8B-B042-185C4006B417}">
      <dgm:prSet/>
      <dgm:spPr/>
      <dgm:t>
        <a:bodyPr/>
        <a:lstStyle/>
        <a:p>
          <a:endParaRPr lang="en-US"/>
        </a:p>
      </dgm:t>
    </dgm:pt>
    <dgm:pt modelId="{735423E0-3BCA-4EDE-9518-D31FA515F6CC}">
      <dgm:prSet/>
      <dgm:spPr/>
      <dgm:t>
        <a:bodyPr/>
        <a:lstStyle/>
        <a:p>
          <a:r>
            <a:rPr lang="en-US" dirty="0" smtClean="0"/>
            <a:t>2. Convert AP$ from invoice to AP$ with units that match the ingredient units.</a:t>
          </a:r>
        </a:p>
      </dgm:t>
    </dgm:pt>
    <dgm:pt modelId="{7800409C-6719-4C95-8AD6-40E63D59DB0E}" type="parTrans" cxnId="{475E5BD1-FF48-45F1-84BE-7CBB55896CD7}">
      <dgm:prSet/>
      <dgm:spPr/>
      <dgm:t>
        <a:bodyPr/>
        <a:lstStyle/>
        <a:p>
          <a:endParaRPr lang="en-US"/>
        </a:p>
      </dgm:t>
    </dgm:pt>
    <dgm:pt modelId="{47ECF9A4-8AB0-48FD-A659-74504EDD38F4}" type="sibTrans" cxnId="{475E5BD1-FF48-45F1-84BE-7CBB55896CD7}">
      <dgm:prSet/>
      <dgm:spPr/>
      <dgm:t>
        <a:bodyPr/>
        <a:lstStyle/>
        <a:p>
          <a:endParaRPr lang="en-US"/>
        </a:p>
      </dgm:t>
    </dgm:pt>
    <dgm:pt modelId="{B2D00ED4-5D9C-4653-9492-66032C81D6C2}">
      <dgm:prSet/>
      <dgm:spPr/>
      <dgm:t>
        <a:bodyPr/>
        <a:lstStyle/>
        <a:p>
          <a:r>
            <a:rPr lang="en-US" dirty="0" smtClean="0"/>
            <a:t>3. Calculate EP$ = AP$ (converted) ÷ Y% for each ingredient.</a:t>
          </a:r>
          <a:endParaRPr lang="en-US" dirty="0"/>
        </a:p>
      </dgm:t>
    </dgm:pt>
    <dgm:pt modelId="{60A05B90-D7FD-4368-89C3-0B77ED07466A}" type="parTrans" cxnId="{C7A99475-4117-4241-9C4D-8910B1290025}">
      <dgm:prSet/>
      <dgm:spPr/>
      <dgm:t>
        <a:bodyPr/>
        <a:lstStyle/>
        <a:p>
          <a:endParaRPr lang="en-US"/>
        </a:p>
      </dgm:t>
    </dgm:pt>
    <dgm:pt modelId="{EF1CF2E0-CD6E-47A0-A52A-D565CF8262FF}" type="sibTrans" cxnId="{C7A99475-4117-4241-9C4D-8910B1290025}">
      <dgm:prSet/>
      <dgm:spPr/>
      <dgm:t>
        <a:bodyPr/>
        <a:lstStyle/>
        <a:p>
          <a:endParaRPr lang="en-US"/>
        </a:p>
      </dgm:t>
    </dgm:pt>
    <dgm:pt modelId="{48F4B154-79D5-41D0-863F-623AF621D012}" type="pres">
      <dgm:prSet presAssocID="{808ABB77-6D51-465B-99E7-0542291B6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6DAB0-565A-4EFD-877D-EDA44FBAAABC}" type="pres">
      <dgm:prSet presAssocID="{B2D00ED4-5D9C-4653-9492-66032C81D6C2}" presName="boxAndChildren" presStyleCnt="0"/>
      <dgm:spPr/>
      <dgm:t>
        <a:bodyPr/>
        <a:lstStyle/>
        <a:p>
          <a:endParaRPr lang="en-US"/>
        </a:p>
      </dgm:t>
    </dgm:pt>
    <dgm:pt modelId="{EB6BF4E7-CEAD-4243-A0FF-AEC20C5563D6}" type="pres">
      <dgm:prSet presAssocID="{B2D00ED4-5D9C-4653-9492-66032C81D6C2}" presName="parentTextBox" presStyleLbl="node1" presStyleIdx="0" presStyleCnt="3"/>
      <dgm:spPr/>
      <dgm:t>
        <a:bodyPr/>
        <a:lstStyle/>
        <a:p>
          <a:endParaRPr lang="en-US"/>
        </a:p>
      </dgm:t>
    </dgm:pt>
    <dgm:pt modelId="{EDD0AD3F-63E4-4263-8BE3-AB47E47586B2}" type="pres">
      <dgm:prSet presAssocID="{47ECF9A4-8AB0-48FD-A659-74504EDD38F4}" presName="sp" presStyleCnt="0"/>
      <dgm:spPr/>
      <dgm:t>
        <a:bodyPr/>
        <a:lstStyle/>
        <a:p>
          <a:endParaRPr lang="en-US"/>
        </a:p>
      </dgm:t>
    </dgm:pt>
    <dgm:pt modelId="{538BD3AB-8BB2-4EBB-994E-4E1736411092}" type="pres">
      <dgm:prSet presAssocID="{735423E0-3BCA-4EDE-9518-D31FA515F6CC}" presName="arrowAndChildren" presStyleCnt="0"/>
      <dgm:spPr/>
      <dgm:t>
        <a:bodyPr/>
        <a:lstStyle/>
        <a:p>
          <a:endParaRPr lang="en-US"/>
        </a:p>
      </dgm:t>
    </dgm:pt>
    <dgm:pt modelId="{621E4627-BE17-49BA-8E85-8C511ACCA6DF}" type="pres">
      <dgm:prSet presAssocID="{735423E0-3BCA-4EDE-9518-D31FA515F6C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D259B78-CB26-4178-A4C2-A66A3E7CE541}" type="pres">
      <dgm:prSet presAssocID="{ABAC509D-573D-43E4-87A0-50C3911FBCAE}" presName="sp" presStyleCnt="0"/>
      <dgm:spPr/>
      <dgm:t>
        <a:bodyPr/>
        <a:lstStyle/>
        <a:p>
          <a:endParaRPr lang="en-US"/>
        </a:p>
      </dgm:t>
    </dgm:pt>
    <dgm:pt modelId="{F5915E1C-B988-41F1-8528-BC4229269479}" type="pres">
      <dgm:prSet presAssocID="{942B2EDC-3402-43A1-9D65-7A1387B2F3E8}" presName="arrowAndChildren" presStyleCnt="0"/>
      <dgm:spPr/>
      <dgm:t>
        <a:bodyPr/>
        <a:lstStyle/>
        <a:p>
          <a:endParaRPr lang="en-US"/>
        </a:p>
      </dgm:t>
    </dgm:pt>
    <dgm:pt modelId="{9FA2668B-A7E1-4908-9EDF-CAD967669B47}" type="pres">
      <dgm:prSet presAssocID="{942B2EDC-3402-43A1-9D65-7A1387B2F3E8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75E5BD1-FF48-45F1-84BE-7CBB55896CD7}" srcId="{808ABB77-6D51-465B-99E7-0542291B68B9}" destId="{735423E0-3BCA-4EDE-9518-D31FA515F6CC}" srcOrd="1" destOrd="0" parTransId="{7800409C-6719-4C95-8AD6-40E63D59DB0E}" sibTransId="{47ECF9A4-8AB0-48FD-A659-74504EDD38F4}"/>
    <dgm:cxn modelId="{C7A99475-4117-4241-9C4D-8910B1290025}" srcId="{808ABB77-6D51-465B-99E7-0542291B68B9}" destId="{B2D00ED4-5D9C-4653-9492-66032C81D6C2}" srcOrd="2" destOrd="0" parTransId="{60A05B90-D7FD-4368-89C3-0B77ED07466A}" sibTransId="{EF1CF2E0-CD6E-47A0-A52A-D565CF8262FF}"/>
    <dgm:cxn modelId="{30E97135-5590-4C24-9936-E888690510AA}" type="presOf" srcId="{942B2EDC-3402-43A1-9D65-7A1387B2F3E8}" destId="{9FA2668B-A7E1-4908-9EDF-CAD967669B47}" srcOrd="0" destOrd="0" presId="urn:microsoft.com/office/officeart/2005/8/layout/process4"/>
    <dgm:cxn modelId="{212C1685-F902-4960-BC7A-51C6E72E3756}" type="presOf" srcId="{735423E0-3BCA-4EDE-9518-D31FA515F6CC}" destId="{621E4627-BE17-49BA-8E85-8C511ACCA6DF}" srcOrd="0" destOrd="0" presId="urn:microsoft.com/office/officeart/2005/8/layout/process4"/>
    <dgm:cxn modelId="{83CE7E9E-85D2-4A42-9179-7602B235A5BF}" type="presOf" srcId="{B2D00ED4-5D9C-4653-9492-66032C81D6C2}" destId="{EB6BF4E7-CEAD-4243-A0FF-AEC20C5563D6}" srcOrd="0" destOrd="0" presId="urn:microsoft.com/office/officeart/2005/8/layout/process4"/>
    <dgm:cxn modelId="{63E4D95B-4974-4C4D-9C49-2D0163B22F9A}" type="presOf" srcId="{808ABB77-6D51-465B-99E7-0542291B68B9}" destId="{48F4B154-79D5-41D0-863F-623AF621D012}" srcOrd="0" destOrd="0" presId="urn:microsoft.com/office/officeart/2005/8/layout/process4"/>
    <dgm:cxn modelId="{D631E2FC-2DAA-4C8B-B042-185C4006B417}" srcId="{808ABB77-6D51-465B-99E7-0542291B68B9}" destId="{942B2EDC-3402-43A1-9D65-7A1387B2F3E8}" srcOrd="0" destOrd="0" parTransId="{BF2E9F66-1233-4B13-9065-3567DE44841D}" sibTransId="{ABAC509D-573D-43E4-87A0-50C3911FBCAE}"/>
    <dgm:cxn modelId="{6C56687C-ECCE-4C28-8945-1EC4081FC75A}" type="presParOf" srcId="{48F4B154-79D5-41D0-863F-623AF621D012}" destId="{D6D6DAB0-565A-4EFD-877D-EDA44FBAAABC}" srcOrd="0" destOrd="0" presId="urn:microsoft.com/office/officeart/2005/8/layout/process4"/>
    <dgm:cxn modelId="{7A96A021-4AD0-409E-A44A-8F4EF7DE3D29}" type="presParOf" srcId="{D6D6DAB0-565A-4EFD-877D-EDA44FBAAABC}" destId="{EB6BF4E7-CEAD-4243-A0FF-AEC20C5563D6}" srcOrd="0" destOrd="0" presId="urn:microsoft.com/office/officeart/2005/8/layout/process4"/>
    <dgm:cxn modelId="{B723D098-8B2E-4CDD-BE67-69D094400A05}" type="presParOf" srcId="{48F4B154-79D5-41D0-863F-623AF621D012}" destId="{EDD0AD3F-63E4-4263-8BE3-AB47E47586B2}" srcOrd="1" destOrd="0" presId="urn:microsoft.com/office/officeart/2005/8/layout/process4"/>
    <dgm:cxn modelId="{63E68FE1-00FC-40A1-B3A7-B96FEDD450C5}" type="presParOf" srcId="{48F4B154-79D5-41D0-863F-623AF621D012}" destId="{538BD3AB-8BB2-4EBB-994E-4E1736411092}" srcOrd="2" destOrd="0" presId="urn:microsoft.com/office/officeart/2005/8/layout/process4"/>
    <dgm:cxn modelId="{E92C1A56-8414-4852-A45B-DC3687D39B13}" type="presParOf" srcId="{538BD3AB-8BB2-4EBB-994E-4E1736411092}" destId="{621E4627-BE17-49BA-8E85-8C511ACCA6DF}" srcOrd="0" destOrd="0" presId="urn:microsoft.com/office/officeart/2005/8/layout/process4"/>
    <dgm:cxn modelId="{5E55377D-C7AF-43B3-91DA-4EB4C3686F33}" type="presParOf" srcId="{48F4B154-79D5-41D0-863F-623AF621D012}" destId="{9D259B78-CB26-4178-A4C2-A66A3E7CE541}" srcOrd="3" destOrd="0" presId="urn:microsoft.com/office/officeart/2005/8/layout/process4"/>
    <dgm:cxn modelId="{3854576E-12F7-4EFF-8241-0F4EF5256285}" type="presParOf" srcId="{48F4B154-79D5-41D0-863F-623AF621D012}" destId="{F5915E1C-B988-41F1-8528-BC4229269479}" srcOrd="4" destOrd="0" presId="urn:microsoft.com/office/officeart/2005/8/layout/process4"/>
    <dgm:cxn modelId="{8BD8B6A5-FE3C-4433-AE7A-33936C922B11}" type="presParOf" srcId="{F5915E1C-B988-41F1-8528-BC4229269479}" destId="{9FA2668B-A7E1-4908-9EDF-CAD967669B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A22C79-6C3D-4A9A-B424-FA69ED277184}" type="doc">
      <dgm:prSet loTypeId="urn:microsoft.com/office/officeart/2005/8/layout/process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6420A1-7FA6-44ED-8DD2-84BE9D2E82B4}">
      <dgm:prSet phldrT="[Text]"/>
      <dgm:spPr/>
      <dgm:t>
        <a:bodyPr/>
        <a:lstStyle/>
        <a:p>
          <a:r>
            <a:rPr lang="en-US" dirty="0" smtClean="0"/>
            <a:t>4. Calculate Extended Cost = Ingredient Quantity X EP$ for each ingredient.</a:t>
          </a:r>
          <a:endParaRPr lang="en-US" dirty="0"/>
        </a:p>
      </dgm:t>
    </dgm:pt>
    <dgm:pt modelId="{65802742-70B8-415F-A06E-80A7A23A1CCE}" type="parTrans" cxnId="{4E9021B3-FFA9-4E3A-8884-C3C3887CBD73}">
      <dgm:prSet/>
      <dgm:spPr/>
      <dgm:t>
        <a:bodyPr/>
        <a:lstStyle/>
        <a:p>
          <a:endParaRPr lang="en-US"/>
        </a:p>
      </dgm:t>
    </dgm:pt>
    <dgm:pt modelId="{26531764-0DB6-4F58-BC21-D96C289880BB}" type="sibTrans" cxnId="{4E9021B3-FFA9-4E3A-8884-C3C3887CBD73}">
      <dgm:prSet/>
      <dgm:spPr/>
      <dgm:t>
        <a:bodyPr/>
        <a:lstStyle/>
        <a:p>
          <a:endParaRPr lang="en-US"/>
        </a:p>
      </dgm:t>
    </dgm:pt>
    <dgm:pt modelId="{7F774C61-9A8A-418A-9C1F-0AFA6799E85B}">
      <dgm:prSet/>
      <dgm:spPr/>
      <dgm:t>
        <a:bodyPr/>
        <a:lstStyle/>
        <a:p>
          <a:r>
            <a:rPr lang="en-US" dirty="0" smtClean="0"/>
            <a:t>5. Calculate total recipe cost = sum of all extended costs.</a:t>
          </a:r>
        </a:p>
      </dgm:t>
    </dgm:pt>
    <dgm:pt modelId="{AA4E1683-AFE4-415A-849C-51FEB0A2D407}" type="parTrans" cxnId="{A0BC6C16-F921-4FA8-A1FB-ED810B275019}">
      <dgm:prSet/>
      <dgm:spPr/>
      <dgm:t>
        <a:bodyPr/>
        <a:lstStyle/>
        <a:p>
          <a:endParaRPr lang="en-US"/>
        </a:p>
      </dgm:t>
    </dgm:pt>
    <dgm:pt modelId="{3098B413-DBB3-411A-9757-42F786845FAA}" type="sibTrans" cxnId="{A0BC6C16-F921-4FA8-A1FB-ED810B275019}">
      <dgm:prSet/>
      <dgm:spPr/>
      <dgm:t>
        <a:bodyPr/>
        <a:lstStyle/>
        <a:p>
          <a:endParaRPr lang="en-US"/>
        </a:p>
      </dgm:t>
    </dgm:pt>
    <dgm:pt modelId="{CC84BFBB-8750-4E0F-AAC3-C46D1410C05F}">
      <dgm:prSet/>
      <dgm:spPr/>
      <dgm:t>
        <a:bodyPr/>
        <a:lstStyle/>
        <a:p>
          <a:r>
            <a:rPr lang="en-US" dirty="0" smtClean="0"/>
            <a:t>6. Calculate Cost per portion = total recipe cost ÷ recipe yield.</a:t>
          </a:r>
        </a:p>
      </dgm:t>
    </dgm:pt>
    <dgm:pt modelId="{B3EF0C78-D695-4287-9023-06E523B5EE75}" type="parTrans" cxnId="{158C6EDD-0797-4D53-BA9B-D13DE3D031C6}">
      <dgm:prSet/>
      <dgm:spPr/>
      <dgm:t>
        <a:bodyPr/>
        <a:lstStyle/>
        <a:p>
          <a:endParaRPr lang="en-US"/>
        </a:p>
      </dgm:t>
    </dgm:pt>
    <dgm:pt modelId="{AFC0FA3E-A9E6-43C5-B0DF-D8501B2116F1}" type="sibTrans" cxnId="{158C6EDD-0797-4D53-BA9B-D13DE3D031C6}">
      <dgm:prSet/>
      <dgm:spPr/>
      <dgm:t>
        <a:bodyPr/>
        <a:lstStyle/>
        <a:p>
          <a:endParaRPr lang="en-US"/>
        </a:p>
      </dgm:t>
    </dgm:pt>
    <dgm:pt modelId="{E1099C34-5618-44D8-BC94-CFA916EBD264}" type="pres">
      <dgm:prSet presAssocID="{F7A22C79-6C3D-4A9A-B424-FA69ED277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28A6B-DCCD-4C6E-A854-8B0E94C4A33A}" type="pres">
      <dgm:prSet presAssocID="{CC84BFBB-8750-4E0F-AAC3-C46D1410C05F}" presName="boxAndChildren" presStyleCnt="0"/>
      <dgm:spPr/>
      <dgm:t>
        <a:bodyPr/>
        <a:lstStyle/>
        <a:p>
          <a:endParaRPr lang="en-US"/>
        </a:p>
      </dgm:t>
    </dgm:pt>
    <dgm:pt modelId="{65149EB6-12E0-4591-A5B7-A2D0EE04C293}" type="pres">
      <dgm:prSet presAssocID="{CC84BFBB-8750-4E0F-AAC3-C46D1410C05F}" presName="parentTextBox" presStyleLbl="node1" presStyleIdx="0" presStyleCnt="3"/>
      <dgm:spPr/>
      <dgm:t>
        <a:bodyPr/>
        <a:lstStyle/>
        <a:p>
          <a:endParaRPr lang="en-US"/>
        </a:p>
      </dgm:t>
    </dgm:pt>
    <dgm:pt modelId="{F751D0B0-8344-41DE-9FEA-C0FCCA320E00}" type="pres">
      <dgm:prSet presAssocID="{3098B413-DBB3-411A-9757-42F786845FAA}" presName="sp" presStyleCnt="0"/>
      <dgm:spPr/>
      <dgm:t>
        <a:bodyPr/>
        <a:lstStyle/>
        <a:p>
          <a:endParaRPr lang="en-US"/>
        </a:p>
      </dgm:t>
    </dgm:pt>
    <dgm:pt modelId="{7A786D5C-1D08-4884-B7A8-2AC8E2F9139D}" type="pres">
      <dgm:prSet presAssocID="{7F774C61-9A8A-418A-9C1F-0AFA6799E85B}" presName="arrowAndChildren" presStyleCnt="0"/>
      <dgm:spPr/>
      <dgm:t>
        <a:bodyPr/>
        <a:lstStyle/>
        <a:p>
          <a:endParaRPr lang="en-US"/>
        </a:p>
      </dgm:t>
    </dgm:pt>
    <dgm:pt modelId="{A5F96856-D4D7-4AD9-BF64-402344B4FEED}" type="pres">
      <dgm:prSet presAssocID="{7F774C61-9A8A-418A-9C1F-0AFA6799E85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70E47ED-0E38-4A5C-A6AE-191EECFEFF3C}" type="pres">
      <dgm:prSet presAssocID="{26531764-0DB6-4F58-BC21-D96C289880BB}" presName="sp" presStyleCnt="0"/>
      <dgm:spPr/>
      <dgm:t>
        <a:bodyPr/>
        <a:lstStyle/>
        <a:p>
          <a:endParaRPr lang="en-US"/>
        </a:p>
      </dgm:t>
    </dgm:pt>
    <dgm:pt modelId="{4EEB69B7-0843-45D1-B362-667E6EBE9FC5}" type="pres">
      <dgm:prSet presAssocID="{CA6420A1-7FA6-44ED-8DD2-84BE9D2E82B4}" presName="arrowAndChildren" presStyleCnt="0"/>
      <dgm:spPr/>
      <dgm:t>
        <a:bodyPr/>
        <a:lstStyle/>
        <a:p>
          <a:endParaRPr lang="en-US"/>
        </a:p>
      </dgm:t>
    </dgm:pt>
    <dgm:pt modelId="{CE9D435D-039B-4407-A2B5-997B83014A53}" type="pres">
      <dgm:prSet presAssocID="{CA6420A1-7FA6-44ED-8DD2-84BE9D2E82B4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4E9021B3-FFA9-4E3A-8884-C3C3887CBD73}" srcId="{F7A22C79-6C3D-4A9A-B424-FA69ED277184}" destId="{CA6420A1-7FA6-44ED-8DD2-84BE9D2E82B4}" srcOrd="0" destOrd="0" parTransId="{65802742-70B8-415F-A06E-80A7A23A1CCE}" sibTransId="{26531764-0DB6-4F58-BC21-D96C289880BB}"/>
    <dgm:cxn modelId="{E99CDF55-6BC8-4EB0-93FC-9DF1599A9830}" type="presOf" srcId="{CA6420A1-7FA6-44ED-8DD2-84BE9D2E82B4}" destId="{CE9D435D-039B-4407-A2B5-997B83014A53}" srcOrd="0" destOrd="0" presId="urn:microsoft.com/office/officeart/2005/8/layout/process4"/>
    <dgm:cxn modelId="{158C6EDD-0797-4D53-BA9B-D13DE3D031C6}" srcId="{F7A22C79-6C3D-4A9A-B424-FA69ED277184}" destId="{CC84BFBB-8750-4E0F-AAC3-C46D1410C05F}" srcOrd="2" destOrd="0" parTransId="{B3EF0C78-D695-4287-9023-06E523B5EE75}" sibTransId="{AFC0FA3E-A9E6-43C5-B0DF-D8501B2116F1}"/>
    <dgm:cxn modelId="{C98BA01B-D30E-4FCF-9698-FC4BB1065B9A}" type="presOf" srcId="{CC84BFBB-8750-4E0F-AAC3-C46D1410C05F}" destId="{65149EB6-12E0-4591-A5B7-A2D0EE04C293}" srcOrd="0" destOrd="0" presId="urn:microsoft.com/office/officeart/2005/8/layout/process4"/>
    <dgm:cxn modelId="{A0BC6C16-F921-4FA8-A1FB-ED810B275019}" srcId="{F7A22C79-6C3D-4A9A-B424-FA69ED277184}" destId="{7F774C61-9A8A-418A-9C1F-0AFA6799E85B}" srcOrd="1" destOrd="0" parTransId="{AA4E1683-AFE4-415A-849C-51FEB0A2D407}" sibTransId="{3098B413-DBB3-411A-9757-42F786845FAA}"/>
    <dgm:cxn modelId="{AF7E17FD-F716-41C4-9B96-E5714A8D527B}" type="presOf" srcId="{7F774C61-9A8A-418A-9C1F-0AFA6799E85B}" destId="{A5F96856-D4D7-4AD9-BF64-402344B4FEED}" srcOrd="0" destOrd="0" presId="urn:microsoft.com/office/officeart/2005/8/layout/process4"/>
    <dgm:cxn modelId="{1102C325-EBF3-4617-A7F0-5F270CEDD8BB}" type="presOf" srcId="{F7A22C79-6C3D-4A9A-B424-FA69ED277184}" destId="{E1099C34-5618-44D8-BC94-CFA916EBD264}" srcOrd="0" destOrd="0" presId="urn:microsoft.com/office/officeart/2005/8/layout/process4"/>
    <dgm:cxn modelId="{27042661-A79D-4FCB-A85E-789816A9D1BE}" type="presParOf" srcId="{E1099C34-5618-44D8-BC94-CFA916EBD264}" destId="{C8E28A6B-DCCD-4C6E-A854-8B0E94C4A33A}" srcOrd="0" destOrd="0" presId="urn:microsoft.com/office/officeart/2005/8/layout/process4"/>
    <dgm:cxn modelId="{E3F5F583-702E-4E30-A7E9-C8363D486B27}" type="presParOf" srcId="{C8E28A6B-DCCD-4C6E-A854-8B0E94C4A33A}" destId="{65149EB6-12E0-4591-A5B7-A2D0EE04C293}" srcOrd="0" destOrd="0" presId="urn:microsoft.com/office/officeart/2005/8/layout/process4"/>
    <dgm:cxn modelId="{56943B36-26CC-42B7-8166-F3DD36C35710}" type="presParOf" srcId="{E1099C34-5618-44D8-BC94-CFA916EBD264}" destId="{F751D0B0-8344-41DE-9FEA-C0FCCA320E00}" srcOrd="1" destOrd="0" presId="urn:microsoft.com/office/officeart/2005/8/layout/process4"/>
    <dgm:cxn modelId="{4ADDF6BE-B635-4FFA-9AB5-272245230D73}" type="presParOf" srcId="{E1099C34-5618-44D8-BC94-CFA916EBD264}" destId="{7A786D5C-1D08-4884-B7A8-2AC8E2F9139D}" srcOrd="2" destOrd="0" presId="urn:microsoft.com/office/officeart/2005/8/layout/process4"/>
    <dgm:cxn modelId="{AAEFA6B9-5A8B-4C67-BA8D-5379E637EE5D}" type="presParOf" srcId="{7A786D5C-1D08-4884-B7A8-2AC8E2F9139D}" destId="{A5F96856-D4D7-4AD9-BF64-402344B4FEED}" srcOrd="0" destOrd="0" presId="urn:microsoft.com/office/officeart/2005/8/layout/process4"/>
    <dgm:cxn modelId="{FC83B2FC-000E-4488-BB8A-60A9A2C778B8}" type="presParOf" srcId="{E1099C34-5618-44D8-BC94-CFA916EBD264}" destId="{470E47ED-0E38-4A5C-A6AE-191EECFEFF3C}" srcOrd="3" destOrd="0" presId="urn:microsoft.com/office/officeart/2005/8/layout/process4"/>
    <dgm:cxn modelId="{EDD77EC3-8B0F-4B86-A7BF-E7B3EF8E3893}" type="presParOf" srcId="{E1099C34-5618-44D8-BC94-CFA916EBD264}" destId="{4EEB69B7-0843-45D1-B362-667E6EBE9FC5}" srcOrd="4" destOrd="0" presId="urn:microsoft.com/office/officeart/2005/8/layout/process4"/>
    <dgm:cxn modelId="{AA42729C-3492-44E6-8033-092AC4E66CDB}" type="presParOf" srcId="{4EEB69B7-0843-45D1-B362-667E6EBE9FC5}" destId="{CE9D435D-039B-4407-A2B5-997B83014A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2C926-9CF9-4495-B527-87A1B94B3245}" type="doc">
      <dgm:prSet loTypeId="urn:microsoft.com/office/officeart/2005/8/layout/process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6E0839-1978-4486-B506-E4F3DAE25912}">
      <dgm:prSet phldrT="[Text]"/>
      <dgm:spPr/>
      <dgm:t>
        <a:bodyPr/>
        <a:lstStyle/>
        <a:p>
          <a:r>
            <a:rPr lang="en-US" dirty="0" smtClean="0"/>
            <a:t>7. Calculate Spice Factor adjusted cost per portion = cost per portion X (1 + Spice factor). </a:t>
          </a:r>
          <a:endParaRPr lang="en-US" dirty="0"/>
        </a:p>
      </dgm:t>
    </dgm:pt>
    <dgm:pt modelId="{FC70A2BD-535C-4CA3-AE19-58B67CF1C09A}" type="parTrans" cxnId="{315A7E5F-EC64-4FAC-9619-E2DE6B130FC3}">
      <dgm:prSet/>
      <dgm:spPr/>
      <dgm:t>
        <a:bodyPr/>
        <a:lstStyle/>
        <a:p>
          <a:endParaRPr lang="en-US"/>
        </a:p>
      </dgm:t>
    </dgm:pt>
    <dgm:pt modelId="{D799CE11-2B3F-43B9-A7D6-AEF31AC490BD}" type="sibTrans" cxnId="{315A7E5F-EC64-4FAC-9619-E2DE6B130FC3}">
      <dgm:prSet/>
      <dgm:spPr/>
      <dgm:t>
        <a:bodyPr/>
        <a:lstStyle/>
        <a:p>
          <a:endParaRPr lang="en-US"/>
        </a:p>
      </dgm:t>
    </dgm:pt>
    <dgm:pt modelId="{691F2A83-2A71-409E-BFDE-E295656008B3}">
      <dgm:prSet/>
      <dgm:spPr/>
      <dgm:t>
        <a:bodyPr/>
        <a:lstStyle/>
        <a:p>
          <a:r>
            <a:rPr lang="en-US" dirty="0" smtClean="0"/>
            <a:t>8. Calculate Q Factor and add it to the entrée’s SF-adjusted cost per portion, if applicable.</a:t>
          </a:r>
        </a:p>
      </dgm:t>
    </dgm:pt>
    <dgm:pt modelId="{414E0B28-56A2-40B1-8185-8E8CA5C3FCF6}" type="parTrans" cxnId="{D649D78F-77EC-41FD-B906-9036AC3BCCE7}">
      <dgm:prSet/>
      <dgm:spPr/>
      <dgm:t>
        <a:bodyPr/>
        <a:lstStyle/>
        <a:p>
          <a:endParaRPr lang="en-US"/>
        </a:p>
      </dgm:t>
    </dgm:pt>
    <dgm:pt modelId="{AEADCE34-506A-4936-B7DE-246AFC50D397}" type="sibTrans" cxnId="{D649D78F-77EC-41FD-B906-9036AC3BCCE7}">
      <dgm:prSet/>
      <dgm:spPr/>
      <dgm:t>
        <a:bodyPr/>
        <a:lstStyle/>
        <a:p>
          <a:endParaRPr lang="en-US"/>
        </a:p>
      </dgm:t>
    </dgm:pt>
    <dgm:pt modelId="{FE759AFE-839A-4E0A-A4D0-757BA5AFBE07}">
      <dgm:prSet phldrT="[Text]"/>
      <dgm:spPr/>
      <dgm:t>
        <a:bodyPr/>
        <a:lstStyle/>
        <a:p>
          <a:r>
            <a:rPr lang="en-US" dirty="0" smtClean="0"/>
            <a:t>(Note: this calculation may be applied to the total recipe cost and performed before step 6 instead).</a:t>
          </a:r>
          <a:endParaRPr lang="en-US" dirty="0"/>
        </a:p>
      </dgm:t>
    </dgm:pt>
    <dgm:pt modelId="{87D9CDAE-A72F-4E2B-85F6-CD03B1A4E623}" type="parTrans" cxnId="{111D315E-0E85-40BA-8AB3-D2F62CBDCE9F}">
      <dgm:prSet/>
      <dgm:spPr/>
      <dgm:t>
        <a:bodyPr/>
        <a:lstStyle/>
        <a:p>
          <a:endParaRPr lang="en-US"/>
        </a:p>
      </dgm:t>
    </dgm:pt>
    <dgm:pt modelId="{969E908E-B0E6-4D09-85E1-619FA13B5470}" type="sibTrans" cxnId="{111D315E-0E85-40BA-8AB3-D2F62CBDCE9F}">
      <dgm:prSet/>
      <dgm:spPr/>
      <dgm:t>
        <a:bodyPr/>
        <a:lstStyle/>
        <a:p>
          <a:endParaRPr lang="en-US"/>
        </a:p>
      </dgm:t>
    </dgm:pt>
    <dgm:pt modelId="{BB4920FA-5B2F-4798-B773-8689ACDF6E32}" type="pres">
      <dgm:prSet presAssocID="{2C02C926-9CF9-4495-B527-87A1B94B32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AEF0F-C50B-4604-A2F4-84899C6BB55E}" type="pres">
      <dgm:prSet presAssocID="{691F2A83-2A71-409E-BFDE-E295656008B3}" presName="boxAndChildren" presStyleCnt="0"/>
      <dgm:spPr/>
      <dgm:t>
        <a:bodyPr/>
        <a:lstStyle/>
        <a:p>
          <a:endParaRPr lang="en-US"/>
        </a:p>
      </dgm:t>
    </dgm:pt>
    <dgm:pt modelId="{7C3F85B8-4262-4468-BBFB-5AE3A2221A47}" type="pres">
      <dgm:prSet presAssocID="{691F2A83-2A71-409E-BFDE-E295656008B3}" presName="parentTextBox" presStyleLbl="node1" presStyleIdx="0" presStyleCnt="3"/>
      <dgm:spPr/>
      <dgm:t>
        <a:bodyPr/>
        <a:lstStyle/>
        <a:p>
          <a:endParaRPr lang="en-US"/>
        </a:p>
      </dgm:t>
    </dgm:pt>
    <dgm:pt modelId="{199389AC-1AB0-4902-A150-DDC8F9FA1112}" type="pres">
      <dgm:prSet presAssocID="{969E908E-B0E6-4D09-85E1-619FA13B5470}" presName="sp" presStyleCnt="0"/>
      <dgm:spPr/>
      <dgm:t>
        <a:bodyPr/>
        <a:lstStyle/>
        <a:p>
          <a:endParaRPr lang="en-US"/>
        </a:p>
      </dgm:t>
    </dgm:pt>
    <dgm:pt modelId="{575398A0-27EF-4C38-82BF-5FFA565FD485}" type="pres">
      <dgm:prSet presAssocID="{FE759AFE-839A-4E0A-A4D0-757BA5AFBE07}" presName="arrowAndChildren" presStyleCnt="0"/>
      <dgm:spPr/>
      <dgm:t>
        <a:bodyPr/>
        <a:lstStyle/>
        <a:p>
          <a:endParaRPr lang="en-US"/>
        </a:p>
      </dgm:t>
    </dgm:pt>
    <dgm:pt modelId="{094E2945-92A8-4BB4-B80C-B022CC62AB7F}" type="pres">
      <dgm:prSet presAssocID="{FE759AFE-839A-4E0A-A4D0-757BA5AFBE0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AF316DB-397A-4095-8D2C-19F5CDAB5F06}" type="pres">
      <dgm:prSet presAssocID="{D799CE11-2B3F-43B9-A7D6-AEF31AC490BD}" presName="sp" presStyleCnt="0"/>
      <dgm:spPr/>
      <dgm:t>
        <a:bodyPr/>
        <a:lstStyle/>
        <a:p>
          <a:endParaRPr lang="en-US"/>
        </a:p>
      </dgm:t>
    </dgm:pt>
    <dgm:pt modelId="{C5874342-3358-4F05-8B01-E4C51BA8E553}" type="pres">
      <dgm:prSet presAssocID="{396E0839-1978-4486-B506-E4F3DAE25912}" presName="arrowAndChildren" presStyleCnt="0"/>
      <dgm:spPr/>
      <dgm:t>
        <a:bodyPr/>
        <a:lstStyle/>
        <a:p>
          <a:endParaRPr lang="en-US"/>
        </a:p>
      </dgm:t>
    </dgm:pt>
    <dgm:pt modelId="{C53E3FEA-C3E3-4323-B386-E8F73E119C69}" type="pres">
      <dgm:prSet presAssocID="{396E0839-1978-4486-B506-E4F3DAE2591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D649D78F-77EC-41FD-B906-9036AC3BCCE7}" srcId="{2C02C926-9CF9-4495-B527-87A1B94B3245}" destId="{691F2A83-2A71-409E-BFDE-E295656008B3}" srcOrd="2" destOrd="0" parTransId="{414E0B28-56A2-40B1-8185-8E8CA5C3FCF6}" sibTransId="{AEADCE34-506A-4936-B7DE-246AFC50D397}"/>
    <dgm:cxn modelId="{E0E05002-9677-4479-B3D2-15EB3D27B322}" type="presOf" srcId="{2C02C926-9CF9-4495-B527-87A1B94B3245}" destId="{BB4920FA-5B2F-4798-B773-8689ACDF6E32}" srcOrd="0" destOrd="0" presId="urn:microsoft.com/office/officeart/2005/8/layout/process4"/>
    <dgm:cxn modelId="{315A7E5F-EC64-4FAC-9619-E2DE6B130FC3}" srcId="{2C02C926-9CF9-4495-B527-87A1B94B3245}" destId="{396E0839-1978-4486-B506-E4F3DAE25912}" srcOrd="0" destOrd="0" parTransId="{FC70A2BD-535C-4CA3-AE19-58B67CF1C09A}" sibTransId="{D799CE11-2B3F-43B9-A7D6-AEF31AC490BD}"/>
    <dgm:cxn modelId="{3D0FC2DC-7AB1-46FC-84E9-25E634473D92}" type="presOf" srcId="{396E0839-1978-4486-B506-E4F3DAE25912}" destId="{C53E3FEA-C3E3-4323-B386-E8F73E119C69}" srcOrd="0" destOrd="0" presId="urn:microsoft.com/office/officeart/2005/8/layout/process4"/>
    <dgm:cxn modelId="{E2FC238B-098D-48E3-9492-EB9CF4F72A25}" type="presOf" srcId="{691F2A83-2A71-409E-BFDE-E295656008B3}" destId="{7C3F85B8-4262-4468-BBFB-5AE3A2221A47}" srcOrd="0" destOrd="0" presId="urn:microsoft.com/office/officeart/2005/8/layout/process4"/>
    <dgm:cxn modelId="{A891528C-AEE6-42A6-BCF3-02AE06716E5F}" type="presOf" srcId="{FE759AFE-839A-4E0A-A4D0-757BA5AFBE07}" destId="{094E2945-92A8-4BB4-B80C-B022CC62AB7F}" srcOrd="0" destOrd="0" presId="urn:microsoft.com/office/officeart/2005/8/layout/process4"/>
    <dgm:cxn modelId="{111D315E-0E85-40BA-8AB3-D2F62CBDCE9F}" srcId="{2C02C926-9CF9-4495-B527-87A1B94B3245}" destId="{FE759AFE-839A-4E0A-A4D0-757BA5AFBE07}" srcOrd="1" destOrd="0" parTransId="{87D9CDAE-A72F-4E2B-85F6-CD03B1A4E623}" sibTransId="{969E908E-B0E6-4D09-85E1-619FA13B5470}"/>
    <dgm:cxn modelId="{370DD545-BC22-4792-A200-D03DDB0BD25B}" type="presParOf" srcId="{BB4920FA-5B2F-4798-B773-8689ACDF6E32}" destId="{06DAEF0F-C50B-4604-A2F4-84899C6BB55E}" srcOrd="0" destOrd="0" presId="urn:microsoft.com/office/officeart/2005/8/layout/process4"/>
    <dgm:cxn modelId="{3A107177-057F-41E8-A515-24CC88A43234}" type="presParOf" srcId="{06DAEF0F-C50B-4604-A2F4-84899C6BB55E}" destId="{7C3F85B8-4262-4468-BBFB-5AE3A2221A47}" srcOrd="0" destOrd="0" presId="urn:microsoft.com/office/officeart/2005/8/layout/process4"/>
    <dgm:cxn modelId="{4CAA6BF6-4C69-41EB-ADD8-ABEBE605B6CF}" type="presParOf" srcId="{BB4920FA-5B2F-4798-B773-8689ACDF6E32}" destId="{199389AC-1AB0-4902-A150-DDC8F9FA1112}" srcOrd="1" destOrd="0" presId="urn:microsoft.com/office/officeart/2005/8/layout/process4"/>
    <dgm:cxn modelId="{EAA568F0-199F-4738-AD4E-0613939E3D5D}" type="presParOf" srcId="{BB4920FA-5B2F-4798-B773-8689ACDF6E32}" destId="{575398A0-27EF-4C38-82BF-5FFA565FD485}" srcOrd="2" destOrd="0" presId="urn:microsoft.com/office/officeart/2005/8/layout/process4"/>
    <dgm:cxn modelId="{5A8C88FD-ED2A-4A62-BFEB-F13ADEB6DEFF}" type="presParOf" srcId="{575398A0-27EF-4C38-82BF-5FFA565FD485}" destId="{094E2945-92A8-4BB4-B80C-B022CC62AB7F}" srcOrd="0" destOrd="0" presId="urn:microsoft.com/office/officeart/2005/8/layout/process4"/>
    <dgm:cxn modelId="{C5025EB6-40CB-48AE-849F-0BDFB4214F48}" type="presParOf" srcId="{BB4920FA-5B2F-4798-B773-8689ACDF6E32}" destId="{FAF316DB-397A-4095-8D2C-19F5CDAB5F06}" srcOrd="3" destOrd="0" presId="urn:microsoft.com/office/officeart/2005/8/layout/process4"/>
    <dgm:cxn modelId="{47DAC134-F1E6-48CB-8250-C7CFB0E2CBA1}" type="presParOf" srcId="{BB4920FA-5B2F-4798-B773-8689ACDF6E32}" destId="{C5874342-3358-4F05-8B01-E4C51BA8E553}" srcOrd="4" destOrd="0" presId="urn:microsoft.com/office/officeart/2005/8/layout/process4"/>
    <dgm:cxn modelId="{0505246E-B0CD-47A7-BA32-A967A78BA0D9}" type="presParOf" srcId="{C5874342-3358-4F05-8B01-E4C51BA8E553}" destId="{C53E3FEA-C3E3-4323-B386-E8F73E119C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21DE7B-48BF-4098-9211-16DA8102DDF0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B0A4A4-C0D2-43DF-8ED4-50A60309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EA143E-0633-48EF-BB34-72B76D230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b="1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 pitchFamily="84" charset="-128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2pPr>
    <a:lvl3pPr marL="231775" indent="-115888" algn="l" rtl="0" eaLnBrk="0" fontAlgn="base" hangingPunct="0">
      <a:spcBef>
        <a:spcPct val="30000"/>
      </a:spcBef>
      <a:spcAft>
        <a:spcPct val="0"/>
      </a:spcAft>
      <a:buFont typeface="Century Gothic" pitchFamily="34" charset="0"/>
      <a:buChar char="–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3pPr>
    <a:lvl4pPr marL="231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4pPr>
    <a:lvl5pPr marL="346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KM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3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MG_5741.jpg"/>
          <p:cNvPicPr>
            <a:picLocks noChangeAspect="1"/>
          </p:cNvPicPr>
          <p:nvPr userDrawn="1"/>
        </p:nvPicPr>
        <p:blipFill>
          <a:blip r:embed="rId4"/>
          <a:srcRect l="48611"/>
          <a:stretch>
            <a:fillRect/>
          </a:stretch>
        </p:blipFill>
        <p:spPr bwMode="auto">
          <a:xfrm>
            <a:off x="-6350" y="-14288"/>
            <a:ext cx="5253038" cy="68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14288"/>
            <a:ext cx="4960937" cy="687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3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/>
          <p:nvPr userDrawn="1"/>
        </p:nvSpPr>
        <p:spPr>
          <a:xfrm>
            <a:off x="4572000" y="5487988"/>
            <a:ext cx="4572000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Foundations of Cost Control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Daniel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Traster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MG_5270_remov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286000" y="-28575"/>
            <a:ext cx="9253538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28575"/>
            <a:ext cx="4960937" cy="68865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FCC1-6158-455F-8A1D-56CD46C4CA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images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Projects\current\10-2004 Pearson\working\strip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1463" y="2260600"/>
            <a:ext cx="7297737" cy="30813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earson_logo_bar_purple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794005"/>
            <a:ext cx="6908800" cy="2387600"/>
          </a:xfrm>
        </p:spPr>
        <p:txBody>
          <a:bodyPr anchor="t">
            <a:noAutofit/>
          </a:bodyPr>
          <a:lstStyle>
            <a:lvl1pPr algn="ctr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27199" y="2277540"/>
            <a:ext cx="6908800" cy="533399"/>
          </a:xfr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Ctr="1">
            <a:noAutofit/>
          </a:bodyPr>
          <a:lstStyle>
            <a:lvl1pPr>
              <a:defRPr lang="en-US" sz="3600" b="1" kern="1200" dirty="0" smtClean="0">
                <a:solidFill>
                  <a:schemeClr val="accent4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en-US" sz="66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 bwMode="auto">
          <a:xfrm>
            <a:off x="200025" y="0"/>
            <a:ext cx="995363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4688" y="0"/>
            <a:ext cx="7696200" cy="914400"/>
          </a:xfr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9364" y="0"/>
            <a:ext cx="995324" cy="914400"/>
          </a:xfrm>
        </p:spPr>
        <p:txBody>
          <a:bodyPr anchor="ctr" anchorCtr="1">
            <a:noAutofit/>
          </a:bodyPr>
          <a:lstStyle>
            <a:lvl1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0" i="0" kern="1200" spc="-300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3869CAB-4797-4934-885E-249C3199F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F203-9332-42C5-A570-CE0164AE9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2049-0001-4046-A446-89333C155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 bwMode="auto">
          <a:xfrm>
            <a:off x="0" y="0"/>
            <a:ext cx="9144000" cy="6764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4" descr="Forks.jpg"/>
          <p:cNvPicPr>
            <a:picLocks noChangeAspect="1"/>
          </p:cNvPicPr>
          <p:nvPr userDrawn="1"/>
        </p:nvPicPr>
        <p:blipFill>
          <a:blip r:embed="rId4"/>
          <a:srcRect t="15898" b="24641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ageNumber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1922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8675" y="6388100"/>
            <a:ext cx="10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39378B-6ED9-489B-A842-EE4A5812E1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0132156555 - Traster"/>
          <p:cNvPicPr>
            <a:picLocks noChangeAspect="1" noChangeArrowheads="1"/>
          </p:cNvPicPr>
          <p:nvPr userDrawn="1"/>
        </p:nvPicPr>
        <p:blipFill>
          <a:blip r:embed="rId12"/>
          <a:srcRect l="11456" b="8134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9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lnSpc>
          <a:spcPct val="95000"/>
        </a:lnSpc>
        <a:spcBef>
          <a:spcPts val="1200"/>
        </a:spcBef>
        <a:spcAft>
          <a:spcPct val="0"/>
        </a:spcAft>
        <a:buFont typeface="Arial" charset="0"/>
        <a:defRPr sz="2400" b="1" kern="1200">
          <a:solidFill>
            <a:srgbClr val="404040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228600" indent="-2286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2pPr>
      <a:lvl3pPr marL="457200" indent="-22860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404040"/>
        </a:buClr>
        <a:buFont typeface="Century Gothic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3pPr>
      <a:lvl4pPr marL="457200" indent="9144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4pPr>
      <a:lvl5pPr marL="685800" indent="11430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16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0" y="1506538"/>
            <a:ext cx="4202113" cy="1384300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Recipe Costing</a:t>
            </a:r>
          </a:p>
        </p:txBody>
      </p:sp>
      <p:sp>
        <p:nvSpPr>
          <p:cNvPr id="133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0" y="1120775"/>
            <a:ext cx="4202113" cy="369888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chapter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Possible Complications in Unit Conversion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5225"/>
            <a:ext cx="8534400" cy="5054600"/>
          </a:xfrm>
        </p:spPr>
        <p:txBody>
          <a:bodyPr>
            <a:normAutofit/>
          </a:bodyPr>
          <a:lstStyle/>
          <a:p>
            <a:pPr marL="514350" indent="-514350">
              <a:buFont typeface="Arial" pitchFamily="84" charset="0"/>
              <a:buAutoNum type="arabicPeriod"/>
              <a:defRPr/>
            </a:pPr>
            <a:r>
              <a:rPr lang="en-US" dirty="0" smtClean="0"/>
              <a:t>Weight listed on can is not the same as product’s drained weight.  </a:t>
            </a:r>
          </a:p>
          <a:p>
            <a:pPr marL="628650" lvl="2" indent="-514350">
              <a:buFont typeface="Arial" pitchFamily="34" charset="0"/>
              <a:buChar char="•"/>
              <a:defRPr/>
            </a:pPr>
            <a:r>
              <a:rPr lang="en-US" sz="2200" b="1" dirty="0" smtClean="0">
                <a:cs typeface="+mn-cs"/>
              </a:rPr>
              <a:t>Solution</a:t>
            </a:r>
            <a:r>
              <a:rPr lang="en-US" sz="2200" dirty="0" smtClean="0">
                <a:cs typeface="+mn-cs"/>
              </a:rPr>
              <a:t>: test a can and use the drained weight for the calculation.</a:t>
            </a:r>
          </a:p>
          <a:p>
            <a:pPr marL="514350" indent="-514350">
              <a:buFont typeface="Arial" pitchFamily="84" charset="0"/>
              <a:buAutoNum type="arabicPeriod"/>
              <a:defRPr/>
            </a:pPr>
            <a:r>
              <a:rPr lang="en-US" dirty="0" smtClean="0"/>
              <a:t>Container measures contents in weight but recipe measures in volume or vice-versa.  </a:t>
            </a:r>
          </a:p>
          <a:p>
            <a:pPr marL="400050" lvl="1" indent="-514350">
              <a:buFont typeface="Arial" pitchFamily="34" charset="0"/>
              <a:buChar char="•"/>
              <a:defRPr/>
            </a:pPr>
            <a:r>
              <a:rPr lang="en-US" sz="2200" b="1" dirty="0" smtClean="0">
                <a:cs typeface="+mn-cs"/>
              </a:rPr>
              <a:t>Solution</a:t>
            </a:r>
            <a:r>
              <a:rPr lang="en-US" sz="2200" dirty="0" smtClean="0">
                <a:cs typeface="+mn-cs"/>
              </a:rPr>
              <a:t>: Open container to measure volume (or weight)   and use this figure for calculations.</a:t>
            </a:r>
          </a:p>
          <a:p>
            <a:pPr marL="0" indent="0">
              <a:buFont typeface="Arial" pitchFamily="84" charset="0"/>
              <a:buNone/>
              <a:defRPr/>
            </a:pPr>
            <a:endParaRPr lang="en-US" dirty="0" smtClean="0"/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 smtClean="0"/>
              <a:t>Note: In both cases, Y% is accounted for by test, so Y% becomes 100% on costing sheet.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5741988"/>
            <a:ext cx="3900488" cy="96361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68375" y="5741988"/>
            <a:ext cx="29194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See Figure 5.1b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B6480BB-6130-48A1-A34C-7DA1BD5FF1D4}" type="slidenum">
              <a:rPr lang="en-US">
                <a:latin typeface="+mj-lt"/>
              </a:rPr>
              <a:pPr>
                <a:defRPr/>
              </a:pPr>
              <a:t>10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Calculating EP$ for Costing Sheet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sz="3500" dirty="0" smtClean="0">
                <a:solidFill>
                  <a:schemeClr val="tx2"/>
                </a:solidFill>
              </a:rPr>
              <a:t>EP$</a:t>
            </a:r>
            <a:r>
              <a:rPr lang="en-US" sz="3500" dirty="0" smtClean="0"/>
              <a:t> = </a:t>
            </a:r>
            <a:r>
              <a:rPr lang="en-US" sz="3500" dirty="0" smtClean="0">
                <a:solidFill>
                  <a:schemeClr val="accent1"/>
                </a:solidFill>
              </a:rPr>
              <a:t>AP$</a:t>
            </a:r>
            <a:r>
              <a:rPr lang="en-US" sz="3500" dirty="0" smtClean="0"/>
              <a:t> ÷ </a:t>
            </a:r>
            <a:r>
              <a:rPr lang="en-US" sz="3500" dirty="0" smtClean="0">
                <a:solidFill>
                  <a:schemeClr val="accent4"/>
                </a:solidFill>
              </a:rPr>
              <a:t>Y%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Y% in decimal form.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Only use AP$ with units that match the ingredient’s units.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For items from a butcher’s yield test, just enter the EP$ from the test and convert to units that match the ingredient’s units.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For items with Y% = 100%, AP$ = EP$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5741988"/>
            <a:ext cx="3900488" cy="96361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68375" y="5741988"/>
            <a:ext cx="29194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See Figure 5.1c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CA0BD78-7E21-4847-ADDB-100DBEDB5E3D}" type="slidenum">
              <a:rPr lang="en-US">
                <a:latin typeface="+mj-lt"/>
              </a:rPr>
              <a:pPr>
                <a:defRPr/>
              </a:pPr>
              <a:t>11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smtClean="0">
                <a:ea typeface="ＭＳ Ｐゴシック"/>
                <a:cs typeface="ＭＳ Ｐゴシック"/>
              </a:rPr>
              <a:t>Calculating Extended Costs or “Extension”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95650"/>
            <a:ext cx="8534400" cy="911225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sz="3000" dirty="0" smtClean="0">
                <a:solidFill>
                  <a:schemeClr val="tx2"/>
                </a:solidFill>
              </a:rPr>
              <a:t>Extension</a:t>
            </a:r>
            <a:r>
              <a:rPr lang="en-US" sz="3000" dirty="0" smtClean="0"/>
              <a:t> = </a:t>
            </a:r>
            <a:r>
              <a:rPr lang="en-US" sz="3000" dirty="0" smtClean="0">
                <a:solidFill>
                  <a:schemeClr val="accent1"/>
                </a:solidFill>
              </a:rPr>
              <a:t>Ingredient Quantity </a:t>
            </a:r>
            <a:r>
              <a:rPr lang="en-US" sz="3000" dirty="0"/>
              <a:t>x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4"/>
                </a:solidFill>
              </a:rPr>
              <a:t>EP$/unit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5741988"/>
            <a:ext cx="3900488" cy="96361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68375" y="5741988"/>
            <a:ext cx="29194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See Figure 5.1d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52475" y="1195388"/>
            <a:ext cx="8391525" cy="1665287"/>
          </a:xfrm>
          <a:prstGeom prst="rect">
            <a:avLst/>
          </a:prstGeom>
          <a:gradFill>
            <a:gsLst>
              <a:gs pos="17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250950" y="1450975"/>
            <a:ext cx="77898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Extended cost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or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 extension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is the total amount of money that each ingredient contributes to the total cost of the recipe.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964A2AC4-D683-429E-A50A-3044CB7770C3}" type="slidenum">
              <a:rPr lang="en-US">
                <a:latin typeface="+mj-lt"/>
              </a:rPr>
              <a:pPr>
                <a:defRPr/>
              </a:pPr>
              <a:t>12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Total Recipe Cost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75187" y="1371600"/>
          <a:ext cx="808211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B428580C-396C-4140-9BA8-B9E1B2719F37}" type="slidenum">
              <a:rPr lang="en-US">
                <a:latin typeface="+mj-lt"/>
              </a:rPr>
              <a:pPr>
                <a:defRPr/>
              </a:pPr>
              <a:t>13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7E9C1-06FF-4CC8-90A3-1D3676EAD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A37E9C1-06FF-4CC8-90A3-1D3676EAD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A97DA8-BA14-4F7D-BD7B-C42D8094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2A97DA8-BA14-4F7D-BD7B-C42D8094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0E2D7-9D7F-4E40-A7C2-F75727102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450E2D7-9D7F-4E40-A7C2-F75727102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020762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Cous Cous Recipe: Part II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47638" y="1106488"/>
          <a:ext cx="8391525" cy="500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847"/>
                <a:gridCol w="1040820"/>
                <a:gridCol w="1082949"/>
                <a:gridCol w="1179871"/>
                <a:gridCol w="1224116"/>
                <a:gridCol w="1061884"/>
                <a:gridCol w="1445345"/>
              </a:tblGrid>
              <a:tr h="998062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Recipe: </a:t>
                      </a:r>
                      <a:r>
                        <a:rPr lang="en-US" dirty="0" err="1" smtClean="0"/>
                        <a:t>Cous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Cous</a:t>
                      </a:r>
                      <a:r>
                        <a:rPr lang="en-US" dirty="0" smtClean="0"/>
                        <a:t> with Carrots and Raisins               </a:t>
                      </a:r>
                    </a:p>
                    <a:p>
                      <a:r>
                        <a:rPr lang="en-US" dirty="0" smtClean="0"/>
                        <a:t>Spice Factor:</a:t>
                      </a:r>
                    </a:p>
                    <a:p>
                      <a:r>
                        <a:rPr lang="en-US" dirty="0" smtClean="0"/>
                        <a:t>Portions: 8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                                                                      Q Factor:</a:t>
                      </a:r>
                    </a:p>
                    <a:p>
                      <a:r>
                        <a:rPr lang="en-US" dirty="0" smtClean="0"/>
                        <a:t>Cost per portion:                         FC%                             Selling Price: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5265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Ingredient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Quantity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Y%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AP$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AP$ converted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EP$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Extended </a:t>
                      </a:r>
                      <a:r>
                        <a:rPr lang="en-US" sz="1500" b="1" baseline="0" dirty="0" smtClean="0"/>
                        <a:t> Cost</a:t>
                      </a:r>
                      <a:endParaRPr lang="en-US" sz="1500" b="1" dirty="0"/>
                    </a:p>
                  </a:txBody>
                  <a:tcPr/>
                </a:tc>
              </a:tr>
              <a:tr h="443345"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Cous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Cous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cups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$4.20/Qt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$1.05/c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$1.05/c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$2.10</a:t>
                      </a:r>
                      <a:endParaRPr lang="en-US" sz="1500" dirty="0"/>
                    </a:p>
                  </a:txBody>
                  <a:tcPr/>
                </a:tc>
              </a:tr>
              <a:tr h="42770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Carrot, diced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 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77%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$0.68/#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$0.043/oz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$0.056/oz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$0.224</a:t>
                      </a:r>
                      <a:endParaRPr lang="en-US" sz="1500" dirty="0"/>
                    </a:p>
                  </a:txBody>
                  <a:tcPr/>
                </a:tc>
              </a:tr>
              <a:tr h="40477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Raisins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r>
                        <a:rPr lang="en-US" sz="1500" baseline="0" dirty="0" smtClean="0"/>
                        <a:t> oz</a:t>
                      </a:r>
                      <a:r>
                        <a:rPr lang="en-US" sz="1500" dirty="0" smtClean="0"/>
                        <a:t>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$4.37/#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$0.273/oz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$0.273/oz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$1.092</a:t>
                      </a:r>
                      <a:endParaRPr lang="en-US" sz="1500" dirty="0"/>
                    </a:p>
                  </a:txBody>
                  <a:tcPr/>
                </a:tc>
              </a:tr>
              <a:tr h="60893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Chicken Stock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16</a:t>
                      </a:r>
                      <a:r>
                        <a:rPr lang="en-US" sz="1500" baseline="0" dirty="0" smtClean="0"/>
                        <a:t> 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100%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$0.84/Qt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$0.026/oz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$0.026/oz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$0.416</a:t>
                      </a:r>
                      <a:endParaRPr lang="en-US" sz="15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Parsley, chopped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Tbsp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 bun = 8 Tbsp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$0.72/bun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$0.09/</a:t>
                      </a:r>
                      <a:r>
                        <a:rPr lang="en-US" sz="1500" dirty="0" err="1" smtClean="0"/>
                        <a:t>Tbs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$0.09/</a:t>
                      </a:r>
                      <a:r>
                        <a:rPr lang="en-US" sz="1500" dirty="0" err="1" smtClean="0"/>
                        <a:t>Tbs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$0.18</a:t>
                      </a:r>
                      <a:endParaRPr lang="en-US" sz="1500" dirty="0"/>
                    </a:p>
                  </a:txBody>
                  <a:tcPr/>
                </a:tc>
              </a:tr>
              <a:tr h="698643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Salt/Pepper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</a:t>
                      </a:r>
                      <a:r>
                        <a:rPr lang="en-US" sz="1500" baseline="0" dirty="0" smtClean="0"/>
                        <a:t> taste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To taste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Spice</a:t>
                      </a:r>
                      <a:r>
                        <a:rPr lang="en-US" sz="1500" baseline="0" dirty="0" smtClean="0"/>
                        <a:t> Factor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S.F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S.F.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N/A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5525" y="6142038"/>
            <a:ext cx="1003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TOTAL</a:t>
            </a:r>
            <a:endParaRPr lang="en-US" sz="1800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1850" y="6148388"/>
            <a:ext cx="10033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</a:t>
            </a:r>
            <a:r>
              <a:rPr lang="en-US" sz="1800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4.012</a:t>
            </a:r>
            <a:endParaRPr lang="en-US" sz="1800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AF9860FD-1933-4487-9250-22217B7F806C}" type="slidenum">
              <a:rPr lang="en-US">
                <a:latin typeface="+mj-lt"/>
              </a:rPr>
              <a:pPr>
                <a:defRPr/>
              </a:pPr>
              <a:t>14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Spice Factor (S.F.)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Adjusts recipe cost for ingredients like spices, herbs, and seasonings.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Each operation decides what ingredients are included in Spice Factor.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Saves time on costing each spice or herb separately in a recipe.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Allows for seasoning “to taste.”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D2F4D013-87A1-47DC-8781-6F3BF371A9B4}" type="slidenum">
              <a:rPr lang="en-US">
                <a:latin typeface="+mj-lt"/>
              </a:rPr>
              <a:pPr>
                <a:defRPr/>
              </a:pPr>
              <a:t>15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Spice Factor S.F.)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Divides cost of spices and seasoning across all dishes rather than making heavily spices ones extremely expensive.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Can be used to account for garnishes and “reject” dishes returned by customer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Can be applied either to recipe’s total cost or to cost per portion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177A228F-9842-419D-87FD-41226B0E5FEE}" type="slidenum">
              <a:rPr lang="en-US">
                <a:latin typeface="+mj-lt"/>
              </a:rPr>
              <a:pPr>
                <a:defRPr/>
              </a:pPr>
              <a:t>16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Determining the Spice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229711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Decide which items will be included in spice factor.  Calculate cost spent on those items over a period of time.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If desired, include value of “reject” or ruined dishes over the same period.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295775"/>
            <a:ext cx="86629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S.F. </a:t>
            </a: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 </a:t>
            </a:r>
            <a:r>
              <a:rPr lang="en-US" b="1" dirty="0">
                <a:solidFill>
                  <a:schemeClr val="accent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value of S.F. items </a:t>
            </a: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÷ </a:t>
            </a: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value of total food purchases </a:t>
            </a: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					(</a:t>
            </a: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over the same </a:t>
            </a: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period</a:t>
            </a: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113463"/>
            <a:ext cx="57562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Convert S.F. to </a:t>
            </a: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% form.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E31CEC05-9CF0-4E2B-ABD1-576CE1511046}" type="slidenum">
              <a:rPr lang="en-US">
                <a:latin typeface="+mj-lt"/>
              </a:rPr>
              <a:pPr>
                <a:defRPr/>
              </a:pPr>
              <a:t>17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48038"/>
            <a:ext cx="8534400" cy="2871787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SF = Value of SF items ÷ total food purchases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$2,600 ÷ $120,000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0.0216 or 2.2%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9192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0724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Restaurant purchases $120,000 in food over 3 months.  Spice factor items over that period are valued at $2,600.  What is the restaurant’s spice factor?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499729A6-F9A5-44D9-8A53-A11E20476608}" type="slidenum">
              <a:rPr lang="en-US">
                <a:latin typeface="+mj-lt"/>
              </a:rPr>
              <a:pPr>
                <a:defRPr/>
              </a:pPr>
              <a:t>18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Adjusting Recipe’s Cost Using S.F.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1279525"/>
          </a:xfrm>
        </p:spPr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SF-adjusted recipe cost </a:t>
            </a:r>
            <a:r>
              <a:rPr lang="en-US" dirty="0" smtClean="0"/>
              <a:t>=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Recipe Cost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(1+S.F. in decimal form)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3333750"/>
            <a:ext cx="853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Use this equation on all recipes regardless of spice or herb use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If dish contains multiple components, adjust each recipe for SF.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B12310B9-E38E-4CC2-ADDE-52AB2FCE2847}" type="slidenum">
              <a:rPr lang="en-US">
                <a:latin typeface="+mj-lt"/>
              </a:rPr>
              <a:pPr>
                <a:defRPr/>
              </a:pPr>
              <a:t>19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 Costing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374900"/>
            <a:ext cx="8086725" cy="3844925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 complete, it requires: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 recipe with a list of ingredients and their quantities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Y% for each ingredient as it is to be prepped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AP$ for each ingredient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EP$ for any item requiring a butcher’s test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The goal of the 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costing sheet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is to determine the total recipe cost and cost per portion.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47EFA38-88D6-49F0-983D-5AA6A693CE17}" type="slidenum">
              <a:rPr lang="en-US">
                <a:latin typeface="+mj-lt"/>
              </a:rPr>
              <a:pPr>
                <a:defRPr/>
              </a:pPr>
              <a:t>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63863"/>
            <a:ext cx="8534400" cy="3255962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SF-adjusted cost = recipe cost X (1+SF)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  = $27.72 X (1 + 0.022)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$27.72 X 1.022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  = $28.33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255712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A recipe’s total cost is $27.72.  SF = 2.2%.  What is the SF-adjusted cost for the recipe?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6EFA55C-D494-49BC-96DA-D14E9AE1650B}" type="slidenum">
              <a:rPr lang="en-US">
                <a:latin typeface="+mj-lt"/>
              </a:rPr>
              <a:pPr>
                <a:defRPr/>
              </a:pPr>
              <a:t>20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Q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Applies only to entrées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Accounts for add-ons, side dishes, or other “freebies” that come with an entrée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Added (not multiplied) to the entrée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72C29FB6-E83D-4A3A-A734-945838391717}" type="slidenum">
              <a:rPr lang="en-US">
                <a:latin typeface="+mj-lt"/>
              </a:rPr>
              <a:pPr>
                <a:defRPr/>
              </a:pPr>
              <a:t>21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Process to determine Q Factor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238601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Complete costing sheet for all possible add-ons (soup, salad, bread, butter, dessert, etc.), if any, that come with the purchase of an entrée.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Select the most expensive cost per portion among each set of choices the customer gets.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75187" y="3510116"/>
          <a:ext cx="8082116" cy="309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A041DDCC-6F0D-4659-A8DB-B618DAF47F0A}" type="slidenum">
              <a:rPr lang="en-US">
                <a:latin typeface="+mj-lt"/>
              </a:rPr>
              <a:pPr>
                <a:defRPr/>
              </a:pPr>
              <a:t>22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7E9C1-06FF-4CC8-90A3-1D3676EAD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A37E9C1-06FF-4CC8-90A3-1D3676EAD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A97DA8-BA14-4F7D-BD7B-C42D8094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02A97DA8-BA14-4F7D-BD7B-C42D8094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0E2D7-9D7F-4E40-A7C2-F75727102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B450E2D7-9D7F-4E40-A7C2-F75727102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Why Q Factor?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If guest orders the most expensive add-ons with his/her dish, the cost is covered in the entrée’s cost (and thus, sales price).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If guest chooses cheaper add-ons, the restaurant realizes extra profit.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98C48E8A-BBEE-43D9-8018-A82DFD861847}" type="slidenum">
              <a:rPr lang="en-US">
                <a:latin typeface="+mj-lt"/>
              </a:rPr>
              <a:pPr>
                <a:defRPr/>
              </a:pPr>
              <a:t>23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752475" y="2860675"/>
            <a:ext cx="8086725" cy="335915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Chicken Noodle Soup = $0.58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Cream of Broccoli Soup = $0.53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House Salad = $0.85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Spinach Salad = $0.97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Bread = $0.12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Butter = $0.08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579562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6868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Restaurant includes choice of soup or salad and bread and butter with each entrée.  What is restaurant’s Q Factor if: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8FD2F195-90EC-43EE-A35A-6628A91CEC21}" type="slidenum">
              <a:rPr lang="en-US">
                <a:latin typeface="+mj-lt"/>
              </a:rPr>
              <a:pPr>
                <a:defRPr/>
              </a:pPr>
              <a:t>24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15001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Most expensive choice for soup or salad is Spinach Salad at $0.97.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Bread is $0.12 and butter is $0.08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925" y="3263900"/>
            <a:ext cx="72564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Q Factor = total of most expensive choices </a:t>
            </a: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   = $0.97 + $0.12 + $0.08 </a:t>
            </a:r>
            <a:endParaRPr lang="en-US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= </a:t>
            </a: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$1.17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DA395F00-E5F8-4518-A489-B842DC53EBE7}" type="slidenum">
              <a:rPr lang="en-US">
                <a:latin typeface="+mj-lt"/>
              </a:rPr>
              <a:pPr>
                <a:defRPr/>
              </a:pPr>
              <a:t>25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Calculating True Cost Per Portion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2433638"/>
            <a:ext cx="8391525" cy="1666875"/>
          </a:xfrm>
          <a:prstGeom prst="rect">
            <a:avLst/>
          </a:prstGeom>
          <a:gradFill>
            <a:gsLst>
              <a:gs pos="17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250950" y="2778125"/>
            <a:ext cx="778986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For an entrée, the true cost per portion is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the dish’s cost per portion + Q Factor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E05574CF-478C-42B8-9A5A-8070A3DD8207}" type="slidenum">
              <a:rPr lang="en-US">
                <a:latin typeface="+mj-lt"/>
              </a:rPr>
              <a:pPr>
                <a:defRPr/>
              </a:pPr>
              <a:t>26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11500"/>
            <a:ext cx="8534400" cy="310832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True cost per portion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Cost per portion (S.F. adjusted) + Q Factor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$6.22 + $1.17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$7.39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579562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9940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Restaurant’s Q Factor is $1.17.  If a particular entrée costs $6.22 per portion (S.F. adjusted), what is the true cost per portion?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9D26F14-268E-40E9-AF25-2B63D914C7B3}" type="slidenum">
              <a:rPr lang="en-US">
                <a:latin typeface="+mj-lt"/>
              </a:rPr>
              <a:pPr>
                <a:defRPr/>
              </a:pPr>
              <a:t>27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 Calculate True Cost Per Portion from a Costing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84" charset="0"/>
              <a:buAutoNum type="arabicPeriod"/>
              <a:defRPr/>
            </a:pPr>
            <a:r>
              <a:rPr lang="en-US" dirty="0" smtClean="0"/>
              <a:t>Divide total recipe cost by the recipe’s yield</a:t>
            </a:r>
          </a:p>
          <a:p>
            <a:pPr marL="514350" indent="-514350"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Cost per portion </a:t>
            </a:r>
            <a:r>
              <a:rPr lang="en-US" dirty="0" smtClean="0"/>
              <a:t>= </a:t>
            </a:r>
          </a:p>
          <a:p>
            <a:pPr marL="514350" indent="-514350"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total recipe cost </a:t>
            </a:r>
            <a:r>
              <a:rPr lang="en-US" dirty="0" smtClean="0"/>
              <a:t>÷ </a:t>
            </a:r>
            <a:r>
              <a:rPr lang="en-US" dirty="0" smtClean="0">
                <a:solidFill>
                  <a:schemeClr val="accent4"/>
                </a:solidFill>
              </a:rPr>
              <a:t>number of portions</a:t>
            </a:r>
          </a:p>
          <a:p>
            <a:pPr marL="514350" indent="-514350">
              <a:buFont typeface="Arial" pitchFamily="84" charset="0"/>
              <a:buAutoNum type="arabicPeriod" startAt="2"/>
              <a:defRPr/>
            </a:pPr>
            <a:r>
              <a:rPr lang="en-US" dirty="0" smtClean="0"/>
              <a:t>Multiply cost per portion X (1+SF) to get spice factor adjusted cost per portion.  (This is true cost per portion for non-entrées).</a:t>
            </a:r>
          </a:p>
          <a:p>
            <a:pPr marL="514350" indent="-514350">
              <a:buFont typeface="Arial" pitchFamily="84" charset="0"/>
              <a:buAutoNum type="arabicPeriod" startAt="2"/>
              <a:defRPr/>
            </a:pPr>
            <a:r>
              <a:rPr lang="en-US" dirty="0" smtClean="0"/>
              <a:t>If applicable, add Q Factor to get the true cost per portion for an entrée. </a:t>
            </a:r>
          </a:p>
          <a:p>
            <a:pPr marL="514350" indent="-514350">
              <a:buFont typeface="Arial" pitchFamily="84" charset="0"/>
              <a:buNone/>
              <a:defRPr/>
            </a:pPr>
            <a:endParaRPr lang="en-US" dirty="0" smtClean="0"/>
          </a:p>
          <a:p>
            <a:pPr marL="514350" indent="-514350">
              <a:buFont typeface="Arial" pitchFamily="84" charset="0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Arial" pitchFamily="84" charset="0"/>
              <a:buAutoNum type="arabicPeriod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63739CC7-6925-4D8C-88B6-2C620AB44AEB}" type="slidenum">
              <a:rPr lang="en-US">
                <a:latin typeface="+mj-lt"/>
              </a:rPr>
              <a:pPr>
                <a:defRPr/>
              </a:pPr>
              <a:t>28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816225"/>
            <a:ext cx="8396287" cy="340360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Cost per portion 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recipe cost ÷ yield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=$138.96 ÷ 36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$3.86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SF adjusted cost per portion = cost per portion x (1 + SF) =$3.86 X 1.026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$3.96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579562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1988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Entrée recipe serves 36 portions and costs $138.96 total.  Spice factor is 2.6% and Q Factor is $2.78.  What is true cost per portion for this dish?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FA7E38F4-8C79-440E-9944-08FE11441FAC}" type="slidenum">
              <a:rPr lang="en-US">
                <a:latin typeface="+mj-lt"/>
              </a:rPr>
              <a:pPr>
                <a:defRPr/>
              </a:pPr>
              <a:t>29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Costing Sheet: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447925"/>
            <a:ext cx="8086725" cy="37719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Recipe Name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Number of Portions (Yield) for the recipe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Cost per Portion (calculated in the costing sheet)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Spice Factor and Q Factor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FC% and Selling Price (covered in next chapter)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131887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250950" y="1316038"/>
            <a:ext cx="77898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The costing sheet 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heading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includes the following: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54485A9-B93A-4B31-9BD2-03A774323F1B}" type="slidenum">
              <a:rPr lang="en-US">
                <a:latin typeface="+mj-lt"/>
              </a:rPr>
              <a:pPr>
                <a:defRPr/>
              </a:pPr>
              <a:t>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True cost per portion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SF adjust cost per portion + Q Factor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$3.96 + $2.78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$6.74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DE241FCA-36DC-46DD-93C4-CD74B5FF567E}" type="slidenum">
              <a:rPr lang="en-US">
                <a:latin typeface="+mj-lt"/>
              </a:rPr>
              <a:pPr>
                <a:defRPr/>
              </a:pPr>
              <a:t>30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Cous Cous True Cost Per Portion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1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3942"/>
                <a:gridCol w="117565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Recipe: </a:t>
                      </a:r>
                      <a:r>
                        <a:rPr lang="en-US" dirty="0" err="1" smtClean="0"/>
                        <a:t>Cous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Cous</a:t>
                      </a:r>
                      <a:r>
                        <a:rPr lang="en-US" dirty="0" smtClean="0"/>
                        <a:t> with Carrots and Raisins               </a:t>
                      </a:r>
                    </a:p>
                    <a:p>
                      <a:r>
                        <a:rPr lang="en-US" dirty="0" smtClean="0"/>
                        <a:t>Spice Factor: 3.1%</a:t>
                      </a:r>
                    </a:p>
                    <a:p>
                      <a:r>
                        <a:rPr lang="en-US" dirty="0" smtClean="0"/>
                        <a:t>Portions: 8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                                                                       Q Factor: N/A</a:t>
                      </a:r>
                    </a:p>
                    <a:p>
                      <a:r>
                        <a:rPr lang="en-US" dirty="0" smtClean="0"/>
                        <a:t>True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Cost per portion: $0.52               FC%                    Selling Price: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– sum of ingredient extensions (from earlier slide)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 per portion (total ÷ 8 portions)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$0.502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SF adjusted cost per portion ($0.502</a:t>
                      </a:r>
                      <a:r>
                        <a:rPr lang="en-US" baseline="0" dirty="0" smtClean="0"/>
                        <a:t> X (1+0.031))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$0.518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 Factor – would be added to an entrée, but not relevant for a side dish, so True Cost per portion = SF adjusted cost per portion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$0.518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1B532BBA-87B3-4EA3-9859-74ED8FB2AC2A}" type="slidenum">
              <a:rPr lang="en-US">
                <a:latin typeface="+mj-lt"/>
              </a:rPr>
              <a:pPr>
                <a:defRPr/>
              </a:pPr>
              <a:t>31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Summarized Costing Process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799" y="1165123"/>
          <a:ext cx="8116529" cy="501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C466A989-94A7-4618-BC24-5C20DC382EF5}" type="slidenum">
              <a:rPr lang="en-US">
                <a:latin typeface="+mj-lt"/>
              </a:rPr>
              <a:pPr>
                <a:defRPr/>
              </a:pPr>
              <a:t>32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2668B-A7E1-4908-9EDF-CAD967669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A2668B-A7E1-4908-9EDF-CAD967669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E4627-BE17-49BA-8E85-8C511ACCA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21E4627-BE17-49BA-8E85-8C511ACCA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BF4E7-CEAD-4243-A0FF-AEC20C556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B6BF4E7-CEAD-4243-A0FF-AEC20C556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Summarized Costing Process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209368"/>
          <a:ext cx="8146026" cy="425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116517F-11BB-40DE-91B3-27F3694E91F2}" type="slidenum">
              <a:rPr lang="en-US">
                <a:latin typeface="+mj-lt"/>
              </a:rPr>
              <a:pPr>
                <a:defRPr/>
              </a:pPr>
              <a:t>33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D435D-039B-4407-A2B5-997B8301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E9D435D-039B-4407-A2B5-997B83014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F96856-D4D7-4AD9-BF64-402344B4F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5F96856-D4D7-4AD9-BF64-402344B4F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49EB6-12E0-4591-A5B7-A2D0EE04C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5149EB6-12E0-4591-A5B7-A2D0EE04C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Summarized Costing Process (cont.)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27703" y="1397000"/>
          <a:ext cx="8067368" cy="432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C5017756-2802-46C2-9F2C-5E90C997016F}" type="slidenum">
              <a:rPr lang="en-US">
                <a:latin typeface="+mj-lt"/>
              </a:rPr>
              <a:pPr>
                <a:defRPr/>
              </a:pPr>
              <a:t>34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Standardized Recipes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82925"/>
            <a:ext cx="8534400" cy="3509963"/>
          </a:xfrm>
        </p:spPr>
        <p:txBody>
          <a:bodyPr/>
          <a:lstStyle/>
          <a:p>
            <a:pPr marL="0"/>
            <a:r>
              <a:rPr lang="en-US" sz="2200" smtClean="0">
                <a:ea typeface="ＭＳ Ｐゴシック"/>
                <a:cs typeface="ＭＳ Ｐゴシック"/>
              </a:rPr>
              <a:t>Often includes 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grades and brands of ingredients 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type of pan 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cooking method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portion size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storage and prep information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plating instructions</a:t>
            </a:r>
          </a:p>
          <a:p>
            <a:pPr marL="0">
              <a:buFont typeface="Arial" charset="0"/>
              <a:buChar char="•"/>
            </a:pPr>
            <a:r>
              <a:rPr lang="en-US" sz="2200" smtClean="0">
                <a:ea typeface="ＭＳ Ｐゴシック"/>
                <a:cs typeface="ＭＳ Ｐゴシック"/>
              </a:rPr>
              <a:t>diagram/photo of finished dish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1135063"/>
            <a:ext cx="9144000" cy="1808162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8132" name="TextBox 15"/>
          <p:cNvSpPr txBox="1">
            <a:spLocks noChangeArrowheads="1"/>
          </p:cNvSpPr>
          <p:nvPr/>
        </p:nvSpPr>
        <p:spPr bwMode="auto">
          <a:xfrm>
            <a:off x="304800" y="1241425"/>
            <a:ext cx="87360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200" b="1">
                <a:solidFill>
                  <a:schemeClr val="bg1"/>
                </a:solidFill>
                <a:latin typeface="Century Gothic" pitchFamily="34" charset="0"/>
              </a:rPr>
              <a:t>Standardized (or standard) recipe </a:t>
            </a:r>
            <a:r>
              <a:rPr lang="en-US" sz="2200">
                <a:solidFill>
                  <a:schemeClr val="bg1"/>
                </a:solidFill>
                <a:latin typeface="Century Gothic" pitchFamily="34" charset="0"/>
              </a:rPr>
              <a:t>is a recipe written in sufficient detail that a range of cooks could prepare it as written and the results would be identical.  It is the recipe that all cooks in the kitchen must follow when preparing a given dish.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8302204D-F2C5-4951-8F2B-9B8B8C95DC54}" type="slidenum">
              <a:rPr lang="en-US">
                <a:latin typeface="+mj-lt"/>
              </a:rPr>
              <a:pPr>
                <a:defRPr/>
              </a:pPr>
              <a:t>35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Why Use Standardized Recipes?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Critical to maintaining consistency for guests.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 must if costing sheets are to be relevant to the dish’s actual cost in the kitchen.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They are the source for the ingredient quantities used on the costing sheets.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They are a control tool – chefs may:</a:t>
            </a:r>
          </a:p>
          <a:p>
            <a:pPr lvl="1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 post them prominently </a:t>
            </a:r>
          </a:p>
          <a:p>
            <a:pPr lvl="1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distribute computerized</a:t>
            </a:r>
          </a:p>
          <a:p>
            <a:pPr lvl="1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yield-adjusted versions daily</a:t>
            </a:r>
          </a:p>
          <a:p>
            <a:pPr lvl="1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and/or oversee production closely to confirm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E2259434-DB98-492D-850C-F518342F1537}" type="slidenum">
              <a:rPr lang="en-US">
                <a:latin typeface="+mj-lt"/>
              </a:rPr>
              <a:pPr>
                <a:defRPr/>
              </a:pPr>
              <a:t>36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Portion and 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Critical to meet guest expectations, which prevents customer and revenue loss.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Keeps recipe costing accurate, which prevents excessive food cost and thus, profit loss.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Often monitored by expediter or sous chef per the chef’s standards.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Portion control often allows a very small variance     (+/- ¼ oz) to account for the real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6199ECD-010D-4284-AC4B-60F6A6B5CEEA}" type="slidenum">
              <a:rPr lang="en-US">
                <a:latin typeface="+mj-lt"/>
              </a:rPr>
              <a:pPr>
                <a:defRPr/>
              </a:pPr>
              <a:t>37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Tools to Monitor Portion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Weight</a:t>
            </a:r>
            <a:r>
              <a:rPr lang="en-US" dirty="0" smtClean="0"/>
              <a:t>: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Spring, beam, or digital scales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Volume</a:t>
            </a:r>
            <a:r>
              <a:rPr lang="en-US" dirty="0" smtClean="0"/>
              <a:t>: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Measuring cups, ladles, portion scoops, ramekins, kitchen or slotted spoons (somewhat imprecise), or serving containers (like a coffee cup or beer mug)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Count</a:t>
            </a:r>
            <a:r>
              <a:rPr lang="en-US" dirty="0" smtClean="0"/>
              <a:t>: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/>
              <a:t>T</a:t>
            </a:r>
            <a:r>
              <a:rPr lang="en-US" dirty="0" smtClean="0"/>
              <a:t>he human eye to count by hand.  No variance is acceptable for portion by 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42EB457C-865E-4062-A6BC-03F65EE8AE9B}" type="slidenum">
              <a:rPr lang="en-US">
                <a:latin typeface="+mj-lt"/>
              </a:rPr>
              <a:pPr>
                <a:defRPr/>
              </a:pPr>
              <a:t>38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Quality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88" y="2949575"/>
            <a:ext cx="8062912" cy="3270250"/>
          </a:xfrm>
        </p:spPr>
        <p:txBody>
          <a:bodyPr/>
          <a:lstStyle/>
          <a:p>
            <a:pPr marL="0"/>
            <a:r>
              <a:rPr lang="en-US" smtClean="0">
                <a:ea typeface="ＭＳ Ｐゴシック"/>
                <a:cs typeface="ＭＳ Ｐゴシック"/>
              </a:rPr>
              <a:t>Examples of quality errors: </a:t>
            </a:r>
          </a:p>
          <a:p>
            <a:pPr marL="0"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undercooked food</a:t>
            </a:r>
          </a:p>
          <a:p>
            <a:pPr marL="0"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incorrect garnish</a:t>
            </a:r>
          </a:p>
          <a:p>
            <a:pPr marL="0"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wilted or unattractive components </a:t>
            </a:r>
          </a:p>
          <a:p>
            <a:pPr marL="0"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sloppy plate presentation</a:t>
            </a:r>
          </a:p>
          <a:p>
            <a:pPr marL="0"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error on guest’s special request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195388"/>
            <a:ext cx="8391525" cy="1430337"/>
          </a:xfrm>
          <a:prstGeom prst="rect">
            <a:avLst/>
          </a:prstGeom>
          <a:gradFill>
            <a:gsLst>
              <a:gs pos="17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250950" y="1450975"/>
            <a:ext cx="77898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The expediter should catch and correct errors before they reach the customers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6296D237-FBA0-4808-8DF8-D824F551406E}" type="slidenum">
              <a:rPr lang="en-US">
                <a:latin typeface="+mj-lt"/>
              </a:rPr>
              <a:pPr>
                <a:defRPr/>
              </a:pPr>
              <a:t>39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Sample Costing Sheet before Calculations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6213" y="1135063"/>
          <a:ext cx="8393112" cy="508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847"/>
                <a:gridCol w="1040820"/>
                <a:gridCol w="1082949"/>
                <a:gridCol w="1179871"/>
                <a:gridCol w="1224116"/>
                <a:gridCol w="1061884"/>
                <a:gridCol w="1445345"/>
              </a:tblGrid>
              <a:tr h="998062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Recipe: </a:t>
                      </a:r>
                      <a:r>
                        <a:rPr lang="en-US" dirty="0" err="1" smtClean="0"/>
                        <a:t>Cous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Cous</a:t>
                      </a:r>
                      <a:r>
                        <a:rPr lang="en-US" dirty="0" smtClean="0"/>
                        <a:t> with Carrots and Raisins               </a:t>
                      </a:r>
                    </a:p>
                    <a:p>
                      <a:r>
                        <a:rPr lang="en-US" dirty="0" smtClean="0"/>
                        <a:t>Spice Factor:</a:t>
                      </a:r>
                    </a:p>
                    <a:p>
                      <a:r>
                        <a:rPr lang="en-US" dirty="0" smtClean="0"/>
                        <a:t>Portions: 8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                                                                      Q Factor:</a:t>
                      </a:r>
                    </a:p>
                    <a:p>
                      <a:r>
                        <a:rPr lang="en-US" dirty="0" smtClean="0"/>
                        <a:t>Cost per portion:                         FC%                             Selling Price: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526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Ingredient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Quantity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AP$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AP$ converted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EP$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Extended </a:t>
                      </a:r>
                      <a:r>
                        <a:rPr lang="en-US" sz="1600" b="1" baseline="0" dirty="0" smtClean="0"/>
                        <a:t> $</a:t>
                      </a:r>
                      <a:endParaRPr lang="en-US" sz="1600" b="1" dirty="0"/>
                    </a:p>
                  </a:txBody>
                  <a:tcPr/>
                </a:tc>
              </a:tr>
              <a:tr h="4433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0" dirty="0" smtClean="0"/>
                        <a:t> cups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$4.20/Qt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4277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Carrot, diced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oz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$0.68/#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4047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Raisins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oz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$4.37/#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089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Chicken Stock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r>
                        <a:rPr lang="en-US" sz="1600" baseline="0" dirty="0" smtClean="0"/>
                        <a:t> oz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$0.84/Qt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Parsley, chopped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Tbsp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bun = 8 Tbsp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$0.72/bun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6986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Salt/Pepper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</a:t>
                      </a:r>
                      <a:r>
                        <a:rPr lang="en-US" sz="1600" baseline="0" dirty="0" smtClean="0"/>
                        <a:t> taste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 taste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Spice</a:t>
                      </a:r>
                      <a:r>
                        <a:rPr lang="en-US" sz="1600" baseline="0" dirty="0" smtClean="0"/>
                        <a:t> 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CB985994-0EBC-47DC-BB17-C5DB003271B1}" type="slidenum">
              <a:rPr lang="en-US">
                <a:latin typeface="+mj-lt"/>
              </a:rPr>
              <a:pPr>
                <a:defRPr/>
              </a:pPr>
              <a:t>4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Converting Units in Costing Sheet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96925" y="1695450"/>
            <a:ext cx="8347075" cy="1401763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06525" y="1752600"/>
            <a:ext cx="773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Units in “price per unit” must match the units in the ingredient list.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90588" y="3824288"/>
            <a:ext cx="8253412" cy="140176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00188" y="4144963"/>
            <a:ext cx="77374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Invoice units and ingredient units don’t often match.</a:t>
            </a:r>
          </a:p>
          <a:p>
            <a:pPr>
              <a:spcBef>
                <a:spcPct val="20000"/>
              </a:spcBef>
            </a:pPr>
            <a:endParaRPr lang="en-US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57F99E6A-1454-43D6-91D9-9C80C0ECF4A5}" type="slidenum">
              <a:rPr lang="en-US">
                <a:latin typeface="+mj-lt"/>
              </a:rPr>
              <a:pPr>
                <a:defRPr/>
              </a:pPr>
              <a:t>5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Common Invoice Pricing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3609975"/>
          </a:xfrm>
        </p:spPr>
        <p:txBody>
          <a:bodyPr/>
          <a:lstStyle/>
          <a:p>
            <a:pPr marL="0">
              <a:buFont typeface="Arial" pitchFamily="84" charset="0"/>
              <a:buNone/>
              <a:defRPr/>
            </a:pPr>
            <a:r>
              <a:rPr lang="en-US" dirty="0" smtClean="0"/>
              <a:t>Invoices often list prices per case size, which may be broken down as number of units in a case and size per unit.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Examples:</a:t>
            </a:r>
          </a:p>
          <a:p>
            <a:pPr lvl="3">
              <a:buFont typeface="Century Gothic" pitchFamily="34" charset="0"/>
              <a:buChar char="―"/>
              <a:defRPr/>
            </a:pPr>
            <a:r>
              <a:rPr lang="en-US" dirty="0" smtClean="0">
                <a:cs typeface="+mn-cs"/>
              </a:rPr>
              <a:t>12/1Qt </a:t>
            </a:r>
          </a:p>
          <a:p>
            <a:pPr lvl="3">
              <a:buFont typeface="Century Gothic" pitchFamily="34" charset="0"/>
              <a:buChar char="―"/>
              <a:defRPr/>
            </a:pPr>
            <a:r>
              <a:rPr lang="en-US" dirty="0" smtClean="0">
                <a:cs typeface="+mn-cs"/>
              </a:rPr>
              <a:t>40# </a:t>
            </a:r>
          </a:p>
          <a:p>
            <a:pPr lvl="3">
              <a:buFont typeface="Century Gothic" pitchFamily="34" charset="0"/>
              <a:buChar char="―"/>
              <a:defRPr/>
            </a:pPr>
            <a:r>
              <a:rPr lang="en-US" dirty="0" smtClean="0">
                <a:cs typeface="+mn-cs"/>
              </a:rPr>
              <a:t>8/5# </a:t>
            </a:r>
          </a:p>
          <a:p>
            <a:pPr lvl="3">
              <a:buFont typeface="Century Gothic" pitchFamily="34" charset="0"/>
              <a:buChar char="―"/>
              <a:defRPr/>
            </a:pPr>
            <a:r>
              <a:rPr lang="en-US" dirty="0" smtClean="0">
                <a:cs typeface="+mn-cs"/>
              </a:rPr>
              <a:t>6/#10 cans</a:t>
            </a:r>
          </a:p>
          <a:p>
            <a:pPr lvl="3">
              <a:buFont typeface="Century Gothic" pitchFamily="34" charset="0"/>
              <a:buChar char="―"/>
              <a:defRPr/>
            </a:pPr>
            <a:r>
              <a:rPr lang="en-US" dirty="0" smtClean="0">
                <a:cs typeface="+mn-cs"/>
              </a:rPr>
              <a:t>80 count</a:t>
            </a:r>
          </a:p>
          <a:p>
            <a:pPr>
              <a:buFont typeface="Arial" pitchFamily="84" charset="0"/>
              <a:buNone/>
              <a:defRPr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5468938"/>
            <a:ext cx="8534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Written as “number/number with unit” the first number is the number of containers in a case.  The second is the size of each container.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17373458-B0AE-4627-8EFB-947289D8ECF6}" type="slidenum">
              <a:rPr lang="en-US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Making Invoice Pricing Useable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1) Calculate total weight or volume as: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		Total wt. = number of units X weight per unit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2) For volume, substitute volume for weight.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3) Next, calculate AP$ (per unit) as: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		AP$ = total cost ÷ total weight (or vol.)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38A9CD52-32C2-41F8-9722-35351D748579}" type="slidenum">
              <a:rPr lang="en-US">
                <a:latin typeface="+mj-lt"/>
              </a:rPr>
              <a:pPr>
                <a:defRPr/>
              </a:pPr>
              <a:t>7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0838"/>
            <a:ext cx="8534400" cy="3328987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6# 6oz = 102 oz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Total wt. = units X wt/unit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6 X 102oz = 612oz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Cost/unit = cost ÷ total wt.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$16.54 ÷ 612oz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$0.027/oz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609725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1250950" y="1241425"/>
            <a:ext cx="77898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Diced tomato costs $16.54 for a case of 6/#10 cans.  Kitchen tests show a #10 can contains 6# 6oz of product.  What is the cost per oz?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FFDC4034-56E7-4F8F-9E4F-FDFC6DA5933C}" type="slidenum">
              <a:rPr lang="en-US">
                <a:latin typeface="+mj-lt"/>
              </a:rPr>
              <a:pPr>
                <a:defRPr/>
              </a:pPr>
              <a:t>8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5b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19413"/>
            <a:ext cx="8534400" cy="3300412"/>
          </a:xfrm>
        </p:spPr>
        <p:txBody>
          <a:bodyPr/>
          <a:lstStyle/>
          <a:p>
            <a:pPr algn="ctr"/>
            <a:r>
              <a:rPr lang="en-US" i="1" smtClean="0">
                <a:ea typeface="ＭＳ Ｐゴシック"/>
                <a:cs typeface="ＭＳ Ｐゴシック"/>
              </a:rPr>
              <a:t>1 Gal = 16 cups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Total vol. = 4 units X 16 c/unit = 64 cups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Cost/unit = cost ($31.80) ÷ vol. (64c)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=$0.497/c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52475" y="1030288"/>
            <a:ext cx="8391525" cy="1609725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508" name="TextBox 15"/>
          <p:cNvSpPr txBox="1">
            <a:spLocks noChangeArrowheads="1"/>
          </p:cNvSpPr>
          <p:nvPr/>
        </p:nvSpPr>
        <p:spPr bwMode="auto">
          <a:xfrm>
            <a:off x="1250950" y="1404938"/>
            <a:ext cx="77898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Vinegar costs $31.80 for 4/1Gal.  What is the cost per cup?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pPr>
              <a:defRPr/>
            </a:pPr>
            <a:fld id="{61417C49-482C-4D3D-9D0B-E000C8DB3BFA}" type="slidenum">
              <a:rPr lang="en-US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tchenManagementPPTTemplateRevised">
  <a:themeElements>
    <a:clrScheme name="Custom 11">
      <a:dk1>
        <a:sysClr val="windowText" lastClr="000000"/>
      </a:dk1>
      <a:lt1>
        <a:sysClr val="window" lastClr="FFFFFF"/>
      </a:lt1>
      <a:dk2>
        <a:srgbClr val="97124C"/>
      </a:dk2>
      <a:lt2>
        <a:srgbClr val="EEECE1"/>
      </a:lt2>
      <a:accent1>
        <a:srgbClr val="005C76"/>
      </a:accent1>
      <a:accent2>
        <a:srgbClr val="2D879D"/>
      </a:accent2>
      <a:accent3>
        <a:srgbClr val="6B1C42"/>
      </a:accent3>
      <a:accent4>
        <a:srgbClr val="9C9A00"/>
      </a:accent4>
      <a:accent5>
        <a:srgbClr val="C4CA42"/>
      </a:accent5>
      <a:accent6>
        <a:srgbClr val="007284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KitchenManagementPPTTemplateRevised</Template>
  <TotalTime>148</TotalTime>
  <Words>1657</Words>
  <Application>Microsoft Office PowerPoint</Application>
  <PresentationFormat>On-screen Show (4:3)</PresentationFormat>
  <Paragraphs>339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ＭＳ Ｐゴシック</vt:lpstr>
      <vt:lpstr>Century Gothic</vt:lpstr>
      <vt:lpstr>Calibri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Slide 1</vt:lpstr>
      <vt:lpstr>The Costing Sheet</vt:lpstr>
      <vt:lpstr>Costing Sheet: Heading</vt:lpstr>
      <vt:lpstr>Sample Costing Sheet before Calculations </vt:lpstr>
      <vt:lpstr>Converting Units in Costing Sheet</vt:lpstr>
      <vt:lpstr>Common Invoice Pricing </vt:lpstr>
      <vt:lpstr>Making Invoice Pricing Useable</vt:lpstr>
      <vt:lpstr>Example 5a</vt:lpstr>
      <vt:lpstr>Example 5b</vt:lpstr>
      <vt:lpstr>Possible Complications in Unit Conversion </vt:lpstr>
      <vt:lpstr>Calculating EP$ for Costing Sheet </vt:lpstr>
      <vt:lpstr>Calculating Extended Costs or “Extension”</vt:lpstr>
      <vt:lpstr>Total Recipe Cost</vt:lpstr>
      <vt:lpstr>Cous Cous Recipe: Part II</vt:lpstr>
      <vt:lpstr>Spice Factor (S.F.)</vt:lpstr>
      <vt:lpstr>Spice Factor S.F.)</vt:lpstr>
      <vt:lpstr>Determining the Spice Factor</vt:lpstr>
      <vt:lpstr>Example 5c</vt:lpstr>
      <vt:lpstr>Adjusting Recipe’s Cost Using S.F.</vt:lpstr>
      <vt:lpstr>Example 5d</vt:lpstr>
      <vt:lpstr>Q Factor</vt:lpstr>
      <vt:lpstr>Process to determine Q Factor</vt:lpstr>
      <vt:lpstr>Why Q Factor?</vt:lpstr>
      <vt:lpstr>Example 5e</vt:lpstr>
      <vt:lpstr>Example 5e (cont.)</vt:lpstr>
      <vt:lpstr>Calculating True Cost Per Portion</vt:lpstr>
      <vt:lpstr>Example 5f</vt:lpstr>
      <vt:lpstr>To Calculate True Cost Per Portion from a Costing Sheet</vt:lpstr>
      <vt:lpstr>Example 5g</vt:lpstr>
      <vt:lpstr>Example 5g (cont.)</vt:lpstr>
      <vt:lpstr>Cous Cous True Cost Per Portion</vt:lpstr>
      <vt:lpstr>Summarized Costing Process</vt:lpstr>
      <vt:lpstr>Summarized Costing Process</vt:lpstr>
      <vt:lpstr>Summarized Costing Process (cont.) </vt:lpstr>
      <vt:lpstr>Standardized Recipes</vt:lpstr>
      <vt:lpstr>Why Use Standardized Recipes?</vt:lpstr>
      <vt:lpstr>Portion and Quality Control</vt:lpstr>
      <vt:lpstr>Tools to Monitor Portion Size</vt:lpstr>
      <vt:lpstr>Quality Control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Guidelines for SMEs</dc:title>
  <dc:creator>Allison</dc:creator>
  <cp:lastModifiedBy>Lara Dimmick</cp:lastModifiedBy>
  <cp:revision>36</cp:revision>
  <cp:lastPrinted>2011-10-14T05:13:17Z</cp:lastPrinted>
  <dcterms:created xsi:type="dcterms:W3CDTF">2012-03-13T02:54:55Z</dcterms:created>
  <dcterms:modified xsi:type="dcterms:W3CDTF">2012-04-02T13:43:45Z</dcterms:modified>
</cp:coreProperties>
</file>