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44"/>
  </p:notesMasterIdLst>
  <p:handoutMasterIdLst>
    <p:handoutMasterId r:id="rId45"/>
  </p:handoutMasterIdLst>
  <p:sldIdLst>
    <p:sldId id="454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9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98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4" r:id="rId42"/>
    <p:sldId id="49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9C9A00"/>
    <a:srgbClr val="C13832"/>
    <a:srgbClr val="EDEDED"/>
    <a:srgbClr val="E3882D"/>
    <a:srgbClr val="D71A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67" autoAdjust="0"/>
    <p:restoredTop sz="88935" autoAdjust="0"/>
  </p:normalViewPr>
  <p:slideViewPr>
    <p:cSldViewPr snapToGrid="0" snapToObjects="1">
      <p:cViewPr varScale="1">
        <p:scale>
          <a:sx n="67" d="100"/>
          <a:sy n="67" d="100"/>
        </p:scale>
        <p:origin x="-216" y="-96"/>
      </p:cViewPr>
      <p:guideLst>
        <p:guide orient="horz" pos="2456"/>
        <p:guide orient="horz" pos="4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1458" y="-54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81015-D0B4-4947-8EB5-31F85C1AAAE1}" type="doc">
      <dgm:prSet loTypeId="urn:microsoft.com/office/officeart/2008/layout/RadialCluster" loCatId="relationship" qsTypeId="urn:microsoft.com/office/officeart/2005/8/quickstyle/simple1#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A201AD-7B7C-4F5F-8B21-A71B73208614}">
      <dgm:prSet phldrT="[Text]"/>
      <dgm:spPr/>
      <dgm:t>
        <a:bodyPr/>
        <a:lstStyle/>
        <a:p>
          <a:r>
            <a:rPr lang="en-US" dirty="0" smtClean="0"/>
            <a:t>16</a:t>
          </a:r>
          <a:endParaRPr lang="en-US" dirty="0"/>
        </a:p>
      </dgm:t>
    </dgm:pt>
    <dgm:pt modelId="{48AF9511-C2AB-4F70-BE48-4BBC3E633268}" type="parTrans" cxnId="{6B39D967-480C-4295-86C0-7F219E25EC83}">
      <dgm:prSet/>
      <dgm:spPr/>
      <dgm:t>
        <a:bodyPr/>
        <a:lstStyle/>
        <a:p>
          <a:endParaRPr lang="en-US"/>
        </a:p>
      </dgm:t>
    </dgm:pt>
    <dgm:pt modelId="{97F9F4CC-E274-4D48-B7BC-D01ACF8B5891}" type="sibTrans" cxnId="{6B39D967-480C-4295-86C0-7F219E25EC83}">
      <dgm:prSet/>
      <dgm:spPr/>
      <dgm:t>
        <a:bodyPr/>
        <a:lstStyle/>
        <a:p>
          <a:endParaRPr lang="en-US"/>
        </a:p>
      </dgm:t>
    </dgm:pt>
    <dgm:pt modelId="{9247E44B-5355-4469-AF36-00A6EC310CC2}">
      <dgm:prSet phldrT="[Text]"/>
      <dgm:spPr/>
      <dgm:t>
        <a:bodyPr/>
        <a:lstStyle/>
        <a:p>
          <a:r>
            <a:rPr lang="en-US" dirty="0" smtClean="0"/>
            <a:t>Oz in a pound</a:t>
          </a:r>
          <a:endParaRPr lang="en-US" dirty="0"/>
        </a:p>
      </dgm:t>
    </dgm:pt>
    <dgm:pt modelId="{55AB4AF6-1C0A-4B37-BFDE-6D80B64A0554}" type="parTrans" cxnId="{70F54B31-36E8-44AD-B9BD-2832AB8DE0F7}">
      <dgm:prSet/>
      <dgm:spPr/>
      <dgm:t>
        <a:bodyPr/>
        <a:lstStyle/>
        <a:p>
          <a:endParaRPr lang="en-US"/>
        </a:p>
      </dgm:t>
    </dgm:pt>
    <dgm:pt modelId="{6EEBB686-575E-4C85-9D81-2CAE775CD228}" type="sibTrans" cxnId="{70F54B31-36E8-44AD-B9BD-2832AB8DE0F7}">
      <dgm:prSet/>
      <dgm:spPr/>
      <dgm:t>
        <a:bodyPr/>
        <a:lstStyle/>
        <a:p>
          <a:endParaRPr lang="en-US"/>
        </a:p>
      </dgm:t>
    </dgm:pt>
    <dgm:pt modelId="{1F75EEF9-D28F-4DB6-9F32-848CC46F2C4A}">
      <dgm:prSet phldrT="[Text]"/>
      <dgm:spPr/>
      <dgm:t>
        <a:bodyPr/>
        <a:lstStyle/>
        <a:p>
          <a:r>
            <a:rPr lang="en-US" dirty="0" err="1" smtClean="0"/>
            <a:t>Tbsp</a:t>
          </a:r>
          <a:r>
            <a:rPr lang="en-US" dirty="0" smtClean="0"/>
            <a:t> in a cup</a:t>
          </a:r>
          <a:endParaRPr lang="en-US" dirty="0"/>
        </a:p>
      </dgm:t>
    </dgm:pt>
    <dgm:pt modelId="{E45E1ADD-C373-4837-9DA5-8BC61C413DCF}" type="parTrans" cxnId="{A4D118F9-3043-47F8-B468-048EE1BA7C3B}">
      <dgm:prSet/>
      <dgm:spPr/>
      <dgm:t>
        <a:bodyPr/>
        <a:lstStyle/>
        <a:p>
          <a:endParaRPr lang="en-US"/>
        </a:p>
      </dgm:t>
    </dgm:pt>
    <dgm:pt modelId="{1983F167-0DDC-469D-97C7-6EBCDE1BE243}" type="sibTrans" cxnId="{A4D118F9-3043-47F8-B468-048EE1BA7C3B}">
      <dgm:prSet/>
      <dgm:spPr/>
      <dgm:t>
        <a:bodyPr/>
        <a:lstStyle/>
        <a:p>
          <a:endParaRPr lang="en-US"/>
        </a:p>
      </dgm:t>
    </dgm:pt>
    <dgm:pt modelId="{2ADA6BA1-3D90-4858-91B6-0DAB36EFA9A1}">
      <dgm:prSet phldrT="[Text]"/>
      <dgm:spPr/>
      <dgm:t>
        <a:bodyPr/>
        <a:lstStyle/>
        <a:p>
          <a:r>
            <a:rPr lang="en-US" dirty="0" smtClean="0"/>
            <a:t>Cups in a Gal</a:t>
          </a:r>
          <a:endParaRPr lang="en-US" dirty="0"/>
        </a:p>
      </dgm:t>
    </dgm:pt>
    <dgm:pt modelId="{24154A63-70F7-47BD-86B0-F9FF2A13E5E1}" type="parTrans" cxnId="{8FD13BE0-D592-47AE-900B-247414E019D6}">
      <dgm:prSet/>
      <dgm:spPr/>
      <dgm:t>
        <a:bodyPr/>
        <a:lstStyle/>
        <a:p>
          <a:endParaRPr lang="en-US"/>
        </a:p>
      </dgm:t>
    </dgm:pt>
    <dgm:pt modelId="{50A7355C-B659-47D8-8FCF-FF4424A6A47C}" type="sibTrans" cxnId="{8FD13BE0-D592-47AE-900B-247414E019D6}">
      <dgm:prSet/>
      <dgm:spPr/>
      <dgm:t>
        <a:bodyPr/>
        <a:lstStyle/>
        <a:p>
          <a:endParaRPr lang="en-US"/>
        </a:p>
      </dgm:t>
    </dgm:pt>
    <dgm:pt modelId="{FF0232DA-0883-44A7-9AD1-65A3D242E744}" type="pres">
      <dgm:prSet presAssocID="{2E481015-D0B4-4947-8EB5-31F85C1AAA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B7178F0-E4C1-45A2-B0E2-434453F50EAB}" type="pres">
      <dgm:prSet presAssocID="{17A201AD-7B7C-4F5F-8B21-A71B73208614}" presName="singleCycle" presStyleCnt="0"/>
      <dgm:spPr/>
    </dgm:pt>
    <dgm:pt modelId="{FC37B98A-EC3D-47C1-92CB-3825F1ED3986}" type="pres">
      <dgm:prSet presAssocID="{17A201AD-7B7C-4F5F-8B21-A71B73208614}" presName="singleCenter" presStyleLbl="node1" presStyleIdx="0" presStyleCnt="4" custLinFactNeighborX="19992" custLinFactNeighborY="-859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936B594-0E1E-45A0-B6E7-CC8CEDF18E90}" type="pres">
      <dgm:prSet presAssocID="{55AB4AF6-1C0A-4B37-BFDE-6D80B64A0554}" presName="Name56" presStyleLbl="parChTrans1D2" presStyleIdx="0" presStyleCnt="3"/>
      <dgm:spPr/>
      <dgm:t>
        <a:bodyPr/>
        <a:lstStyle/>
        <a:p>
          <a:endParaRPr lang="en-US"/>
        </a:p>
      </dgm:t>
    </dgm:pt>
    <dgm:pt modelId="{D6AE4A7E-B5A0-4B22-935B-CAFC990AB480}" type="pres">
      <dgm:prSet presAssocID="{9247E44B-5355-4469-AF36-00A6EC310CC2}" presName="text0" presStyleLbl="node1" presStyleIdx="1" presStyleCnt="4" custScaleX="181867" custRadScaleRad="148535" custRadScaleInc="-79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1D858-1B5D-4E61-8C55-833E234F7B9F}" type="pres">
      <dgm:prSet presAssocID="{E45E1ADD-C373-4837-9DA5-8BC61C413DCF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969FB6F-489C-4C6B-AC8A-4C36D5A7C714}" type="pres">
      <dgm:prSet presAssocID="{1F75EEF9-D28F-4DB6-9F32-848CC46F2C4A}" presName="text0" presStyleLbl="node1" presStyleIdx="2" presStyleCnt="4" custScaleX="195451" custRadScaleRad="141617" custRadScaleInc="259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46B24-D7C3-4E62-AD54-84919584DDB2}" type="pres">
      <dgm:prSet presAssocID="{24154A63-70F7-47BD-86B0-F9FF2A13E5E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B252F2A-F14C-437B-85E4-170A7CF2BB4D}" type="pres">
      <dgm:prSet presAssocID="{2ADA6BA1-3D90-4858-91B6-0DAB36EFA9A1}" presName="text0" presStyleLbl="node1" presStyleIdx="3" presStyleCnt="4" custScaleX="198588" custRadScaleRad="87175" custRadScaleInc="-37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76EE7-BBCF-4814-97DB-58748446B49C}" type="presOf" srcId="{9247E44B-5355-4469-AF36-00A6EC310CC2}" destId="{D6AE4A7E-B5A0-4B22-935B-CAFC990AB480}" srcOrd="0" destOrd="0" presId="urn:microsoft.com/office/officeart/2008/layout/RadialCluster"/>
    <dgm:cxn modelId="{D83A8F8E-03F2-4F3C-9F97-92DD8A8D1ECA}" type="presOf" srcId="{55AB4AF6-1C0A-4B37-BFDE-6D80B64A0554}" destId="{4936B594-0E1E-45A0-B6E7-CC8CEDF18E90}" srcOrd="0" destOrd="0" presId="urn:microsoft.com/office/officeart/2008/layout/RadialCluster"/>
    <dgm:cxn modelId="{8FD13BE0-D592-47AE-900B-247414E019D6}" srcId="{17A201AD-7B7C-4F5F-8B21-A71B73208614}" destId="{2ADA6BA1-3D90-4858-91B6-0DAB36EFA9A1}" srcOrd="2" destOrd="0" parTransId="{24154A63-70F7-47BD-86B0-F9FF2A13E5E1}" sibTransId="{50A7355C-B659-47D8-8FCF-FF4424A6A47C}"/>
    <dgm:cxn modelId="{A4D118F9-3043-47F8-B468-048EE1BA7C3B}" srcId="{17A201AD-7B7C-4F5F-8B21-A71B73208614}" destId="{1F75EEF9-D28F-4DB6-9F32-848CC46F2C4A}" srcOrd="1" destOrd="0" parTransId="{E45E1ADD-C373-4837-9DA5-8BC61C413DCF}" sibTransId="{1983F167-0DDC-469D-97C7-6EBCDE1BE243}"/>
    <dgm:cxn modelId="{70F54B31-36E8-44AD-B9BD-2832AB8DE0F7}" srcId="{17A201AD-7B7C-4F5F-8B21-A71B73208614}" destId="{9247E44B-5355-4469-AF36-00A6EC310CC2}" srcOrd="0" destOrd="0" parTransId="{55AB4AF6-1C0A-4B37-BFDE-6D80B64A0554}" sibTransId="{6EEBB686-575E-4C85-9D81-2CAE775CD228}"/>
    <dgm:cxn modelId="{B27DCA46-373C-4EB5-9A9C-211E6874330E}" type="presOf" srcId="{24154A63-70F7-47BD-86B0-F9FF2A13E5E1}" destId="{1CD46B24-D7C3-4E62-AD54-84919584DDB2}" srcOrd="0" destOrd="0" presId="urn:microsoft.com/office/officeart/2008/layout/RadialCluster"/>
    <dgm:cxn modelId="{E405CFB2-0A85-40B4-B663-8EE4DD33BA51}" type="presOf" srcId="{E45E1ADD-C373-4837-9DA5-8BC61C413DCF}" destId="{EE41D858-1B5D-4E61-8C55-833E234F7B9F}" srcOrd="0" destOrd="0" presId="urn:microsoft.com/office/officeart/2008/layout/RadialCluster"/>
    <dgm:cxn modelId="{F729D3FC-1FA0-4FAE-83FD-AEC10E0767BD}" type="presOf" srcId="{17A201AD-7B7C-4F5F-8B21-A71B73208614}" destId="{FC37B98A-EC3D-47C1-92CB-3825F1ED3986}" srcOrd="0" destOrd="0" presId="urn:microsoft.com/office/officeart/2008/layout/RadialCluster"/>
    <dgm:cxn modelId="{6B39D967-480C-4295-86C0-7F219E25EC83}" srcId="{2E481015-D0B4-4947-8EB5-31F85C1AAAE1}" destId="{17A201AD-7B7C-4F5F-8B21-A71B73208614}" srcOrd="0" destOrd="0" parTransId="{48AF9511-C2AB-4F70-BE48-4BBC3E633268}" sibTransId="{97F9F4CC-E274-4D48-B7BC-D01ACF8B5891}"/>
    <dgm:cxn modelId="{FD5B6A36-9A33-423A-9FF8-B563DD030A3A}" type="presOf" srcId="{2E481015-D0B4-4947-8EB5-31F85C1AAAE1}" destId="{FF0232DA-0883-44A7-9AD1-65A3D242E744}" srcOrd="0" destOrd="0" presId="urn:microsoft.com/office/officeart/2008/layout/RadialCluster"/>
    <dgm:cxn modelId="{21DEDEA9-69A9-4331-90C8-773B728F31A6}" type="presOf" srcId="{2ADA6BA1-3D90-4858-91B6-0DAB36EFA9A1}" destId="{DB252F2A-F14C-437B-85E4-170A7CF2BB4D}" srcOrd="0" destOrd="0" presId="urn:microsoft.com/office/officeart/2008/layout/RadialCluster"/>
    <dgm:cxn modelId="{FE35D82B-F55D-476F-978F-C57DDB3E73E0}" type="presOf" srcId="{1F75EEF9-D28F-4DB6-9F32-848CC46F2C4A}" destId="{3969FB6F-489C-4C6B-AC8A-4C36D5A7C714}" srcOrd="0" destOrd="0" presId="urn:microsoft.com/office/officeart/2008/layout/RadialCluster"/>
    <dgm:cxn modelId="{3CF08424-B41C-4018-80DD-0F9EF4CF91A1}" type="presParOf" srcId="{FF0232DA-0883-44A7-9AD1-65A3D242E744}" destId="{BB7178F0-E4C1-45A2-B0E2-434453F50EAB}" srcOrd="0" destOrd="0" presId="urn:microsoft.com/office/officeart/2008/layout/RadialCluster"/>
    <dgm:cxn modelId="{4962F14C-1D21-44E5-B168-27AAD2FA1153}" type="presParOf" srcId="{BB7178F0-E4C1-45A2-B0E2-434453F50EAB}" destId="{FC37B98A-EC3D-47C1-92CB-3825F1ED3986}" srcOrd="0" destOrd="0" presId="urn:microsoft.com/office/officeart/2008/layout/RadialCluster"/>
    <dgm:cxn modelId="{38C7938D-E680-4CBE-B4DE-41E2278E942B}" type="presParOf" srcId="{BB7178F0-E4C1-45A2-B0E2-434453F50EAB}" destId="{4936B594-0E1E-45A0-B6E7-CC8CEDF18E90}" srcOrd="1" destOrd="0" presId="urn:microsoft.com/office/officeart/2008/layout/RadialCluster"/>
    <dgm:cxn modelId="{D54DFF33-7F95-4002-A837-EB0FF9E26818}" type="presParOf" srcId="{BB7178F0-E4C1-45A2-B0E2-434453F50EAB}" destId="{D6AE4A7E-B5A0-4B22-935B-CAFC990AB480}" srcOrd="2" destOrd="0" presId="urn:microsoft.com/office/officeart/2008/layout/RadialCluster"/>
    <dgm:cxn modelId="{0D0692A8-1C25-4C71-B896-38C2BB91E62B}" type="presParOf" srcId="{BB7178F0-E4C1-45A2-B0E2-434453F50EAB}" destId="{EE41D858-1B5D-4E61-8C55-833E234F7B9F}" srcOrd="3" destOrd="0" presId="urn:microsoft.com/office/officeart/2008/layout/RadialCluster"/>
    <dgm:cxn modelId="{EDF6FABC-B625-4772-AA41-F5D6A21CD534}" type="presParOf" srcId="{BB7178F0-E4C1-45A2-B0E2-434453F50EAB}" destId="{3969FB6F-489C-4C6B-AC8A-4C36D5A7C714}" srcOrd="4" destOrd="0" presId="urn:microsoft.com/office/officeart/2008/layout/RadialCluster"/>
    <dgm:cxn modelId="{5A3EA881-B5C1-4F64-BBD3-B85631965A55}" type="presParOf" srcId="{BB7178F0-E4C1-45A2-B0E2-434453F50EAB}" destId="{1CD46B24-D7C3-4E62-AD54-84919584DDB2}" srcOrd="5" destOrd="0" presId="urn:microsoft.com/office/officeart/2008/layout/RadialCluster"/>
    <dgm:cxn modelId="{21367D04-D244-4F64-86BC-AC74D3FE3BCC}" type="presParOf" srcId="{BB7178F0-E4C1-45A2-B0E2-434453F50EAB}" destId="{DB252F2A-F14C-437B-85E4-170A7CF2BB4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81015-D0B4-4947-8EB5-31F85C1AAAE1}" type="doc">
      <dgm:prSet loTypeId="urn:microsoft.com/office/officeart/2008/layout/RadialCluster" loCatId="relationship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17A201AD-7B7C-4F5F-8B21-A71B73208614}">
      <dgm:prSet phldrT="[Text]"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48AF9511-C2AB-4F70-BE48-4BBC3E633268}" type="parTrans" cxnId="{6B39D967-480C-4295-86C0-7F219E25EC83}">
      <dgm:prSet/>
      <dgm:spPr/>
      <dgm:t>
        <a:bodyPr/>
        <a:lstStyle/>
        <a:p>
          <a:endParaRPr lang="en-US"/>
        </a:p>
      </dgm:t>
    </dgm:pt>
    <dgm:pt modelId="{97F9F4CC-E274-4D48-B7BC-D01ACF8B5891}" type="sibTrans" cxnId="{6B39D967-480C-4295-86C0-7F219E25EC83}">
      <dgm:prSet/>
      <dgm:spPr/>
      <dgm:t>
        <a:bodyPr/>
        <a:lstStyle/>
        <a:p>
          <a:endParaRPr lang="en-US"/>
        </a:p>
      </dgm:t>
    </dgm:pt>
    <dgm:pt modelId="{9247E44B-5355-4469-AF36-00A6EC310CC2}">
      <dgm:prSet phldrT="[Text]"/>
      <dgm:spPr/>
      <dgm:t>
        <a:bodyPr/>
        <a:lstStyle/>
        <a:p>
          <a:r>
            <a:rPr lang="en-US" dirty="0" smtClean="0"/>
            <a:t>Oz in a cup</a:t>
          </a:r>
          <a:endParaRPr lang="en-US" dirty="0"/>
        </a:p>
      </dgm:t>
    </dgm:pt>
    <dgm:pt modelId="{55AB4AF6-1C0A-4B37-BFDE-6D80B64A0554}" type="parTrans" cxnId="{70F54B31-36E8-44AD-B9BD-2832AB8DE0F7}">
      <dgm:prSet/>
      <dgm:spPr/>
      <dgm:t>
        <a:bodyPr/>
        <a:lstStyle/>
        <a:p>
          <a:endParaRPr lang="en-US"/>
        </a:p>
      </dgm:t>
    </dgm:pt>
    <dgm:pt modelId="{6EEBB686-575E-4C85-9D81-2CAE775CD228}" type="sibTrans" cxnId="{70F54B31-36E8-44AD-B9BD-2832AB8DE0F7}">
      <dgm:prSet/>
      <dgm:spPr/>
      <dgm:t>
        <a:bodyPr/>
        <a:lstStyle/>
        <a:p>
          <a:endParaRPr lang="en-US"/>
        </a:p>
      </dgm:t>
    </dgm:pt>
    <dgm:pt modelId="{FF0232DA-0883-44A7-9AD1-65A3D242E744}" type="pres">
      <dgm:prSet presAssocID="{2E481015-D0B4-4947-8EB5-31F85C1AAA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B7178F0-E4C1-45A2-B0E2-434453F50EAB}" type="pres">
      <dgm:prSet presAssocID="{17A201AD-7B7C-4F5F-8B21-A71B73208614}" presName="singleCycle" presStyleCnt="0"/>
      <dgm:spPr/>
    </dgm:pt>
    <dgm:pt modelId="{FC37B98A-EC3D-47C1-92CB-3825F1ED3986}" type="pres">
      <dgm:prSet presAssocID="{17A201AD-7B7C-4F5F-8B21-A71B73208614}" presName="singleCenter" presStyleLbl="node1" presStyleIdx="0" presStyleCnt="2" custLinFactNeighborX="-14180" custLinFactNeighborY="-94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936B594-0E1E-45A0-B6E7-CC8CEDF18E90}" type="pres">
      <dgm:prSet presAssocID="{55AB4AF6-1C0A-4B37-BFDE-6D80B64A0554}" presName="Name56" presStyleLbl="parChTrans1D2" presStyleIdx="0" presStyleCnt="1"/>
      <dgm:spPr/>
      <dgm:t>
        <a:bodyPr/>
        <a:lstStyle/>
        <a:p>
          <a:endParaRPr lang="en-US"/>
        </a:p>
      </dgm:t>
    </dgm:pt>
    <dgm:pt modelId="{D6AE4A7E-B5A0-4B22-935B-CAFC990AB480}" type="pres">
      <dgm:prSet presAssocID="{9247E44B-5355-4469-AF36-00A6EC310CC2}" presName="text0" presStyleLbl="node1" presStyleIdx="1" presStyleCnt="2" custScaleX="152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3E316F-7844-464D-8269-A4A651C99B6E}" type="presOf" srcId="{2E481015-D0B4-4947-8EB5-31F85C1AAAE1}" destId="{FF0232DA-0883-44A7-9AD1-65A3D242E744}" srcOrd="0" destOrd="0" presId="urn:microsoft.com/office/officeart/2008/layout/RadialCluster"/>
    <dgm:cxn modelId="{CCAFB56B-03DA-46D5-B005-F7669017B7F5}" type="presOf" srcId="{17A201AD-7B7C-4F5F-8B21-A71B73208614}" destId="{FC37B98A-EC3D-47C1-92CB-3825F1ED3986}" srcOrd="0" destOrd="0" presId="urn:microsoft.com/office/officeart/2008/layout/RadialCluster"/>
    <dgm:cxn modelId="{70F54B31-36E8-44AD-B9BD-2832AB8DE0F7}" srcId="{17A201AD-7B7C-4F5F-8B21-A71B73208614}" destId="{9247E44B-5355-4469-AF36-00A6EC310CC2}" srcOrd="0" destOrd="0" parTransId="{55AB4AF6-1C0A-4B37-BFDE-6D80B64A0554}" sibTransId="{6EEBB686-575E-4C85-9D81-2CAE775CD228}"/>
    <dgm:cxn modelId="{968527D4-3137-4604-B2AE-326DF213D644}" type="presOf" srcId="{9247E44B-5355-4469-AF36-00A6EC310CC2}" destId="{D6AE4A7E-B5A0-4B22-935B-CAFC990AB480}" srcOrd="0" destOrd="0" presId="urn:microsoft.com/office/officeart/2008/layout/RadialCluster"/>
    <dgm:cxn modelId="{6B39D967-480C-4295-86C0-7F219E25EC83}" srcId="{2E481015-D0B4-4947-8EB5-31F85C1AAAE1}" destId="{17A201AD-7B7C-4F5F-8B21-A71B73208614}" srcOrd="0" destOrd="0" parTransId="{48AF9511-C2AB-4F70-BE48-4BBC3E633268}" sibTransId="{97F9F4CC-E274-4D48-B7BC-D01ACF8B5891}"/>
    <dgm:cxn modelId="{D77CB61E-E8DA-45CB-ACCC-662F03D29DFB}" type="presOf" srcId="{55AB4AF6-1C0A-4B37-BFDE-6D80B64A0554}" destId="{4936B594-0E1E-45A0-B6E7-CC8CEDF18E90}" srcOrd="0" destOrd="0" presId="urn:microsoft.com/office/officeart/2008/layout/RadialCluster"/>
    <dgm:cxn modelId="{338B8B93-77E7-4A6E-9B76-8E3A30760F8E}" type="presParOf" srcId="{FF0232DA-0883-44A7-9AD1-65A3D242E744}" destId="{BB7178F0-E4C1-45A2-B0E2-434453F50EAB}" srcOrd="0" destOrd="0" presId="urn:microsoft.com/office/officeart/2008/layout/RadialCluster"/>
    <dgm:cxn modelId="{2BE2F0E7-9285-4A32-B5C6-576EB0A6ADE4}" type="presParOf" srcId="{BB7178F0-E4C1-45A2-B0E2-434453F50EAB}" destId="{FC37B98A-EC3D-47C1-92CB-3825F1ED3986}" srcOrd="0" destOrd="0" presId="urn:microsoft.com/office/officeart/2008/layout/RadialCluster"/>
    <dgm:cxn modelId="{F0C0E5CE-73E7-48AC-80AA-684F3D349DCC}" type="presParOf" srcId="{BB7178F0-E4C1-45A2-B0E2-434453F50EAB}" destId="{4936B594-0E1E-45A0-B6E7-CC8CEDF18E90}" srcOrd="1" destOrd="0" presId="urn:microsoft.com/office/officeart/2008/layout/RadialCluster"/>
    <dgm:cxn modelId="{1AF41112-B53D-4328-A9AA-4DD50F468D02}" type="presParOf" srcId="{BB7178F0-E4C1-45A2-B0E2-434453F50EAB}" destId="{D6AE4A7E-B5A0-4B22-935B-CAFC990AB480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AA048-8182-4891-86CE-6BB0219EBD6F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75550DE-89AA-471C-BC84-2DF87C6E932C}">
      <dgm:prSet phldrT="[Text]"/>
      <dgm:spPr/>
      <dgm:t>
        <a:bodyPr/>
        <a:lstStyle/>
        <a:p>
          <a:r>
            <a:rPr lang="en-US" b="1" dirty="0" smtClean="0"/>
            <a:t>Basic Math may seem disconnected from kitchen work, but the two are intertwined.</a:t>
          </a:r>
          <a:endParaRPr lang="en-US" b="1" dirty="0"/>
        </a:p>
      </dgm:t>
    </dgm:pt>
    <dgm:pt modelId="{724655AC-2CB2-4E7E-B3CB-AA731F1AA7CE}" type="parTrans" cxnId="{0A84B01B-A47A-4FD6-83D6-57D62AA592EC}">
      <dgm:prSet/>
      <dgm:spPr/>
      <dgm:t>
        <a:bodyPr/>
        <a:lstStyle/>
        <a:p>
          <a:endParaRPr lang="en-US"/>
        </a:p>
      </dgm:t>
    </dgm:pt>
    <dgm:pt modelId="{19AD742B-2B73-45CB-A1DD-A7FE4387E3D9}" type="sibTrans" cxnId="{0A84B01B-A47A-4FD6-83D6-57D62AA592EC}">
      <dgm:prSet/>
      <dgm:spPr/>
      <dgm:t>
        <a:bodyPr/>
        <a:lstStyle/>
        <a:p>
          <a:endParaRPr lang="en-US"/>
        </a:p>
      </dgm:t>
    </dgm:pt>
    <dgm:pt modelId="{9269EA35-4441-4CFD-A802-0B277B8E7785}">
      <dgm:prSet/>
      <dgm:spPr/>
      <dgm:t>
        <a:bodyPr/>
        <a:lstStyle/>
        <a:p>
          <a:r>
            <a:rPr lang="en-US" b="1" dirty="0" smtClean="0"/>
            <a:t>Manipulating fractions is critical for measuring.</a:t>
          </a:r>
        </a:p>
      </dgm:t>
    </dgm:pt>
    <dgm:pt modelId="{A107F427-1B6A-4ADF-B377-10782FC1EA6B}" type="parTrans" cxnId="{662CC4C1-3C2F-4811-A0D3-DC844A386512}">
      <dgm:prSet/>
      <dgm:spPr/>
      <dgm:t>
        <a:bodyPr/>
        <a:lstStyle/>
        <a:p>
          <a:endParaRPr lang="en-US"/>
        </a:p>
      </dgm:t>
    </dgm:pt>
    <dgm:pt modelId="{CCE0FC16-7F22-4EA3-BB59-44B55A704724}" type="sibTrans" cxnId="{662CC4C1-3C2F-4811-A0D3-DC844A386512}">
      <dgm:prSet/>
      <dgm:spPr/>
      <dgm:t>
        <a:bodyPr/>
        <a:lstStyle/>
        <a:p>
          <a:endParaRPr lang="en-US"/>
        </a:p>
      </dgm:t>
    </dgm:pt>
    <dgm:pt modelId="{C726B355-F0B6-4358-84DC-A2CEE2DF3D8C}">
      <dgm:prSet/>
      <dgm:spPr/>
      <dgm:t>
        <a:bodyPr/>
        <a:lstStyle/>
        <a:p>
          <a:r>
            <a:rPr lang="en-US" b="1" dirty="0" smtClean="0"/>
            <a:t>Decimals work easily in a computer.</a:t>
          </a:r>
        </a:p>
      </dgm:t>
    </dgm:pt>
    <dgm:pt modelId="{E9EB141E-9A7E-4956-9A4F-35FDD7DC5DE0}" type="parTrans" cxnId="{A45C22FB-55CB-4150-9E9B-C0CDEF2BFEB1}">
      <dgm:prSet/>
      <dgm:spPr/>
      <dgm:t>
        <a:bodyPr/>
        <a:lstStyle/>
        <a:p>
          <a:endParaRPr lang="en-US"/>
        </a:p>
      </dgm:t>
    </dgm:pt>
    <dgm:pt modelId="{47CD5B55-CC3C-4254-99A9-6FFAD2C9102E}" type="sibTrans" cxnId="{A45C22FB-55CB-4150-9E9B-C0CDEF2BFEB1}">
      <dgm:prSet/>
      <dgm:spPr/>
      <dgm:t>
        <a:bodyPr/>
        <a:lstStyle/>
        <a:p>
          <a:endParaRPr lang="en-US"/>
        </a:p>
      </dgm:t>
    </dgm:pt>
    <dgm:pt modelId="{0671147B-57CA-4A6F-9966-50CA6416F265}">
      <dgm:prSet/>
      <dgm:spPr/>
      <dgm:t>
        <a:bodyPr/>
        <a:lstStyle/>
        <a:p>
          <a:r>
            <a:rPr lang="en-US" b="1" dirty="0" err="1" smtClean="0"/>
            <a:t>Percents</a:t>
          </a:r>
          <a:r>
            <a:rPr lang="en-US" b="1" dirty="0" smtClean="0"/>
            <a:t> help with pricing and cost control.</a:t>
          </a:r>
        </a:p>
      </dgm:t>
    </dgm:pt>
    <dgm:pt modelId="{7B9022F0-B59B-4F49-BED5-8721AB743A0B}" type="parTrans" cxnId="{3EAD5E74-6E30-46F9-BBEF-6F7ED22175E8}">
      <dgm:prSet/>
      <dgm:spPr/>
      <dgm:t>
        <a:bodyPr/>
        <a:lstStyle/>
        <a:p>
          <a:endParaRPr lang="en-US"/>
        </a:p>
      </dgm:t>
    </dgm:pt>
    <dgm:pt modelId="{6C7959F9-7A0E-470D-8163-CED2009D492E}" type="sibTrans" cxnId="{3EAD5E74-6E30-46F9-BBEF-6F7ED22175E8}">
      <dgm:prSet/>
      <dgm:spPr/>
      <dgm:t>
        <a:bodyPr/>
        <a:lstStyle/>
        <a:p>
          <a:endParaRPr lang="en-US"/>
        </a:p>
      </dgm:t>
    </dgm:pt>
    <dgm:pt modelId="{15570767-748E-4435-9140-23702F527CCA}">
      <dgm:prSet/>
      <dgm:spPr/>
      <dgm:t>
        <a:bodyPr/>
        <a:lstStyle/>
        <a:p>
          <a:r>
            <a:rPr lang="en-US" b="1" dirty="0" smtClean="0"/>
            <a:t>The part-whole-% graphic formula appears in many forms throughout cost control.</a:t>
          </a:r>
        </a:p>
      </dgm:t>
    </dgm:pt>
    <dgm:pt modelId="{FD1DE8B6-1AD6-4562-B480-E63CA5D83E9C}" type="parTrans" cxnId="{110EFE18-DB17-4A94-932E-2A3BD96333B5}">
      <dgm:prSet/>
      <dgm:spPr/>
      <dgm:t>
        <a:bodyPr/>
        <a:lstStyle/>
        <a:p>
          <a:endParaRPr lang="en-US"/>
        </a:p>
      </dgm:t>
    </dgm:pt>
    <dgm:pt modelId="{48E3B0FD-4632-44C4-B923-9B3BC6DDBA67}" type="sibTrans" cxnId="{110EFE18-DB17-4A94-932E-2A3BD96333B5}">
      <dgm:prSet/>
      <dgm:spPr/>
      <dgm:t>
        <a:bodyPr/>
        <a:lstStyle/>
        <a:p>
          <a:endParaRPr lang="en-US"/>
        </a:p>
      </dgm:t>
    </dgm:pt>
    <dgm:pt modelId="{9431640F-67F2-4D7C-AE96-64D1889C0103}">
      <dgm:prSet/>
      <dgm:spPr/>
      <dgm:t>
        <a:bodyPr/>
        <a:lstStyle/>
        <a:p>
          <a:r>
            <a:rPr lang="en-US" b="1" dirty="0" smtClean="0"/>
            <a:t>Having mastered these simple computations, you are now ready to tackle cost control. </a:t>
          </a:r>
          <a:endParaRPr lang="en-US" b="1" dirty="0"/>
        </a:p>
      </dgm:t>
    </dgm:pt>
    <dgm:pt modelId="{B5F21228-6C59-4506-9D48-CA9DD909CF8D}" type="parTrans" cxnId="{234FF858-B62E-45B9-A87E-8153A208F477}">
      <dgm:prSet/>
      <dgm:spPr/>
      <dgm:t>
        <a:bodyPr/>
        <a:lstStyle/>
        <a:p>
          <a:endParaRPr lang="en-US"/>
        </a:p>
      </dgm:t>
    </dgm:pt>
    <dgm:pt modelId="{B6480339-C1D0-4286-A0E4-A41AE94C769A}" type="sibTrans" cxnId="{234FF858-B62E-45B9-A87E-8153A208F477}">
      <dgm:prSet/>
      <dgm:spPr/>
      <dgm:t>
        <a:bodyPr/>
        <a:lstStyle/>
        <a:p>
          <a:endParaRPr lang="en-US"/>
        </a:p>
      </dgm:t>
    </dgm:pt>
    <dgm:pt modelId="{9EBA8053-CC6A-4BDC-8018-36049456EAEC}" type="pres">
      <dgm:prSet presAssocID="{181AA048-8182-4891-86CE-6BB0219EBD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03AAC-B98D-4869-AC67-3BCFBF323380}" type="pres">
      <dgm:prSet presAssocID="{A75550DE-89AA-471C-BC84-2DF87C6E932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F1733-9764-4CFC-870F-920C1B412A79}" type="pres">
      <dgm:prSet presAssocID="{19AD742B-2B73-45CB-A1DD-A7FE4387E3D9}" presName="spacer" presStyleCnt="0"/>
      <dgm:spPr/>
    </dgm:pt>
    <dgm:pt modelId="{3EEEFCE1-32F6-4B3E-8C5D-03DD28AAF4B8}" type="pres">
      <dgm:prSet presAssocID="{9269EA35-4441-4CFD-A802-0B277B8E778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98B37-A90C-4938-9D5A-B2E39798B678}" type="pres">
      <dgm:prSet presAssocID="{CCE0FC16-7F22-4EA3-BB59-44B55A704724}" presName="spacer" presStyleCnt="0"/>
      <dgm:spPr/>
    </dgm:pt>
    <dgm:pt modelId="{B22C0955-183C-4312-86AF-904C80A328B2}" type="pres">
      <dgm:prSet presAssocID="{C726B355-F0B6-4358-84DC-A2CEE2DF3D8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35210-B6A2-4F85-941A-D29F72C458EC}" type="pres">
      <dgm:prSet presAssocID="{47CD5B55-CC3C-4254-99A9-6FFAD2C9102E}" presName="spacer" presStyleCnt="0"/>
      <dgm:spPr/>
    </dgm:pt>
    <dgm:pt modelId="{FB2F877D-1560-458B-8710-0C4E215636A5}" type="pres">
      <dgm:prSet presAssocID="{0671147B-57CA-4A6F-9966-50CA6416F26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D4FDE-173F-4E7F-A283-A1E81E09352A}" type="pres">
      <dgm:prSet presAssocID="{6C7959F9-7A0E-470D-8163-CED2009D492E}" presName="spacer" presStyleCnt="0"/>
      <dgm:spPr/>
    </dgm:pt>
    <dgm:pt modelId="{EF21F74A-46BD-43EB-BE77-ACA91CB2CED3}" type="pres">
      <dgm:prSet presAssocID="{15570767-748E-4435-9140-23702F527CC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BAA70-F883-4DD9-8422-32B052F6DAA3}" type="pres">
      <dgm:prSet presAssocID="{48E3B0FD-4632-44C4-B923-9B3BC6DDBA67}" presName="spacer" presStyleCnt="0"/>
      <dgm:spPr/>
    </dgm:pt>
    <dgm:pt modelId="{80DEB157-EFB2-488A-80A6-D378C7DD54F4}" type="pres">
      <dgm:prSet presAssocID="{9431640F-67F2-4D7C-AE96-64D1889C010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F34F75-0182-402A-AC4A-7739E944CA75}" type="presOf" srcId="{9431640F-67F2-4D7C-AE96-64D1889C0103}" destId="{80DEB157-EFB2-488A-80A6-D378C7DD54F4}" srcOrd="0" destOrd="0" presId="urn:microsoft.com/office/officeart/2005/8/layout/vList2"/>
    <dgm:cxn modelId="{234FF858-B62E-45B9-A87E-8153A208F477}" srcId="{181AA048-8182-4891-86CE-6BB0219EBD6F}" destId="{9431640F-67F2-4D7C-AE96-64D1889C0103}" srcOrd="5" destOrd="0" parTransId="{B5F21228-6C59-4506-9D48-CA9DD909CF8D}" sibTransId="{B6480339-C1D0-4286-A0E4-A41AE94C769A}"/>
    <dgm:cxn modelId="{FA4E835F-882D-4D9B-A077-767FD1372C10}" type="presOf" srcId="{A75550DE-89AA-471C-BC84-2DF87C6E932C}" destId="{51303AAC-B98D-4869-AC67-3BCFBF323380}" srcOrd="0" destOrd="0" presId="urn:microsoft.com/office/officeart/2005/8/layout/vList2"/>
    <dgm:cxn modelId="{84FB7C89-4E1E-4981-AD5E-9B63C8EB7169}" type="presOf" srcId="{15570767-748E-4435-9140-23702F527CCA}" destId="{EF21F74A-46BD-43EB-BE77-ACA91CB2CED3}" srcOrd="0" destOrd="0" presId="urn:microsoft.com/office/officeart/2005/8/layout/vList2"/>
    <dgm:cxn modelId="{A50AFFF4-1965-4B2A-86D6-45B2A1708442}" type="presOf" srcId="{C726B355-F0B6-4358-84DC-A2CEE2DF3D8C}" destId="{B22C0955-183C-4312-86AF-904C80A328B2}" srcOrd="0" destOrd="0" presId="urn:microsoft.com/office/officeart/2005/8/layout/vList2"/>
    <dgm:cxn modelId="{0A84B01B-A47A-4FD6-83D6-57D62AA592EC}" srcId="{181AA048-8182-4891-86CE-6BB0219EBD6F}" destId="{A75550DE-89AA-471C-BC84-2DF87C6E932C}" srcOrd="0" destOrd="0" parTransId="{724655AC-2CB2-4E7E-B3CB-AA731F1AA7CE}" sibTransId="{19AD742B-2B73-45CB-A1DD-A7FE4387E3D9}"/>
    <dgm:cxn modelId="{FF19AFAF-43B8-4387-BB1E-927416253C01}" type="presOf" srcId="{0671147B-57CA-4A6F-9966-50CA6416F265}" destId="{FB2F877D-1560-458B-8710-0C4E215636A5}" srcOrd="0" destOrd="0" presId="urn:microsoft.com/office/officeart/2005/8/layout/vList2"/>
    <dgm:cxn modelId="{110EFE18-DB17-4A94-932E-2A3BD96333B5}" srcId="{181AA048-8182-4891-86CE-6BB0219EBD6F}" destId="{15570767-748E-4435-9140-23702F527CCA}" srcOrd="4" destOrd="0" parTransId="{FD1DE8B6-1AD6-4562-B480-E63CA5D83E9C}" sibTransId="{48E3B0FD-4632-44C4-B923-9B3BC6DDBA67}"/>
    <dgm:cxn modelId="{3EAD5E74-6E30-46F9-BBEF-6F7ED22175E8}" srcId="{181AA048-8182-4891-86CE-6BB0219EBD6F}" destId="{0671147B-57CA-4A6F-9966-50CA6416F265}" srcOrd="3" destOrd="0" parTransId="{7B9022F0-B59B-4F49-BED5-8721AB743A0B}" sibTransId="{6C7959F9-7A0E-470D-8163-CED2009D492E}"/>
    <dgm:cxn modelId="{A45C22FB-55CB-4150-9E9B-C0CDEF2BFEB1}" srcId="{181AA048-8182-4891-86CE-6BB0219EBD6F}" destId="{C726B355-F0B6-4358-84DC-A2CEE2DF3D8C}" srcOrd="2" destOrd="0" parTransId="{E9EB141E-9A7E-4956-9A4F-35FDD7DC5DE0}" sibTransId="{47CD5B55-CC3C-4254-99A9-6FFAD2C9102E}"/>
    <dgm:cxn modelId="{14EF8E7B-BC25-4321-86E3-5927647F8A0A}" type="presOf" srcId="{9269EA35-4441-4CFD-A802-0B277B8E7785}" destId="{3EEEFCE1-32F6-4B3E-8C5D-03DD28AAF4B8}" srcOrd="0" destOrd="0" presId="urn:microsoft.com/office/officeart/2005/8/layout/vList2"/>
    <dgm:cxn modelId="{662CC4C1-3C2F-4811-A0D3-DC844A386512}" srcId="{181AA048-8182-4891-86CE-6BB0219EBD6F}" destId="{9269EA35-4441-4CFD-A802-0B277B8E7785}" srcOrd="1" destOrd="0" parTransId="{A107F427-1B6A-4ADF-B377-10782FC1EA6B}" sibTransId="{CCE0FC16-7F22-4EA3-BB59-44B55A704724}"/>
    <dgm:cxn modelId="{8588170E-1291-448C-A2B4-96D1FE20F458}" type="presOf" srcId="{181AA048-8182-4891-86CE-6BB0219EBD6F}" destId="{9EBA8053-CC6A-4BDC-8018-36049456EAEC}" srcOrd="0" destOrd="0" presId="urn:microsoft.com/office/officeart/2005/8/layout/vList2"/>
    <dgm:cxn modelId="{77F83B07-8400-4A20-8377-9E72F5494A87}" type="presParOf" srcId="{9EBA8053-CC6A-4BDC-8018-36049456EAEC}" destId="{51303AAC-B98D-4869-AC67-3BCFBF323380}" srcOrd="0" destOrd="0" presId="urn:microsoft.com/office/officeart/2005/8/layout/vList2"/>
    <dgm:cxn modelId="{0B454AE0-FF18-4F36-A764-2CAABE10F5C6}" type="presParOf" srcId="{9EBA8053-CC6A-4BDC-8018-36049456EAEC}" destId="{BFAF1733-9764-4CFC-870F-920C1B412A79}" srcOrd="1" destOrd="0" presId="urn:microsoft.com/office/officeart/2005/8/layout/vList2"/>
    <dgm:cxn modelId="{C7A67C71-D328-4152-9D85-5523126E80FF}" type="presParOf" srcId="{9EBA8053-CC6A-4BDC-8018-36049456EAEC}" destId="{3EEEFCE1-32F6-4B3E-8C5D-03DD28AAF4B8}" srcOrd="2" destOrd="0" presId="urn:microsoft.com/office/officeart/2005/8/layout/vList2"/>
    <dgm:cxn modelId="{FA8DA7E5-52F7-4184-8D13-BFD0E93FCAB7}" type="presParOf" srcId="{9EBA8053-CC6A-4BDC-8018-36049456EAEC}" destId="{CF598B37-A90C-4938-9D5A-B2E39798B678}" srcOrd="3" destOrd="0" presId="urn:microsoft.com/office/officeart/2005/8/layout/vList2"/>
    <dgm:cxn modelId="{D41EA9CB-466E-43C8-A7B8-01A11E9A792B}" type="presParOf" srcId="{9EBA8053-CC6A-4BDC-8018-36049456EAEC}" destId="{B22C0955-183C-4312-86AF-904C80A328B2}" srcOrd="4" destOrd="0" presId="urn:microsoft.com/office/officeart/2005/8/layout/vList2"/>
    <dgm:cxn modelId="{AC6AC002-F90B-431A-85A2-C616DDBB1089}" type="presParOf" srcId="{9EBA8053-CC6A-4BDC-8018-36049456EAEC}" destId="{25735210-B6A2-4F85-941A-D29F72C458EC}" srcOrd="5" destOrd="0" presId="urn:microsoft.com/office/officeart/2005/8/layout/vList2"/>
    <dgm:cxn modelId="{201481E9-5329-4E15-BCC4-428B2AC8A5A0}" type="presParOf" srcId="{9EBA8053-CC6A-4BDC-8018-36049456EAEC}" destId="{FB2F877D-1560-458B-8710-0C4E215636A5}" srcOrd="6" destOrd="0" presId="urn:microsoft.com/office/officeart/2005/8/layout/vList2"/>
    <dgm:cxn modelId="{035E2010-5C0B-4796-9B73-8AB26939FC06}" type="presParOf" srcId="{9EBA8053-CC6A-4BDC-8018-36049456EAEC}" destId="{1CAD4FDE-173F-4E7F-A283-A1E81E09352A}" srcOrd="7" destOrd="0" presId="urn:microsoft.com/office/officeart/2005/8/layout/vList2"/>
    <dgm:cxn modelId="{77CA536F-7439-4305-A704-16B5C37CA760}" type="presParOf" srcId="{9EBA8053-CC6A-4BDC-8018-36049456EAEC}" destId="{EF21F74A-46BD-43EB-BE77-ACA91CB2CED3}" srcOrd="8" destOrd="0" presId="urn:microsoft.com/office/officeart/2005/8/layout/vList2"/>
    <dgm:cxn modelId="{AABC3186-6CAF-41E4-89D9-356242728B29}" type="presParOf" srcId="{9EBA8053-CC6A-4BDC-8018-36049456EAEC}" destId="{70BBAA70-F883-4DD9-8422-32B052F6DAA3}" srcOrd="9" destOrd="0" presId="urn:microsoft.com/office/officeart/2005/8/layout/vList2"/>
    <dgm:cxn modelId="{1B309012-2FE8-4B5B-9D49-91BD712E1F98}" type="presParOf" srcId="{9EBA8053-CC6A-4BDC-8018-36049456EAEC}" destId="{80DEB157-EFB2-488A-80A6-D378C7DD54F4}" srcOrd="1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0A5C68-DA7F-48C1-A791-E577930FA11B}" type="datetimeFigureOut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77ED91-EAF9-443A-ACA6-EDA37AA30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4800" y="4343400"/>
            <a:ext cx="6248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C7EE0A-76D0-4009-8D66-610D9BBFD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b="1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 pitchFamily="84" charset="-128"/>
      </a:defRPr>
    </a:lvl1pPr>
    <a:lvl2pPr marL="115888" indent="-115888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2pPr>
    <a:lvl3pPr marL="231775" indent="-115888" algn="l" rtl="0" eaLnBrk="0" fontAlgn="base" hangingPunct="0">
      <a:spcBef>
        <a:spcPct val="30000"/>
      </a:spcBef>
      <a:spcAft>
        <a:spcPct val="0"/>
      </a:spcAft>
      <a:buFont typeface="Century Gothic" pitchFamily="34" charset="0"/>
      <a:buChar char="–"/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3pPr>
    <a:lvl4pPr marL="231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4pPr>
    <a:lvl5pPr marL="3460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916E81-0672-4A75-90E1-FD1595DDB04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KM3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8"/>
          <p:cNvSpPr txBox="1"/>
          <p:nvPr userDrawn="1"/>
        </p:nvSpPr>
        <p:spPr>
          <a:xfrm>
            <a:off x="4572000" y="42148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4572000" y="5545138"/>
            <a:ext cx="4202113" cy="75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Title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Author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3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572002" y="398742"/>
            <a:ext cx="4202806" cy="414058"/>
          </a:xfrm>
        </p:spPr>
        <p:txBody>
          <a:bodyPr lIns="0" rIns="0" rtlCol="0">
            <a:normAutofit/>
          </a:bodyPr>
          <a:lstStyle>
            <a:lvl1pPr algn="l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7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IMG_5741.jpg"/>
          <p:cNvPicPr>
            <a:picLocks noChangeAspect="1"/>
          </p:cNvPicPr>
          <p:nvPr userDrawn="1"/>
        </p:nvPicPr>
        <p:blipFill>
          <a:blip r:embed="rId4"/>
          <a:srcRect l="48611"/>
          <a:stretch>
            <a:fillRect/>
          </a:stretch>
        </p:blipFill>
        <p:spPr bwMode="auto">
          <a:xfrm>
            <a:off x="-6350" y="-14288"/>
            <a:ext cx="5253038" cy="681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/>
          <p:nvPr userDrawn="1"/>
        </p:nvSpPr>
        <p:spPr bwMode="auto">
          <a:xfrm>
            <a:off x="4183063" y="-14288"/>
            <a:ext cx="4960937" cy="687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" name="TextBox 8"/>
          <p:cNvSpPr txBox="1"/>
          <p:nvPr userDrawn="1"/>
        </p:nvSpPr>
        <p:spPr>
          <a:xfrm>
            <a:off x="4572000" y="41005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1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"/>
          <p:cNvSpPr txBox="1"/>
          <p:nvPr userDrawn="1"/>
        </p:nvSpPr>
        <p:spPr>
          <a:xfrm>
            <a:off x="4572000" y="5487988"/>
            <a:ext cx="4572000" cy="75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Foundations of Cost Control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Daniel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Traster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IMG_5270_remov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2286000" y="-28575"/>
            <a:ext cx="9253538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/>
          <p:nvPr userDrawn="1"/>
        </p:nvSpPr>
        <p:spPr bwMode="auto">
          <a:xfrm>
            <a:off x="4183063" y="-28575"/>
            <a:ext cx="4960937" cy="68865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4572000" y="42148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TextBox 9"/>
          <p:cNvSpPr txBox="1"/>
          <p:nvPr userDrawn="1"/>
        </p:nvSpPr>
        <p:spPr>
          <a:xfrm>
            <a:off x="4572000" y="5545138"/>
            <a:ext cx="4202113" cy="75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Title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Author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5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572002" y="398742"/>
            <a:ext cx="4202806" cy="414058"/>
          </a:xfrm>
        </p:spPr>
        <p:txBody>
          <a:bodyPr lIns="0" rIns="0" rtlCol="0">
            <a:normAutofit/>
          </a:bodyPr>
          <a:lstStyle>
            <a:lvl1pPr algn="l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C675-02D4-47C3-9E04-5645998CA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7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4images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Projects\current\10-2004 Pearson\working\stripe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1463" y="2260600"/>
            <a:ext cx="7297737" cy="308133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earson_logo_bar_purple.eps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794005"/>
            <a:ext cx="6908800" cy="2387600"/>
          </a:xfrm>
        </p:spPr>
        <p:txBody>
          <a:bodyPr anchor="t">
            <a:noAutofit/>
          </a:bodyPr>
          <a:lstStyle>
            <a:lvl1pPr algn="ctr">
              <a:defRPr sz="2800" b="0" cap="none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534402" cy="914400"/>
          </a:xfrm>
        </p:spPr>
        <p:txBody>
          <a:bodyPr/>
          <a:lstStyle>
            <a:lvl1pPr marL="0" indent="0">
              <a:spcBef>
                <a:spcPts val="0"/>
              </a:spcBef>
              <a:defRPr lang="en-US" sz="3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600" i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27199" y="2277540"/>
            <a:ext cx="6908800" cy="533399"/>
          </a:xfr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Ctr="1">
            <a:noAutofit/>
          </a:bodyPr>
          <a:lstStyle>
            <a:lvl1pPr>
              <a:defRPr lang="en-US" sz="3600" b="1" kern="1200" dirty="0" smtClean="0">
                <a:solidFill>
                  <a:schemeClr val="accent4"/>
                </a:solidFill>
                <a:latin typeface="+mn-lt"/>
                <a:ea typeface="+mn-ea"/>
                <a:cs typeface="Times New Roman" pitchFamily="18" charset="0"/>
              </a:defRPr>
            </a:lvl1pPr>
            <a:lvl2pPr>
              <a:defRPr lang="en-US" sz="6600" b="1" kern="1200" dirty="0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/>
          <p:nvPr userDrawn="1"/>
        </p:nvSpPr>
        <p:spPr bwMode="auto">
          <a:xfrm>
            <a:off x="200025" y="0"/>
            <a:ext cx="995363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94688" y="0"/>
            <a:ext cx="7696200" cy="914400"/>
          </a:xfrm>
          <a:noFill/>
          <a:ln w="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tIns="201168">
            <a:normAutofit/>
          </a:bodyPr>
          <a:lstStyle>
            <a:lvl1pPr marL="17145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99364" y="0"/>
            <a:ext cx="995324" cy="914400"/>
          </a:xfrm>
        </p:spPr>
        <p:txBody>
          <a:bodyPr anchor="ctr" anchorCtr="1">
            <a:noAutofit/>
          </a:bodyPr>
          <a:lstStyle>
            <a:lvl1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0" i="0" kern="1200" spc="-300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633E9BEE-4A72-4711-A720-BBFB9AC52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AB89-88D7-4724-948D-A43D151B0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672B-F337-4618-A38E-3869DEFD9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0132156555 - Traster"/>
          <p:cNvPicPr>
            <a:picLocks noChangeAspect="1" noChangeArrowheads="1"/>
          </p:cNvPicPr>
          <p:nvPr userDrawn="1"/>
        </p:nvPicPr>
        <p:blipFill>
          <a:blip r:embed="rId2"/>
          <a:srcRect b="12675"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pic>
        <p:nvPicPr>
          <p:cNvPr id="3" name="Picture 5" descr="Pearson_logo_bar_purpl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ageNumber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419225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8675" y="6388100"/>
            <a:ext cx="107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F153FB-C908-4586-8D26-43F3BF8A6F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 descr="0132156555 - Traster"/>
          <p:cNvPicPr>
            <a:picLocks noChangeAspect="1" noChangeArrowheads="1"/>
          </p:cNvPicPr>
          <p:nvPr userDrawn="1"/>
        </p:nvPicPr>
        <p:blipFill>
          <a:blip r:embed="rId12"/>
          <a:srcRect l="11456" b="8134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89" r:id="rId4"/>
    <p:sldLayoutId id="2147483793" r:id="rId5"/>
    <p:sldLayoutId id="2147483794" r:id="rId6"/>
    <p:sldLayoutId id="2147483788" r:id="rId7"/>
    <p:sldLayoutId id="2147483787" r:id="rId8"/>
    <p:sldLayoutId id="214748379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lnSpc>
          <a:spcPct val="95000"/>
        </a:lnSpc>
        <a:spcBef>
          <a:spcPts val="1200"/>
        </a:spcBef>
        <a:spcAft>
          <a:spcPct val="0"/>
        </a:spcAft>
        <a:buFont typeface="Arial" charset="0"/>
        <a:defRPr sz="2400" b="1" kern="1200">
          <a:solidFill>
            <a:srgbClr val="404040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228600" indent="-2286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2pPr>
      <a:lvl3pPr marL="457200" indent="-228600" algn="l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404040"/>
        </a:buClr>
        <a:buFont typeface="Century Gothic" pitchFamily="34" charset="0"/>
        <a:buChar char="–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3pPr>
      <a:lvl4pPr marL="457200" indent="9144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4pPr>
      <a:lvl5pPr marL="685800" indent="11430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defRPr sz="16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0" y="1506538"/>
            <a:ext cx="4202113" cy="1384300"/>
          </a:xfrm>
        </p:spPr>
        <p:txBody>
          <a:bodyPr/>
          <a:lstStyle/>
          <a:p>
            <a:pPr marL="0" indent="0"/>
            <a:r>
              <a:rPr>
                <a:ea typeface="ＭＳ Ｐゴシック"/>
                <a:cs typeface="ＭＳ Ｐゴシック"/>
              </a:rPr>
              <a:t>Basic Math</a:t>
            </a:r>
          </a:p>
        </p:txBody>
      </p:sp>
      <p:sp>
        <p:nvSpPr>
          <p:cNvPr id="133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0" y="1120775"/>
            <a:ext cx="4202113" cy="369888"/>
          </a:xfrm>
        </p:spPr>
        <p:txBody>
          <a:bodyPr/>
          <a:lstStyle/>
          <a:p>
            <a:pPr marL="0" indent="0"/>
            <a:r>
              <a:rPr>
                <a:ea typeface="ＭＳ Ｐゴシック"/>
                <a:cs typeface="ＭＳ Ｐゴシック"/>
              </a:rPr>
              <a:t>chapter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Numerators and Denominators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9525"/>
            <a:ext cx="8534400" cy="2400300"/>
          </a:xfrm>
        </p:spPr>
        <p:txBody>
          <a:bodyPr>
            <a:normAutofit lnSpcReduction="10000"/>
          </a:bodyPr>
          <a:lstStyle/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Which are less than “1”? 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Which are greater than “1”?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Which are equal to “1”?</a:t>
            </a:r>
          </a:p>
          <a:p>
            <a:pPr algn="ctr">
              <a:buFont typeface="Arial" pitchFamily="84" charset="0"/>
              <a:buNone/>
              <a:defRPr/>
            </a:pPr>
            <a:endParaRPr lang="en-US" dirty="0" smtClean="0"/>
          </a:p>
          <a:p>
            <a:pPr algn="ctr">
              <a:buFont typeface="Arial" pitchFamily="8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Note</a:t>
            </a:r>
            <a:r>
              <a:rPr lang="en-US" dirty="0"/>
              <a:t>: </a:t>
            </a:r>
            <a:r>
              <a:rPr lang="en-US" b="0" dirty="0"/>
              <a:t>computers often format as </a:t>
            </a:r>
            <a:r>
              <a:rPr lang="en-US" b="0" baseline="30000" dirty="0"/>
              <a:t>4</a:t>
            </a:r>
            <a:r>
              <a:rPr lang="en-US" b="0" dirty="0"/>
              <a:t>/</a:t>
            </a:r>
            <a:r>
              <a:rPr lang="en-US" b="0" baseline="-25000" dirty="0"/>
              <a:t>9</a:t>
            </a:r>
            <a:r>
              <a:rPr lang="en-US" b="0" dirty="0"/>
              <a:t> </a:t>
            </a:r>
            <a:endParaRPr lang="en-US" b="0" baseline="-25000" dirty="0"/>
          </a:p>
          <a:p>
            <a:pPr algn="ctr">
              <a:buFont typeface="Arial" pitchFamily="84" charset="0"/>
              <a:buNone/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Identify numerators and denominators.</a:t>
            </a: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92713" y="2566473"/>
            <a:ext cx="439543" cy="78483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3" y="2572562"/>
            <a:ext cx="439543" cy="78245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67269" y="2568845"/>
            <a:ext cx="609462" cy="78489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12542" y="2567499"/>
            <a:ext cx="439543" cy="78380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84141" y="2567499"/>
            <a:ext cx="609462" cy="78380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98508772-0EEC-4043-9F43-DECAE610D8FC}" type="slidenum">
              <a:rPr lang="en-US">
                <a:latin typeface="+mj-lt"/>
              </a:rPr>
              <a:pPr>
                <a:defRPr/>
              </a:pPr>
              <a:t>10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Mixed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8000" smtClean="0">
                <a:ea typeface="ＭＳ Ｐゴシック"/>
                <a:cs typeface="ＭＳ Ｐゴシック"/>
              </a:rPr>
              <a:t>2 ¾ 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The “2” is the whole number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The “¾” is the fraction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274E636F-EAD6-4147-904D-12B0E9FE0B3C}" type="slidenum">
              <a:rPr lang="en-US">
                <a:latin typeface="+mj-lt"/>
              </a:rPr>
              <a:pPr>
                <a:defRPr/>
              </a:pPr>
              <a:t>11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ea typeface="ＭＳ Ｐゴシック"/>
                <a:cs typeface="ＭＳ Ｐゴシック"/>
              </a:rPr>
              <a:t>Converting a Mixed Number to a 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" y="2109788"/>
            <a:ext cx="8534400" cy="722312"/>
          </a:xfrm>
        </p:spPr>
        <p:txBody>
          <a:bodyPr/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1. Multiply the whole number times the denominator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8425" y="3425825"/>
            <a:ext cx="8534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2. Add the result from step 1 to the numerator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3188" y="4743450"/>
            <a:ext cx="90408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3. Place the result from step 2 over the original denominator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E4B4A7B8-20A6-4616-AA74-F003F7AFD315}" type="slidenum">
              <a:rPr lang="en-US">
                <a:latin typeface="+mj-lt"/>
              </a:rPr>
              <a:pPr>
                <a:defRPr/>
              </a:pPr>
              <a:t>12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ea typeface="ＭＳ Ｐゴシック"/>
                <a:cs typeface="ＭＳ Ｐゴシック"/>
              </a:rPr>
              <a:t>Example 2e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" y="2271713"/>
            <a:ext cx="8534400" cy="722312"/>
          </a:xfrm>
        </p:spPr>
        <p:txBody>
          <a:bodyPr/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1. Multiply the whole number times the denominator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5388" y="2816225"/>
            <a:ext cx="6488112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4 (whole) x 3 (</a:t>
            </a:r>
            <a:r>
              <a:rPr lang="en-US" sz="3000" b="1" dirty="0" err="1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dem.</a:t>
            </a:r>
            <a:r>
              <a:rPr lang="en-US" sz="3000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) = 12 </a:t>
            </a:r>
            <a:endParaRPr lang="en-US" sz="3000" b="1" dirty="0">
              <a:solidFill>
                <a:schemeClr val="tx2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8425" y="3589338"/>
            <a:ext cx="85344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2. Add the result from step 1 to the numerator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3188" y="4906963"/>
            <a:ext cx="904081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3. Place the result from step 2 over the original denominator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3475" y="4110038"/>
            <a:ext cx="3894138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12 + 2 (num.) = 14 </a:t>
            </a:r>
            <a:endParaRPr lang="en-US" sz="3000" b="1" dirty="0">
              <a:solidFill>
                <a:schemeClr val="tx2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40320" y="5538142"/>
            <a:ext cx="850416" cy="124482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96925" y="1030288"/>
            <a:ext cx="9144000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5609" name="Content Placeholder 2"/>
          <p:cNvSpPr txBox="1">
            <a:spLocks/>
          </p:cNvSpPr>
          <p:nvPr/>
        </p:nvSpPr>
        <p:spPr bwMode="auto">
          <a:xfrm>
            <a:off x="1406525" y="1044575"/>
            <a:ext cx="8331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Convert 4 2/3  to a fraction.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EB123686-ABDE-4BBF-8CC5-ADF2EC22956E}" type="slidenum">
              <a:rPr lang="en-US">
                <a:latin typeface="+mj-lt"/>
              </a:rPr>
              <a:pPr>
                <a:defRPr/>
              </a:pPr>
              <a:t>13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950" dirty="0" smtClean="0"/>
              <a:t>Converting a Fraction to a Mixed Number</a:t>
            </a:r>
            <a:endParaRPr lang="en-US" sz="2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84" charset="0"/>
              <a:buAutoNum type="arabicPeriod"/>
              <a:defRPr/>
            </a:pPr>
            <a:r>
              <a:rPr lang="en-US" dirty="0" smtClean="0"/>
              <a:t>Divide numerator ÷ denominator</a:t>
            </a:r>
          </a:p>
          <a:p>
            <a:pPr marL="0" indent="0">
              <a:buFont typeface="Arial" pitchFamily="84" charset="0"/>
              <a:buNone/>
              <a:defRPr/>
            </a:pPr>
            <a:endParaRPr lang="en-US" dirty="0" smtClean="0"/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2. Result is whole number and remainder</a:t>
            </a:r>
          </a:p>
          <a:p>
            <a:pPr>
              <a:buFont typeface="Arial" pitchFamily="84" charset="0"/>
              <a:buNone/>
              <a:defRPr/>
            </a:pPr>
            <a:endParaRPr lang="en-US" dirty="0" smtClean="0"/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3. Write whole number and place remainder over original denominator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2f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271713"/>
            <a:ext cx="8534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1. Divide numerator ÷ denominator</a:t>
            </a:r>
          </a:p>
          <a:p>
            <a:pPr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488" y="2857500"/>
            <a:ext cx="64897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9÷ 4</a:t>
            </a:r>
            <a:r>
              <a:rPr lang="en-US" sz="3000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 = 2 remainder 1 </a:t>
            </a:r>
            <a:endParaRPr lang="en-US" sz="3000" b="1" dirty="0">
              <a:solidFill>
                <a:schemeClr val="tx2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3475" y="4610100"/>
            <a:ext cx="3894138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2 ¼ </a:t>
            </a:r>
            <a:endParaRPr lang="en-US" sz="5000" b="1" dirty="0">
              <a:solidFill>
                <a:schemeClr val="tx2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07988" y="3640138"/>
            <a:ext cx="85344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2. Write whole number and place remainder over original denominator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8679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Convert  9/4 to a mixed number.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910D4EFB-BA69-48EB-A990-8874084EFAF4}" type="slidenum">
              <a:rPr lang="en-US">
                <a:latin typeface="+mj-lt"/>
              </a:rPr>
              <a:pPr>
                <a:defRPr/>
              </a:pPr>
              <a:t>15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Converting to a Mixed Number Using a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84" charset="0"/>
              <a:buAutoNum type="arabicPeriod"/>
              <a:defRPr/>
            </a:pPr>
            <a:r>
              <a:rPr lang="en-US" dirty="0" smtClean="0"/>
              <a:t>Divide numerator ÷ denominator</a:t>
            </a:r>
          </a:p>
          <a:p>
            <a:pPr marL="0" indent="0">
              <a:buFont typeface="Arial" pitchFamily="84" charset="0"/>
              <a:buNone/>
              <a:defRPr/>
            </a:pPr>
            <a:endParaRPr lang="en-US" dirty="0" smtClean="0"/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2. Subtract the whole number</a:t>
            </a:r>
          </a:p>
          <a:p>
            <a:pPr>
              <a:buFont typeface="Arial" pitchFamily="84" charset="0"/>
              <a:buNone/>
              <a:defRPr/>
            </a:pPr>
            <a:endParaRPr lang="en-US" dirty="0" smtClean="0"/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3. Multiply decimal by original denominator (to get the “remainder”)</a:t>
            </a:r>
          </a:p>
          <a:p>
            <a:pPr>
              <a:buFont typeface="Arial" pitchFamily="84" charset="0"/>
              <a:buNone/>
              <a:defRPr/>
            </a:pPr>
            <a:endParaRPr lang="en-US" dirty="0" smtClean="0"/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4. Write whole number followed by remainder over the denominator</a:t>
            </a:r>
          </a:p>
          <a:p>
            <a:pPr>
              <a:buFont typeface="Arial" pitchFamily="8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A03DE7D6-EE37-4431-AAC4-3A71462B60D4}" type="slidenum">
              <a:rPr lang="en-US">
                <a:latin typeface="+mj-lt"/>
              </a:rPr>
              <a:pPr>
                <a:defRPr/>
              </a:pPr>
              <a:t>16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0838"/>
            <a:ext cx="8534400" cy="3328987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27 ÷ 8 = 3.375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Subtract whole number to get 0.375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Multiply 0.375 X 8 (denominator) = 3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Answer is 3 </a:t>
            </a:r>
            <a:r>
              <a:rPr lang="en-US" baseline="30000" smtClean="0">
                <a:ea typeface="ＭＳ Ｐゴシック"/>
                <a:cs typeface="ＭＳ Ｐゴシック"/>
              </a:rPr>
              <a:t>3</a:t>
            </a:r>
            <a:r>
              <a:rPr lang="en-US" smtClean="0">
                <a:ea typeface="ＭＳ Ｐゴシック"/>
                <a:cs typeface="ＭＳ Ｐゴシック"/>
              </a:rPr>
              <a:t>/</a:t>
            </a:r>
            <a:r>
              <a:rPr lang="en-US" baseline="-25000" smtClean="0">
                <a:ea typeface="ＭＳ Ｐゴシック"/>
                <a:cs typeface="ＭＳ Ｐゴシック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0724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Write 27/8 as a mixed number using calculator.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06A917A5-6CBC-46BD-9426-4B8431FB49C3}" type="slidenum">
              <a:rPr lang="en-US">
                <a:latin typeface="+mj-lt"/>
              </a:rPr>
              <a:pPr>
                <a:defRPr/>
              </a:pPr>
              <a:t>17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Multiplying by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84" charset="0"/>
              <a:buAutoNum type="arabicPeriod"/>
              <a:defRPr/>
            </a:pPr>
            <a:r>
              <a:rPr lang="en-US" dirty="0" smtClean="0"/>
              <a:t>Multiply the numerators</a:t>
            </a:r>
          </a:p>
          <a:p>
            <a:pPr marL="0" indent="0">
              <a:buFont typeface="Arial" pitchFamily="84" charset="0"/>
              <a:buNone/>
              <a:defRPr/>
            </a:pPr>
            <a:endParaRPr lang="en-US" dirty="0" smtClean="0"/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2. Multiply the denominators</a:t>
            </a:r>
          </a:p>
          <a:p>
            <a:pPr>
              <a:buFont typeface="Arial" pitchFamily="84" charset="0"/>
              <a:buNone/>
              <a:defRPr/>
            </a:pPr>
            <a:endParaRPr lang="en-US" dirty="0" smtClean="0"/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3. Place the multiplied numerators over the multiplied denominators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0856A565-122C-4C52-9449-614AF2B74886}" type="slidenum">
              <a:rPr lang="en-US">
                <a:latin typeface="+mj-lt"/>
              </a:rPr>
              <a:pPr>
                <a:defRPr/>
              </a:pPr>
              <a:t>18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48038"/>
            <a:ext cx="8534400" cy="2871787"/>
          </a:xfrm>
        </p:spPr>
        <p:txBody>
          <a:bodyPr/>
          <a:lstStyle/>
          <a:p>
            <a:pPr marL="514350" indent="-514350" algn="ctr"/>
            <a:r>
              <a:rPr lang="en-US" smtClean="0">
                <a:ea typeface="ＭＳ Ｐゴシック"/>
                <a:cs typeface="ＭＳ Ｐゴシック"/>
              </a:rPr>
              <a:t>Multiply 3 X 4 = 12</a:t>
            </a:r>
          </a:p>
          <a:p>
            <a:pPr marL="514350" indent="-514350" algn="ctr"/>
            <a:r>
              <a:rPr lang="en-US" smtClean="0">
                <a:ea typeface="ＭＳ Ｐゴシック"/>
                <a:cs typeface="ＭＳ Ｐゴシック"/>
              </a:rPr>
              <a:t>Multiply 8 X 3 = 24</a:t>
            </a:r>
          </a:p>
          <a:p>
            <a:pPr marL="514350" indent="-514350" algn="ctr"/>
            <a:r>
              <a:rPr lang="en-US" smtClean="0">
                <a:ea typeface="ＭＳ Ｐゴシック"/>
                <a:cs typeface="ＭＳ Ｐゴシック"/>
              </a:rPr>
              <a:t>Answer is </a:t>
            </a:r>
            <a:r>
              <a:rPr lang="en-US" baseline="30000" smtClean="0">
                <a:ea typeface="ＭＳ Ｐゴシック"/>
                <a:cs typeface="ＭＳ Ｐゴシック"/>
              </a:rPr>
              <a:t>12</a:t>
            </a:r>
            <a:r>
              <a:rPr lang="en-US" smtClean="0">
                <a:ea typeface="ＭＳ Ｐゴシック"/>
                <a:cs typeface="ＭＳ Ｐゴシック"/>
              </a:rPr>
              <a:t>/</a:t>
            </a:r>
            <a:r>
              <a:rPr lang="en-US" baseline="-25000" smtClean="0">
                <a:ea typeface="ＭＳ Ｐゴシック"/>
                <a:cs typeface="ＭＳ Ｐゴシック"/>
              </a:rPr>
              <a:t>24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89927" y="1290606"/>
            <a:ext cx="850416" cy="124880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00628" y="1314901"/>
            <a:ext cx="850416" cy="124675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894138" y="1695450"/>
            <a:ext cx="1120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5815013" y="1695450"/>
            <a:ext cx="112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1ED8BAE3-55AD-45BD-A7AE-0AF247C22937}" type="slidenum">
              <a:rPr lang="en-US">
                <a:latin typeface="+mj-lt"/>
              </a:rPr>
              <a:pPr>
                <a:defRPr/>
              </a:pPr>
              <a:t>19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smtClean="0">
                <a:ea typeface="ＭＳ Ｐゴシック"/>
                <a:cs typeface="ＭＳ Ｐゴシック"/>
              </a:rPr>
              <a:t>Provides ease of writing numbers</a:t>
            </a:r>
          </a:p>
          <a:p>
            <a:pPr>
              <a:buFont typeface="Arial" charset="0"/>
              <a:buChar char="•"/>
            </a:pPr>
            <a:r>
              <a:rPr lang="en-US" sz="2800" smtClean="0">
                <a:ea typeface="ＭＳ Ｐゴシック"/>
                <a:cs typeface="ＭＳ Ｐゴシック"/>
              </a:rPr>
              <a:t>Reduces accuracy</a:t>
            </a:r>
          </a:p>
          <a:p>
            <a:pPr>
              <a:buFont typeface="Arial" charset="0"/>
              <a:buChar char="•"/>
            </a:pPr>
            <a:r>
              <a:rPr lang="en-US" sz="2800" smtClean="0">
                <a:ea typeface="ＭＳ Ｐゴシック"/>
                <a:cs typeface="ＭＳ Ｐゴシック"/>
              </a:rPr>
              <a:t>Too much rounding or rounding repeatedly at each step in a process can greatly impact the final result in a recipe or costing exercise.</a:t>
            </a:r>
          </a:p>
          <a:p>
            <a:pPr>
              <a:buFont typeface="Arial" charset="0"/>
              <a:buChar char="•"/>
            </a:pPr>
            <a:endParaRPr lang="en-US" sz="2800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5C6EAC18-6573-4787-B58D-553A483EC364}" type="slidenum">
              <a:rPr lang="en-US">
                <a:latin typeface="+mj-lt"/>
              </a:rPr>
              <a:pPr>
                <a:defRPr/>
              </a:pPr>
              <a:t>2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Dividing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49463"/>
            <a:ext cx="8534400" cy="4170362"/>
          </a:xfrm>
        </p:spPr>
        <p:txBody>
          <a:bodyPr/>
          <a:lstStyle/>
          <a:p>
            <a:pPr marL="457200" indent="-457200">
              <a:buFont typeface="Arial" pitchFamily="84" charset="0"/>
              <a:buAutoNum type="arabicPeriod"/>
              <a:defRPr/>
            </a:pPr>
            <a:r>
              <a:rPr lang="en-US" dirty="0" smtClean="0"/>
              <a:t>Invert the second fraction (flip it upside-down) </a:t>
            </a:r>
          </a:p>
          <a:p>
            <a:pPr marL="0" indent="0">
              <a:buFont typeface="Arial" pitchFamily="84" charset="0"/>
              <a:buNone/>
              <a:defRPr/>
            </a:pPr>
            <a:endParaRPr lang="en-US" dirty="0"/>
          </a:p>
          <a:p>
            <a:pPr marL="0" indent="0">
              <a:buFont typeface="Arial" pitchFamily="84" charset="0"/>
              <a:buNone/>
              <a:defRPr/>
            </a:pPr>
            <a:r>
              <a:rPr lang="en-US" dirty="0" smtClean="0"/>
              <a:t>2. Multiply the two fractions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7390DE34-EB2F-461D-A383-389561A0A595}" type="slidenum">
              <a:rPr lang="en-US">
                <a:latin typeface="+mj-lt"/>
              </a:rPr>
              <a:pPr>
                <a:defRPr/>
              </a:pPr>
              <a:t>20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954338"/>
            <a:ext cx="8534400" cy="725487"/>
          </a:xfrm>
        </p:spPr>
        <p:txBody>
          <a:bodyPr/>
          <a:lstStyle/>
          <a:p>
            <a:pPr marL="514350" indent="-514350"/>
            <a:r>
              <a:rPr lang="en-US" smtClean="0">
                <a:ea typeface="ＭＳ Ｐゴシック"/>
                <a:cs typeface="ＭＳ Ｐゴシック"/>
              </a:rPr>
              <a:t>Invert 2nd fraction and multiply:            </a:t>
            </a:r>
          </a:p>
          <a:p>
            <a:pPr marL="514350" indent="-514350"/>
            <a:r>
              <a:rPr lang="en-US" smtClean="0">
                <a:ea typeface="ＭＳ Ｐゴシック"/>
                <a:cs typeface="ＭＳ Ｐゴシック"/>
              </a:rPr>
              <a:t>       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89927" y="1290606"/>
            <a:ext cx="850416" cy="124880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00628" y="1314901"/>
            <a:ext cx="850416" cy="124675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3894138" y="1695450"/>
            <a:ext cx="1120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÷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5815013" y="1695450"/>
            <a:ext cx="112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84771" y="3846930"/>
            <a:ext cx="850416" cy="124880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30857" y="3812233"/>
            <a:ext cx="850416" cy="124880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35213" y="4194175"/>
            <a:ext cx="1120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24325" y="4194175"/>
            <a:ext cx="1120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49743" y="3846929"/>
            <a:ext cx="850416" cy="1248803"/>
          </a:xfrm>
          <a:prstGeom prst="rect">
            <a:avLst/>
          </a:prstGeom>
          <a:blipFill rotWithShape="1">
            <a:blip r:embed="rId6"/>
            <a:stretch>
              <a:fillRect r="-1366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96050" y="4194175"/>
            <a:ext cx="1120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40298" y="5491210"/>
            <a:ext cx="850416" cy="1248803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B0CEEE7D-9CAD-4CD2-A77E-5FEA8F6BA8C6}" type="slidenum">
              <a:rPr lang="en-US">
                <a:latin typeface="+mj-lt"/>
              </a:rPr>
              <a:pPr>
                <a:defRPr/>
              </a:pPr>
              <a:t>21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Reducing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84" charset="0"/>
              <a:buAutoNum type="arabicPeriod"/>
              <a:defRPr/>
            </a:pPr>
            <a:r>
              <a:rPr lang="en-US" dirty="0" smtClean="0"/>
              <a:t>Dividing numerator and denominator by the same number does not impact the fraction’s value, only its appearance</a:t>
            </a:r>
          </a:p>
          <a:p>
            <a:pPr marL="0" indent="0">
              <a:buFont typeface="Arial" pitchFamily="84" charset="0"/>
              <a:buNone/>
              <a:defRPr/>
            </a:pPr>
            <a:endParaRPr lang="en-US" dirty="0" smtClean="0"/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2. It is as if you are dividing or multiplying by 1</a:t>
            </a:r>
          </a:p>
          <a:p>
            <a:pPr>
              <a:buFont typeface="Arial" pitchFamily="84" charset="0"/>
              <a:buNone/>
              <a:defRPr/>
            </a:pPr>
            <a:endParaRPr lang="en-US" dirty="0" smtClean="0"/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3. The only challenge is finding a number that divides into both numerator and denominator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7D33B9AC-1909-4D56-95F7-32F65B822793}" type="slidenum">
              <a:rPr lang="en-US">
                <a:latin typeface="+mj-lt"/>
              </a:rPr>
              <a:pPr>
                <a:defRPr/>
              </a:pPr>
              <a:t>22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9738"/>
            <a:ext cx="8534400" cy="588962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12 and 24 are both divisible by 12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6868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Reduce 12/24 to simpler terms.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8536" y="4040790"/>
            <a:ext cx="2430929" cy="124906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59363" y="4459288"/>
            <a:ext cx="566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59326" y="4070020"/>
            <a:ext cx="1039665" cy="124906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30BFE5AB-4C73-4ABC-ACB9-0E667F49DBD1}" type="slidenum">
              <a:rPr lang="en-US">
                <a:latin typeface="+mj-lt"/>
              </a:rPr>
              <a:pPr>
                <a:defRPr/>
              </a:pPr>
              <a:t>23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Converting Fractions to Decimals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84" charset="0"/>
              <a:buNone/>
              <a:defRPr/>
            </a:pPr>
            <a:endParaRPr lang="en-US" dirty="0" smtClean="0"/>
          </a:p>
          <a:p>
            <a:pPr>
              <a:buFont typeface="Arial" pitchFamily="84" charset="0"/>
              <a:buNone/>
              <a:defRPr/>
            </a:pPr>
            <a:endParaRPr lang="en-US" dirty="0"/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Using a calculator, simply enter:</a:t>
            </a:r>
          </a:p>
          <a:p>
            <a:pPr>
              <a:buFont typeface="Arial" pitchFamily="84" charset="0"/>
              <a:buNone/>
              <a:defRPr/>
            </a:pPr>
            <a:endParaRPr lang="en-US" dirty="0" smtClean="0"/>
          </a:p>
          <a:p>
            <a:pPr algn="ctr">
              <a:buFont typeface="Arial" pitchFamily="84" charset="0"/>
              <a:buNone/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Numerator</a:t>
            </a:r>
            <a:r>
              <a:rPr lang="en-US" sz="4000" dirty="0" smtClean="0"/>
              <a:t> ÷ </a:t>
            </a:r>
            <a:r>
              <a:rPr lang="en-US" sz="4000" dirty="0" smtClean="0">
                <a:solidFill>
                  <a:schemeClr val="accent4"/>
                </a:solidFill>
              </a:rPr>
              <a:t>Denominator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846E98B3-B8F0-413D-A610-D86FEE1AD9D7}" type="slidenum">
              <a:rPr lang="en-US">
                <a:latin typeface="+mj-lt"/>
              </a:rPr>
              <a:pPr>
                <a:defRPr/>
              </a:pPr>
              <a:t>24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38475"/>
            <a:ext cx="8534400" cy="318135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Enter 4 ÷ 9 into a calculator to get 0.4444…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Answer is 0.444 (rounded)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8916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Convert 4/9 to a decimal.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57390F55-40B0-423B-BCC6-4199FB8627C3}" type="slidenum">
              <a:rPr lang="en-US">
                <a:latin typeface="+mj-lt"/>
              </a:rPr>
              <a:pPr>
                <a:defRPr/>
              </a:pPr>
              <a:t>25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3773488"/>
            <a:ext cx="8205788" cy="113188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96925" y="1989138"/>
            <a:ext cx="8347075" cy="113188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Converting Decimals to Fractions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06525" y="19589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In the kitchen, this is done for practical measurement purposes.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3740150"/>
            <a:ext cx="73009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Relevant fractions are multiples of </a:t>
            </a:r>
          </a:p>
          <a:p>
            <a:pPr algn="r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	1/16	 1/8	 1/4	 1/3	 1/2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9FC4A29D-F59F-4C59-B21A-438970AB3A86}" type="slidenum">
              <a:rPr lang="en-US">
                <a:latin typeface="+mj-lt"/>
              </a:rPr>
              <a:pPr>
                <a:defRPr/>
              </a:pPr>
              <a:t>26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Converting Decimals to Fractions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371600"/>
          <a:ext cx="4465320" cy="504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389120" y="2682240"/>
          <a:ext cx="4450080" cy="277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F197F0BC-B404-4815-8B08-B8007AEC5699}" type="slidenum">
              <a:rPr lang="en-US">
                <a:latin typeface="+mj-lt"/>
              </a:rPr>
              <a:pPr>
                <a:defRPr/>
              </a:pPr>
              <a:t>27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to Convert a Decimal to a Useful </a:t>
            </a:r>
            <a:br>
              <a:rPr lang="en-US" dirty="0" smtClean="0"/>
            </a:br>
            <a:r>
              <a:rPr lang="en-US" dirty="0" smtClean="0"/>
              <a:t>Kitchen 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itchFamily="84" charset="0"/>
              <a:buAutoNum type="arabicPeriod"/>
              <a:defRPr/>
            </a:pPr>
            <a:r>
              <a:rPr lang="en-US" dirty="0" smtClean="0"/>
              <a:t>Multiply the decimal (to the right of the decimal point only) by 8 or 16, depending on the unit of the original number and the unit desired </a:t>
            </a:r>
          </a:p>
          <a:p>
            <a:pPr marL="0" indent="0">
              <a:buFont typeface="Arial" pitchFamily="84" charset="0"/>
              <a:buNone/>
              <a:defRPr/>
            </a:pPr>
            <a:endParaRPr lang="en-US" dirty="0" smtClean="0"/>
          </a:p>
          <a:p>
            <a:pPr marL="0" indent="0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For example: </a:t>
            </a:r>
          </a:p>
          <a:p>
            <a:pPr marL="0" indent="0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8 to go from cups to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oz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16 to go pounds to oz or cups to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Tbsp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itchFamily="84" charset="0"/>
              <a:buNone/>
              <a:defRPr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2. Round the result to the nearest whole number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3. Place that rounded result over the multiplier you used (8 or 16) 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4. Reduce if necessary</a:t>
            </a:r>
          </a:p>
          <a:p>
            <a:pPr>
              <a:buFont typeface="Arial" pitchFamily="8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557C6488-4A01-4CF0-A5C0-7DCC091D80DF}" type="slidenum">
              <a:rPr lang="en-US">
                <a:latin typeface="+mj-lt"/>
              </a:rPr>
              <a:pPr>
                <a:defRPr/>
              </a:pPr>
              <a:t>28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57488"/>
            <a:ext cx="8534400" cy="3462337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Multiply 0.875 X 16 = 14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Answer is </a:t>
            </a:r>
            <a:r>
              <a:rPr lang="en-US" baseline="30000" smtClean="0">
                <a:ea typeface="ＭＳ Ｐゴシック"/>
                <a:cs typeface="ＭＳ Ｐゴシック"/>
              </a:rPr>
              <a:t>14</a:t>
            </a:r>
            <a:r>
              <a:rPr lang="en-US" smtClean="0">
                <a:ea typeface="ＭＳ Ｐゴシック"/>
                <a:cs typeface="ＭＳ Ｐゴシック"/>
              </a:rPr>
              <a:t>/</a:t>
            </a:r>
            <a:r>
              <a:rPr lang="en-US" baseline="-25000" smtClean="0">
                <a:ea typeface="ＭＳ Ｐゴシック"/>
                <a:cs typeface="ＭＳ Ｐゴシック"/>
              </a:rPr>
              <a:t>16</a:t>
            </a:r>
            <a:r>
              <a:rPr lang="en-US" smtClean="0">
                <a:ea typeface="ＭＳ Ｐゴシック"/>
                <a:cs typeface="ＭＳ Ｐゴシック"/>
              </a:rPr>
              <a:t>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or 14 oz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3012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Convert 0.875 pounds to a useful measure.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CE324ED9-D544-41E6-A9A2-B9FE20B897FC}" type="slidenum">
              <a:rPr lang="en-US">
                <a:latin typeface="+mj-lt"/>
              </a:rPr>
              <a:pPr>
                <a:defRPr/>
              </a:pPr>
              <a:t>29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Rounding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14688"/>
            <a:ext cx="8534400" cy="3005137"/>
          </a:xfrm>
        </p:spPr>
        <p:txBody>
          <a:bodyPr/>
          <a:lstStyle/>
          <a:p>
            <a:pPr marL="0" indent="0" algn="ctr"/>
            <a:r>
              <a:rPr lang="en-US" sz="2800" smtClean="0">
                <a:ea typeface="ＭＳ Ｐゴシック"/>
                <a:cs typeface="ＭＳ Ｐゴシック"/>
              </a:rPr>
              <a:t>The 8 is in the tenths place</a:t>
            </a:r>
          </a:p>
          <a:p>
            <a:pPr marL="0" indent="0" algn="ctr"/>
            <a:r>
              <a:rPr lang="en-US" sz="2800" smtClean="0">
                <a:ea typeface="ＭＳ Ｐゴシック"/>
                <a:cs typeface="ＭＳ Ｐゴシック"/>
              </a:rPr>
              <a:t>The 7 is in the hundredths place</a:t>
            </a:r>
          </a:p>
          <a:p>
            <a:pPr marL="0" indent="0" algn="ctr"/>
            <a:r>
              <a:rPr lang="en-US" sz="2800" smtClean="0">
                <a:ea typeface="ＭＳ Ｐゴシック"/>
                <a:cs typeface="ＭＳ Ｐゴシック"/>
              </a:rPr>
              <a:t>The 3 is in the thousandths place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1840" y="1448252"/>
            <a:ext cx="26853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4.87315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84FC9D45-01F8-4261-9106-F0CE5767D9DF}" type="slidenum">
              <a:rPr lang="en-US">
                <a:latin typeface="+mj-lt"/>
              </a:rPr>
              <a:pPr>
                <a:defRPr/>
              </a:pPr>
              <a:t>3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60675"/>
            <a:ext cx="8534400" cy="3359150"/>
          </a:xfrm>
        </p:spPr>
        <p:txBody>
          <a:bodyPr/>
          <a:lstStyle/>
          <a:p>
            <a:pPr algn="ctr">
              <a:buFont typeface="Arial" pitchFamily="84" charset="0"/>
              <a:buNone/>
              <a:defRPr/>
            </a:pPr>
            <a:r>
              <a:rPr lang="en-US" sz="3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Don’t calculate!  </a:t>
            </a:r>
          </a:p>
          <a:p>
            <a:pPr algn="ctr">
              <a:buFont typeface="Arial" pitchFamily="84" charset="0"/>
              <a:buNone/>
              <a:defRPr/>
            </a:pPr>
            <a:endParaRPr lang="en-US" dirty="0"/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Notice</a:t>
            </a:r>
            <a:r>
              <a:rPr lang="en-US" dirty="0" smtClean="0"/>
              <a:t> that 0.325 is close to or rounds to 0.333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From Table 2.1, 0.333 =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Answer =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 cup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4036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Convert 0.325 cups to a useful measure.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625E3420-6A7B-4092-9AC1-27BE88D3B71D}" type="slidenum">
              <a:rPr lang="en-US">
                <a:latin typeface="+mj-lt"/>
              </a:rPr>
              <a:pPr>
                <a:defRPr/>
              </a:pPr>
              <a:t>30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87650"/>
            <a:ext cx="8534400" cy="3432175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Multiply 0.192 X 8 = 1.536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Round 1.536 to 2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Write as </a:t>
            </a:r>
            <a:r>
              <a:rPr lang="en-US" baseline="30000" smtClean="0">
                <a:ea typeface="ＭＳ Ｐゴシック"/>
                <a:cs typeface="ＭＳ Ｐゴシック"/>
              </a:rPr>
              <a:t>2</a:t>
            </a:r>
            <a:r>
              <a:rPr lang="en-US" smtClean="0">
                <a:ea typeface="ＭＳ Ｐゴシック"/>
                <a:cs typeface="ＭＳ Ｐゴシック"/>
              </a:rPr>
              <a:t>/</a:t>
            </a:r>
            <a:r>
              <a:rPr lang="en-US" baseline="-25000" smtClean="0">
                <a:ea typeface="ＭＳ Ｐゴシック"/>
                <a:cs typeface="ＭＳ Ｐゴシック"/>
              </a:rPr>
              <a:t>8</a:t>
            </a:r>
            <a:r>
              <a:rPr lang="en-US" smtClean="0">
                <a:ea typeface="ＭＳ Ｐゴシック"/>
                <a:cs typeface="ＭＳ Ｐゴシック"/>
              </a:rPr>
              <a:t>, which reduces to ¼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Answer = ¼ cup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solidFill>
                  <a:schemeClr val="tx2"/>
                </a:solidFill>
                <a:ea typeface="ＭＳ Ｐゴシック"/>
                <a:cs typeface="ＭＳ Ｐゴシック"/>
              </a:rPr>
              <a:t>The answer is not exact, but it can be measured in a kitchen while 0.192 cups cannot.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5060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Convert 0.192 cups to a useful measure.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40E4D93F-A75F-445C-BB36-BFC5D99F6DEC}" type="slidenum">
              <a:rPr lang="en-US">
                <a:latin typeface="+mj-lt"/>
              </a:rPr>
              <a:pPr>
                <a:defRPr/>
              </a:pPr>
              <a:t>31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Percents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6925" y="3109913"/>
            <a:ext cx="8347075" cy="113188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6083" name="Content Placeholder 2"/>
          <p:cNvSpPr txBox="1">
            <a:spLocks/>
          </p:cNvSpPr>
          <p:nvPr/>
        </p:nvSpPr>
        <p:spPr bwMode="auto">
          <a:xfrm>
            <a:off x="1406525" y="3124200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A percent is a ratio or way of expressing a decimal or fraction in comparison to a constant of 100.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ACD58E7E-DA1D-4E36-9F0F-BA8B113657C4}" type="slidenum">
              <a:rPr lang="en-US">
                <a:latin typeface="+mj-lt"/>
              </a:rPr>
              <a:pPr>
                <a:defRPr/>
              </a:pPr>
              <a:t>32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How to Convert a Number to a Percent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84" charset="0"/>
              <a:buAutoNum type="arabicPeriod"/>
              <a:defRPr/>
            </a:pPr>
            <a:r>
              <a:rPr lang="en-US" dirty="0" smtClean="0"/>
              <a:t>Move the decimal point for the number two places to the right </a:t>
            </a:r>
          </a:p>
          <a:p>
            <a:pPr marL="0" indent="0">
              <a:buFont typeface="Arial" pitchFamily="84" charset="0"/>
              <a:buNone/>
              <a:defRPr/>
            </a:pPr>
            <a:endParaRPr lang="en-US" dirty="0"/>
          </a:p>
          <a:p>
            <a:pPr marL="0" indent="0">
              <a:buFont typeface="Arial" pitchFamily="84" charset="0"/>
              <a:buNone/>
              <a:defRPr/>
            </a:pPr>
            <a:r>
              <a:rPr lang="en-US" dirty="0" smtClean="0"/>
              <a:t>2. Add the percent 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327D2A65-3EC1-4793-97C1-4F47E6EB6CEC}" type="slidenum">
              <a:rPr lang="en-US">
                <a:latin typeface="+mj-lt"/>
              </a:rPr>
              <a:pPr>
                <a:defRPr/>
              </a:pPr>
              <a:t>33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32100"/>
            <a:ext cx="8534400" cy="3387725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Move the decimal point two places to the right (84.9) and add the percent sign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Answer = 84.9%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8132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Convert 0.849 to a percent.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C78EF85E-108E-4CA1-948E-F66228F011C5}" type="slidenum">
              <a:rPr lang="en-US">
                <a:latin typeface="+mj-lt"/>
              </a:rPr>
              <a:pPr>
                <a:defRPr/>
              </a:pPr>
              <a:t>34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How to Convert a Percent to a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Remove the percent sign </a:t>
            </a:r>
          </a:p>
          <a:p>
            <a:pPr marL="457200" indent="-457200">
              <a:buFont typeface="Arial" charset="0"/>
              <a:buAutoNum type="arabicPeriod"/>
            </a:pPr>
            <a:endParaRPr lang="en-US" smtClean="0">
              <a:ea typeface="ＭＳ Ｐゴシック"/>
              <a:cs typeface="ＭＳ Ｐゴシック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Move the decimal point two places to the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46920475-68B3-4148-BEEC-CBB5F5071604}" type="slidenum">
              <a:rPr lang="en-US">
                <a:latin typeface="+mj-lt"/>
              </a:rPr>
              <a:pPr>
                <a:defRPr/>
              </a:pPr>
              <a:t>35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35288"/>
            <a:ext cx="8534400" cy="3284537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Move the decimal point two places to the left</a:t>
            </a:r>
          </a:p>
          <a:p>
            <a:pPr algn="ctr"/>
            <a:r>
              <a:rPr lang="en-US" smtClean="0">
                <a:solidFill>
                  <a:schemeClr val="tx2"/>
                </a:solidFill>
                <a:ea typeface="ＭＳ Ｐゴシック"/>
                <a:cs typeface="ＭＳ Ｐゴシック"/>
              </a:rPr>
              <a:t>Note: This requires the addition of a zero to make an extra place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Answer is 0.046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0180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Convert 4.6% to a decimal.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A9BAA353-970D-48F6-A31D-21384FAA0509}" type="slidenum">
              <a:rPr lang="en-US">
                <a:latin typeface="+mj-lt"/>
              </a:rPr>
              <a:pPr>
                <a:defRPr/>
              </a:pPr>
              <a:t>36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Part-Whole-% Graphic Formula</a:t>
            </a:r>
          </a:p>
        </p:txBody>
      </p:sp>
      <p:sp>
        <p:nvSpPr>
          <p:cNvPr id="8" name="Isosceles Triangle 7"/>
          <p:cNvSpPr/>
          <p:nvPr/>
        </p:nvSpPr>
        <p:spPr bwMode="auto">
          <a:xfrm>
            <a:off x="1116013" y="1320800"/>
            <a:ext cx="6194425" cy="5291138"/>
          </a:xfrm>
          <a:prstGeom prst="triangle">
            <a:avLst>
              <a:gd name="adj" fmla="val 4871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2463" y="1811338"/>
            <a:ext cx="1833562" cy="1906587"/>
          </a:xfrm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Part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955925" y="5164138"/>
            <a:ext cx="224948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Whole x %</a:t>
            </a:r>
          </a:p>
          <a:p>
            <a:pPr marL="342900" indent="-342900" algn="ctr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endParaRPr lang="en-US" b="1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ctr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31950" y="3703638"/>
            <a:ext cx="6037263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B570073F-F39E-4909-86B8-9241B82DF164}" type="slidenum">
              <a:rPr lang="en-US">
                <a:latin typeface="+mj-lt"/>
              </a:rPr>
              <a:pPr>
                <a:defRPr/>
              </a:pPr>
              <a:t>37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Part-Whole-% Graphic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3425"/>
            <a:ext cx="8534400" cy="29464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In this formula, the % is always written in its decimal form </a:t>
            </a:r>
          </a:p>
          <a:p>
            <a:pPr algn="ctr"/>
            <a:r>
              <a:rPr lang="en-US" smtClean="0">
                <a:solidFill>
                  <a:schemeClr val="tx2"/>
                </a:solidFill>
                <a:ea typeface="ＭＳ Ｐゴシック"/>
                <a:cs typeface="ＭＳ Ｐゴシック"/>
              </a:rPr>
              <a:t>That is: no % sign and the decimal point moved two places to the left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In word problems, “is” = part; “of” = whole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6925" y="1192213"/>
            <a:ext cx="8347075" cy="1433512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2228" name="Content Placeholder 2"/>
          <p:cNvSpPr txBox="1">
            <a:spLocks/>
          </p:cNvSpPr>
          <p:nvPr/>
        </p:nvSpPr>
        <p:spPr bwMode="auto">
          <a:xfrm>
            <a:off x="1406525" y="1325563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To use the graphic formula, cover up the variable you wish to find (solve for) and follow the remaining instructions.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41B68AF0-8ECF-46B9-91CE-D940073F2D76}" type="slidenum">
              <a:rPr lang="en-US">
                <a:latin typeface="+mj-lt"/>
              </a:rPr>
              <a:pPr>
                <a:defRPr/>
              </a:pPr>
              <a:t>38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95788"/>
            <a:ext cx="8534400" cy="1824037"/>
          </a:xfrm>
        </p:spPr>
        <p:txBody>
          <a:bodyPr/>
          <a:lstStyle/>
          <a:p>
            <a:pPr algn="ctr"/>
            <a:r>
              <a:rPr lang="en-US" sz="3500" smtClean="0">
                <a:solidFill>
                  <a:schemeClr val="tx2"/>
                </a:solidFill>
                <a:ea typeface="ＭＳ Ｐゴシック"/>
                <a:cs typeface="ＭＳ Ｐゴシック"/>
              </a:rPr>
              <a:t>0.2105 or 21.05%</a:t>
            </a:r>
          </a:p>
          <a:p>
            <a:pPr algn="ctr"/>
            <a:endParaRPr lang="en-US" sz="3500" smtClean="0">
              <a:ea typeface="ＭＳ Ｐゴシック"/>
              <a:cs typeface="ＭＳ Ｐゴシック"/>
            </a:endParaRPr>
          </a:p>
          <a:p>
            <a:pPr algn="ctr"/>
            <a:r>
              <a:rPr lang="en-US" sz="3500" smtClean="0">
                <a:ea typeface="ＭＳ Ｐゴシック"/>
                <a:cs typeface="ＭＳ Ｐゴシック"/>
              </a:rPr>
              <a:t>The answer </a:t>
            </a:r>
            <a:r>
              <a:rPr lang="en-US" smtClean="0">
                <a:ea typeface="ＭＳ Ｐゴシック"/>
                <a:cs typeface="ＭＳ Ｐゴシック"/>
              </a:rPr>
              <a:t>rounds to 21.1%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3252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4 is what percent of 19?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15341" y="2667321"/>
            <a:ext cx="1039665" cy="1242520"/>
          </a:xfrm>
          <a:prstGeom prst="rect">
            <a:avLst/>
          </a:prstGeom>
          <a:blipFill rotWithShape="1">
            <a:blip r:embed="rId2"/>
            <a:stretch>
              <a:fillRect r="-5731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87311" y="2653641"/>
            <a:ext cx="1039665" cy="12425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50938" y="2960688"/>
            <a:ext cx="13271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sz="5000" b="1">
                <a:solidFill>
                  <a:schemeClr val="accent1"/>
                </a:solidFill>
                <a:latin typeface="Century Gothic" pitchFamily="34" charset="0"/>
              </a:rPr>
              <a:t>% =</a:t>
            </a: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57713" y="2957513"/>
            <a:ext cx="7985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sz="5000" b="1">
                <a:solidFill>
                  <a:schemeClr val="accent1"/>
                </a:solidFill>
                <a:latin typeface="Century Gothic" pitchFamily="34" charset="0"/>
              </a:rPr>
              <a:t> =</a:t>
            </a: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405563" y="2970213"/>
            <a:ext cx="7985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sz="5000" b="1">
                <a:solidFill>
                  <a:schemeClr val="accent1"/>
                </a:solidFill>
                <a:latin typeface="Century Gothic" pitchFamily="34" charset="0"/>
              </a:rPr>
              <a:t> =</a:t>
            </a: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6C156D78-10CA-409D-AAB8-7FCDCE1D0A24}" type="slidenum">
              <a:rPr lang="en-US">
                <a:latin typeface="+mj-lt"/>
              </a:rPr>
              <a:pPr>
                <a:defRPr/>
              </a:pPr>
              <a:t>39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How to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Identify the place to which to round (the target place)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If the number to the right of the target is below 5, drop all digits right of the target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If the number to the right of the target is 5 or higher, increase the target by 1 and then drop all digits to the right of the target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When rounding up, if the target is a 9, you will have to “carry the one” as in addition.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DB6703AE-B60D-4A96-9DDA-FC336AD3B455}" type="slidenum">
              <a:rPr lang="en-US">
                <a:latin typeface="+mj-lt"/>
              </a:rPr>
              <a:pPr>
                <a:defRPr/>
              </a:pPr>
              <a:t>4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9738"/>
            <a:ext cx="8534400" cy="3240087"/>
          </a:xfrm>
        </p:spPr>
        <p:txBody>
          <a:bodyPr/>
          <a:lstStyle/>
          <a:p>
            <a:pPr algn="ctr">
              <a:buFont typeface="Arial" pitchFamily="84" charset="0"/>
              <a:buNone/>
              <a:defRPr/>
            </a:pPr>
            <a:r>
              <a:rPr lang="en-US" sz="5000" dirty="0" smtClean="0">
                <a:solidFill>
                  <a:schemeClr val="accent2"/>
                </a:solidFill>
              </a:rPr>
              <a:t>Part = Whole x % </a:t>
            </a:r>
          </a:p>
          <a:p>
            <a:pPr algn="ctr">
              <a:buFont typeface="Arial" pitchFamily="84" charset="0"/>
              <a:buNone/>
              <a:defRPr/>
            </a:pPr>
            <a:endParaRPr lang="en-US" dirty="0"/>
          </a:p>
          <a:p>
            <a:pPr algn="ctr">
              <a:buFont typeface="Arial" pitchFamily="84" charset="0"/>
              <a:buNone/>
              <a:defRPr/>
            </a:pPr>
            <a:r>
              <a:rPr lang="en-US" sz="3500" dirty="0" smtClean="0"/>
              <a:t>= 78 x 0.22 </a:t>
            </a:r>
          </a:p>
          <a:p>
            <a:pPr algn="ctr">
              <a:buFont typeface="Arial" pitchFamily="84" charset="0"/>
              <a:buNone/>
              <a:defRPr/>
            </a:pPr>
            <a:endParaRPr lang="en-US" sz="3500" dirty="0"/>
          </a:p>
          <a:p>
            <a:pPr algn="ctr">
              <a:buFont typeface="Arial" pitchFamily="84" charset="0"/>
              <a:buNone/>
              <a:defRPr/>
            </a:pPr>
            <a:r>
              <a:rPr lang="en-US" sz="3500" dirty="0" smtClean="0">
                <a:solidFill>
                  <a:schemeClr val="accent3"/>
                </a:solidFill>
              </a:rPr>
              <a:t>= 17.16</a:t>
            </a:r>
            <a:endParaRPr lang="en-US" sz="3500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4276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What is 22% of 78?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38650"/>
            <a:ext cx="8534400" cy="1781175"/>
          </a:xfrm>
        </p:spPr>
        <p:txBody>
          <a:bodyPr/>
          <a:lstStyle/>
          <a:p>
            <a:pPr algn="ctr">
              <a:buFont typeface="Arial" pitchFamily="84" charset="0"/>
              <a:buNone/>
              <a:defRPr/>
            </a:pPr>
            <a:r>
              <a:rPr lang="en-US" sz="3500" dirty="0" smtClean="0">
                <a:solidFill>
                  <a:schemeClr val="accent3"/>
                </a:solidFill>
              </a:rPr>
              <a:t>43.076 or 43.08</a:t>
            </a:r>
            <a:endParaRPr lang="en-US" sz="3500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5300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28 is 65% of what number?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60826" y="2535657"/>
            <a:ext cx="1039665" cy="1268809"/>
          </a:xfrm>
          <a:prstGeom prst="rect">
            <a:avLst/>
          </a:prstGeom>
          <a:blipFill rotWithShape="1">
            <a:blip r:embed="rId2"/>
            <a:stretch>
              <a:fillRect r="-882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9440" y="2535657"/>
            <a:ext cx="1039665" cy="1248803"/>
          </a:xfrm>
          <a:prstGeom prst="rect">
            <a:avLst/>
          </a:prstGeom>
          <a:blipFill rotWithShape="1">
            <a:blip r:embed="rId3"/>
            <a:stretch>
              <a:fillRect r="-1462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 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38213" y="2843213"/>
            <a:ext cx="29559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sz="5000" b="1">
                <a:solidFill>
                  <a:schemeClr val="accent1"/>
                </a:solidFill>
                <a:latin typeface="Century Gothic" pitchFamily="34" charset="0"/>
              </a:rPr>
              <a:t>Whole =</a:t>
            </a: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29225" y="2809875"/>
            <a:ext cx="8001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sz="5000" b="1">
                <a:solidFill>
                  <a:schemeClr val="accent1"/>
                </a:solidFill>
                <a:latin typeface="Century Gothic" pitchFamily="34" charset="0"/>
              </a:rPr>
              <a:t> =</a:t>
            </a: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732713" y="2851150"/>
            <a:ext cx="8001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sz="5000" b="1">
                <a:solidFill>
                  <a:schemeClr val="accent1"/>
                </a:solidFill>
                <a:latin typeface="Century Gothic" pitchFamily="34" charset="0"/>
              </a:rPr>
              <a:t> =</a:t>
            </a: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3C60A9C8-6A14-4AEB-BCBC-B7413FC39EDE}" type="slidenum">
              <a:rPr lang="en-US">
                <a:latin typeface="+mj-lt"/>
              </a:rPr>
              <a:pPr>
                <a:defRPr/>
              </a:pPr>
              <a:t>41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9144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Closing Thoughts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0942" y="1268361"/>
          <a:ext cx="8150942" cy="501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92375"/>
            <a:ext cx="8534400" cy="3727450"/>
          </a:xfrm>
        </p:spPr>
        <p:txBody>
          <a:bodyPr/>
          <a:lstStyle/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“9” is in the hundredths place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“2” is to the right of it</a:t>
            </a:r>
          </a:p>
          <a:p>
            <a:pPr algn="ctr">
              <a:buFont typeface="Arial" pitchFamily="84" charset="0"/>
              <a:buNone/>
              <a:defRPr/>
            </a:pPr>
            <a:endParaRPr lang="en-US" dirty="0" smtClean="0"/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Round down to 71.89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Round 71.8972 to the nearest hundredth.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EEBA64C6-E16E-4846-99A2-9BEC915D5B42}" type="slidenum">
              <a:rPr lang="en-US">
                <a:latin typeface="+mj-lt"/>
              </a:rPr>
              <a:pPr>
                <a:defRPr/>
              </a:pPr>
              <a:t>5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62213"/>
            <a:ext cx="8534400" cy="3757612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“9” is in the hundredths place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“7” is to the right of it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solidFill>
                  <a:schemeClr val="tx2"/>
                </a:solidFill>
                <a:ea typeface="ＭＳ Ｐゴシック"/>
                <a:cs typeface="ＭＳ Ｐゴシック"/>
              </a:rPr>
              <a:t>Round up to 71.90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436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Round 71.897 to the nearest hundredth.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7B4E8661-71A5-4DAD-8666-69115F8F38AF}" type="slidenum">
              <a:rPr lang="en-US">
                <a:latin typeface="+mj-lt"/>
              </a:rPr>
              <a:pPr>
                <a:defRPr/>
              </a:pPr>
              <a:t>6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When to Round and By How Much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In multi-step calculations, only round in the final step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How much depends on the measurement tools available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How accurately can the following tools measure? </a:t>
            </a:r>
          </a:p>
          <a:p>
            <a:pPr lvl="2">
              <a:buFont typeface="Century Gothic" pitchFamily="34" charset="0"/>
              <a:buChar char="―"/>
            </a:pPr>
            <a:r>
              <a:rPr lang="en-US" smtClean="0">
                <a:ea typeface="ＭＳ Ｐゴシック"/>
              </a:rPr>
              <a:t>digital scale </a:t>
            </a:r>
          </a:p>
          <a:p>
            <a:pPr lvl="2">
              <a:buFont typeface="Century Gothic" pitchFamily="34" charset="0"/>
              <a:buChar char="―"/>
            </a:pPr>
            <a:r>
              <a:rPr lang="en-US" smtClean="0">
                <a:ea typeface="ＭＳ Ｐゴシック"/>
              </a:rPr>
              <a:t>beam scale </a:t>
            </a:r>
          </a:p>
          <a:p>
            <a:pPr lvl="2">
              <a:buFont typeface="Century Gothic" pitchFamily="34" charset="0"/>
              <a:buChar char="―"/>
            </a:pPr>
            <a:r>
              <a:rPr lang="en-US" smtClean="0">
                <a:ea typeface="ＭＳ Ｐゴシック"/>
              </a:rPr>
              <a:t>volume measures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Money is only relevant to the nearest penny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0D4F4A0A-16EB-4004-824D-14B3BD3751D4}" type="slidenum">
              <a:rPr lang="en-US">
                <a:latin typeface="+mj-lt"/>
              </a:rPr>
              <a:pPr>
                <a:defRPr/>
              </a:pPr>
              <a:t>7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19413"/>
            <a:ext cx="8534400" cy="3300412"/>
          </a:xfrm>
        </p:spPr>
        <p:txBody>
          <a:bodyPr/>
          <a:lstStyle/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Round appropriately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The scale only measures to one-tenth of an oz</a:t>
            </a:r>
          </a:p>
          <a:p>
            <a:pPr algn="ctr">
              <a:buFont typeface="Arial" pitchFamily="84" charset="0"/>
              <a:buNone/>
              <a:defRPr/>
            </a:pPr>
            <a:endParaRPr lang="en-US" dirty="0" smtClean="0"/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Round to 16.3 oz</a:t>
            </a:r>
          </a:p>
          <a:p>
            <a:pPr>
              <a:buFont typeface="Arial" pitchFamily="84" charset="0"/>
              <a:buNone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An adjusted recipe calls for 16.34 ounces of flour measured on a digital scale.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984045F1-947D-4548-9ACE-79C46C602C39}" type="slidenum">
              <a:rPr lang="en-US">
                <a:latin typeface="+mj-lt"/>
              </a:rPr>
              <a:pPr>
                <a:defRPr/>
              </a:pPr>
              <a:t>8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9738"/>
            <a:ext cx="8534400" cy="3240087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Money rounds to the nearest penny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solidFill>
                  <a:schemeClr val="tx2"/>
                </a:solidFill>
                <a:ea typeface="ＭＳ Ｐゴシック"/>
                <a:cs typeface="ＭＳ Ｐゴシック"/>
              </a:rPr>
              <a:t>The answer is $23.47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96925" y="1030288"/>
            <a:ext cx="834707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1406525" y="1044575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Round $23.469 appropriately.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542C3382-C87C-4838-8A6B-25EB29B97E03}" type="slidenum">
              <a:rPr lang="en-US">
                <a:latin typeface="+mj-lt"/>
              </a:rPr>
              <a:pPr>
                <a:defRPr/>
              </a:pPr>
              <a:t>9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tchenManagementPPTTemplateRevised">
  <a:themeElements>
    <a:clrScheme name="Custom 11">
      <a:dk1>
        <a:sysClr val="windowText" lastClr="000000"/>
      </a:dk1>
      <a:lt1>
        <a:sysClr val="window" lastClr="FFFFFF"/>
      </a:lt1>
      <a:dk2>
        <a:srgbClr val="97124C"/>
      </a:dk2>
      <a:lt2>
        <a:srgbClr val="EEECE1"/>
      </a:lt2>
      <a:accent1>
        <a:srgbClr val="005C76"/>
      </a:accent1>
      <a:accent2>
        <a:srgbClr val="2D879D"/>
      </a:accent2>
      <a:accent3>
        <a:srgbClr val="6B1C42"/>
      </a:accent3>
      <a:accent4>
        <a:srgbClr val="9C9A00"/>
      </a:accent4>
      <a:accent5>
        <a:srgbClr val="C4CA42"/>
      </a:accent5>
      <a:accent6>
        <a:srgbClr val="007284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17000">
              <a:srgbClr val="D71A13"/>
            </a:gs>
            <a:gs pos="100000">
              <a:srgbClr val="DF7D1E">
                <a:alpha val="73000"/>
              </a:srgbClr>
            </a:gs>
          </a:gsLst>
          <a:lin ang="6600000" scaled="0"/>
        </a:gra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eaLnBrk="1" latinLnBrk="0" hangingPunct="1">
          <a:lnSpc>
            <a:spcPct val="90000"/>
          </a:lnSpc>
          <a:buClrTx/>
          <a:buSzTx/>
          <a:buFontTx/>
          <a:buNone/>
          <a:tabLst/>
          <a:defRPr b="1" smtClean="0">
            <a:solidFill>
              <a:schemeClr val="bg1"/>
            </a:solidFill>
            <a:effectLst/>
            <a:latin typeface="Century Gothic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KitchenManagementPPTTemplateRevised</Template>
  <TotalTime>215</TotalTime>
  <Words>1142</Words>
  <Application>Microsoft Office PowerPoint</Application>
  <PresentationFormat>On-screen Show (4:3)</PresentationFormat>
  <Paragraphs>265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ＭＳ Ｐゴシック</vt:lpstr>
      <vt:lpstr>Century Gothic</vt:lpstr>
      <vt:lpstr>Calibri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Slide 1</vt:lpstr>
      <vt:lpstr>Rounding</vt:lpstr>
      <vt:lpstr>Rounding Terminology</vt:lpstr>
      <vt:lpstr>How to Round</vt:lpstr>
      <vt:lpstr>Example 2a</vt:lpstr>
      <vt:lpstr>Example 2b</vt:lpstr>
      <vt:lpstr>When to Round and By How Much</vt:lpstr>
      <vt:lpstr>Example 2c</vt:lpstr>
      <vt:lpstr>Example 2d</vt:lpstr>
      <vt:lpstr>Numerators and Denominators</vt:lpstr>
      <vt:lpstr>Mixed Numbers</vt:lpstr>
      <vt:lpstr>Converting a Mixed Number to a Fraction</vt:lpstr>
      <vt:lpstr>Example 2e</vt:lpstr>
      <vt:lpstr>Converting a Fraction to a Mixed Number</vt:lpstr>
      <vt:lpstr>Example 2f</vt:lpstr>
      <vt:lpstr>Converting to a Mixed Number Using a Calculator</vt:lpstr>
      <vt:lpstr>Example 2g</vt:lpstr>
      <vt:lpstr>Multiplying by Fractions</vt:lpstr>
      <vt:lpstr>Example 2h</vt:lpstr>
      <vt:lpstr>Dividing Fractions</vt:lpstr>
      <vt:lpstr>Example 2i</vt:lpstr>
      <vt:lpstr>Reducing Fractions</vt:lpstr>
      <vt:lpstr>Example 2j</vt:lpstr>
      <vt:lpstr>Converting Fractions to Decimals</vt:lpstr>
      <vt:lpstr>Example 2k</vt:lpstr>
      <vt:lpstr>Converting Decimals to Fractions</vt:lpstr>
      <vt:lpstr>Converting Decimals to Fractions</vt:lpstr>
      <vt:lpstr>How to Convert a Decimal to a Useful  Kitchen Fraction</vt:lpstr>
      <vt:lpstr>Example 2l</vt:lpstr>
      <vt:lpstr>Example 2m</vt:lpstr>
      <vt:lpstr>Example 2n</vt:lpstr>
      <vt:lpstr>Percents</vt:lpstr>
      <vt:lpstr>How to Convert a Number to a Percent</vt:lpstr>
      <vt:lpstr>Example 2o</vt:lpstr>
      <vt:lpstr>How to Convert a Percent to a Decimal</vt:lpstr>
      <vt:lpstr>Example 2o</vt:lpstr>
      <vt:lpstr>Part-Whole-% Graphic Formula</vt:lpstr>
      <vt:lpstr>Part-Whole-% Graphic Formula</vt:lpstr>
      <vt:lpstr>Example 2p</vt:lpstr>
      <vt:lpstr>Example 2q</vt:lpstr>
      <vt:lpstr>Example 2r</vt:lpstr>
      <vt:lpstr>Closing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Guidelines for SMEs</dc:title>
  <dc:creator>Allison</dc:creator>
  <cp:lastModifiedBy>Lara Dimmick</cp:lastModifiedBy>
  <cp:revision>38</cp:revision>
  <cp:lastPrinted>2011-10-14T05:13:17Z</cp:lastPrinted>
  <dcterms:created xsi:type="dcterms:W3CDTF">2012-03-13T02:54:55Z</dcterms:created>
  <dcterms:modified xsi:type="dcterms:W3CDTF">2012-04-02T14:16:43Z</dcterms:modified>
</cp:coreProperties>
</file>